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9" r:id="rId4"/>
    <p:sldId id="258" r:id="rId5"/>
    <p:sldId id="259" r:id="rId6"/>
    <p:sldId id="270" r:id="rId7"/>
    <p:sldId id="261" r:id="rId8"/>
    <p:sldId id="262" r:id="rId9"/>
    <p:sldId id="264" r:id="rId10"/>
    <p:sldId id="265" r:id="rId11"/>
    <p:sldId id="266" r:id="rId12"/>
    <p:sldId id="267" r:id="rId13"/>
    <p:sldId id="268" r:id="rId14"/>
    <p:sldId id="271"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2/7/2017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2/7/2017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2/7/2017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2/7/2017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 name="Picture 1" descr="شعار الجامعة من غير خلفية"/>
          <p:cNvPicPr>
            <a:picLocks noChangeAspect="1" noChangeArrowheads="1"/>
          </p:cNvPicPr>
          <p:nvPr/>
        </p:nvPicPr>
        <p:blipFill>
          <a:blip r:embed="rId2" cstate="print"/>
          <a:srcRect/>
          <a:stretch>
            <a:fillRect/>
          </a:stretch>
        </p:blipFill>
        <p:spPr bwMode="auto">
          <a:xfrm>
            <a:off x="762000" y="533400"/>
            <a:ext cx="914400" cy="733425"/>
          </a:xfrm>
          <a:prstGeom prst="rect">
            <a:avLst/>
          </a:prstGeom>
          <a:noFill/>
        </p:spPr>
      </p:pic>
      <p:pic>
        <p:nvPicPr>
          <p:cNvPr id="2050" name="Picture 2" descr="CARTOON_FAMILY_53174347_std"/>
          <p:cNvPicPr>
            <a:picLocks noChangeAspect="1" noChangeArrowheads="1"/>
          </p:cNvPicPr>
          <p:nvPr/>
        </p:nvPicPr>
        <p:blipFill>
          <a:blip r:embed="rId3" cstate="print"/>
          <a:srcRect/>
          <a:stretch>
            <a:fillRect/>
          </a:stretch>
        </p:blipFill>
        <p:spPr bwMode="auto">
          <a:xfrm>
            <a:off x="7086600" y="3048000"/>
            <a:ext cx="1352550" cy="1438275"/>
          </a:xfrm>
          <a:prstGeom prst="rect">
            <a:avLst/>
          </a:prstGeom>
          <a:noFill/>
        </p:spPr>
      </p:pic>
      <p:sp>
        <p:nvSpPr>
          <p:cNvPr id="2051"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ar-SA" dirty="0"/>
          </a:p>
        </p:txBody>
      </p:sp>
      <p:sp>
        <p:nvSpPr>
          <p:cNvPr id="2052" name="Rectangle 4"/>
          <p:cNvSpPr>
            <a:spLocks noChangeArrowheads="1"/>
          </p:cNvSpPr>
          <p:nvPr/>
        </p:nvSpPr>
        <p:spPr bwMode="auto">
          <a:xfrm>
            <a:off x="990600" y="1752600"/>
            <a:ext cx="5466906"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3600" b="1" i="0" u="none" strike="noStrike" cap="none" normalizeH="0" baseline="0" dirty="0">
                <a:ln>
                  <a:noFill/>
                </a:ln>
                <a:solidFill>
                  <a:schemeClr val="tx1"/>
                </a:solidFill>
                <a:effectLst/>
                <a:latin typeface="Arial" pitchFamily="34" charset="0"/>
                <a:cs typeface="Arial" pitchFamily="34" charset="0"/>
              </a:rPr>
              <a:t>المحاضرة الثالثة</a:t>
            </a:r>
            <a:endParaRPr kumimoji="0" lang="en-US" sz="3600" b="1" i="0" u="none" strike="noStrike" cap="none" normalizeH="0" baseline="0" dirty="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4400" b="1" i="0" u="none" strike="noStrike" cap="none" normalizeH="0" baseline="0" dirty="0">
                <a:ln>
                  <a:noFill/>
                </a:ln>
                <a:solidFill>
                  <a:srgbClr val="FF0000"/>
                </a:solidFill>
                <a:effectLst/>
                <a:latin typeface="Arial" pitchFamily="34" charset="0"/>
                <a:ea typeface="Times New Roman" pitchFamily="18" charset="0"/>
                <a:cs typeface="Monotype Koufi" pitchFamily="2" charset="-78"/>
              </a:rPr>
              <a:t>الفصل الخامس</a:t>
            </a:r>
          </a:p>
          <a:p>
            <a:pPr marL="0" marR="0" lvl="0" indent="0" algn="ctr" defTabSz="914400" rtl="1" eaLnBrk="0" fontAlgn="base" latinLnBrk="0" hangingPunct="0">
              <a:lnSpc>
                <a:spcPct val="100000"/>
              </a:lnSpc>
              <a:spcBef>
                <a:spcPct val="0"/>
              </a:spcBef>
              <a:spcAft>
                <a:spcPct val="0"/>
              </a:spcAft>
              <a:buClrTx/>
              <a:buSzTx/>
              <a:buFontTx/>
              <a:buNone/>
              <a:tabLst/>
            </a:pPr>
            <a:endParaRPr lang="ar-SA" sz="4000" b="1" dirty="0">
              <a:solidFill>
                <a:srgbClr val="FF0000"/>
              </a:solidFill>
              <a:latin typeface="Arial" pitchFamily="34" charset="0"/>
              <a:cs typeface="Monotype Koufi" pitchFamily="2" charset="-78"/>
            </a:endParaRPr>
          </a:p>
          <a:p>
            <a:pPr marL="0" marR="0" lvl="0" indent="0" algn="ctr" defTabSz="914400" rtl="1"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4000" b="1" i="0" u="none" strike="noStrike" cap="none" normalizeH="0" baseline="0" dirty="0">
                <a:ln>
                  <a:noFill/>
                </a:ln>
                <a:solidFill>
                  <a:srgbClr val="FF0000"/>
                </a:solidFill>
                <a:effectLst/>
                <a:latin typeface="Arial" pitchFamily="34" charset="0"/>
                <a:ea typeface="Times New Roman" pitchFamily="18" charset="0"/>
                <a:cs typeface="Monotype Koufi" pitchFamily="2" charset="-78"/>
              </a:rPr>
              <a:t>أثر الإعاقة على أولياء الأمور</a:t>
            </a:r>
            <a:endParaRPr kumimoji="0" lang="ar-SA" sz="48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04800" y="609600"/>
            <a:ext cx="8610600" cy="4191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lvl="2" algn="r" rtl="1">
              <a:buNone/>
            </a:pPr>
            <a:r>
              <a:rPr lang="ar-SA" sz="2600" b="1" dirty="0">
                <a:solidFill>
                  <a:schemeClr val="tx1"/>
                </a:solidFill>
              </a:rPr>
              <a:t>- سعت الحديدي وآخرون في دراسة لتحديد أشكال الضغط التي تتعرض لها أسر الأطفال المعاقين  </a:t>
            </a:r>
          </a:p>
          <a:p>
            <a:pPr lvl="2" algn="r" rtl="1">
              <a:buNone/>
            </a:pPr>
            <a:r>
              <a:rPr lang="ar-SA" sz="2600" b="1" dirty="0">
                <a:solidFill>
                  <a:schemeClr val="tx1"/>
                </a:solidFill>
              </a:rPr>
              <a:t>- وبينت نتائج بعض الدراسات  أن ثمة فروقا ذات دلالة إحصائية في مستوى الضغوط النفسية بين أسر الأطفال المعوقين من جهة وأسر الأطفال غير المعوقين من جهة أخرى</a:t>
            </a:r>
          </a:p>
          <a:p>
            <a:pPr lvl="2" algn="r" rtl="1">
              <a:buNone/>
            </a:pPr>
            <a:r>
              <a:rPr lang="ar-SA" sz="2600" b="1" dirty="0">
                <a:solidFill>
                  <a:schemeClr val="tx1"/>
                </a:solidFill>
              </a:rPr>
              <a:t> - وتبين أن أكثر الأسر تعرضا للضغوط النفسية هي أسر الأطفال المتخلفين عقليا يليها أسر الأطفال المعوقين سمعيا يليها أسر الأطفال المعوقين حركيا يليها أسر الأطفال المعوقين بصريا.</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52400" y="685800"/>
            <a:ext cx="8763000" cy="5410200"/>
          </a:xfrm>
          <a:ln>
            <a:solidFill>
              <a:schemeClr val="accent1"/>
            </a:solidFill>
          </a:ln>
        </p:spPr>
        <p:txBody>
          <a:bodyPr>
            <a:noAutofit/>
          </a:bodyPr>
          <a:lstStyle/>
          <a:p>
            <a:pPr algn="r" rtl="1">
              <a:buNone/>
            </a:pPr>
            <a:endParaRPr lang="ar-SA" sz="2200" b="1" dirty="0">
              <a:solidFill>
                <a:schemeClr val="tx2">
                  <a:lumMod val="40000"/>
                  <a:lumOff val="60000"/>
                </a:schemeClr>
              </a:solidFill>
            </a:endParaRPr>
          </a:p>
          <a:p>
            <a:pPr algn="r" rtl="1">
              <a:buNone/>
            </a:pPr>
            <a:r>
              <a:rPr lang="ar-SA" sz="2200" b="1" dirty="0">
                <a:solidFill>
                  <a:schemeClr val="tx2">
                    <a:lumMod val="40000"/>
                    <a:lumOff val="60000"/>
                  </a:schemeClr>
                </a:solidFill>
              </a:rPr>
              <a:t>  وهناك بعض المقالات التي ناقشت العوامل التي تؤثر على مستوى الضغوط التي تتعرض لها أسر الأطفال المعوقين وقد بين هؤلاء الباحثون في مقالتهم أن هذه العوامل قد ترتبط ( بالطفل المعوق أو بوالديه وبالأخوة أو بالعائلة الممتدة أو بالمؤسسات التي تعنى برعاية الطفل) :-</a:t>
            </a:r>
            <a:endParaRPr lang="en-US" sz="2200" dirty="0">
              <a:solidFill>
                <a:schemeClr val="tx2">
                  <a:lumMod val="40000"/>
                  <a:lumOff val="60000"/>
                </a:schemeClr>
              </a:solidFill>
            </a:endParaRPr>
          </a:p>
          <a:p>
            <a:pPr algn="r" rtl="1">
              <a:buNone/>
            </a:pPr>
            <a:r>
              <a:rPr lang="ar-SA" sz="2200" b="1" dirty="0"/>
              <a:t> أ) الطفل المعوق:-</a:t>
            </a:r>
            <a:endParaRPr lang="en-US" sz="2200" b="1" dirty="0"/>
          </a:p>
          <a:p>
            <a:pPr lvl="0" algn="r" rtl="1">
              <a:buNone/>
            </a:pPr>
            <a:r>
              <a:rPr lang="ar-SA" sz="2200" b="1" dirty="0"/>
              <a:t>إن أحد الأبعاد التي ترتبط بالضغط عمر الطفل المعوق فكلما تقدم سنه أصبحت إمكانية ضبط سلوكه أكثر صعوبة وأصبحت الفروق بينه وبين أقرانه أكثر وضوحا.</a:t>
            </a:r>
          </a:p>
          <a:p>
            <a:pPr lvl="0" algn="r" rtl="1">
              <a:buNone/>
            </a:pPr>
            <a:endParaRPr lang="en-US" sz="2200" dirty="0"/>
          </a:p>
          <a:p>
            <a:pPr lvl="0" algn="r" rtl="1">
              <a:buNone/>
            </a:pPr>
            <a:r>
              <a:rPr lang="ar-SA" sz="2200" b="1" dirty="0"/>
              <a:t>وبينت بعض الدراسات أن طبيعة الضغوط ترتبط بخصائص الطفل مثل الخصائص الشخصية ومستوى الاستقلالية ومدى العجز الحركي.</a:t>
            </a:r>
            <a:endParaRPr lang="en-US" sz="2200" dirty="0"/>
          </a:p>
          <a:p>
            <a:pPr lvl="0" algn="r" rtl="1">
              <a:buNone/>
            </a:pPr>
            <a:r>
              <a:rPr lang="ar-SA" sz="2200" b="1" dirty="0"/>
              <a:t>وبينت الدراسات وجود علاقة ذات دلالة بين شدة الضغوط النفسية لدى الوالدين وانخفاض معدل تطور الطفل والمزاج الصعب لديه وانخفاض مستوى استجابته الاجتماعية ووجود حاجات غير اعتيادية أو إضافية لديه.</a:t>
            </a:r>
          </a:p>
          <a:p>
            <a:pPr lvl="0" algn="r" rtl="1">
              <a:buNone/>
            </a:pPr>
            <a:endParaRPr lang="en-US" sz="2200" dirty="0"/>
          </a:p>
          <a:p>
            <a:pPr lvl="0" algn="r" rtl="1">
              <a:buNone/>
            </a:pPr>
            <a:r>
              <a:rPr lang="ar-SA" sz="2200" b="1" dirty="0"/>
              <a:t> </a:t>
            </a:r>
            <a:endParaRPr lang="en-US" sz="2200" dirty="0"/>
          </a:p>
          <a:p>
            <a:pPr algn="r" rtl="1">
              <a:buNone/>
            </a:pPr>
            <a:endParaRPr lang="en-US" sz="22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81000" y="1447800"/>
            <a:ext cx="8305800" cy="2286000"/>
          </a:xfrm>
          <a:ln>
            <a:solidFill>
              <a:schemeClr val="accent1"/>
            </a:solidFill>
          </a:ln>
        </p:spPr>
        <p:txBody>
          <a:bodyPr>
            <a:noAutofit/>
          </a:bodyPr>
          <a:lstStyle/>
          <a:p>
            <a:pPr lvl="0" algn="r" rtl="1">
              <a:buNone/>
            </a:pPr>
            <a:r>
              <a:rPr lang="ar-SA" sz="2600" b="1" dirty="0">
                <a:solidFill>
                  <a:srgbClr val="FF0000"/>
                </a:solidFill>
              </a:rPr>
              <a:t>ب) </a:t>
            </a:r>
            <a:r>
              <a:rPr lang="ar-SA" sz="2600" b="1" dirty="0" err="1">
                <a:solidFill>
                  <a:srgbClr val="FF0000"/>
                </a:solidFill>
              </a:rPr>
              <a:t>الوالدان:-</a:t>
            </a:r>
            <a:r>
              <a:rPr lang="ar-SA" sz="2600" b="1" dirty="0">
                <a:solidFill>
                  <a:srgbClr val="FF0000"/>
                </a:solidFill>
              </a:rPr>
              <a:t> </a:t>
            </a:r>
          </a:p>
          <a:p>
            <a:pPr lvl="0" algn="r" rtl="1">
              <a:buNone/>
            </a:pPr>
            <a:r>
              <a:rPr lang="ar-SA" sz="2600" b="1" dirty="0"/>
              <a:t>فإدراك الضغوط النفسية عموما يتأثر بالمستوى الاقتصادي والاجتماعي والذكاء والمهارات اللفظية والمعنويات والسمات الشخصية والخبرات الماضية والعمر والمهنة </a:t>
            </a:r>
            <a:r>
              <a:rPr lang="ar-SA" sz="2600" b="1" dirty="0" err="1"/>
              <a:t>والدخل .</a:t>
            </a:r>
            <a:endParaRPr lang="ar-SA" sz="2600" b="1" dirty="0"/>
          </a:p>
          <a:p>
            <a:pPr lvl="0" algn="r" rtl="1"/>
            <a:endParaRPr lang="ar-SA" sz="2600" b="1" dirty="0"/>
          </a:p>
          <a:p>
            <a:pPr algn="r">
              <a:buNone/>
            </a:pPr>
            <a:endParaRPr lang="ar-SA" sz="26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28600" y="990600"/>
            <a:ext cx="8763000" cy="4525963"/>
          </a:xfrm>
          <a:ln>
            <a:solidFill>
              <a:schemeClr val="accent1"/>
            </a:solidFill>
          </a:ln>
        </p:spPr>
        <p:txBody>
          <a:bodyPr>
            <a:normAutofit fontScale="70000" lnSpcReduction="20000"/>
          </a:bodyPr>
          <a:lstStyle/>
          <a:p>
            <a:pPr lvl="0" algn="r" rtl="1">
              <a:buNone/>
            </a:pPr>
            <a:r>
              <a:rPr lang="ar-SA" b="1" dirty="0">
                <a:solidFill>
                  <a:srgbClr val="FF0000"/>
                </a:solidFill>
              </a:rPr>
              <a:t>ج) بنية العائلة:-</a:t>
            </a:r>
            <a:endParaRPr lang="en-US" dirty="0">
              <a:solidFill>
                <a:srgbClr val="FF0000"/>
              </a:solidFill>
            </a:endParaRPr>
          </a:p>
          <a:p>
            <a:pPr algn="r" rtl="1">
              <a:buNone/>
            </a:pPr>
            <a:r>
              <a:rPr lang="ar-SA" b="1" dirty="0"/>
              <a:t> من أهم الخصائص التي يتضمنها مفهوم البنية العائلية المستوى الاقتصادي والاجتماعي للأسرة</a:t>
            </a:r>
          </a:p>
          <a:p>
            <a:pPr algn="r" rtl="1"/>
            <a:endParaRPr lang="ar-SA" b="1" dirty="0"/>
          </a:p>
          <a:p>
            <a:pPr algn="r" rtl="1">
              <a:buNone/>
            </a:pPr>
            <a:r>
              <a:rPr lang="ar-SA" b="1" dirty="0"/>
              <a:t> حيث أن الأفراد الذين ينتمون إلى الأسر ذات المستوى الاقتصادي والاجتماعي المتدني يواجهون ضغوطا نفسية اشد من الأفراد الذين ينتمون إلى الأسر ذات المستوى الاقتصادي الاجتماعي المتوسط..</a:t>
            </a:r>
            <a:endParaRPr lang="en-US" dirty="0"/>
          </a:p>
          <a:p>
            <a:pPr algn="r" rtl="1">
              <a:buNone/>
            </a:pPr>
            <a:r>
              <a:rPr lang="ar-SA" b="1" dirty="0"/>
              <a:t> </a:t>
            </a:r>
          </a:p>
          <a:p>
            <a:pPr algn="r" rtl="1">
              <a:buNone/>
            </a:pPr>
            <a:endParaRPr lang="en-US" dirty="0"/>
          </a:p>
          <a:p>
            <a:pPr lvl="0" algn="r" rtl="1">
              <a:buNone/>
            </a:pPr>
            <a:r>
              <a:rPr lang="ar-SA" b="1" dirty="0">
                <a:solidFill>
                  <a:srgbClr val="FF0000"/>
                </a:solidFill>
              </a:rPr>
              <a:t>د) العوامل الاجتماعية:-</a:t>
            </a:r>
            <a:endParaRPr lang="en-US" dirty="0">
              <a:solidFill>
                <a:srgbClr val="FF0000"/>
              </a:solidFill>
            </a:endParaRPr>
          </a:p>
          <a:p>
            <a:pPr algn="r" rtl="1">
              <a:buNone/>
            </a:pPr>
            <a:r>
              <a:rPr lang="ar-SA" b="1" dirty="0">
                <a:solidFill>
                  <a:srgbClr val="FF0000"/>
                </a:solidFill>
              </a:rPr>
              <a:t> </a:t>
            </a:r>
            <a:r>
              <a:rPr lang="ar-SA" b="1" dirty="0"/>
              <a:t>إن احد العوامل التي تحدد استجابة أولياء الأمور لأطفالهم المعوقين اتجاهات </a:t>
            </a:r>
            <a:r>
              <a:rPr lang="ar-SA" b="1" dirty="0" err="1"/>
              <a:t>الآخرين.</a:t>
            </a:r>
            <a:r>
              <a:rPr lang="ar-SA" b="1" dirty="0"/>
              <a:t> فردود الفعل الاجتماعية السلبية نحو الطفل المعوق قد تشعر الوالدين بان كفاءتهما ووضعهما العام قد أصبحا موضع تساؤل .</a:t>
            </a:r>
            <a:endParaRPr lang="en-US" dirty="0"/>
          </a:p>
          <a:p>
            <a:pPr lvl="0" algn="r" rtl="1"/>
            <a:endParaRPr lang="ar-SA" b="1" dirty="0"/>
          </a:p>
          <a:p>
            <a:pPr lvl="0" algn="r" rtl="1">
              <a:buNone/>
            </a:pP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1676400"/>
            <a:ext cx="8229600" cy="2819400"/>
          </a:xfrm>
        </p:spPr>
        <p:txBody>
          <a:bodyPr/>
          <a:lstStyle/>
          <a:p>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6000" dirty="0">
                <a:solidFill>
                  <a:srgbClr val="FF0000"/>
                </a:solidFill>
              </a:rPr>
              <a:t>مقدمة </a:t>
            </a:r>
          </a:p>
        </p:txBody>
      </p:sp>
      <p:sp>
        <p:nvSpPr>
          <p:cNvPr id="3" name="عنصر نائب للمحتوى 2"/>
          <p:cNvSpPr>
            <a:spLocks noGrp="1"/>
          </p:cNvSpPr>
          <p:nvPr>
            <p:ph idx="1"/>
          </p:nvPr>
        </p:nvSpPr>
        <p:spPr>
          <a:ln>
            <a:solidFill>
              <a:schemeClr val="accent1"/>
            </a:solidFill>
          </a:ln>
        </p:spPr>
        <p:txBody>
          <a:bodyPr>
            <a:normAutofit fontScale="62500" lnSpcReduction="20000"/>
          </a:bodyPr>
          <a:lstStyle/>
          <a:p>
            <a:pPr algn="r" rtl="1">
              <a:buNone/>
            </a:pPr>
            <a:r>
              <a:rPr lang="ar-SA" dirty="0"/>
              <a:t> </a:t>
            </a:r>
            <a:endParaRPr lang="en-US" dirty="0"/>
          </a:p>
          <a:p>
            <a:pPr lvl="0" algn="r" rtl="1"/>
            <a:r>
              <a:rPr lang="ar-SA" b="1" dirty="0"/>
              <a:t>إن إعاقة الطفل تنطوي على تحديات ومشكلات متنوعة بالنسبة لأسرته.</a:t>
            </a:r>
          </a:p>
          <a:p>
            <a:pPr lvl="0" algn="r" rtl="1"/>
            <a:endParaRPr lang="ar-SA" b="1" dirty="0"/>
          </a:p>
          <a:p>
            <a:pPr lvl="0" algn="r" rtl="1"/>
            <a:r>
              <a:rPr lang="ar-SA" b="1" dirty="0"/>
              <a:t> فالإعاقة لا تؤثر على الطفل فحسب ولكنها قد تؤثر على جميع أفراد الأسرة وبخاصة الوالدين. </a:t>
            </a:r>
          </a:p>
          <a:p>
            <a:pPr lvl="0" algn="r" rtl="1"/>
            <a:endParaRPr lang="ar-SA" b="1" dirty="0"/>
          </a:p>
          <a:p>
            <a:pPr lvl="0" algn="r" rtl="1"/>
            <a:r>
              <a:rPr lang="ar-SA" b="1" dirty="0"/>
              <a:t>ولذلك فإن إحدى المهام الرئيسية التي يتوقع من العاملين مع الأطفال المعوقين القيام </a:t>
            </a:r>
            <a:r>
              <a:rPr lang="ar-SA" b="1" dirty="0" err="1"/>
              <a:t>بها</a:t>
            </a:r>
            <a:r>
              <a:rPr lang="ar-SA" b="1" dirty="0"/>
              <a:t> هي تلك المرتبطة بدراسة الوضع الأسري بوجه عام وتحديد احتياجات الوالدين بوجه خاص.</a:t>
            </a:r>
          </a:p>
          <a:p>
            <a:pPr lvl="0" algn="r" rtl="1"/>
            <a:endParaRPr lang="ar-SA" b="1" dirty="0"/>
          </a:p>
          <a:p>
            <a:pPr lvl="0" algn="r" rtl="1"/>
            <a:endParaRPr lang="en-US" dirty="0"/>
          </a:p>
          <a:p>
            <a:pPr lvl="0" algn="r" rtl="1"/>
            <a:r>
              <a:rPr lang="ar-SA" b="1" dirty="0"/>
              <a:t>إن جمع المعلومات عن أثر الإعاقة لدى الطفل على الوالدين بوجه خاص يعتبر مصدرا هاما للتعرف على حاجات الأسرة وبالتالي تقديم البرامج والخدمات اللازمة لتلبية تلك الحاجات.</a:t>
            </a:r>
          </a:p>
          <a:p>
            <a:pPr lvl="0" algn="r" rtl="1"/>
            <a:endParaRPr lang="ar-SA" b="1" dirty="0"/>
          </a:p>
          <a:p>
            <a:pPr lvl="0" algn="r" rtl="1">
              <a:buNone/>
            </a:pPr>
            <a:endParaRPr lang="en-US" dirty="0"/>
          </a:p>
          <a:p>
            <a:pPr lvl="0" algn="r" rtl="1"/>
            <a:r>
              <a:rPr lang="ar-SA" b="1" dirty="0"/>
              <a:t>ويستخدم الباحثون أساليب متنوعة لتحديد طبيعة تأثيرات الإعاقة لدى الأطفال على أسرهم ومن أكثر تلك الأساليب استخداما المقابلات والاستبيانات.</a:t>
            </a:r>
          </a:p>
          <a:p>
            <a:pPr lvl="0" algn="r" rtl="1">
              <a:buNone/>
            </a:pPr>
            <a:endParaRPr lang="en-US" dirty="0"/>
          </a:p>
          <a:p>
            <a:pPr lvl="0" algn="r" rtl="1">
              <a:buNone/>
            </a:pPr>
            <a:endParaRPr lang="en-US" dirty="0"/>
          </a:p>
          <a:p>
            <a:pPr algn="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04800" y="609600"/>
            <a:ext cx="8610600" cy="5516563"/>
          </a:xfrm>
          <a:ln>
            <a:solidFill>
              <a:schemeClr val="accent1"/>
            </a:solidFill>
          </a:ln>
        </p:spPr>
        <p:txBody>
          <a:bodyPr>
            <a:noAutofit/>
          </a:bodyPr>
          <a:lstStyle/>
          <a:p>
            <a:pPr lvl="0" algn="r" rtl="1"/>
            <a:r>
              <a:rPr lang="ar-SA" sz="2500" dirty="0"/>
              <a:t>غالبا ما يفتقر الاختصاصيون في مجال التربية الخاصة والذين يتوقع منهم مساعدة أسر الأطفال المعوقين إلى المعلومات المناسبة والكافية حول هذا الموضوع .</a:t>
            </a:r>
          </a:p>
          <a:p>
            <a:pPr lvl="0" algn="r" rtl="1"/>
            <a:endParaRPr lang="ar-SA" sz="2500" dirty="0"/>
          </a:p>
          <a:p>
            <a:pPr lvl="0" algn="r" rtl="1"/>
            <a:r>
              <a:rPr lang="ar-SA" sz="2500" dirty="0"/>
              <a:t>ولذلك كثيرا ما يوجه أولياء أمور الأطفال المعوقين انتقادات لاذعة إلى المراجع المستخدمة في إعداد المعلمين للعمل معهم ذلك أنهم يعتقدون أن من الصعب جدا على المؤلفين إدراك التأثيرات والمعاني الحقيقية لوجود طفل معوق في الأسرة.</a:t>
            </a:r>
          </a:p>
          <a:p>
            <a:pPr lvl="0" algn="r" rtl="1"/>
            <a:endParaRPr lang="ar-SA" sz="2500" dirty="0"/>
          </a:p>
          <a:p>
            <a:pPr lvl="0" algn="r" rtl="1"/>
            <a:r>
              <a:rPr lang="ar-SA" sz="2500" dirty="0"/>
              <a:t>أولياء الأمور هم الذين يواجهون التحديات المباشرة التي تفرضها حالة الإعاقة وعلى الاختصاصين الاهتمام بالتأثيرات والصعوبات التي يعبر عنها أولياء الأمور وذلك من خلال إجراء الدراسات والبحوث العلمية القادرة على توضيح طبيعة تأثيرات الإعاقة.</a:t>
            </a:r>
            <a:endParaRPr lang="en-US" sz="2500" dirty="0"/>
          </a:p>
          <a:p>
            <a:pPr algn="r">
              <a:buNone/>
            </a:pPr>
            <a:endParaRPr lang="ar-SA" sz="25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br>
              <a:rPr lang="ar-SA" sz="3000" b="1" dirty="0">
                <a:solidFill>
                  <a:srgbClr val="FF0000"/>
                </a:solidFill>
              </a:rPr>
            </a:br>
            <a:r>
              <a:rPr lang="ar-SA" sz="3000" b="1" dirty="0">
                <a:solidFill>
                  <a:srgbClr val="FF0000"/>
                </a:solidFill>
              </a:rPr>
              <a:t>المتغيرات ذات العلاقة بتأثير الإعاقة على أولياء الأمور:-</a:t>
            </a:r>
            <a:br>
              <a:rPr lang="en-US" sz="3000" b="1" dirty="0"/>
            </a:br>
            <a:endParaRPr lang="ar-SA" sz="3000" b="1" dirty="0"/>
          </a:p>
        </p:txBody>
      </p:sp>
      <p:sp>
        <p:nvSpPr>
          <p:cNvPr id="3" name="عنصر نائب للمحتوى 2"/>
          <p:cNvSpPr>
            <a:spLocks noGrp="1"/>
          </p:cNvSpPr>
          <p:nvPr>
            <p:ph idx="1"/>
          </p:nvPr>
        </p:nvSpPr>
        <p:spPr>
          <a:ln>
            <a:solidFill>
              <a:schemeClr val="accent1"/>
            </a:solidFill>
          </a:ln>
        </p:spPr>
        <p:txBody>
          <a:bodyPr>
            <a:normAutofit/>
          </a:bodyPr>
          <a:lstStyle/>
          <a:p>
            <a:pPr algn="r" rtl="1"/>
            <a:r>
              <a:rPr lang="ar-SA" sz="2700" b="1" dirty="0"/>
              <a:t>سعت دراسة( الحديدي والخطيب) إلى معرفة أثر الإعاقة على الأسرة في الأردن وعلى وجه التحديد حاولت هذه الدراسة معرفة أثر إعاقة الطفل على أسرته </a:t>
            </a:r>
          </a:p>
          <a:p>
            <a:pPr algn="r" rtl="1"/>
            <a:r>
              <a:rPr lang="ar-SA" sz="2700" b="1" dirty="0"/>
              <a:t>بينت النتائج أن ما يزيد على 50% من الآباء والأمهات أفادوا بأن إعاقة أطفالهم تترك تأثيراً كبيراً جداً. </a:t>
            </a:r>
          </a:p>
          <a:p>
            <a:pPr algn="r" rtl="1"/>
            <a:r>
              <a:rPr lang="ar-SA" sz="2700" b="1" dirty="0"/>
              <a:t>وبينت النتائج أيضا أن متغيري العمر الزمني للطفل والمستوى الاقتصادي للأسرة لم يكن لهما أثر ذو دلالة على استجابات الآباء والأمهات. </a:t>
            </a:r>
            <a:endParaRPr lang="en-US" sz="2700" dirty="0"/>
          </a:p>
          <a:p>
            <a:pPr algn="r" rtl="1"/>
            <a:endParaRPr lang="ar-SA" sz="2700" b="1" dirty="0"/>
          </a:p>
          <a:p>
            <a:pPr algn="r" rtl="1"/>
            <a:endParaRPr lang="en-US" sz="2700" dirty="0">
              <a:solidFill>
                <a:srgbClr val="00B050"/>
              </a:solidFill>
            </a:endParaRPr>
          </a:p>
          <a:p>
            <a:pPr algn="r" rtl="1">
              <a:buNone/>
            </a:pPr>
            <a:endParaRPr lang="en-US" sz="2700" dirty="0">
              <a:solidFill>
                <a:srgbClr val="00B050"/>
              </a:solidFill>
            </a:endParaRPr>
          </a:p>
          <a:p>
            <a:pPr algn="r" rtl="1">
              <a:buNone/>
            </a:pPr>
            <a:endParaRPr lang="en-US" sz="27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28600" y="274638"/>
            <a:ext cx="8686800" cy="1143000"/>
          </a:xfrm>
        </p:spPr>
        <p:txBody>
          <a:bodyPr>
            <a:normAutofit fontScale="90000"/>
          </a:bodyPr>
          <a:lstStyle/>
          <a:p>
            <a:r>
              <a:rPr lang="ar-SA" sz="3600" b="1" dirty="0">
                <a:solidFill>
                  <a:srgbClr val="FF0000"/>
                </a:solidFill>
              </a:rPr>
              <a:t>مصادر الضغوط التي يتعرض لها أولياء أمور الأطفال المعوقين</a:t>
            </a:r>
            <a:br>
              <a:rPr lang="en-US" b="1" dirty="0"/>
            </a:br>
            <a:endParaRPr lang="ar-SA" b="1" dirty="0"/>
          </a:p>
        </p:txBody>
      </p:sp>
      <p:sp>
        <p:nvSpPr>
          <p:cNvPr id="3" name="عنصر نائب للمحتوى 2"/>
          <p:cNvSpPr>
            <a:spLocks noGrp="1"/>
          </p:cNvSpPr>
          <p:nvPr>
            <p:ph idx="1"/>
          </p:nvPr>
        </p:nvSpPr>
        <p:spPr>
          <a:xfrm>
            <a:off x="152400" y="914400"/>
            <a:ext cx="8763000" cy="5211763"/>
          </a:xfrm>
          <a:ln>
            <a:solidFill>
              <a:schemeClr val="accent1"/>
            </a:solidFill>
          </a:ln>
        </p:spPr>
        <p:txBody>
          <a:bodyPr>
            <a:noAutofit/>
          </a:bodyPr>
          <a:lstStyle/>
          <a:p>
            <a:pPr algn="r" rtl="1">
              <a:buNone/>
            </a:pPr>
            <a:r>
              <a:rPr lang="ar-SA" sz="2200" dirty="0">
                <a:cs typeface="+mj-cs"/>
              </a:rPr>
              <a:t> </a:t>
            </a:r>
            <a:r>
              <a:rPr lang="ar-SA" sz="2200" b="1" dirty="0">
                <a:solidFill>
                  <a:srgbClr val="00B050"/>
                </a:solidFill>
                <a:cs typeface="+mj-cs"/>
              </a:rPr>
              <a:t>تعتمد طبيعة استجابات الأسرة للإعاقة على عدد من العوامل من أهمها:-</a:t>
            </a:r>
            <a:endParaRPr lang="en-US" sz="2200" dirty="0">
              <a:solidFill>
                <a:srgbClr val="00B050"/>
              </a:solidFill>
              <a:cs typeface="+mj-cs"/>
            </a:endParaRPr>
          </a:p>
          <a:p>
            <a:pPr lvl="0" algn="r" rtl="1">
              <a:buNone/>
            </a:pPr>
            <a:r>
              <a:rPr lang="ar-SA" sz="2200" b="1" dirty="0">
                <a:cs typeface="+mj-cs"/>
              </a:rPr>
              <a:t>1/ الإمكانيات المتوافرة لها والتي من شأنها مساعدتها على التعايش مع الأزمة التي تمثلها الإعاقة فعندما تتوافر الإمكانيات الكافية تصبح الأسرة أكثر قدرة على التعايش مع حالة الإعاقة. </a:t>
            </a:r>
            <a:r>
              <a:rPr lang="ar-SA" sz="2200" b="1" i="1" dirty="0">
                <a:cs typeface="+mj-cs"/>
              </a:rPr>
              <a:t>وتأخذ تلك الإمكانيات والمصادر </a:t>
            </a:r>
            <a:r>
              <a:rPr lang="ar-SA" sz="2200" b="1" dirty="0">
                <a:cs typeface="+mj-cs"/>
              </a:rPr>
              <a:t>أشكالا انفعالية واجتماعية وجسمية ومالية .</a:t>
            </a:r>
          </a:p>
          <a:p>
            <a:pPr lvl="0" algn="r" rtl="1">
              <a:buNone/>
            </a:pPr>
            <a:endParaRPr lang="en-US" sz="2200" dirty="0">
              <a:cs typeface="+mj-cs"/>
            </a:endParaRPr>
          </a:p>
          <a:p>
            <a:pPr lvl="0" algn="r" rtl="1">
              <a:buNone/>
            </a:pPr>
            <a:r>
              <a:rPr lang="ar-SA" sz="2200" b="1" dirty="0">
                <a:solidFill>
                  <a:srgbClr val="00B050"/>
                </a:solidFill>
                <a:cs typeface="+mj-cs"/>
              </a:rPr>
              <a:t>تتمثل الإمكانيات الانفعالية </a:t>
            </a:r>
            <a:r>
              <a:rPr lang="ar-SA" sz="2200" b="1" dirty="0">
                <a:cs typeface="+mj-cs"/>
              </a:rPr>
              <a:t>بالعلاقات بين أفراد الأسرة فكلما كان أفراد الأسرة أكثر ارتباطا ببعضهم  بعضا وكلما كانت الأسرة أكثر تماسكا كانت القدرة على التعايش مع الإعاقة اكبر.</a:t>
            </a:r>
          </a:p>
          <a:p>
            <a:pPr lvl="0" algn="r" rtl="1">
              <a:buNone/>
            </a:pPr>
            <a:endParaRPr lang="en-US" sz="2200" dirty="0">
              <a:cs typeface="+mj-cs"/>
            </a:endParaRPr>
          </a:p>
          <a:p>
            <a:pPr lvl="0" algn="r" rtl="1">
              <a:buNone/>
            </a:pPr>
            <a:r>
              <a:rPr lang="ar-SA" sz="2200" b="1" dirty="0">
                <a:solidFill>
                  <a:srgbClr val="00B050"/>
                </a:solidFill>
                <a:cs typeface="+mj-cs"/>
              </a:rPr>
              <a:t>وتتضمن الإمكانيات الاجتماعية </a:t>
            </a:r>
            <a:r>
              <a:rPr lang="ar-SA" sz="2200" b="1" dirty="0">
                <a:cs typeface="+mj-cs"/>
              </a:rPr>
              <a:t>الدعم الذي تتلقاه الأسرة من الأقارب والأصدقاء والجيران والزملاء في العمل وغيرهم .</a:t>
            </a:r>
          </a:p>
          <a:p>
            <a:pPr lvl="0" algn="r" rtl="1">
              <a:buNone/>
            </a:pPr>
            <a:endParaRPr lang="en-US" sz="2200" dirty="0">
              <a:cs typeface="+mj-cs"/>
            </a:endParaRPr>
          </a:p>
          <a:p>
            <a:pPr lvl="0" algn="r" rtl="1">
              <a:buNone/>
            </a:pPr>
            <a:r>
              <a:rPr lang="ar-SA" sz="2200" b="1" dirty="0">
                <a:solidFill>
                  <a:srgbClr val="00B050"/>
                </a:solidFill>
                <a:cs typeface="+mj-cs"/>
              </a:rPr>
              <a:t>الإمكانيات الجسمية </a:t>
            </a:r>
            <a:r>
              <a:rPr lang="ar-SA" sz="2200" b="1" dirty="0">
                <a:cs typeface="+mj-cs"/>
              </a:rPr>
              <a:t>فتشتمل الأوضاع الصحية لأفراد الأسرة. فليس من شك في أن معاناة الوالدين أو أفراد الأسرة  الآخرين من أمراض مزمنة أو مشكلات طبية مختلفة سيجعل مهمة التعايش مع الأزمة التي تنجم عن إعاقة الطفل أمرا بالغ الصعوبة.</a:t>
            </a:r>
          </a:p>
          <a:p>
            <a:pPr algn="r" rtl="1">
              <a:buNone/>
            </a:pPr>
            <a:r>
              <a:rPr lang="ar-SA" sz="2200" dirty="0">
                <a:cs typeface="+mj-cs"/>
              </a:rPr>
              <a:t> </a:t>
            </a:r>
            <a:endParaRPr lang="en-US" sz="2200" dirty="0">
              <a:cs typeface="+mj-cs"/>
            </a:endParaRPr>
          </a:p>
          <a:p>
            <a:pPr algn="r" rtl="1">
              <a:buNone/>
            </a:pPr>
            <a:r>
              <a:rPr lang="ar-SA" sz="2200" dirty="0">
                <a:cs typeface="+mj-cs"/>
              </a:rPr>
              <a:t> </a:t>
            </a:r>
            <a:endParaRPr lang="en-US" sz="2200" dirty="0">
              <a:cs typeface="+mj-cs"/>
            </a:endParaRPr>
          </a:p>
          <a:p>
            <a:pPr algn="r">
              <a:buNone/>
            </a:pPr>
            <a:endParaRPr lang="ar-SA" sz="2200" dirty="0">
              <a:cs typeface="+mj-c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28600" y="914400"/>
            <a:ext cx="8686800" cy="5334000"/>
          </a:xfrm>
          <a:ln>
            <a:solidFill>
              <a:schemeClr val="accent1"/>
            </a:solidFill>
          </a:ln>
        </p:spPr>
        <p:txBody>
          <a:bodyPr>
            <a:noAutofit/>
          </a:bodyPr>
          <a:lstStyle/>
          <a:p>
            <a:pPr algn="r" rtl="1">
              <a:buNone/>
            </a:pPr>
            <a:endParaRPr lang="en-US" sz="2400" dirty="0"/>
          </a:p>
          <a:p>
            <a:pPr lvl="0" algn="r" rtl="1">
              <a:buNone/>
            </a:pPr>
            <a:r>
              <a:rPr lang="ar-SA" sz="2400" b="1" dirty="0">
                <a:solidFill>
                  <a:srgbClr val="00B050"/>
                </a:solidFill>
              </a:rPr>
              <a:t>كما أن استجابات الأسرة للإعاقة قد تستنزف الموارد المالية للأسرة </a:t>
            </a:r>
            <a:r>
              <a:rPr lang="ar-SA" sz="2400" b="1" dirty="0"/>
              <a:t>وذلك من خلال التكاليف الباهظة للعلاج الطبي أو الجراحة أو الأدوات التصحيحية أو العلاج الطبيعي وما إلى ذلك ولذلك فان عدم نوفر الإمكانيات المالية الكافية قد يترتب عليه ضغوط تثقل كاهل أسرة الطفل المعوق.</a:t>
            </a:r>
          </a:p>
          <a:p>
            <a:pPr lvl="0" algn="r" rtl="1">
              <a:buNone/>
            </a:pPr>
            <a:r>
              <a:rPr lang="ar-SA" sz="2400" b="1" dirty="0"/>
              <a:t>  </a:t>
            </a:r>
          </a:p>
          <a:p>
            <a:pPr lvl="0" algn="r" rtl="1">
              <a:buNone/>
            </a:pPr>
            <a:r>
              <a:rPr lang="ar-SA" sz="2400" b="1" dirty="0"/>
              <a:t>   ولكن هذه المتغيرات على أهميتها ليست المتغيرات الوحيدة التي تحدد طبيعة استجابات الأسرة لإعاقة الطفل وقدرتها على التعايش معها. فالإعاقة والمشكلات المصاحبة لها تلعب دورًا مؤثرًا في طبيعة ردود فعل الأسرة واستجاباتها.</a:t>
            </a:r>
            <a:endParaRPr lang="en-US" sz="2400" dirty="0"/>
          </a:p>
          <a:p>
            <a:pPr lvl="0" algn="r" rtl="1">
              <a:buNone/>
            </a:pPr>
            <a:r>
              <a:rPr lang="ar-SA" sz="2400" b="1" dirty="0"/>
              <a:t>   كذلك تأثر الاستجابات بمعنى الإعاقة بالنسبة للأسرة. وذلك بدوره يعتمد على معرفة الأسرة بالإعاقة وبأسبابها وبالقيم والخبرات والخصائص والاعتقادات والتوقعات الشخصية.</a:t>
            </a:r>
            <a:endParaRPr lang="en-US" sz="2400" dirty="0"/>
          </a:p>
          <a:p>
            <a:pPr>
              <a:buNone/>
            </a:pPr>
            <a:endParaRPr lang="ar-SA"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09600" y="1066800"/>
            <a:ext cx="8229600" cy="1676401"/>
          </a:xfrm>
          <a:ln>
            <a:solidFill>
              <a:schemeClr val="accent1"/>
            </a:solidFill>
          </a:ln>
        </p:spPr>
        <p:txBody>
          <a:bodyPr>
            <a:normAutofit/>
          </a:bodyPr>
          <a:lstStyle/>
          <a:p>
            <a:pPr algn="r" rtl="1">
              <a:buNone/>
            </a:pPr>
            <a:r>
              <a:rPr lang="ar-SA" sz="2800" dirty="0"/>
              <a:t>  وقد ينجم عن إعاقة الطفل ضغوط نفسية هائلة ينبغي على الأسرة أن تطور استراتيجيات التعايش المناسبة معها  لا على المدى القصير فحسب وإنما على المدى الطويل أيضا  </a:t>
            </a:r>
            <a:endParaRPr lang="en-US" sz="2800" dirty="0"/>
          </a:p>
          <a:p>
            <a:pPr algn="r"/>
            <a:endParaRPr lang="ar-SA" sz="2800" dirty="0"/>
          </a:p>
        </p:txBody>
      </p:sp>
      <p:sp>
        <p:nvSpPr>
          <p:cNvPr id="4" name="Rectangle 3"/>
          <p:cNvSpPr/>
          <p:nvPr/>
        </p:nvSpPr>
        <p:spPr>
          <a:xfrm>
            <a:off x="457200" y="3124200"/>
            <a:ext cx="8305800" cy="20574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r"/>
            <a:r>
              <a:rPr lang="ar-SA" sz="2700" dirty="0">
                <a:solidFill>
                  <a:schemeClr val="tx1"/>
                </a:solidFill>
              </a:rPr>
              <a:t>الضغوط النفسية  هي الأحداث التي تقود إلى متغيرات ملحوظة في أوضاع الأفراد ومجرى حياتهم مما يؤدي إلى انبثاق استجابات معينة نفسية وفسيولوجية قصيرة المدة أو طويلة المدى.</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33400" y="1066799"/>
            <a:ext cx="8229600" cy="3200401"/>
          </a:xfrm>
          <a:ln>
            <a:solidFill>
              <a:schemeClr val="accent1"/>
            </a:solidFill>
          </a:ln>
        </p:spPr>
        <p:txBody>
          <a:bodyPr>
            <a:normAutofit/>
          </a:bodyPr>
          <a:lstStyle/>
          <a:p>
            <a:pPr lvl="0" algn="r" rtl="1">
              <a:buNone/>
            </a:pPr>
            <a:endParaRPr lang="en-US" sz="2400" dirty="0"/>
          </a:p>
          <a:p>
            <a:pPr lvl="0" algn="r" rtl="1"/>
            <a:r>
              <a:rPr lang="ar-SA" sz="2400" b="1" dirty="0"/>
              <a:t>غالبا ما يتعرض آباء الأطفال المعوقين لضغوط نفسية وجسمية ومالية تجعل أطفالهم أكثر عرضة من غيرهم من الأطفال لإساءة المعاملة والإهمال،</a:t>
            </a:r>
          </a:p>
          <a:p>
            <a:pPr lvl="0" algn="r" rtl="1"/>
            <a:r>
              <a:rPr lang="ar-SA" sz="2400" b="1" dirty="0"/>
              <a:t> فبسبب الإصابات التي من الممكن أن يكونوا قد تعرضوا لها فإن هؤلاء الأطفال لا يستطيعون إبداء تلميحات سلوكية واضحة يسهل على الآخرين تفسيرها والاستجابة لها وذلك قد ينجم عنه تأثيرات سلبية على الراشدين الذين يتعاملون معهم.</a:t>
            </a:r>
            <a:endParaRPr lang="en-US" sz="2400" dirty="0"/>
          </a:p>
          <a:p>
            <a:pPr algn="r"/>
            <a:endParaRPr lang="ar-SA" sz="2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28600" y="457200"/>
            <a:ext cx="8763000" cy="5486400"/>
          </a:xfrm>
          <a:ln>
            <a:solidFill>
              <a:schemeClr val="accent1"/>
            </a:solidFill>
          </a:ln>
        </p:spPr>
        <p:txBody>
          <a:bodyPr>
            <a:normAutofit/>
          </a:bodyPr>
          <a:lstStyle/>
          <a:p>
            <a:pPr lvl="0" algn="r" rtl="1">
              <a:buNone/>
            </a:pPr>
            <a:endParaRPr lang="ar-SA" sz="2200" b="1" dirty="0">
              <a:cs typeface="+mj-cs"/>
            </a:endParaRPr>
          </a:p>
          <a:p>
            <a:pPr lvl="0" algn="r" rtl="1"/>
            <a:r>
              <a:rPr lang="ar-SA" sz="2200" b="1" dirty="0">
                <a:solidFill>
                  <a:srgbClr val="FF0000"/>
                </a:solidFill>
                <a:cs typeface="+mj-cs"/>
              </a:rPr>
              <a:t>وقد ساعدت البحوث العلمية في تحديد العناصر الرئيسية التي يجب أن تتضمنها البرامج الموجهة نحو أولياء الأمور لتطوير أنماط تفاعلهم مع أطفالهم المعوقين وهذه العناصر هي:-</a:t>
            </a:r>
            <a:endParaRPr lang="en-US" sz="2200" b="1" dirty="0">
              <a:solidFill>
                <a:srgbClr val="FF0000"/>
              </a:solidFill>
              <a:cs typeface="+mj-cs"/>
            </a:endParaRPr>
          </a:p>
          <a:p>
            <a:pPr marL="914400" lvl="1" indent="-457200" algn="r" rtl="1">
              <a:buFont typeface="+mj-lt"/>
              <a:buAutoNum type="arabicPeriod"/>
            </a:pPr>
            <a:r>
              <a:rPr lang="ar-SA" sz="2200" b="1" dirty="0">
                <a:cs typeface="+mj-cs"/>
              </a:rPr>
              <a:t>تطوير مستوى وعي الوالدين بالأهمية الكبيرة للغة الجسمية الخاصة لطفلهما.</a:t>
            </a:r>
            <a:endParaRPr lang="en-US" sz="2200" b="1" dirty="0">
              <a:cs typeface="+mj-cs"/>
            </a:endParaRPr>
          </a:p>
          <a:p>
            <a:pPr marL="914400" lvl="1" indent="-457200" algn="r" rtl="1">
              <a:buFont typeface="+mj-lt"/>
              <a:buAutoNum type="arabicPeriod"/>
            </a:pPr>
            <a:r>
              <a:rPr lang="ar-SA" sz="2200" b="1" dirty="0">
                <a:cs typeface="+mj-cs"/>
              </a:rPr>
              <a:t>زيادة مستوى وعي الوالدين لأنماط التفاعل التي يبديانها ومعرفة أثر تلك الأنماط على الطفل.</a:t>
            </a:r>
            <a:endParaRPr lang="en-US" sz="2200" b="1" dirty="0">
              <a:cs typeface="+mj-cs"/>
            </a:endParaRPr>
          </a:p>
          <a:p>
            <a:pPr marL="914400" lvl="1" indent="-457200" algn="r" rtl="1">
              <a:buFont typeface="+mj-lt"/>
              <a:buAutoNum type="arabicPeriod"/>
            </a:pPr>
            <a:r>
              <a:rPr lang="ar-SA" sz="2200" b="1" dirty="0">
                <a:cs typeface="+mj-cs"/>
              </a:rPr>
              <a:t>توجيه الوالدين وتشجيعهما على تعديل أشكال التفاعل التي يستخدمونها وفقا للتغيرات التي طرأت على سلوك الطفل في مراحل النمو المختلفة.</a:t>
            </a:r>
          </a:p>
          <a:p>
            <a:pPr marL="914400" lvl="1" indent="-457200" algn="r" rtl="1">
              <a:buFont typeface="+mj-lt"/>
              <a:buAutoNum type="arabicPeriod"/>
            </a:pPr>
            <a:r>
              <a:rPr lang="ar-SA" sz="2200" b="1" dirty="0">
                <a:cs typeface="+mj-cs"/>
              </a:rPr>
              <a:t>تركيز الانتباه على تطور أداء الطفل حتى لو كان بسيطا جدا فمن شأن ذلك أن يعمل بمثابة معزز يزيد من دافعية الوالدين للاستمرار بتعديل أساليب التفاعل مع طفلهما من أجل تلبية حاجاته الفريدة.</a:t>
            </a:r>
            <a:r>
              <a:rPr lang="en-US" sz="2200" b="1" dirty="0">
                <a:cs typeface="+mj-cs"/>
              </a:rPr>
              <a:t> </a:t>
            </a:r>
          </a:p>
          <a:p>
            <a:pPr algn="r" rtl="1"/>
            <a:endParaRPr lang="en-US" sz="2200" b="1" dirty="0">
              <a:cs typeface="+mj-cs"/>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245</TotalTime>
  <Words>659</Words>
  <Application>Microsoft Office PowerPoint</Application>
  <PresentationFormat>عرض على الشاشة (4:3)</PresentationFormat>
  <Paragraphs>79</Paragraphs>
  <Slides>14</Slides>
  <Notes>0</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14</vt:i4>
      </vt:variant>
    </vt:vector>
  </HeadingPairs>
  <TitlesOfParts>
    <vt:vector size="19" baseType="lpstr">
      <vt:lpstr>Arial</vt:lpstr>
      <vt:lpstr>Calibri</vt:lpstr>
      <vt:lpstr>Monotype Koufi</vt:lpstr>
      <vt:lpstr>Times New Roman</vt:lpstr>
      <vt:lpstr>Office Theme</vt:lpstr>
      <vt:lpstr>عرض تقديمي في PowerPoint</vt:lpstr>
      <vt:lpstr>مقدمة </vt:lpstr>
      <vt:lpstr>عرض تقديمي في PowerPoint</vt:lpstr>
      <vt:lpstr> المتغيرات ذات العلاقة بتأثير الإعاقة على أولياء الأمور:- </vt:lpstr>
      <vt:lpstr>مصادر الضغوط التي يتعرض لها أولياء أمور الأطفال المعوقين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sony</dc:creator>
  <cp:lastModifiedBy>العنود العسكر</cp:lastModifiedBy>
  <cp:revision>20</cp:revision>
  <dcterms:created xsi:type="dcterms:W3CDTF">2006-08-16T00:00:00Z</dcterms:created>
  <dcterms:modified xsi:type="dcterms:W3CDTF">2017-02-07T14:20:24Z</dcterms:modified>
</cp:coreProperties>
</file>