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0" r:id="rId3"/>
    <p:sldId id="261" r:id="rId4"/>
    <p:sldId id="258"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ar-SA" smtClean="0"/>
              <a:t>انقر لتحرير نمط العنوان الرئيسي</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F90E8308-4214-450B-81BB-75BE89A7D739}" type="datetimeFigureOut">
              <a:rPr lang="en-US" smtClean="0"/>
              <a:t>2/27/2017</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9AFC4ECA-FE70-43AD-AAAF-076FB46E946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F90E8308-4214-450B-81BB-75BE89A7D739}" type="datetimeFigureOut">
              <a:rPr lang="en-US" smtClean="0"/>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FC4ECA-FE70-43AD-AAAF-076FB46E946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F90E8308-4214-450B-81BB-75BE89A7D739}" type="datetimeFigureOut">
              <a:rPr lang="en-US" smtClean="0"/>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FC4ECA-FE70-43AD-AAAF-076FB46E946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F90E8308-4214-450B-81BB-75BE89A7D739}" type="datetimeFigureOut">
              <a:rPr lang="en-US" smtClean="0"/>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FC4ECA-FE70-43AD-AAAF-076FB46E946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F90E8308-4214-450B-81BB-75BE89A7D739}" type="datetimeFigureOut">
              <a:rPr lang="en-US" smtClean="0"/>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FC4ECA-FE70-43AD-AAAF-076FB46E946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F90E8308-4214-450B-81BB-75BE89A7D739}" type="datetimeFigureOut">
              <a:rPr lang="en-US" smtClean="0"/>
              <a:t>2/27/2017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FC4ECA-FE70-43AD-AAAF-076FB46E9461}" type="slidenum">
              <a:rPr lang="en-US" smtClean="0"/>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F90E8308-4214-450B-81BB-75BE89A7D739}" type="datetimeFigureOut">
              <a:rPr lang="en-US" smtClean="0"/>
              <a:t>2/27/2017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FC4ECA-FE70-43AD-AAAF-076FB46E9461}" type="slidenum">
              <a:rPr lang="en-US" smtClean="0"/>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F90E8308-4214-450B-81BB-75BE89A7D739}" type="datetimeFigureOut">
              <a:rPr lang="en-US" smtClean="0"/>
              <a:t>2/27/2017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FC4ECA-FE70-43AD-AAAF-076FB46E946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0E8308-4214-450B-81BB-75BE89A7D739}" type="datetimeFigureOut">
              <a:rPr lang="en-US" smtClean="0"/>
              <a:t>2/27/2017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FC4ECA-FE70-43AD-AAAF-076FB46E946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1698" y="5885672"/>
            <a:ext cx="1213821" cy="365125"/>
          </a:xfrm>
        </p:spPr>
        <p:txBody>
          <a:bodyPr/>
          <a:lstStyle/>
          <a:p>
            <a:fld id="{F90E8308-4214-450B-81BB-75BE89A7D739}" type="datetimeFigureOut">
              <a:rPr lang="en-US" smtClean="0"/>
              <a:t>2/27/2017</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a:p>
        </p:txBody>
      </p:sp>
      <p:sp>
        <p:nvSpPr>
          <p:cNvPr id="7" name="Slide Number Placeholder 6"/>
          <p:cNvSpPr>
            <a:spLocks noGrp="1"/>
          </p:cNvSpPr>
          <p:nvPr>
            <p:ph type="sldNum" sz="quarter" idx="12"/>
          </p:nvPr>
        </p:nvSpPr>
        <p:spPr>
          <a:xfrm rot="60000">
            <a:off x="7557313" y="5896961"/>
            <a:ext cx="554023" cy="365125"/>
          </a:xfrm>
        </p:spPr>
        <p:txBody>
          <a:bodyPr/>
          <a:lstStyle/>
          <a:p>
            <a:fld id="{9AFC4ECA-FE70-43AD-AAAF-076FB46E946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5936" y="5888737"/>
            <a:ext cx="1213821" cy="365125"/>
          </a:xfrm>
        </p:spPr>
        <p:txBody>
          <a:bodyPr/>
          <a:lstStyle/>
          <a:p>
            <a:fld id="{F90E8308-4214-450B-81BB-75BE89A7D739}" type="datetimeFigureOut">
              <a:rPr lang="en-US" smtClean="0"/>
              <a:t>2/27/2017</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a:p>
        </p:txBody>
      </p:sp>
      <p:sp>
        <p:nvSpPr>
          <p:cNvPr id="7" name="Slide Number Placeholder 6"/>
          <p:cNvSpPr>
            <a:spLocks noGrp="1"/>
          </p:cNvSpPr>
          <p:nvPr>
            <p:ph type="sldNum" sz="quarter" idx="12"/>
          </p:nvPr>
        </p:nvSpPr>
        <p:spPr>
          <a:xfrm rot="60000">
            <a:off x="7562089" y="5900026"/>
            <a:ext cx="554023" cy="365125"/>
          </a:xfrm>
        </p:spPr>
        <p:txBody>
          <a:bodyPr/>
          <a:lstStyle/>
          <a:p>
            <a:fld id="{9AFC4ECA-FE70-43AD-AAAF-076FB46E946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F90E8308-4214-450B-81BB-75BE89A7D739}" type="datetimeFigureOut">
              <a:rPr lang="en-US" smtClean="0"/>
              <a:t>2/27/2017</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9AFC4ECA-FE70-43AD-AAAF-076FB46E946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11629" y="914400"/>
            <a:ext cx="8229600" cy="914400"/>
          </a:xfrm>
        </p:spPr>
        <p:txBody>
          <a:bodyPr>
            <a:normAutofit fontScale="90000"/>
          </a:bodyPr>
          <a:lstStyle/>
          <a:p>
            <a:pPr rtl="1">
              <a:lnSpc>
                <a:spcPct val="115000"/>
              </a:lnSpc>
              <a:spcBef>
                <a:spcPts val="0"/>
              </a:spcBef>
              <a:spcAft>
                <a:spcPts val="1000"/>
              </a:spcAft>
            </a:pPr>
            <a:r>
              <a:rPr lang="ar-SA" sz="3600" b="1" dirty="0" smtClean="0">
                <a:ea typeface="Calibri"/>
              </a:rPr>
              <a:t>تجربة رقم (3) </a:t>
            </a:r>
            <a:r>
              <a:rPr lang="en-US" sz="3600" dirty="0" smtClean="0">
                <a:ea typeface="Calibri"/>
                <a:cs typeface="Arial"/>
              </a:rPr>
              <a:t/>
            </a:r>
            <a:br>
              <a:rPr lang="en-US" sz="3600" dirty="0" smtClean="0">
                <a:ea typeface="Calibri"/>
                <a:cs typeface="Arial"/>
              </a:rPr>
            </a:br>
            <a:r>
              <a:rPr lang="ar-SA" sz="3600" b="1" dirty="0" smtClean="0">
                <a:ea typeface="Calibri"/>
              </a:rPr>
              <a:t>المركبات الهيدروكربونية العطرية (</a:t>
            </a:r>
            <a:r>
              <a:rPr lang="ar-SA" sz="3600" b="1" dirty="0" err="1" smtClean="0">
                <a:ea typeface="Calibri"/>
              </a:rPr>
              <a:t>الأروماتية</a:t>
            </a:r>
            <a:r>
              <a:rPr lang="ar-SA" sz="3600" b="1" dirty="0" smtClean="0">
                <a:ea typeface="Calibri"/>
              </a:rPr>
              <a:t>)</a:t>
            </a:r>
            <a:r>
              <a:rPr lang="en-US" sz="3600" b="1" dirty="0" smtClean="0">
                <a:ea typeface="Calibri"/>
                <a:cs typeface="Arial"/>
              </a:rPr>
              <a:t/>
            </a:r>
            <a:br>
              <a:rPr lang="en-US" sz="3600" b="1" dirty="0" smtClean="0">
                <a:ea typeface="Calibri"/>
                <a:cs typeface="Arial"/>
              </a:rPr>
            </a:br>
            <a:endParaRPr lang="en-US" sz="3600" b="1" dirty="0"/>
          </a:p>
        </p:txBody>
      </p:sp>
      <p:sp>
        <p:nvSpPr>
          <p:cNvPr id="3" name="عنصر نائب للمحتوى 2"/>
          <p:cNvSpPr>
            <a:spLocks noGrp="1"/>
          </p:cNvSpPr>
          <p:nvPr>
            <p:ph idx="1"/>
          </p:nvPr>
        </p:nvSpPr>
        <p:spPr>
          <a:xfrm>
            <a:off x="1447800" y="1752600"/>
            <a:ext cx="6196405" cy="1843143"/>
          </a:xfrm>
        </p:spPr>
        <p:txBody>
          <a:bodyPr>
            <a:normAutofit fontScale="85000" lnSpcReduction="10000"/>
          </a:bodyPr>
          <a:lstStyle/>
          <a:p>
            <a:pPr marL="0" marR="0" algn="r" rtl="1">
              <a:lnSpc>
                <a:spcPct val="115000"/>
              </a:lnSpc>
              <a:spcBef>
                <a:spcPts val="0"/>
              </a:spcBef>
              <a:spcAft>
                <a:spcPts val="1000"/>
              </a:spcAft>
            </a:pPr>
            <a:r>
              <a:rPr lang="ar-SA" sz="2800" dirty="0">
                <a:ea typeface="Calibri"/>
              </a:rPr>
              <a:t>يعتبر مركب البنزين الاساس في المركبات  الهيدروكربونية العطري وبشكل عام </a:t>
            </a:r>
            <a:r>
              <a:rPr lang="ar-SA" sz="2800" dirty="0" smtClean="0">
                <a:ea typeface="Calibri"/>
              </a:rPr>
              <a:t>, تحترق </a:t>
            </a:r>
            <a:r>
              <a:rPr lang="ar-SA" sz="2800" dirty="0">
                <a:ea typeface="Calibri"/>
              </a:rPr>
              <a:t>المركبات العطرية مع تصاعد دخان اسود كثيف في حين تحترق المركبات الهيدروكربونية </a:t>
            </a:r>
            <a:r>
              <a:rPr lang="ar-SA" sz="2800" dirty="0" err="1">
                <a:ea typeface="Calibri"/>
              </a:rPr>
              <a:t>الاليفاتية</a:t>
            </a:r>
            <a:r>
              <a:rPr lang="ar-SA" sz="2800" dirty="0">
                <a:ea typeface="Calibri"/>
              </a:rPr>
              <a:t> بلهب ازرق او ازرق مصفر</a:t>
            </a:r>
            <a:endParaRPr lang="en-US" sz="2800" dirty="0">
              <a:ea typeface="Calibri"/>
              <a:cs typeface="Arial"/>
            </a:endParaRPr>
          </a:p>
          <a:p>
            <a:endParaRPr lang="en-US" dirty="0"/>
          </a:p>
        </p:txBody>
      </p:sp>
    </p:spTree>
    <p:extLst>
      <p:ext uri="{BB962C8B-B14F-4D97-AF65-F5344CB8AC3E}">
        <p14:creationId xmlns:p14="http://schemas.microsoft.com/office/powerpoint/2010/main" val="189587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43000" y="1066800"/>
            <a:ext cx="6965245" cy="477818"/>
          </a:xfrm>
        </p:spPr>
        <p:txBody>
          <a:bodyPr>
            <a:normAutofit fontScale="90000"/>
          </a:bodyPr>
          <a:lstStyle/>
          <a:p>
            <a:r>
              <a:rPr lang="ar-SA" sz="2800" dirty="0"/>
              <a:t>المركبات الهيدروكربونية العطرية (</a:t>
            </a:r>
            <a:r>
              <a:rPr lang="ar-SA" sz="2800" dirty="0" err="1"/>
              <a:t>الأروماتية</a:t>
            </a:r>
            <a:r>
              <a:rPr lang="ar-SA" sz="2800" dirty="0"/>
              <a:t>)</a:t>
            </a:r>
            <a:br>
              <a:rPr lang="ar-SA" sz="2800" dirty="0"/>
            </a:br>
            <a:endParaRPr lang="en-US" sz="2800" dirty="0"/>
          </a:p>
        </p:txBody>
      </p:sp>
      <p:sp>
        <p:nvSpPr>
          <p:cNvPr id="3" name="عنصر نائب للمحتوى 2"/>
          <p:cNvSpPr>
            <a:spLocks noGrp="1"/>
          </p:cNvSpPr>
          <p:nvPr>
            <p:ph idx="1"/>
          </p:nvPr>
        </p:nvSpPr>
        <p:spPr>
          <a:xfrm>
            <a:off x="990600" y="1600201"/>
            <a:ext cx="7162800" cy="3200399"/>
          </a:xfrm>
        </p:spPr>
        <p:txBody>
          <a:bodyPr>
            <a:normAutofit lnSpcReduction="10000"/>
          </a:bodyPr>
          <a:lstStyle/>
          <a:p>
            <a:pPr algn="r" rtl="1"/>
            <a:r>
              <a:rPr lang="ar-SA" sz="1800" dirty="0"/>
              <a:t>الهيدروكربونات </a:t>
            </a:r>
            <a:r>
              <a:rPr lang="ar-SA" sz="1800" dirty="0" err="1"/>
              <a:t>الأروماتية</a:t>
            </a:r>
            <a:r>
              <a:rPr lang="ar-SA" sz="1800" dirty="0"/>
              <a:t> هي عبارة عن مركبات حلقية تتميز بأن لها روائح عطرية جميلة، </a:t>
            </a:r>
            <a:r>
              <a:rPr lang="ar-SA" sz="1800" dirty="0" smtClean="0"/>
              <a:t>ولذلك </a:t>
            </a:r>
            <a:r>
              <a:rPr lang="ar-SA" sz="1800" dirty="0"/>
              <a:t>سميت بالمركبات </a:t>
            </a:r>
            <a:r>
              <a:rPr lang="ar-SA" sz="1800" dirty="0" err="1"/>
              <a:t>الاروماتية</a:t>
            </a:r>
            <a:r>
              <a:rPr lang="ar-SA" sz="1800" dirty="0"/>
              <a:t>، وكلمة أروماتي تعني عطري</a:t>
            </a:r>
            <a:r>
              <a:rPr lang="ar-SA" sz="1800" dirty="0" smtClean="0"/>
              <a:t>.</a:t>
            </a:r>
            <a:endParaRPr lang="ar-SA" sz="1800" dirty="0"/>
          </a:p>
          <a:p>
            <a:pPr algn="r" rtl="1"/>
            <a:r>
              <a:rPr lang="ar-SA" sz="1800" dirty="0"/>
              <a:t>طلق مصطلح أروماتي أو عطري حديثا على نوع معين من المركبات العضوية ذات خواص كيميائية، وفيزيائية محددة، ورغم أن هذه المركبات  تسمى عطرية </a:t>
            </a:r>
            <a:r>
              <a:rPr lang="ar-SA" sz="1800" dirty="0" err="1"/>
              <a:t>إلأ</a:t>
            </a:r>
            <a:r>
              <a:rPr lang="ar-SA" sz="1800" dirty="0"/>
              <a:t> أن أغلب  العطور المعروفة لا تحتوي بالضرورة على مركبات هيدروكربونية </a:t>
            </a:r>
            <a:r>
              <a:rPr lang="ar-SA" sz="1800" dirty="0" err="1"/>
              <a:t>أروماتية</a:t>
            </a:r>
            <a:r>
              <a:rPr lang="ar-SA" sz="1800" dirty="0" smtClean="0"/>
              <a:t>.</a:t>
            </a:r>
          </a:p>
          <a:p>
            <a:pPr marL="0" indent="0" algn="r" rtl="1">
              <a:buNone/>
            </a:pPr>
            <a:endParaRPr lang="ar-SA" sz="1800" dirty="0"/>
          </a:p>
          <a:p>
            <a:pPr algn="r" rtl="1"/>
            <a:r>
              <a:rPr lang="ar-SA" sz="1800" dirty="0"/>
              <a:t>أنواع الهيدروكربونات </a:t>
            </a:r>
            <a:r>
              <a:rPr lang="ar-SA" sz="1800" dirty="0" err="1" smtClean="0"/>
              <a:t>الأروماتية</a:t>
            </a:r>
            <a:r>
              <a:rPr lang="ar-SA" sz="1800" dirty="0" smtClean="0"/>
              <a:t>:</a:t>
            </a:r>
            <a:endParaRPr lang="ar-SA" sz="1800" dirty="0"/>
          </a:p>
          <a:p>
            <a:pPr marL="0" indent="0" algn="r" rtl="1">
              <a:buNone/>
            </a:pPr>
            <a:r>
              <a:rPr lang="ar-SA" sz="1800" dirty="0" smtClean="0"/>
              <a:t> </a:t>
            </a:r>
            <a:r>
              <a:rPr lang="ar-SA" sz="1800" dirty="0"/>
              <a:t>تنقسم  الهيدروكربونات </a:t>
            </a:r>
            <a:r>
              <a:rPr lang="ar-SA" sz="1800" dirty="0" err="1"/>
              <a:t>الأروماتية</a:t>
            </a:r>
            <a:r>
              <a:rPr lang="ar-SA" sz="1800" dirty="0"/>
              <a:t>  إلى قسمين أساسين، هما: </a:t>
            </a:r>
          </a:p>
          <a:p>
            <a:pPr algn="r" rtl="1"/>
            <a:r>
              <a:rPr lang="ar-SA" sz="1800" dirty="0"/>
              <a:t>1 - هيدروكربونات </a:t>
            </a:r>
            <a:r>
              <a:rPr lang="ar-SA" sz="1800" dirty="0" err="1"/>
              <a:t>أروماتية</a:t>
            </a:r>
            <a:r>
              <a:rPr lang="ar-SA" sz="1800" dirty="0"/>
              <a:t> تحتوي على حلقة واحدة من </a:t>
            </a:r>
            <a:r>
              <a:rPr lang="ar-SA" sz="1800" dirty="0" err="1" smtClean="0"/>
              <a:t>البنزين.مثل</a:t>
            </a:r>
            <a:r>
              <a:rPr lang="ar-SA" sz="1800" dirty="0" smtClean="0"/>
              <a:t> البنزين</a:t>
            </a:r>
            <a:endParaRPr lang="ar-SA" sz="1800" dirty="0"/>
          </a:p>
          <a:p>
            <a:pPr algn="r" rtl="1"/>
            <a:r>
              <a:rPr lang="ar-SA" sz="1800" dirty="0"/>
              <a:t>2 - هيدروكربونات </a:t>
            </a:r>
            <a:r>
              <a:rPr lang="ar-SA" sz="1800" dirty="0" err="1"/>
              <a:t>أروماتية</a:t>
            </a:r>
            <a:r>
              <a:rPr lang="ar-SA" sz="1800" dirty="0"/>
              <a:t> تحتوي على حلقتين أو أكثر من البنزين، مثل </a:t>
            </a:r>
            <a:r>
              <a:rPr lang="ar-SA" sz="1800" dirty="0" err="1"/>
              <a:t>النفثالين</a:t>
            </a:r>
            <a:r>
              <a:rPr lang="ar-SA" sz="1800" dirty="0"/>
              <a:t>، </a:t>
            </a:r>
            <a:r>
              <a:rPr lang="ar-SA" sz="1800" dirty="0" err="1"/>
              <a:t>والأنثراسين</a:t>
            </a:r>
            <a:r>
              <a:rPr lang="ar-SA" sz="1800" dirty="0"/>
              <a:t> .</a:t>
            </a:r>
            <a:endParaRPr lang="en-US" sz="1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4800600"/>
            <a:ext cx="54102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481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43000" y="1371600"/>
            <a:ext cx="6965245" cy="1583485"/>
          </a:xfrm>
        </p:spPr>
        <p:txBody>
          <a:bodyPr>
            <a:normAutofit/>
          </a:bodyPr>
          <a:lstStyle/>
          <a:p>
            <a:pPr algn="r" rtl="1"/>
            <a:r>
              <a:rPr lang="ar-SA" sz="2400" dirty="0" smtClean="0">
                <a:solidFill>
                  <a:srgbClr val="FF0000"/>
                </a:solidFill>
              </a:rPr>
              <a:t>البنزين</a:t>
            </a:r>
            <a:r>
              <a:rPr lang="ar-SA" sz="2400" dirty="0" smtClean="0"/>
              <a:t> :هو </a:t>
            </a:r>
            <a:r>
              <a:rPr lang="ar-SA" sz="2400" dirty="0"/>
              <a:t>عبارة عن مركب أروماتي يختلف  تماما" عن البنزين </a:t>
            </a:r>
            <a:r>
              <a:rPr lang="en-US" sz="2400" dirty="0" err="1" smtClean="0"/>
              <a:t>Benzine</a:t>
            </a:r>
            <a:r>
              <a:rPr lang="en-US" sz="2400" dirty="0" smtClean="0"/>
              <a:t> </a:t>
            </a:r>
            <a:r>
              <a:rPr lang="ar-SA" sz="2400" dirty="0"/>
              <a:t>الناتج  من تقطير زيت البترول والذي يسمى </a:t>
            </a:r>
            <a:r>
              <a:rPr lang="ar-SA" sz="2400" dirty="0" err="1"/>
              <a:t>باالجازولين</a:t>
            </a:r>
            <a:r>
              <a:rPr lang="ar-SA" sz="2400" dirty="0"/>
              <a:t>، ويستخدم كوقود للسيارات، ويسمى عادة(بنزين).  </a:t>
            </a:r>
            <a:r>
              <a:rPr lang="ar-SA" sz="2400" dirty="0" smtClean="0"/>
              <a:t>اما الجازولين يتكون </a:t>
            </a:r>
            <a:r>
              <a:rPr lang="ar-SA" sz="2400" dirty="0"/>
              <a:t>من خليط من </a:t>
            </a:r>
            <a:r>
              <a:rPr lang="ar-SA" sz="2400" dirty="0" err="1"/>
              <a:t>الهيدروكريونات</a:t>
            </a:r>
            <a:r>
              <a:rPr lang="ar-SA" sz="2400" dirty="0"/>
              <a:t> </a:t>
            </a:r>
            <a:r>
              <a:rPr lang="ar-SA" sz="2400" dirty="0" err="1"/>
              <a:t>الأليفاتية</a:t>
            </a:r>
            <a:r>
              <a:rPr lang="ar-SA" sz="2400" dirty="0"/>
              <a:t>  ذو السلاسل المفتوحة</a:t>
            </a:r>
            <a:r>
              <a:rPr lang="ar-SA" sz="2400"/>
              <a:t>. </a:t>
            </a:r>
            <a:endParaRPr lang="en-US" sz="2400" dirty="0"/>
          </a:p>
        </p:txBody>
      </p:sp>
      <p:sp>
        <p:nvSpPr>
          <p:cNvPr id="3" name="عنصر نائب للمحتوى 2"/>
          <p:cNvSpPr>
            <a:spLocks noGrp="1"/>
          </p:cNvSpPr>
          <p:nvPr>
            <p:ph idx="1"/>
          </p:nvPr>
        </p:nvSpPr>
        <p:spPr>
          <a:xfrm>
            <a:off x="1447800" y="3276600"/>
            <a:ext cx="6461760" cy="1614543"/>
          </a:xfrm>
        </p:spPr>
        <p:txBody>
          <a:bodyPr/>
          <a:lstStyle/>
          <a:p>
            <a:pPr algn="r"/>
            <a:r>
              <a:rPr lang="ar-SA" dirty="0" err="1">
                <a:solidFill>
                  <a:srgbClr val="FF0000"/>
                </a:solidFill>
              </a:rPr>
              <a:t>نفثالين</a:t>
            </a:r>
            <a:r>
              <a:rPr lang="ar-SA" dirty="0"/>
              <a:t> : هو عبارة عن مركب </a:t>
            </a:r>
            <a:r>
              <a:rPr lang="ar-SA" dirty="0" err="1"/>
              <a:t>أروماتى</a:t>
            </a:r>
            <a:r>
              <a:rPr lang="ar-SA" dirty="0"/>
              <a:t> يتكون من حلقتي بنزين وله رائحة عطرية مميزة وتصنع على هيئة كرات بيضاء توضع عادة مع الملابس لقتل حشرات العثة التي </a:t>
            </a:r>
            <a:r>
              <a:rPr lang="ar-SA" dirty="0" smtClean="0"/>
              <a:t>تأكل </a:t>
            </a:r>
            <a:r>
              <a:rPr lang="ar-SA" dirty="0"/>
              <a:t>الملابس الصوفية.</a:t>
            </a:r>
            <a:endParaRPr lang="en-US" dirty="0"/>
          </a:p>
        </p:txBody>
      </p:sp>
    </p:spTree>
    <p:extLst>
      <p:ext uri="{BB962C8B-B14F-4D97-AF65-F5344CB8AC3E}">
        <p14:creationId xmlns:p14="http://schemas.microsoft.com/office/powerpoint/2010/main" val="1659651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914400"/>
            <a:ext cx="8229600" cy="884238"/>
          </a:xfrm>
        </p:spPr>
        <p:txBody>
          <a:bodyPr>
            <a:normAutofit fontScale="90000"/>
          </a:bodyPr>
          <a:lstStyle/>
          <a:p>
            <a:r>
              <a:rPr lang="ar-SA" sz="3600" dirty="0">
                <a:solidFill>
                  <a:prstClr val="black"/>
                </a:solidFill>
                <a:ea typeface="Calibri"/>
              </a:rPr>
              <a:t>المركبات الهيدروكربونية العطرية (</a:t>
            </a:r>
            <a:r>
              <a:rPr lang="ar-SA" sz="3600" dirty="0" err="1">
                <a:solidFill>
                  <a:prstClr val="black"/>
                </a:solidFill>
                <a:ea typeface="Calibri"/>
              </a:rPr>
              <a:t>الأروماتية</a:t>
            </a:r>
            <a:r>
              <a:rPr lang="ar-SA" sz="3600" dirty="0">
                <a:solidFill>
                  <a:prstClr val="black"/>
                </a:solidFill>
                <a:ea typeface="Calibri"/>
              </a:rPr>
              <a:t>)</a:t>
            </a:r>
            <a:r>
              <a:rPr lang="en-US" sz="4000" dirty="0">
                <a:solidFill>
                  <a:prstClr val="black"/>
                </a:solidFill>
                <a:ea typeface="Calibri"/>
                <a:cs typeface="Arial"/>
              </a:rPr>
              <a:t/>
            </a:r>
            <a:br>
              <a:rPr lang="en-US" sz="4000" dirty="0">
                <a:solidFill>
                  <a:prstClr val="black"/>
                </a:solidFill>
                <a:ea typeface="Calibri"/>
                <a:cs typeface="Arial"/>
              </a:rPr>
            </a:br>
            <a:endParaRPr lang="en-US" dirty="0"/>
          </a:p>
        </p:txBody>
      </p:sp>
      <p:sp>
        <p:nvSpPr>
          <p:cNvPr id="3" name="عنصر نائب للمحتوى 2"/>
          <p:cNvSpPr>
            <a:spLocks noGrp="1"/>
          </p:cNvSpPr>
          <p:nvPr>
            <p:ph idx="1"/>
          </p:nvPr>
        </p:nvSpPr>
        <p:spPr>
          <a:xfrm>
            <a:off x="1600200" y="1447800"/>
            <a:ext cx="6196405" cy="3603812"/>
          </a:xfrm>
        </p:spPr>
        <p:txBody>
          <a:bodyPr>
            <a:normAutofit fontScale="70000" lnSpcReduction="20000"/>
          </a:bodyPr>
          <a:lstStyle/>
          <a:p>
            <a:pPr marL="0" marR="0" algn="r" rtl="1">
              <a:lnSpc>
                <a:spcPct val="115000"/>
              </a:lnSpc>
              <a:spcBef>
                <a:spcPts val="0"/>
              </a:spcBef>
              <a:spcAft>
                <a:spcPts val="1000"/>
              </a:spcAft>
            </a:pPr>
            <a:r>
              <a:rPr lang="ar-SA" b="1" dirty="0" smtClean="0">
                <a:ea typeface="Calibri"/>
              </a:rPr>
              <a:t>اسم </a:t>
            </a:r>
            <a:r>
              <a:rPr lang="ar-SA" b="1" dirty="0">
                <a:ea typeface="Calibri"/>
              </a:rPr>
              <a:t>التجربة</a:t>
            </a:r>
            <a:r>
              <a:rPr lang="ar-SA" dirty="0">
                <a:ea typeface="Calibri"/>
              </a:rPr>
              <a:t>: الكشف عن المركبات الهيدروكربونية العطرية  في العينة.</a:t>
            </a:r>
            <a:endParaRPr lang="en-US" dirty="0">
              <a:ea typeface="Calibri"/>
              <a:cs typeface="Arial"/>
            </a:endParaRPr>
          </a:p>
          <a:p>
            <a:pPr marL="0" marR="0" algn="r" rtl="1">
              <a:lnSpc>
                <a:spcPct val="115000"/>
              </a:lnSpc>
              <a:spcBef>
                <a:spcPts val="0"/>
              </a:spcBef>
              <a:spcAft>
                <a:spcPts val="1000"/>
              </a:spcAft>
            </a:pPr>
            <a:r>
              <a:rPr lang="ar-SA" b="1" dirty="0">
                <a:ea typeface="Calibri"/>
              </a:rPr>
              <a:t>الادوات المستخدمة:</a:t>
            </a:r>
            <a:endParaRPr lang="en-US" dirty="0">
              <a:ea typeface="Calibri"/>
              <a:cs typeface="Arial"/>
            </a:endParaRPr>
          </a:p>
          <a:p>
            <a:pPr marL="0" marR="0" algn="r" rtl="1">
              <a:lnSpc>
                <a:spcPct val="115000"/>
              </a:lnSpc>
              <a:spcBef>
                <a:spcPts val="0"/>
              </a:spcBef>
              <a:spcAft>
                <a:spcPts val="1000"/>
              </a:spcAft>
            </a:pPr>
            <a:r>
              <a:rPr lang="ar-SA" dirty="0">
                <a:ea typeface="Calibri"/>
              </a:rPr>
              <a:t>عينات من اماكن تسرب </a:t>
            </a:r>
            <a:r>
              <a:rPr lang="ar-SA" dirty="0" err="1">
                <a:ea typeface="Calibri"/>
              </a:rPr>
              <a:t>نفظي</a:t>
            </a:r>
            <a:r>
              <a:rPr lang="ar-SA" dirty="0">
                <a:ea typeface="Calibri"/>
              </a:rPr>
              <a:t> وترقم العينات</a:t>
            </a:r>
            <a:endParaRPr lang="en-US" dirty="0">
              <a:ea typeface="Calibri"/>
              <a:cs typeface="Arial"/>
            </a:endParaRPr>
          </a:p>
          <a:p>
            <a:pPr lvl="0" algn="r" rtl="1">
              <a:lnSpc>
                <a:spcPct val="115000"/>
              </a:lnSpc>
              <a:spcBef>
                <a:spcPts val="0"/>
              </a:spcBef>
              <a:spcAft>
                <a:spcPts val="1000"/>
              </a:spcAft>
              <a:buFont typeface="Arial"/>
              <a:buChar char="-"/>
            </a:pPr>
            <a:r>
              <a:rPr lang="ar-SA" dirty="0">
                <a:ea typeface="Calibri"/>
              </a:rPr>
              <a:t>حفنة او بودقة حرق و الأنابيب اختبار</a:t>
            </a:r>
            <a:endParaRPr lang="en-US" dirty="0">
              <a:ea typeface="Calibri"/>
              <a:cs typeface="Arial"/>
            </a:endParaRPr>
          </a:p>
          <a:p>
            <a:pPr lvl="0" algn="r" rtl="1">
              <a:lnSpc>
                <a:spcPct val="115000"/>
              </a:lnSpc>
              <a:spcBef>
                <a:spcPts val="0"/>
              </a:spcBef>
              <a:spcAft>
                <a:spcPts val="1000"/>
              </a:spcAft>
              <a:buFont typeface="Arial"/>
              <a:buChar char="-"/>
            </a:pPr>
            <a:r>
              <a:rPr lang="ar-SA" dirty="0">
                <a:ea typeface="Calibri"/>
              </a:rPr>
              <a:t>لهب</a:t>
            </a:r>
            <a:endParaRPr lang="en-US" dirty="0">
              <a:ea typeface="Calibri"/>
              <a:cs typeface="Arial"/>
            </a:endParaRPr>
          </a:p>
          <a:p>
            <a:pPr marL="0" marR="0" algn="r" rtl="1">
              <a:lnSpc>
                <a:spcPct val="115000"/>
              </a:lnSpc>
              <a:spcBef>
                <a:spcPts val="0"/>
              </a:spcBef>
              <a:spcAft>
                <a:spcPts val="1000"/>
              </a:spcAft>
            </a:pPr>
            <a:r>
              <a:rPr lang="ar-SA" b="1" dirty="0">
                <a:ea typeface="Calibri"/>
              </a:rPr>
              <a:t>طريقة العمل:</a:t>
            </a:r>
            <a:endParaRPr lang="en-US" dirty="0">
              <a:ea typeface="Calibri"/>
              <a:cs typeface="Arial"/>
            </a:endParaRPr>
          </a:p>
          <a:p>
            <a:pPr lvl="0" algn="r" rtl="1">
              <a:lnSpc>
                <a:spcPct val="115000"/>
              </a:lnSpc>
              <a:spcBef>
                <a:spcPts val="0"/>
              </a:spcBef>
              <a:spcAft>
                <a:spcPts val="1000"/>
              </a:spcAft>
              <a:buFont typeface="+mj-lt"/>
              <a:buAutoNum type="arabicPeriod"/>
            </a:pPr>
            <a:r>
              <a:rPr lang="ar-SA" dirty="0">
                <a:ea typeface="Calibri"/>
              </a:rPr>
              <a:t>يوزن 1 جرام من العينة المراد اختبارها وتوضع في جفنة</a:t>
            </a:r>
            <a:endParaRPr lang="en-US" dirty="0">
              <a:ea typeface="Calibri"/>
              <a:cs typeface="Arial"/>
            </a:endParaRPr>
          </a:p>
          <a:p>
            <a:pPr lvl="0" algn="r" rtl="1">
              <a:lnSpc>
                <a:spcPct val="115000"/>
              </a:lnSpc>
              <a:spcBef>
                <a:spcPts val="0"/>
              </a:spcBef>
              <a:spcAft>
                <a:spcPts val="1000"/>
              </a:spcAft>
              <a:buFont typeface="+mj-lt"/>
              <a:buAutoNum type="arabicPeriod"/>
            </a:pPr>
            <a:r>
              <a:rPr lang="ar-SA" dirty="0">
                <a:ea typeface="Calibri"/>
              </a:rPr>
              <a:t>يجرى حرق للجفنة على اللهب المباشر</a:t>
            </a:r>
            <a:endParaRPr lang="en-US" dirty="0">
              <a:ea typeface="Calibri"/>
              <a:cs typeface="Arial"/>
            </a:endParaRPr>
          </a:p>
          <a:p>
            <a:pPr lvl="0" algn="r" rtl="1">
              <a:lnSpc>
                <a:spcPct val="115000"/>
              </a:lnSpc>
              <a:spcBef>
                <a:spcPts val="0"/>
              </a:spcBef>
              <a:spcAft>
                <a:spcPts val="1000"/>
              </a:spcAft>
              <a:buFont typeface="+mj-lt"/>
              <a:buAutoNum type="arabicPeriod"/>
            </a:pPr>
            <a:r>
              <a:rPr lang="ar-SA" dirty="0">
                <a:ea typeface="Calibri"/>
              </a:rPr>
              <a:t>ملاحظة اللون الناتج</a:t>
            </a:r>
            <a:endParaRPr lang="en-US" dirty="0">
              <a:ea typeface="Calibri"/>
              <a:cs typeface="Arial"/>
            </a:endParaRPr>
          </a:p>
          <a:p>
            <a:endParaRPr lang="en-US" dirty="0"/>
          </a:p>
        </p:txBody>
      </p:sp>
    </p:spTree>
    <p:extLst>
      <p:ext uri="{BB962C8B-B14F-4D97-AF65-F5344CB8AC3E}">
        <p14:creationId xmlns:p14="http://schemas.microsoft.com/office/powerpoint/2010/main" val="14083514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idx="1"/>
            <p:extLst>
              <p:ext uri="{D42A27DB-BD31-4B8C-83A1-F6EECF244321}">
                <p14:modId xmlns:p14="http://schemas.microsoft.com/office/powerpoint/2010/main" val="3907484233"/>
              </p:ext>
            </p:extLst>
          </p:nvPr>
        </p:nvGraphicFramePr>
        <p:xfrm>
          <a:off x="1998716" y="1524000"/>
          <a:ext cx="5595258" cy="3124200"/>
        </p:xfrm>
        <a:graphic>
          <a:graphicData uri="http://schemas.openxmlformats.org/drawingml/2006/table">
            <a:tbl>
              <a:tblPr rtl="1" firstRow="1" firstCol="1" bandRow="1"/>
              <a:tblGrid>
                <a:gridCol w="2664305"/>
                <a:gridCol w="2930953"/>
              </a:tblGrid>
              <a:tr h="381000">
                <a:tc>
                  <a:txBody>
                    <a:bodyPr/>
                    <a:lstStyle/>
                    <a:p>
                      <a:pPr marL="0" marR="0" algn="r" rtl="1">
                        <a:lnSpc>
                          <a:spcPct val="115000"/>
                        </a:lnSpc>
                        <a:spcBef>
                          <a:spcPts val="0"/>
                        </a:spcBef>
                        <a:spcAft>
                          <a:spcPts val="0"/>
                        </a:spcAft>
                      </a:pPr>
                      <a:r>
                        <a:rPr lang="ar-SA" sz="1100" b="1" dirty="0">
                          <a:effectLst/>
                          <a:latin typeface="Calibri"/>
                          <a:ea typeface="Calibri"/>
                          <a:cs typeface="Arial"/>
                        </a:rPr>
                        <a:t>رقم العينة</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1100" b="1">
                          <a:effectLst/>
                          <a:latin typeface="Calibri"/>
                          <a:ea typeface="Calibri"/>
                          <a:cs typeface="Arial"/>
                        </a:rPr>
                        <a:t>لون اللهب الناتج</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r" rtl="1">
                        <a:lnSpc>
                          <a:spcPct val="115000"/>
                        </a:lnSpc>
                        <a:spcBef>
                          <a:spcPts val="0"/>
                        </a:spcBef>
                        <a:spcAft>
                          <a:spcPts val="0"/>
                        </a:spcAft>
                      </a:pPr>
                      <a:r>
                        <a:rPr lang="ar-SA" sz="1100" b="1">
                          <a:effectLst/>
                          <a:latin typeface="Calibri"/>
                          <a:ea typeface="Calibri"/>
                          <a:cs typeface="Arial"/>
                        </a:rPr>
                        <a:t>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1100" b="1">
                          <a:effectLst/>
                          <a:latin typeface="Calibri"/>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marL="0" marR="0" algn="r" rtl="1">
                        <a:lnSpc>
                          <a:spcPct val="115000"/>
                        </a:lnSpc>
                        <a:spcBef>
                          <a:spcPts val="0"/>
                        </a:spcBef>
                        <a:spcAft>
                          <a:spcPts val="0"/>
                        </a:spcAft>
                      </a:pPr>
                      <a:r>
                        <a:rPr lang="ar-SA" sz="1100" b="1">
                          <a:effectLst/>
                          <a:latin typeface="Calibri"/>
                          <a:ea typeface="Calibri"/>
                          <a:cs typeface="Arial"/>
                        </a:rPr>
                        <a:t>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1100" b="1" dirty="0">
                          <a:effectLst/>
                          <a:latin typeface="Calibri"/>
                          <a:ea typeface="Calibri"/>
                          <a:cs typeface="Arial"/>
                        </a:rPr>
                        <a:t>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r" rtl="1">
                        <a:lnSpc>
                          <a:spcPct val="115000"/>
                        </a:lnSpc>
                        <a:spcBef>
                          <a:spcPts val="0"/>
                        </a:spcBef>
                        <a:spcAft>
                          <a:spcPts val="0"/>
                        </a:spcAft>
                      </a:pPr>
                      <a:r>
                        <a:rPr lang="ar-SA" sz="1100" b="1">
                          <a:effectLst/>
                          <a:latin typeface="Calibri"/>
                          <a:ea typeface="Calibri"/>
                          <a:cs typeface="Arial"/>
                        </a:rPr>
                        <a:t>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1100" b="1">
                          <a:effectLst/>
                          <a:latin typeface="Calibri"/>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r" rtl="1">
                        <a:lnSpc>
                          <a:spcPct val="115000"/>
                        </a:lnSpc>
                        <a:spcBef>
                          <a:spcPts val="0"/>
                        </a:spcBef>
                        <a:spcAft>
                          <a:spcPts val="0"/>
                        </a:spcAft>
                      </a:pPr>
                      <a:r>
                        <a:rPr lang="ar-SA" sz="1100" b="1">
                          <a:effectLst/>
                          <a:latin typeface="Calibri"/>
                          <a:ea typeface="Calibri"/>
                          <a:cs typeface="Arial"/>
                        </a:rPr>
                        <a:t>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1100" b="1">
                          <a:effectLst/>
                          <a:latin typeface="Calibri"/>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r" rtl="1">
                        <a:lnSpc>
                          <a:spcPct val="115000"/>
                        </a:lnSpc>
                        <a:spcBef>
                          <a:spcPts val="0"/>
                        </a:spcBef>
                        <a:spcAft>
                          <a:spcPts val="0"/>
                        </a:spcAft>
                      </a:pPr>
                      <a:r>
                        <a:rPr lang="ar-SA" sz="1100" b="1">
                          <a:effectLst/>
                          <a:latin typeface="Calibri"/>
                          <a:ea typeface="Calibri"/>
                          <a:cs typeface="Arial"/>
                        </a:rPr>
                        <a:t>5</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1100" b="1">
                          <a:effectLst/>
                          <a:latin typeface="Calibri"/>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r" rtl="1">
                        <a:lnSpc>
                          <a:spcPct val="115000"/>
                        </a:lnSpc>
                        <a:spcBef>
                          <a:spcPts val="0"/>
                        </a:spcBef>
                        <a:spcAft>
                          <a:spcPts val="0"/>
                        </a:spcAft>
                      </a:pPr>
                      <a:r>
                        <a:rPr lang="ar-SA" sz="1100" b="1">
                          <a:effectLst/>
                          <a:latin typeface="Calibri"/>
                          <a:ea typeface="Calibri"/>
                          <a:cs typeface="Arial"/>
                        </a:rPr>
                        <a:t>6</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1100" b="1">
                          <a:effectLst/>
                          <a:latin typeface="Calibri"/>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r" rtl="1">
                        <a:lnSpc>
                          <a:spcPct val="115000"/>
                        </a:lnSpc>
                        <a:spcBef>
                          <a:spcPts val="0"/>
                        </a:spcBef>
                        <a:spcAft>
                          <a:spcPts val="0"/>
                        </a:spcAft>
                      </a:pPr>
                      <a:r>
                        <a:rPr lang="ar-SA" sz="1100" b="1" dirty="0">
                          <a:effectLst/>
                          <a:latin typeface="Calibri"/>
                          <a:ea typeface="Calibri"/>
                          <a:cs typeface="Arial"/>
                        </a:rPr>
                        <a:t>7</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1100" b="1" dirty="0">
                          <a:effectLst/>
                          <a:latin typeface="Calibri"/>
                          <a:ea typeface="Calibri"/>
                          <a:cs typeface="Arial"/>
                        </a:rPr>
                        <a:t>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مستطيل 8"/>
          <p:cNvSpPr/>
          <p:nvPr/>
        </p:nvSpPr>
        <p:spPr>
          <a:xfrm>
            <a:off x="7226610" y="4876800"/>
            <a:ext cx="939681" cy="369332"/>
          </a:xfrm>
          <a:prstGeom prst="rect">
            <a:avLst/>
          </a:prstGeom>
        </p:spPr>
        <p:txBody>
          <a:bodyPr wrap="none">
            <a:spAutoFit/>
          </a:bodyPr>
          <a:lstStyle/>
          <a:p>
            <a:pPr rtl="1"/>
            <a:r>
              <a:rPr lang="ar-SA" b="1" dirty="0" smtClean="0"/>
              <a:t>الاستنتاج:</a:t>
            </a:r>
            <a:endParaRPr lang="en-US" dirty="0"/>
          </a:p>
        </p:txBody>
      </p:sp>
      <p:sp>
        <p:nvSpPr>
          <p:cNvPr id="10" name="مستطيل 9"/>
          <p:cNvSpPr/>
          <p:nvPr/>
        </p:nvSpPr>
        <p:spPr>
          <a:xfrm>
            <a:off x="7241750" y="914400"/>
            <a:ext cx="769763" cy="369332"/>
          </a:xfrm>
          <a:prstGeom prst="rect">
            <a:avLst/>
          </a:prstGeom>
        </p:spPr>
        <p:txBody>
          <a:bodyPr wrap="none">
            <a:spAutoFit/>
          </a:bodyPr>
          <a:lstStyle/>
          <a:p>
            <a:pPr rtl="1"/>
            <a:r>
              <a:rPr lang="ar-SA" b="1" dirty="0"/>
              <a:t>النتيجة:</a:t>
            </a:r>
            <a:endParaRPr lang="en-US" dirty="0"/>
          </a:p>
        </p:txBody>
      </p:sp>
    </p:spTree>
    <p:extLst>
      <p:ext uri="{BB962C8B-B14F-4D97-AF65-F5344CB8AC3E}">
        <p14:creationId xmlns:p14="http://schemas.microsoft.com/office/powerpoint/2010/main" val="165852426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دبوس تثبيت">
  <a:themeElements>
    <a:clrScheme name="دبوس تثبيت">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دبوس تثبيت">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بوس تثبيت">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58</TotalTime>
  <Words>291</Words>
  <Application>Microsoft Office PowerPoint</Application>
  <PresentationFormat>عرض على الشاشة (3:4)‏</PresentationFormat>
  <Paragraphs>40</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دبوس تثبيت</vt:lpstr>
      <vt:lpstr>تجربة رقم (3)  المركبات الهيدروكربونية العطرية (الأروماتية) </vt:lpstr>
      <vt:lpstr>المركبات الهيدروكربونية العطرية (الأروماتية) </vt:lpstr>
      <vt:lpstr>البنزين :هو عبارة عن مركب أروماتي يختلف  تماما" عن البنزين Benzine الناتج  من تقطير زيت البترول والذي يسمى باالجازولين، ويستخدم كوقود للسيارات، ويسمى عادة(بنزين).  اما الجازولين يتكون من خليط من الهيدروكريونات الأليفاتية  ذو السلاسل المفتوحة. </vt:lpstr>
      <vt:lpstr>المركبات الهيدروكربونية العطرية (الأروماتية)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تجربة رقم (3)  المركبات الهيدروكربونية العطرية (الأروماتية)</dc:title>
  <dc:creator>Administrator</dc:creator>
  <cp:lastModifiedBy>Administrator</cp:lastModifiedBy>
  <cp:revision>10</cp:revision>
  <dcterms:created xsi:type="dcterms:W3CDTF">2017-02-14T08:26:05Z</dcterms:created>
  <dcterms:modified xsi:type="dcterms:W3CDTF">2017-02-27T05:52:01Z</dcterms:modified>
</cp:coreProperties>
</file>