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60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9B2AD3CE-E142-4BEA-A9F9-E745BC3150D6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541474A3-7982-4DB0-8708-BDAEF5F0A19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772886" y="1600200"/>
            <a:ext cx="7772400" cy="988064"/>
          </a:xfrm>
        </p:spPr>
        <p:txBody>
          <a:bodyPr>
            <a:normAutofit fontScale="90000"/>
          </a:bodyPr>
          <a:lstStyle/>
          <a:p>
            <a:pPr lvl="0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1800" b="1" dirty="0">
                <a:solidFill>
                  <a:prstClr val="black"/>
                </a:solidFill>
                <a:ea typeface="Calibri"/>
                <a:cs typeface="Arial"/>
              </a:rPr>
              <a:t>تجربة رقم (5) 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SA" sz="1800" b="1" dirty="0">
                <a:solidFill>
                  <a:prstClr val="black"/>
                </a:solidFill>
                <a:ea typeface="Calibri"/>
                <a:cs typeface="Arial"/>
              </a:rPr>
              <a:t>المركبات الالدهيدات </a:t>
            </a:r>
            <a:r>
              <a:rPr lang="ar-SA" sz="1800" b="1" dirty="0" err="1">
                <a:solidFill>
                  <a:prstClr val="black"/>
                </a:solidFill>
                <a:ea typeface="Calibri"/>
                <a:cs typeface="Arial"/>
              </a:rPr>
              <a:t>والكيتونات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endParaRPr lang="en-US" dirty="0"/>
          </a:p>
        </p:txBody>
      </p:sp>
      <p:sp>
        <p:nvSpPr>
          <p:cNvPr id="7" name="مستطيل 6"/>
          <p:cNvSpPr/>
          <p:nvPr/>
        </p:nvSpPr>
        <p:spPr>
          <a:xfrm>
            <a:off x="1251857" y="1981200"/>
            <a:ext cx="6858000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dirty="0" smtClean="0">
                <a:ea typeface="Calibri"/>
              </a:rPr>
              <a:t>الالدهيدات </a:t>
            </a:r>
            <a:r>
              <a:rPr lang="ar-SA" dirty="0" err="1">
                <a:ea typeface="Calibri"/>
              </a:rPr>
              <a:t>والكيتونات</a:t>
            </a:r>
            <a:r>
              <a:rPr lang="ar-SA" dirty="0">
                <a:ea typeface="Calibri"/>
              </a:rPr>
              <a:t> مجموعتين كبيرتين من المركبات العضوية والعامل المشترك بينهما وجود مجموعة </a:t>
            </a:r>
            <a:r>
              <a:rPr lang="ar-SA" dirty="0" err="1">
                <a:ea typeface="Calibri"/>
              </a:rPr>
              <a:t>كربونيل</a:t>
            </a:r>
            <a:r>
              <a:rPr lang="ar-SA" dirty="0">
                <a:ea typeface="Calibri"/>
              </a:rPr>
              <a:t> (</a:t>
            </a:r>
            <a:r>
              <a:rPr lang="en-US" dirty="0">
                <a:ea typeface="Calibri"/>
                <a:cs typeface="Arial"/>
              </a:rPr>
              <a:t>(</a:t>
            </a:r>
            <a:r>
              <a:rPr lang="en-US" dirty="0" smtClean="0">
                <a:ea typeface="Calibri"/>
                <a:cs typeface="Arial"/>
              </a:rPr>
              <a:t>C=O</a:t>
            </a:r>
            <a:r>
              <a:rPr lang="ar-SA" dirty="0" smtClean="0">
                <a:ea typeface="Calibri"/>
              </a:rPr>
              <a:t>في </a:t>
            </a:r>
            <a:r>
              <a:rPr lang="ar-SA" dirty="0">
                <a:ea typeface="Calibri"/>
              </a:rPr>
              <a:t>مركباتهما وهي مجموعة فعالة. تلعب دورا كبير في التفاعلات الكيميائية.</a:t>
            </a:r>
            <a:r>
              <a:rPr lang="ar-SA" b="1" dirty="0">
                <a:ea typeface="Calibri"/>
              </a:rPr>
              <a:t> </a:t>
            </a:r>
            <a:r>
              <a:rPr lang="ar-SA" dirty="0">
                <a:ea typeface="Calibri"/>
              </a:rPr>
              <a:t>الالدهيدات </a:t>
            </a:r>
            <a:r>
              <a:rPr lang="ar-SA" dirty="0" err="1">
                <a:ea typeface="Calibri"/>
              </a:rPr>
              <a:t>والكيتونات</a:t>
            </a:r>
            <a:r>
              <a:rPr lang="ar-SA" dirty="0">
                <a:ea typeface="Calibri"/>
              </a:rPr>
              <a:t> مواد سائلة ما عدا </a:t>
            </a:r>
            <a:r>
              <a:rPr lang="ar-SA" dirty="0" err="1">
                <a:ea typeface="Calibri"/>
              </a:rPr>
              <a:t>الفورمالهيد</a:t>
            </a:r>
            <a:r>
              <a:rPr lang="ar-SA" dirty="0">
                <a:ea typeface="Calibri"/>
              </a:rPr>
              <a:t> فهو غاز يذوب في الماء بكميات كبيرة. يتميز محلوله(%40) برائحة نفاذة. اما </a:t>
            </a:r>
            <a:r>
              <a:rPr lang="ar-SA" dirty="0" err="1">
                <a:ea typeface="Calibri"/>
              </a:rPr>
              <a:t>البنزالدهيد</a:t>
            </a:r>
            <a:r>
              <a:rPr lang="ar-SA" dirty="0">
                <a:ea typeface="Calibri"/>
              </a:rPr>
              <a:t> له رائحة اللوز المر.</a:t>
            </a:r>
            <a:endParaRPr lang="en-US" dirty="0">
              <a:ea typeface="Calibri"/>
              <a:cs typeface="Arial"/>
            </a:endParaRPr>
          </a:p>
        </p:txBody>
      </p:sp>
      <p:pic>
        <p:nvPicPr>
          <p:cNvPr id="1047" name="Picture 2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3200401"/>
            <a:ext cx="6705600" cy="25907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83522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1524000"/>
            <a:ext cx="6965245" cy="1600200"/>
          </a:xfrm>
        </p:spPr>
        <p:txBody>
          <a:bodyPr>
            <a:normAutofit/>
          </a:bodyPr>
          <a:lstStyle/>
          <a:p>
            <a:pPr algn="r" rtl="1"/>
            <a:r>
              <a:rPr lang="ar-SA" sz="1800" dirty="0" err="1" smtClean="0">
                <a:solidFill>
                  <a:srgbClr val="FF0000"/>
                </a:solidFill>
              </a:rPr>
              <a:t>فورمالدهيد</a:t>
            </a:r>
            <a:r>
              <a:rPr lang="ar-SA" sz="1800" dirty="0" smtClean="0"/>
              <a:t> </a:t>
            </a:r>
            <a:r>
              <a:rPr lang="en-US" sz="1800" dirty="0" smtClean="0">
                <a:solidFill>
                  <a:srgbClr val="FF0000"/>
                </a:solidFill>
              </a:rPr>
              <a:t>Formaldehyde</a:t>
            </a:r>
            <a:r>
              <a:rPr lang="ar-SA" sz="1800" dirty="0" smtClean="0">
                <a:solidFill>
                  <a:srgbClr val="FF0000"/>
                </a:solidFill>
              </a:rPr>
              <a:t>: </a:t>
            </a:r>
            <a:r>
              <a:rPr lang="ar-SA" sz="1800" dirty="0" smtClean="0"/>
              <a:t>هو مركب عضوي من مركبات </a:t>
            </a:r>
            <a:r>
              <a:rPr lang="ar-SA" sz="1800" dirty="0" err="1" smtClean="0"/>
              <a:t>الالدهيدات</a:t>
            </a:r>
            <a:r>
              <a:rPr lang="ar-SA" sz="1800" dirty="0" smtClean="0"/>
              <a:t> وهو </a:t>
            </a:r>
            <a:r>
              <a:rPr lang="ar-SA" sz="1800" dirty="0"/>
              <a:t>غاز عديم اللون في درجة الحرارة العادية، سريع الذوبان في الماء وقابل للاشتعال </a:t>
            </a:r>
            <a:r>
              <a:rPr lang="ar-SA" sz="1800" dirty="0" smtClean="0"/>
              <a:t>اسمه النظامي </a:t>
            </a:r>
            <a:r>
              <a:rPr lang="ar-SA" sz="1800" dirty="0" err="1" smtClean="0"/>
              <a:t>ميثانال</a:t>
            </a:r>
            <a:r>
              <a:rPr lang="ar-SA" sz="1800" dirty="0" smtClean="0"/>
              <a:t> </a:t>
            </a:r>
            <a:r>
              <a:rPr lang="en-US" sz="1800" dirty="0" err="1" smtClean="0"/>
              <a:t>methanal</a:t>
            </a:r>
            <a:r>
              <a:rPr lang="en-US" sz="1800" dirty="0" smtClean="0"/>
              <a:t>.</a:t>
            </a:r>
            <a:r>
              <a:rPr lang="ar-SA" sz="1800" dirty="0" smtClean="0"/>
              <a:t> . يستخدم كمطهر ومادة </a:t>
            </a:r>
            <a:r>
              <a:rPr lang="ar-SA" sz="1800" dirty="0"/>
              <a:t>حافظة للحيوانات النافقة أو للبشر (من أجل التشريح في كليات الطب  </a:t>
            </a:r>
            <a:r>
              <a:rPr lang="ar-SA" sz="1800" dirty="0" smtClean="0"/>
              <a:t>على </a:t>
            </a:r>
            <a:r>
              <a:rPr lang="ar-SA" sz="1800" dirty="0"/>
              <a:t>سبيل المثال). </a:t>
            </a:r>
            <a:r>
              <a:rPr lang="ar-SA" sz="1800" dirty="0" smtClean="0"/>
              <a:t>كالمواد اللاصقة</a:t>
            </a:r>
            <a:r>
              <a:rPr lang="ar-SA" sz="1800" dirty="0"/>
              <a:t/>
            </a:r>
            <a:br>
              <a:rPr lang="ar-SA" sz="1800" dirty="0"/>
            </a:br>
            <a:endParaRPr lang="en-US" sz="18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676400" y="2971800"/>
            <a:ext cx="6324600" cy="2370269"/>
          </a:xfrm>
        </p:spPr>
        <p:txBody>
          <a:bodyPr>
            <a:normAutofit/>
          </a:bodyPr>
          <a:lstStyle/>
          <a:p>
            <a:pPr marL="0" indent="0" algn="r" rtl="1">
              <a:buNone/>
            </a:pPr>
            <a:r>
              <a:rPr lang="ar-SA" sz="1900" dirty="0" smtClean="0">
                <a:solidFill>
                  <a:srgbClr val="FF0000"/>
                </a:solidFill>
              </a:rPr>
              <a:t>الاسيتون </a:t>
            </a:r>
            <a:r>
              <a:rPr lang="en-US" sz="1900" dirty="0" smtClean="0">
                <a:solidFill>
                  <a:srgbClr val="FF0000"/>
                </a:solidFill>
              </a:rPr>
              <a:t>Acetone</a:t>
            </a:r>
            <a:r>
              <a:rPr lang="ar-SA" sz="1900" dirty="0" smtClean="0"/>
              <a:t>: يعتبر من </a:t>
            </a:r>
            <a:r>
              <a:rPr lang="ar-SA" sz="1900" dirty="0" err="1" smtClean="0"/>
              <a:t>الكيتونات</a:t>
            </a:r>
            <a:r>
              <a:rPr lang="ar-SA" sz="1900" dirty="0" smtClean="0"/>
              <a:t> وهو من ابسط مركباتها ,وهو سائل </a:t>
            </a:r>
            <a:r>
              <a:rPr lang="ar-SA" sz="1900" dirty="0"/>
              <a:t>عديم اللون قابل </a:t>
            </a:r>
            <a:r>
              <a:rPr lang="ar-SA" sz="1900" dirty="0" smtClean="0"/>
              <a:t>للاشتعال يستخدم كمزيل </a:t>
            </a:r>
            <a:r>
              <a:rPr lang="ar-SA" sz="1900" dirty="0"/>
              <a:t>لطلاء </a:t>
            </a:r>
            <a:r>
              <a:rPr lang="ar-SA" sz="1900" dirty="0" smtClean="0"/>
              <a:t>الاظافر, في </a:t>
            </a:r>
            <a:r>
              <a:rPr lang="ar-SA" sz="1900" dirty="0"/>
              <a:t>صناعة اللدائن، الألياف، الأدوية </a:t>
            </a:r>
            <a:r>
              <a:rPr lang="ar-SA" sz="1900" dirty="0" smtClean="0"/>
              <a:t>وكيماويات أخرى  .</a:t>
            </a:r>
          </a:p>
          <a:p>
            <a:pPr marL="0" indent="0" algn="r">
              <a:buNone/>
            </a:pPr>
            <a:r>
              <a:rPr lang="ar-SA" sz="1900" dirty="0" smtClean="0"/>
              <a:t>ويعتبر </a:t>
            </a:r>
            <a:r>
              <a:rPr lang="ar-SA" sz="1900" dirty="0"/>
              <a:t>الأسيتون مذيباً عضوياً </a:t>
            </a:r>
            <a:r>
              <a:rPr lang="ar-SA" sz="1900" dirty="0" smtClean="0"/>
              <a:t>هاما حيث </a:t>
            </a:r>
            <a:r>
              <a:rPr lang="ar-SA" sz="1900" dirty="0"/>
              <a:t>مذيب جيد لمعظم المواد البلاستيكية والألياف الصناعية بما في ذلك تلك المستخدمة في الزجاجات المعملية </a:t>
            </a:r>
            <a:r>
              <a:rPr lang="ar-SA" sz="1900" dirty="0" err="1"/>
              <a:t>المصنوعه</a:t>
            </a:r>
            <a:r>
              <a:rPr lang="ar-SA" sz="1900" dirty="0"/>
              <a:t> </a:t>
            </a:r>
            <a:r>
              <a:rPr lang="ar-SA" sz="1900" dirty="0" smtClean="0"/>
              <a:t>من </a:t>
            </a:r>
            <a:r>
              <a:rPr lang="ar-SA" sz="1900" dirty="0" err="1"/>
              <a:t>البوليسترين</a:t>
            </a:r>
            <a:r>
              <a:rPr lang="ar-SA" sz="1900" dirty="0"/>
              <a:t> والبولي </a:t>
            </a:r>
            <a:r>
              <a:rPr lang="ar-SA" sz="1900" dirty="0" smtClean="0"/>
              <a:t>كربونات</a:t>
            </a:r>
            <a:r>
              <a:rPr lang="ar-SA" dirty="0" smtClean="0"/>
              <a:t>.</a:t>
            </a:r>
          </a:p>
        </p:txBody>
      </p:sp>
      <p:sp>
        <p:nvSpPr>
          <p:cNvPr id="4" name="مربع نص 3"/>
          <p:cNvSpPr txBox="1"/>
          <p:nvPr/>
        </p:nvSpPr>
        <p:spPr>
          <a:xfrm>
            <a:off x="1600200" y="1055914"/>
            <a:ext cx="6019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ar-SA" dirty="0" smtClean="0"/>
              <a:t>ا</a:t>
            </a:r>
            <a:r>
              <a:rPr lang="ar-SA" sz="2800" dirty="0" smtClean="0"/>
              <a:t>مثلة على </a:t>
            </a:r>
            <a:r>
              <a:rPr lang="ar-SA" sz="2800" dirty="0" err="1" smtClean="0"/>
              <a:t>الالدهيدات</a:t>
            </a:r>
            <a:r>
              <a:rPr lang="ar-SA" sz="2800" dirty="0" smtClean="0"/>
              <a:t> </a:t>
            </a:r>
            <a:r>
              <a:rPr lang="ar-SA" sz="2800" dirty="0" err="1" smtClean="0"/>
              <a:t>والكيتونات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173929205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66800" y="1295400"/>
            <a:ext cx="6965245" cy="953267"/>
          </a:xfrm>
        </p:spPr>
        <p:txBody>
          <a:bodyPr>
            <a:normAutofit/>
          </a:bodyPr>
          <a:lstStyle/>
          <a:p>
            <a:pPr algn="r" rtl="1"/>
            <a:r>
              <a:rPr lang="ar-SA" sz="2800" dirty="0" smtClean="0">
                <a:solidFill>
                  <a:schemeClr val="accent1">
                    <a:lumMod val="75000"/>
                  </a:schemeClr>
                </a:solidFill>
              </a:rPr>
              <a:t>الخواص الفيزيائية:</a:t>
            </a:r>
            <a:endParaRPr lang="en-US" sz="2800" dirty="0">
              <a:solidFill>
                <a:schemeClr val="accent1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143000" y="2119257"/>
            <a:ext cx="6934200" cy="3603812"/>
          </a:xfrm>
        </p:spPr>
        <p:txBody>
          <a:bodyPr>
            <a:normAutofit/>
          </a:bodyPr>
          <a:lstStyle/>
          <a:p>
            <a:pPr algn="r"/>
            <a:r>
              <a:rPr lang="ar-SA" sz="2000" dirty="0" smtClean="0"/>
              <a:t>1- تذوب </a:t>
            </a:r>
            <a:r>
              <a:rPr lang="ar-SA" sz="2000" dirty="0" err="1"/>
              <a:t>الألدهيدات</a:t>
            </a:r>
            <a:r>
              <a:rPr lang="ar-SA" sz="2000" dirty="0"/>
              <a:t> </a:t>
            </a:r>
            <a:r>
              <a:rPr lang="ar-SA" sz="2000" dirty="0" err="1"/>
              <a:t>والكيتونات</a:t>
            </a:r>
            <a:r>
              <a:rPr lang="ar-SA" sz="2000" dirty="0"/>
              <a:t> في الماء </a:t>
            </a:r>
            <a:r>
              <a:rPr lang="ar-SA" sz="2000" dirty="0" err="1"/>
              <a:t>لانها</a:t>
            </a:r>
            <a:r>
              <a:rPr lang="ar-SA" sz="2000" dirty="0"/>
              <a:t> تكون روابط هيدروجينية مع الماء</a:t>
            </a:r>
            <a:r>
              <a:rPr lang="ar-SA" sz="2000" dirty="0" smtClean="0"/>
              <a:t>.</a:t>
            </a:r>
          </a:p>
          <a:p>
            <a:pPr algn="r"/>
            <a:r>
              <a:rPr lang="ar-SA" sz="2000" dirty="0" smtClean="0"/>
              <a:t>2- عند </a:t>
            </a:r>
            <a:r>
              <a:rPr lang="ar-SA" sz="2000" dirty="0"/>
              <a:t>اختزال </a:t>
            </a:r>
            <a:r>
              <a:rPr lang="ar-SA" sz="2000" dirty="0" err="1"/>
              <a:t>الألدهيدات</a:t>
            </a:r>
            <a:r>
              <a:rPr lang="ar-SA" sz="2000" dirty="0"/>
              <a:t> تـنتج </a:t>
            </a:r>
            <a:r>
              <a:rPr lang="ar-SA" sz="2000" dirty="0" err="1"/>
              <a:t>الكحولات</a:t>
            </a:r>
            <a:r>
              <a:rPr lang="ar-SA" sz="2000" dirty="0"/>
              <a:t> الأولية بينما عند أكسدتها تنتج الأحماض الكربوكسيليـة </a:t>
            </a:r>
            <a:r>
              <a:rPr lang="ar-SA" sz="2000" dirty="0" smtClean="0"/>
              <a:t>المقابلـة</a:t>
            </a:r>
          </a:p>
          <a:p>
            <a:pPr algn="r"/>
            <a:r>
              <a:rPr lang="ar-SA" sz="2000" dirty="0" smtClean="0"/>
              <a:t>3- يصعب </a:t>
            </a:r>
            <a:r>
              <a:rPr lang="ar-SA" sz="2000" dirty="0"/>
              <a:t>أكسدة </a:t>
            </a:r>
            <a:r>
              <a:rPr lang="ar-SA" sz="2000" dirty="0" err="1"/>
              <a:t>الكيتونات</a:t>
            </a:r>
            <a:r>
              <a:rPr lang="ar-SA" sz="2000" dirty="0"/>
              <a:t> عن </a:t>
            </a:r>
            <a:r>
              <a:rPr lang="ar-SA" sz="2000" dirty="0" err="1"/>
              <a:t>الألدهيدات</a:t>
            </a:r>
            <a:r>
              <a:rPr lang="ar-SA" sz="2000" dirty="0"/>
              <a:t> لعدم وجود ذرة هيدروجين كما في </a:t>
            </a:r>
            <a:r>
              <a:rPr lang="ar-SA" sz="2000" dirty="0" err="1"/>
              <a:t>الألدهــيدات</a:t>
            </a:r>
            <a:r>
              <a:rPr lang="ar-SA" sz="2000" dirty="0"/>
              <a:t> مرتبــطة بمجمـوعة </a:t>
            </a:r>
            <a:r>
              <a:rPr lang="ar-SA" sz="2000" dirty="0" err="1"/>
              <a:t>الكربــونيل</a:t>
            </a:r>
            <a:r>
              <a:rPr lang="ar-SA" sz="2000" dirty="0"/>
              <a:t>.</a:t>
            </a:r>
          </a:p>
          <a:p>
            <a:pPr algn="r"/>
            <a:r>
              <a:rPr lang="ar-SA" sz="2000" dirty="0" smtClean="0"/>
              <a:t>4- عند </a:t>
            </a:r>
            <a:r>
              <a:rPr lang="ar-SA" sz="2000" dirty="0"/>
              <a:t>أكسدة </a:t>
            </a:r>
            <a:r>
              <a:rPr lang="ar-SA" sz="2000" dirty="0" err="1"/>
              <a:t>الكيـتونات</a:t>
            </a:r>
            <a:r>
              <a:rPr lang="ar-SA" sz="2000" dirty="0"/>
              <a:t> بعوامل مؤكســدة قويـــة ينــــتج حمضين حسب نوع </a:t>
            </a:r>
            <a:r>
              <a:rPr lang="ar-SA" sz="2000" dirty="0" err="1"/>
              <a:t>الكيـــتون</a:t>
            </a:r>
            <a:r>
              <a:rPr lang="ar-SA" sz="2000" dirty="0"/>
              <a:t>.</a:t>
            </a:r>
          </a:p>
          <a:p>
            <a:pPr algn="r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32977159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13657" y="579438"/>
            <a:ext cx="8229600" cy="411162"/>
          </a:xfrm>
        </p:spPr>
        <p:txBody>
          <a:bodyPr>
            <a:noAutofit/>
          </a:bodyPr>
          <a:lstStyle/>
          <a:p>
            <a:r>
              <a:rPr lang="ar-SA" sz="2800" dirty="0">
                <a:solidFill>
                  <a:prstClr val="black"/>
                </a:solidFill>
                <a:ea typeface="Calibri"/>
                <a:cs typeface="Arial"/>
              </a:rPr>
              <a:t>المركبات الالدهيدات </a:t>
            </a:r>
            <a:r>
              <a:rPr lang="ar-SA" sz="2800" dirty="0" err="1">
                <a:solidFill>
                  <a:prstClr val="black"/>
                </a:solidFill>
                <a:ea typeface="Calibri"/>
                <a:cs typeface="Arial"/>
              </a:rPr>
              <a:t>والكيتونات</a:t>
            </a:r>
            <a:endParaRPr lang="en-US" sz="2800" dirty="0"/>
          </a:p>
        </p:txBody>
      </p:sp>
      <p:sp>
        <p:nvSpPr>
          <p:cNvPr id="4" name="مستطيل 3"/>
          <p:cNvSpPr/>
          <p:nvPr/>
        </p:nvSpPr>
        <p:spPr>
          <a:xfrm>
            <a:off x="838201" y="1219200"/>
            <a:ext cx="7576456" cy="5197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اسم التجربة</a:t>
            </a:r>
            <a:r>
              <a:rPr lang="ar-SA" dirty="0">
                <a:ea typeface="Calibri"/>
              </a:rPr>
              <a:t>: الكشف عن المركبات الالدهيدات </a:t>
            </a:r>
            <a:r>
              <a:rPr lang="ar-SA" dirty="0" err="1" smtClean="0">
                <a:ea typeface="Calibri"/>
              </a:rPr>
              <a:t>والكيتونات</a:t>
            </a:r>
            <a:r>
              <a:rPr lang="ar-SA" dirty="0" smtClean="0">
                <a:ea typeface="Calibri"/>
              </a:rPr>
              <a:t> في العينة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الادوات المستخدمة: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عينات من اماكن تسرب </a:t>
            </a:r>
            <a:r>
              <a:rPr lang="ar-SA" dirty="0" err="1">
                <a:ea typeface="Calibri"/>
              </a:rPr>
              <a:t>نفظي</a:t>
            </a:r>
            <a:r>
              <a:rPr lang="ar-SA" dirty="0">
                <a:ea typeface="Calibri"/>
              </a:rPr>
              <a:t> وترقم العينات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الأنابيب اختبار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محلول هيدروكسيد الصوديوم </a:t>
            </a:r>
            <a:r>
              <a:rPr lang="ar-SA" dirty="0" err="1">
                <a:ea typeface="Calibri"/>
              </a:rPr>
              <a:t>بنتروسيد</a:t>
            </a:r>
            <a:r>
              <a:rPr lang="ar-SA" dirty="0">
                <a:ea typeface="Calibri"/>
              </a:rPr>
              <a:t> الصوديوم </a:t>
            </a:r>
            <a:r>
              <a:rPr lang="en-US" dirty="0">
                <a:ea typeface="Calibri"/>
                <a:cs typeface="Arial"/>
              </a:rPr>
              <a:t>sodium nitroprusside</a:t>
            </a: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( محضر حديثا)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طريقة العمل</a:t>
            </a:r>
            <a:r>
              <a:rPr lang="en-US" b="1" dirty="0">
                <a:ea typeface="Calibri"/>
                <a:cs typeface="Arial"/>
              </a:rPr>
              <a:t>: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dirty="0" smtClean="0">
                <a:ea typeface="Calibri"/>
                <a:cs typeface="Arial"/>
              </a:rPr>
              <a:t>1-</a:t>
            </a:r>
            <a:r>
              <a:rPr lang="ar-SA" dirty="0" smtClean="0">
                <a:ea typeface="Calibri"/>
              </a:rPr>
              <a:t>يوزن </a:t>
            </a:r>
            <a:r>
              <a:rPr lang="ar-SA" dirty="0">
                <a:ea typeface="Calibri"/>
              </a:rPr>
              <a:t>1 جرام او 1 مل من العينة المراد اختبارها في انبوبة نظيفة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dirty="0" smtClean="0">
                <a:ea typeface="Calibri"/>
              </a:rPr>
              <a:t>2-يضاف </a:t>
            </a:r>
            <a:r>
              <a:rPr lang="ar-SA" dirty="0">
                <a:ea typeface="Calibri"/>
              </a:rPr>
              <a:t>1 مل من محلول هيدروكسيد الصوديوم </a:t>
            </a:r>
            <a:r>
              <a:rPr lang="ar-SA" dirty="0" err="1">
                <a:ea typeface="Calibri"/>
              </a:rPr>
              <a:t>بنتروسيد</a:t>
            </a:r>
            <a:r>
              <a:rPr lang="ar-SA" dirty="0">
                <a:ea typeface="Calibri"/>
              </a:rPr>
              <a:t> الصوديوم </a:t>
            </a:r>
            <a:r>
              <a:rPr lang="en-US" dirty="0">
                <a:ea typeface="Calibri"/>
                <a:cs typeface="Arial"/>
              </a:rPr>
              <a:t>sodium nitroprusside</a:t>
            </a: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( محضر حديثا)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dirty="0">
                <a:ea typeface="Calibri"/>
              </a:rPr>
              <a:t>3-يلاحظ تغير اللون من عديم اللون الى اللون الاحمر في حالة وجود مركبات .</a:t>
            </a:r>
            <a:r>
              <a:rPr lang="ar-SA" b="1" dirty="0">
                <a:ea typeface="Calibri"/>
              </a:rPr>
              <a:t> </a:t>
            </a:r>
            <a:r>
              <a:rPr lang="ar-SA" dirty="0" err="1">
                <a:ea typeface="Calibri"/>
              </a:rPr>
              <a:t>الالدهيد</a:t>
            </a:r>
            <a:r>
              <a:rPr lang="ar-SA" dirty="0">
                <a:ea typeface="Calibri"/>
              </a:rPr>
              <a:t> </a:t>
            </a:r>
            <a:r>
              <a:rPr lang="ar-SA" dirty="0" err="1">
                <a:ea typeface="Calibri"/>
              </a:rPr>
              <a:t>والكيتون</a:t>
            </a:r>
            <a:r>
              <a:rPr lang="ar-SA" dirty="0">
                <a:ea typeface="Calibri"/>
              </a:rPr>
              <a:t> </a:t>
            </a:r>
            <a:r>
              <a:rPr lang="ar-SA" dirty="0" err="1">
                <a:ea typeface="Calibri"/>
              </a:rPr>
              <a:t>يوخذ</a:t>
            </a:r>
            <a:r>
              <a:rPr lang="ar-SA" dirty="0">
                <a:ea typeface="Calibri"/>
              </a:rPr>
              <a:t> رمز +في حالة تغير اللون ورمز- في حالة العدم.</a:t>
            </a: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6606243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543800" y="762000"/>
            <a:ext cx="838200" cy="838200"/>
          </a:xfrm>
        </p:spPr>
        <p:txBody>
          <a:bodyPr>
            <a:normAutofit/>
          </a:bodyPr>
          <a:lstStyle/>
          <a:p>
            <a:pPr algn="r"/>
            <a:r>
              <a:rPr lang="ar-SA" sz="1800" dirty="0" smtClean="0"/>
              <a:t>النتيجة:</a:t>
            </a:r>
            <a:endParaRPr lang="en-US" sz="1800" dirty="0"/>
          </a:p>
        </p:txBody>
      </p:sp>
      <p:graphicFrame>
        <p:nvGraphicFramePr>
          <p:cNvPr id="4" name="جدول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9789907"/>
              </p:ext>
            </p:extLst>
          </p:nvPr>
        </p:nvGraphicFramePr>
        <p:xfrm>
          <a:off x="2362200" y="1524000"/>
          <a:ext cx="5562600" cy="2743200"/>
        </p:xfrm>
        <a:graphic>
          <a:graphicData uri="http://schemas.openxmlformats.org/drawingml/2006/table">
            <a:tbl>
              <a:tblPr rtl="1" firstRow="1" firstCol="1" bandRow="1"/>
              <a:tblGrid>
                <a:gridCol w="2371882"/>
                <a:gridCol w="3190718"/>
              </a:tblGrid>
              <a:tr h="3429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رقم العينة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تغير اللون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1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2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3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4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5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6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7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b="1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" name="مربع نص 4"/>
          <p:cNvSpPr txBox="1"/>
          <p:nvPr/>
        </p:nvSpPr>
        <p:spPr>
          <a:xfrm>
            <a:off x="7162800" y="4462752"/>
            <a:ext cx="102303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 smtClean="0"/>
              <a:t>الاستنتاج: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820327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5768</TotalTime>
  <Words>348</Words>
  <Application>Microsoft Office PowerPoint</Application>
  <PresentationFormat>عرض على الشاشة (3:4)‏</PresentationFormat>
  <Paragraphs>41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دبوس تثبيت</vt:lpstr>
      <vt:lpstr>تجربة رقم (5)  المركبات الالدهيدات والكيتونات </vt:lpstr>
      <vt:lpstr>فورمالدهيد Formaldehyde: هو مركب عضوي من مركبات الالدهيدات وهو غاز عديم اللون في درجة الحرارة العادية، سريع الذوبان في الماء وقابل للاشتعال اسمه النظامي ميثانال methanal. . يستخدم كمطهر ومادة حافظة للحيوانات النافقة أو للبشر (من أجل التشريح في كليات الطب  على سبيل المثال). كالمواد اللاصقة </vt:lpstr>
      <vt:lpstr>الخواص الفيزيائية:</vt:lpstr>
      <vt:lpstr>المركبات الالدهيدات والكيتونات</vt:lpstr>
      <vt:lpstr>النتيجة: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تجربة رقم (5)  المركبات الالدهيدات والكيتونات </dc:title>
  <dc:creator>Administrator</dc:creator>
  <cp:lastModifiedBy>Administrator</cp:lastModifiedBy>
  <cp:revision>19</cp:revision>
  <dcterms:created xsi:type="dcterms:W3CDTF">2017-02-14T08:59:35Z</dcterms:created>
  <dcterms:modified xsi:type="dcterms:W3CDTF">2017-02-27T05:48:55Z</dcterms:modified>
</cp:coreProperties>
</file>