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75" r:id="rId5"/>
    <p:sldId id="263" r:id="rId6"/>
    <p:sldId id="280" r:id="rId7"/>
    <p:sldId id="283" r:id="rId8"/>
    <p:sldId id="295" r:id="rId9"/>
    <p:sldId id="288" r:id="rId10"/>
    <p:sldId id="286" r:id="rId11"/>
    <p:sldId id="296" r:id="rId12"/>
    <p:sldId id="287" r:id="rId13"/>
    <p:sldId id="292" r:id="rId14"/>
    <p:sldId id="264" r:id="rId15"/>
    <p:sldId id="285" r:id="rId16"/>
    <p:sldId id="284" r:id="rId17"/>
    <p:sldId id="289" r:id="rId18"/>
    <p:sldId id="290" r:id="rId19"/>
    <p:sldId id="291" r:id="rId20"/>
    <p:sldId id="293" r:id="rId21"/>
    <p:sldId id="276" r:id="rId22"/>
    <p:sldId id="262" r:id="rId23"/>
    <p:sldId id="261" r:id="rId24"/>
    <p:sldId id="297" r:id="rId25"/>
    <p:sldId id="265" r:id="rId26"/>
    <p:sldId id="277" r:id="rId27"/>
    <p:sldId id="269" r:id="rId28"/>
    <p:sldId id="298" r:id="rId29"/>
    <p:sldId id="278" r:id="rId30"/>
    <p:sldId id="266" r:id="rId31"/>
    <p:sldId id="270" r:id="rId32"/>
    <p:sldId id="299" r:id="rId33"/>
    <p:sldId id="267" r:id="rId34"/>
    <p:sldId id="282" r:id="rId35"/>
    <p:sldId id="271" r:id="rId36"/>
    <p:sldId id="268" r:id="rId37"/>
    <p:sldId id="274" r:id="rId38"/>
    <p:sldId id="272" r:id="rId39"/>
    <p:sldId id="294" r:id="rId40"/>
    <p:sldId id="273" r:id="rId4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2" autoAdjust="0"/>
    <p:restoredTop sz="94652" autoAdjust="0"/>
  </p:normalViewPr>
  <p:slideViewPr>
    <p:cSldViewPr>
      <p:cViewPr varScale="1">
        <p:scale>
          <a:sx n="69" d="100"/>
          <a:sy n="69" d="100"/>
        </p:scale>
        <p:origin x="-93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E2324-B39E-4B17-BA8A-87F50EA8C74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D2E83-5768-4C2A-B30D-0BECAC1DFE7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B90F6-DEF6-4603-ABD9-9D8ECBC2401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FE2047-8328-4B4B-83AD-AB9AE15188D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12912-C791-4726-AA7A-0E9EAB0F392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896576-666F-42E8-B11D-754B0FC8DB3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6521C-92CB-4EE9-8042-AFC9B5DFB9F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C255FE-8690-41B9-9BBA-B70DAE7BA15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7ABE6-D93A-4423-8F48-D634B36C870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642C5-3D74-42D5-A66C-BA3FAA05B2F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91554-4C66-4477-A62B-DF4EE62BBAC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2930A0C-E146-401F-B297-22785B79F664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3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323528" y="404665"/>
            <a:ext cx="8424936" cy="3195786"/>
          </a:xfrm>
        </p:spPr>
        <p:txBody>
          <a:bodyPr/>
          <a:lstStyle/>
          <a:p>
            <a:r>
              <a:rPr lang="ar-SA" sz="8000" b="1" dirty="0" smtClean="0">
                <a:solidFill>
                  <a:srgbClr val="FFFF00"/>
                </a:solidFill>
              </a:rPr>
              <a:t>تجربتي العامة في المجال الأكاديمي والبحث العلمي</a:t>
            </a:r>
            <a:endParaRPr lang="es-ES" sz="8000" b="1" dirty="0">
              <a:solidFill>
                <a:srgbClr val="FFFF00"/>
              </a:solidFill>
            </a:endParaRPr>
          </a:p>
        </p:txBody>
      </p:sp>
      <p:sp>
        <p:nvSpPr>
          <p:cNvPr id="2082" name="Rectangle 34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3645024"/>
            <a:ext cx="6400800" cy="2304256"/>
          </a:xfrm>
        </p:spPr>
        <p:txBody>
          <a:bodyPr/>
          <a:lstStyle/>
          <a:p>
            <a:r>
              <a:rPr lang="ar-SA" sz="4000" dirty="0" smtClean="0">
                <a:solidFill>
                  <a:schemeClr val="bg1"/>
                </a:solidFill>
              </a:rPr>
              <a:t>أ.د</a:t>
            </a:r>
            <a:r>
              <a:rPr lang="ar-SA" sz="4000" dirty="0" smtClean="0">
                <a:solidFill>
                  <a:schemeClr val="bg1"/>
                </a:solidFill>
              </a:rPr>
              <a:t>. نجاة عبدالوهاب سعدالله </a:t>
            </a:r>
            <a:r>
              <a:rPr lang="ar-SA" sz="4000" dirty="0" smtClean="0">
                <a:solidFill>
                  <a:schemeClr val="bg1"/>
                </a:solidFill>
              </a:rPr>
              <a:t>بخار</a:t>
            </a:r>
            <a:r>
              <a:rPr lang="ar-SA" sz="4000" dirty="0" smtClean="0">
                <a:solidFill>
                  <a:schemeClr val="bg1"/>
                </a:solidFill>
              </a:rPr>
              <a:t>ي</a:t>
            </a:r>
          </a:p>
          <a:p>
            <a:r>
              <a:rPr lang="ar-SA" sz="4000" dirty="0" smtClean="0">
                <a:solidFill>
                  <a:schemeClr val="bg1"/>
                </a:solidFill>
              </a:rPr>
              <a:t> استاذ تصنيف النباتات الزهرية</a:t>
            </a:r>
          </a:p>
          <a:p>
            <a:r>
              <a:rPr lang="ar-SA" sz="4000" dirty="0" smtClean="0">
                <a:solidFill>
                  <a:schemeClr val="bg1"/>
                </a:solidFill>
              </a:rPr>
              <a:t>قسم النباتات والأحياء الدقيقة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476672"/>
            <a:ext cx="8424936" cy="4320480"/>
          </a:xfrm>
        </p:spPr>
        <p:txBody>
          <a:bodyPr/>
          <a:lstStyle/>
          <a:p>
            <a:pPr lvl="0" algn="just" rtl="1">
              <a:buNone/>
            </a:pPr>
            <a:r>
              <a:rPr lang="ar-SA" sz="4000" b="1" dirty="0" smtClean="0">
                <a:solidFill>
                  <a:schemeClr val="bg1"/>
                </a:solidFill>
              </a:rPr>
              <a:t>تابع: </a:t>
            </a:r>
            <a:r>
              <a:rPr lang="ar-SA" sz="4000" b="1" dirty="0" smtClean="0">
                <a:solidFill>
                  <a:srgbClr val="FFFF00"/>
                </a:solidFill>
              </a:rPr>
              <a:t>موضوع البحث</a:t>
            </a:r>
            <a:endParaRPr lang="en-GB" sz="4000" b="1" dirty="0" smtClean="0">
              <a:solidFill>
                <a:srgbClr val="FFFF00"/>
              </a:solidFill>
            </a:endParaRPr>
          </a:p>
          <a:p>
            <a:pPr lvl="0" algn="just" rtl="1"/>
            <a:r>
              <a:rPr lang="ar-SA" sz="4000" dirty="0" smtClean="0">
                <a:solidFill>
                  <a:schemeClr val="bg1"/>
                </a:solidFill>
              </a:rPr>
              <a:t>كان </a:t>
            </a:r>
            <a:r>
              <a:rPr lang="ar-SA" sz="4000" dirty="0" smtClean="0">
                <a:solidFill>
                  <a:schemeClr val="bg1"/>
                </a:solidFill>
              </a:rPr>
              <a:t>بالإمكان اعداد بحث عادي ومقبول ، لكن كنت احرص كل الحرص على البحث المتميز ولذلك عملت الآتي</a:t>
            </a:r>
            <a:r>
              <a:rPr lang="ar-SA" sz="4000" dirty="0" smtClean="0">
                <a:solidFill>
                  <a:schemeClr val="bg1"/>
                </a:solidFill>
              </a:rPr>
              <a:t>:</a:t>
            </a:r>
          </a:p>
          <a:p>
            <a:pPr marL="742950" lvl="0" indent="-742950" algn="just" rtl="1">
              <a:buClr>
                <a:schemeClr val="bg1"/>
              </a:buClr>
              <a:buFont typeface="+mj-lt"/>
              <a:buAutoNum type="arabicPeriod"/>
            </a:pPr>
            <a:r>
              <a:rPr lang="ar-SA" sz="40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استكمال </a:t>
            </a:r>
            <a:r>
              <a:rPr lang="ar-SA" sz="40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كافة مصادر المعلومات من الأبحاث العربيه الكثيرة وكذلك من المصادر الأجنبية </a:t>
            </a:r>
            <a:r>
              <a:rPr lang="ar-SA" sz="40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.</a:t>
            </a:r>
            <a:endParaRPr lang="en-GB" sz="4000" dirty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pPr algn="r">
              <a:buNone/>
            </a:pPr>
            <a:endParaRPr lang="en-GB" dirty="0"/>
          </a:p>
        </p:txBody>
      </p:sp>
      <p:pic>
        <p:nvPicPr>
          <p:cNvPr id="11" name="Picture 10" descr="جمع بيانات البحث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4653136"/>
            <a:ext cx="2736304" cy="188549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476672"/>
            <a:ext cx="8424936" cy="5688632"/>
          </a:xfrm>
        </p:spPr>
        <p:txBody>
          <a:bodyPr/>
          <a:lstStyle/>
          <a:p>
            <a:pPr marL="514350" lvl="0" indent="-514350" algn="just" rtl="1">
              <a:buClr>
                <a:srgbClr val="FFC000"/>
              </a:buClr>
              <a:buFont typeface="+mj-lt"/>
              <a:buAutoNum type="arabicPeriod" startAt="2"/>
            </a:pP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السفر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الى خارج المملكه العربيه السعودية( </a:t>
            </a:r>
            <a:r>
              <a:rPr lang="ar-SA" sz="36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بريطانيا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) حيث عملت وبحثت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في هذه الأكاديميات:</a:t>
            </a:r>
            <a:endParaRPr lang="en-GB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514350" lvl="0" indent="-514350">
              <a:buClr>
                <a:schemeClr val="bg1"/>
              </a:buClr>
              <a:buFont typeface="+mj-lt"/>
              <a:buAutoNum type="arabicPeriod"/>
            </a:pPr>
            <a:r>
              <a:rPr lang="en-GB" sz="36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6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Natural </a:t>
            </a:r>
            <a:r>
              <a:rPr lang="en-GB" sz="36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history museum</a:t>
            </a:r>
          </a:p>
          <a:p>
            <a:pPr marL="514350" lvl="0" indent="-514350">
              <a:buClr>
                <a:schemeClr val="bg1"/>
              </a:buClr>
              <a:buFont typeface="+mj-lt"/>
              <a:buAutoNum type="arabicPeriod"/>
            </a:pPr>
            <a:r>
              <a:rPr lang="en-GB" sz="36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6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Kew </a:t>
            </a:r>
            <a:r>
              <a:rPr lang="en-GB" sz="36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garden </a:t>
            </a:r>
          </a:p>
          <a:p>
            <a:pPr marL="514350" lvl="0" indent="-514350">
              <a:buClr>
                <a:schemeClr val="bg1"/>
              </a:buClr>
              <a:buFont typeface="+mj-lt"/>
              <a:buAutoNum type="arabicPeriod"/>
            </a:pPr>
            <a:r>
              <a:rPr lang="en-GB" sz="36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3600" dirty="0">
                <a:solidFill>
                  <a:srgbClr val="FFFF00"/>
                </a:solidFill>
              </a:rPr>
              <a:t>H</a:t>
            </a:r>
            <a:r>
              <a:rPr lang="en-GB" sz="36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erbarium </a:t>
            </a:r>
            <a:r>
              <a:rPr lang="en-GB" sz="36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of Edinburgh </a:t>
            </a:r>
          </a:p>
          <a:p>
            <a:pPr marL="514350" lvl="0" indent="-514350">
              <a:buClr>
                <a:schemeClr val="bg1"/>
              </a:buClr>
              <a:buFont typeface="+mj-lt"/>
              <a:buAutoNum type="arabicPeriod"/>
            </a:pPr>
            <a:r>
              <a:rPr lang="en-GB" sz="36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British library</a:t>
            </a:r>
          </a:p>
          <a:p>
            <a:pPr algn="r">
              <a:buNone/>
            </a:pPr>
            <a:endParaRPr lang="en-GB" dirty="0"/>
          </a:p>
        </p:txBody>
      </p:sp>
      <p:pic>
        <p:nvPicPr>
          <p:cNvPr id="7" name="Picture 6" descr="ناتشرال هستري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725144"/>
            <a:ext cx="2915816" cy="1518047"/>
          </a:xfrm>
          <a:prstGeom prst="rect">
            <a:avLst/>
          </a:prstGeom>
        </p:spPr>
      </p:pic>
      <p:pic>
        <p:nvPicPr>
          <p:cNvPr id="8" name="Picture 7" descr="كيو جاردنز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4725144"/>
            <a:ext cx="1996430" cy="1400481"/>
          </a:xfrm>
          <a:prstGeom prst="rect">
            <a:avLst/>
          </a:prstGeom>
        </p:spPr>
      </p:pic>
      <p:pic>
        <p:nvPicPr>
          <p:cNvPr id="9" name="Picture 8" descr="رويال بوتانيك ادنبره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4221088"/>
            <a:ext cx="1296144" cy="2081686"/>
          </a:xfrm>
          <a:prstGeom prst="rect">
            <a:avLst/>
          </a:prstGeom>
        </p:spPr>
      </p:pic>
      <p:pic>
        <p:nvPicPr>
          <p:cNvPr id="10" name="Picture 9" descr="برتش ليبرري.png"/>
          <p:cNvPicPr>
            <a:picLocks noChangeAspect="1"/>
          </p:cNvPicPr>
          <p:nvPr/>
        </p:nvPicPr>
        <p:blipFill>
          <a:blip r:embed="rId5" cstate="print"/>
          <a:srcRect l="26480" t="3360" r="26480"/>
          <a:stretch>
            <a:fillRect/>
          </a:stretch>
        </p:blipFill>
        <p:spPr>
          <a:xfrm>
            <a:off x="899592" y="4437112"/>
            <a:ext cx="864096" cy="1775243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052736"/>
            <a:ext cx="8352928" cy="3312368"/>
          </a:xfrm>
        </p:spPr>
        <p:txBody>
          <a:bodyPr/>
          <a:lstStyle/>
          <a:p>
            <a:pPr marL="742950" lvl="0" indent="-742950" algn="just" rtl="1">
              <a:buClr>
                <a:srgbClr val="FFFF00"/>
              </a:buClr>
              <a:buFont typeface="+mj-lt"/>
              <a:buAutoNum type="arabicPeriod" startAt="3"/>
            </a:pP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التنسيق مع </a:t>
            </a:r>
            <a:r>
              <a:rPr lang="ar-SA" sz="36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مدينة الملك عبد العزيز للعلوم والتقنية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، حيث كانوا خير عون لي بامدادي بجميع الابحاث الحديثة المنشورة حول موضوع بحثي ،حيث كنت احصل عليها متواصله بمقدار مرتين في الأسبوع ، وكان لسعادة </a:t>
            </a:r>
            <a:r>
              <a:rPr lang="ar-SA" sz="36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أ.د. سليمان الخويطر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الدعم الأكبر من خلال مكتبه هناك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  <a:endParaRPr lang="en-GB" sz="36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lvl="0" algn="just" rtl="1"/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>
              <a:buNone/>
            </a:pPr>
            <a:endParaRPr lang="en-GB" dirty="0"/>
          </a:p>
        </p:txBody>
      </p:sp>
      <p:pic>
        <p:nvPicPr>
          <p:cNvPr id="7" name="Picture 6" descr="مدينة-الملك-عبد-العزيز-للعلوم-والتقني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4509120"/>
            <a:ext cx="2880320" cy="20557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134312" y="332656"/>
            <a:ext cx="36022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rtl="1">
              <a:buNone/>
            </a:pPr>
            <a:r>
              <a:rPr lang="ar-SA" sz="4000" b="1" dirty="0" smtClean="0">
                <a:solidFill>
                  <a:schemeClr val="bg1"/>
                </a:solidFill>
              </a:rPr>
              <a:t>تابع: </a:t>
            </a:r>
            <a:r>
              <a:rPr lang="ar-SA" sz="4000" b="1" dirty="0" smtClean="0">
                <a:solidFill>
                  <a:srgbClr val="FFFF00"/>
                </a:solidFill>
              </a:rPr>
              <a:t>موضوع البحث</a:t>
            </a:r>
            <a:endParaRPr lang="en-GB" sz="40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052736"/>
            <a:ext cx="8496944" cy="4176464"/>
          </a:xfrm>
        </p:spPr>
        <p:txBody>
          <a:bodyPr/>
          <a:lstStyle/>
          <a:p>
            <a:pPr marL="742950" lvl="0" indent="-742950" algn="just" rtl="1">
              <a:buClr>
                <a:srgbClr val="FFC000"/>
              </a:buClr>
              <a:buFont typeface="+mj-lt"/>
              <a:buAutoNum type="arabicPeriod" startAt="4"/>
            </a:pPr>
            <a:r>
              <a:rPr lang="ar-SA" sz="3600" dirty="0" smtClean="0">
                <a:solidFill>
                  <a:schemeClr val="bg1"/>
                </a:solidFill>
              </a:rPr>
              <a:t>ت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جهيز معمل خاص في منزلي بالتنسيق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مع </a:t>
            </a:r>
            <a:r>
              <a:rPr lang="ar-SA" sz="3600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أ.د. أحمد الفرحان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المشرف الرئيسي ،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بالإضافة لمعامل القسم ، حيث كنت اعمل في الإثنين . ( نقطه مهمه لابد ان يقوم الباحث بعملها</a:t>
            </a:r>
            <a:r>
              <a:rPr lang="ar-SA" sz="36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 وهي ان يجمع كل المعلومات ذات العلاقة المباشرة او غير المباشره , لأن هذه قد تكون مفيدة </a:t>
            </a:r>
            <a:r>
              <a:rPr lang="ar-SA" sz="3600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للبحث </a:t>
            </a:r>
            <a:r>
              <a:rPr lang="ar-SA" sz="36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، او قد تزيد ثقافته او تساعده في ابحاث لاحقه او مساعدة الزميلات والطالبات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).</a:t>
            </a:r>
            <a:endParaRPr lang="en-GB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r">
              <a:buNone/>
            </a:pP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134312" y="332656"/>
            <a:ext cx="36022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rtl="1">
              <a:buNone/>
            </a:pPr>
            <a:r>
              <a:rPr lang="ar-SA" sz="4000" b="1" dirty="0" smtClean="0">
                <a:solidFill>
                  <a:schemeClr val="bg1"/>
                </a:solidFill>
              </a:rPr>
              <a:t>تابع: </a:t>
            </a:r>
            <a:r>
              <a:rPr lang="ar-SA" sz="4000" b="1" dirty="0" smtClean="0">
                <a:solidFill>
                  <a:srgbClr val="FFFF00"/>
                </a:solidFill>
              </a:rPr>
              <a:t>موضوع البحث</a:t>
            </a:r>
            <a:endParaRPr lang="en-GB" sz="4000" b="1" dirty="0" smtClean="0">
              <a:solidFill>
                <a:srgbClr val="FFFF00"/>
              </a:solidFill>
            </a:endParaRPr>
          </a:p>
        </p:txBody>
      </p:sp>
      <p:pic>
        <p:nvPicPr>
          <p:cNvPr id="9" name="Picture 8" descr="قسم النبات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4941168"/>
            <a:ext cx="2411760" cy="160784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3672408"/>
          </a:xfrm>
        </p:spPr>
        <p:txBody>
          <a:bodyPr/>
          <a:lstStyle/>
          <a:p>
            <a:pPr algn="just" rtl="1">
              <a:buNone/>
            </a:pP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بعد التخرج والحصول على الدكتوراة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قمت بثلاثة اشياء مهمه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marL="742950" indent="-742950" algn="just" rtl="1">
              <a:buClr>
                <a:schemeClr val="bg1"/>
              </a:buClr>
              <a:buFont typeface="+mj-lt"/>
              <a:buAutoNum type="arabicPeriod"/>
            </a:pPr>
            <a:r>
              <a:rPr lang="ar-SA" sz="36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تدريس </a:t>
            </a:r>
            <a:r>
              <a:rPr lang="ar-SA" sz="36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مقررات في تخصصي الدقيق وتخصصات اخرى ذات </a:t>
            </a:r>
            <a:r>
              <a:rPr lang="ar-SA" sz="36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العلاقة.</a:t>
            </a:r>
          </a:p>
          <a:p>
            <a:pPr marL="742950" indent="-742950" algn="just" rtl="1">
              <a:buClr>
                <a:schemeClr val="bg1"/>
              </a:buClr>
              <a:buFont typeface="+mj-lt"/>
              <a:buAutoNum type="arabicPeriod"/>
            </a:pPr>
            <a:r>
              <a:rPr lang="ar-SA" sz="3600" dirty="0" smtClean="0">
                <a:solidFill>
                  <a:srgbClr val="FFFF00"/>
                </a:solidFill>
              </a:rPr>
              <a:t>الإشراف </a:t>
            </a:r>
            <a:r>
              <a:rPr lang="ar-SA" sz="3600" dirty="0" smtClean="0">
                <a:solidFill>
                  <a:srgbClr val="FFFF00"/>
                </a:solidFill>
              </a:rPr>
              <a:t>المساعد.</a:t>
            </a:r>
          </a:p>
          <a:p>
            <a:pPr marL="742950" indent="-742950" algn="just" rtl="1">
              <a:buClr>
                <a:schemeClr val="bg1"/>
              </a:buClr>
              <a:buFont typeface="+mj-lt"/>
              <a:buAutoNum type="arabicPeriod"/>
            </a:pPr>
            <a:r>
              <a:rPr lang="ar-SA" sz="36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الإشراف </a:t>
            </a:r>
            <a:r>
              <a:rPr lang="ar-SA" sz="36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المباشر.</a:t>
            </a:r>
          </a:p>
          <a:p>
            <a:pPr algn="just" rtl="1">
              <a:buNone/>
            </a:pP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rtl="1">
              <a:buNone/>
            </a:pPr>
            <a:endParaRPr lang="en-GB" dirty="0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r"/>
            <a:r>
              <a:rPr lang="ar-SA" b="1" dirty="0" smtClean="0">
                <a:solidFill>
                  <a:srgbClr val="FFFF00"/>
                </a:solidFill>
              </a:rPr>
              <a:t>مرحلة </a:t>
            </a:r>
            <a:r>
              <a:rPr lang="ar-SA" b="1" dirty="0" smtClean="0">
                <a:solidFill>
                  <a:srgbClr val="FFFF00"/>
                </a:solidFill>
              </a:rPr>
              <a:t>التخرج</a:t>
            </a:r>
            <a:endParaRPr lang="en-GB" b="1" dirty="0">
              <a:solidFill>
                <a:srgbClr val="FFFF00"/>
              </a:solidFill>
            </a:endParaRPr>
          </a:p>
        </p:txBody>
      </p:sp>
      <p:pic>
        <p:nvPicPr>
          <p:cNvPr id="8" name="Picture 7" descr="التخرج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861048"/>
            <a:ext cx="2610425" cy="1800200"/>
          </a:xfrm>
          <a:prstGeom prst="rect">
            <a:avLst/>
          </a:prstGeom>
        </p:spPr>
      </p:pic>
      <p:pic>
        <p:nvPicPr>
          <p:cNvPr id="9" name="Picture 8" descr="التخرج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4869160"/>
            <a:ext cx="2819400" cy="165618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700808"/>
            <a:ext cx="8424936" cy="2808312"/>
          </a:xfrm>
        </p:spPr>
        <p:txBody>
          <a:bodyPr/>
          <a:lstStyle/>
          <a:p>
            <a:pPr marL="742950" indent="-742950" algn="just" rtl="1">
              <a:buClr>
                <a:srgbClr val="FFC000"/>
              </a:buClr>
              <a:buFont typeface="+mj-lt"/>
              <a:buAutoNum type="arabicPeriod"/>
            </a:pPr>
            <a:r>
              <a:rPr lang="ar-SA" sz="4000" dirty="0" smtClean="0">
                <a:solidFill>
                  <a:schemeClr val="bg1"/>
                </a:solidFill>
              </a:rPr>
              <a:t>العمل </a:t>
            </a:r>
            <a:r>
              <a:rPr lang="ar-SA" sz="4000" dirty="0" smtClean="0">
                <a:solidFill>
                  <a:schemeClr val="bg1"/>
                </a:solidFill>
              </a:rPr>
              <a:t>معيدة بجامعة الملك عبد العزيز لمدة سنة واحدة</a:t>
            </a:r>
          </a:p>
          <a:p>
            <a:pPr marL="742950" lvl="0" indent="-742950" algn="just" rtl="1">
              <a:buClr>
                <a:srgbClr val="FFC000"/>
              </a:buClr>
              <a:buFont typeface="+mj-lt"/>
              <a:buAutoNum type="arabicPeriod"/>
            </a:pPr>
            <a:r>
              <a:rPr lang="ar-SA" sz="4000" dirty="0" smtClean="0">
                <a:solidFill>
                  <a:schemeClr val="bg1"/>
                </a:solidFill>
              </a:rPr>
              <a:t>العمل كمحاضرة </a:t>
            </a:r>
            <a:r>
              <a:rPr lang="ar-SA" sz="4000" dirty="0" smtClean="0">
                <a:solidFill>
                  <a:schemeClr val="bg1"/>
                </a:solidFill>
              </a:rPr>
              <a:t>بعد </a:t>
            </a:r>
            <a:r>
              <a:rPr lang="ar-SA" sz="4000" dirty="0" smtClean="0">
                <a:solidFill>
                  <a:schemeClr val="bg1"/>
                </a:solidFill>
              </a:rPr>
              <a:t>الماجستيروالدكتوراة.</a:t>
            </a:r>
            <a:endParaRPr lang="ar-SA" sz="4000" dirty="0" smtClean="0">
              <a:solidFill>
                <a:schemeClr val="bg1"/>
              </a:solidFill>
            </a:endParaRPr>
          </a:p>
          <a:p>
            <a:pPr marL="742950" lvl="0" indent="-742950" algn="just" rtl="1">
              <a:buClr>
                <a:srgbClr val="FFC000"/>
              </a:buClr>
              <a:buFont typeface="+mj-lt"/>
              <a:buAutoNum type="arabicPeriod"/>
            </a:pPr>
            <a:r>
              <a:rPr lang="ar-SA" sz="4000" dirty="0" smtClean="0">
                <a:solidFill>
                  <a:schemeClr val="bg1"/>
                </a:solidFill>
              </a:rPr>
              <a:t>الإشراف </a:t>
            </a:r>
            <a:r>
              <a:rPr lang="ar-SA" sz="4000" dirty="0" smtClean="0">
                <a:solidFill>
                  <a:schemeClr val="bg1"/>
                </a:solidFill>
              </a:rPr>
              <a:t>المساعد وثم المباشر.</a:t>
            </a:r>
          </a:p>
          <a:p>
            <a:pPr algn="r" rtl="1">
              <a:buNone/>
            </a:pPr>
            <a:endParaRPr lang="en-GB" dirty="0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marL="1143000" indent="-1143000" rtl="1">
              <a:buClr>
                <a:schemeClr val="bg1"/>
              </a:buClr>
              <a:buFont typeface="+mj-lt"/>
              <a:buAutoNum type="arabicPeriod" startAt="2"/>
            </a:pPr>
            <a:r>
              <a:rPr lang="ar-SA" sz="6600" b="1" dirty="0" smtClean="0">
                <a:solidFill>
                  <a:srgbClr val="FFFF00"/>
                </a:solidFill>
              </a:rPr>
              <a:t>التدريس</a:t>
            </a:r>
            <a:endParaRPr lang="en-GB" sz="6600" b="1" dirty="0">
              <a:solidFill>
                <a:srgbClr val="FFFF00"/>
              </a:solidFill>
            </a:endParaRPr>
          </a:p>
        </p:txBody>
      </p:sp>
      <p:pic>
        <p:nvPicPr>
          <p:cNvPr id="10" name="Picture 9" descr="رسائل الماجستير والدكتورا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509120"/>
            <a:ext cx="2664296" cy="1996553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052736"/>
            <a:ext cx="8424936" cy="5544616"/>
          </a:xfrm>
        </p:spPr>
        <p:txBody>
          <a:bodyPr/>
          <a:lstStyle/>
          <a:p>
            <a:pPr algn="r">
              <a:buNone/>
            </a:pPr>
            <a:r>
              <a:rPr lang="ar-SA" b="1" dirty="0" smtClean="0">
                <a:solidFill>
                  <a:srgbClr val="FFC000"/>
                </a:solidFill>
              </a:rPr>
              <a:t>الاستفادة من خبرة الإبتعاث في التدريس والبحث  ومن ذلك :</a:t>
            </a:r>
          </a:p>
          <a:p>
            <a:pPr marL="514350" lvl="0" indent="-514350" algn="just" rtl="1">
              <a:buClr>
                <a:srgbClr val="FFC000"/>
              </a:buClr>
              <a:buFont typeface="+mj-lt"/>
              <a:buAutoNum type="arabicPeriod"/>
            </a:pPr>
            <a:r>
              <a:rPr lang="ar-SA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اعداد </a:t>
            </a:r>
            <a:r>
              <a:rPr lang="ar-SA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ملف كامل لكل مقرر مع مصادره العربية والأجنبية.</a:t>
            </a:r>
            <a:endParaRPr lang="en-GB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514350" lvl="0" indent="-514350" algn="just" rtl="1">
              <a:buClr>
                <a:srgbClr val="FFC000"/>
              </a:buClr>
              <a:buFont typeface="+mj-lt"/>
              <a:buAutoNum type="arabicPeriod"/>
            </a:pPr>
            <a:r>
              <a:rPr lang="ar-SA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محاولة تدريس مقررات في التخصص العام إضافة إلى تخصصي الدقيق وذلك في محاولة لإنماء خبراتي وتطوير ذاتي قدر الإمكان بمواضيع جديدة.</a:t>
            </a:r>
            <a:endParaRPr lang="en-GB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514350" lvl="0" indent="-514350" algn="just" rtl="1">
              <a:buClr>
                <a:srgbClr val="FFC000"/>
              </a:buClr>
              <a:buFont typeface="+mj-lt"/>
              <a:buAutoNum type="arabicPeriod"/>
            </a:pPr>
            <a:r>
              <a:rPr lang="ar-SA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اضافة مواضيع ومعلومات جديدة وحديثة للمقررات لكل فصل وذلك لمواكبة التقدم المتزايد والمتسارع.</a:t>
            </a:r>
            <a:endParaRPr lang="en-GB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514350" lvl="0" indent="-514350" algn="just" rtl="1">
              <a:buClr>
                <a:srgbClr val="FFC000"/>
              </a:buClr>
              <a:buFont typeface="+mj-lt"/>
              <a:buAutoNum type="arabicPeriod"/>
            </a:pPr>
            <a:r>
              <a:rPr lang="ar-SA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تعويد الطالبات على الإلتزام بمقررات العملي ، مع تدريبهن الدائم على الإنضباط والجدية وزيادة خبراتهن في الإستفادة من المعارف والتقنيات المعملية الحديثة.</a:t>
            </a:r>
            <a:endParaRPr lang="en-GB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r" rtl="1"/>
            <a:endParaRPr lang="ar-SA" dirty="0" smtClean="0"/>
          </a:p>
          <a:p>
            <a:pPr algn="r" rtl="1">
              <a:buNone/>
            </a:pP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6084168" y="188640"/>
            <a:ext cx="274305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400" b="1" dirty="0" smtClean="0">
                <a:solidFill>
                  <a:schemeClr val="bg1"/>
                </a:solidFill>
              </a:rPr>
              <a:t>تابع:</a:t>
            </a:r>
            <a:r>
              <a:rPr lang="ar-SA" sz="4400" b="1" dirty="0" smtClean="0">
                <a:solidFill>
                  <a:srgbClr val="FFFF00"/>
                </a:solidFill>
              </a:rPr>
              <a:t> التدريس</a:t>
            </a:r>
            <a:endParaRPr lang="en-GB" sz="44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404664"/>
            <a:ext cx="8424936" cy="5976664"/>
          </a:xfrm>
        </p:spPr>
        <p:txBody>
          <a:bodyPr/>
          <a:lstStyle/>
          <a:p>
            <a:pPr lvl="0" algn="just" rtl="1">
              <a:buNone/>
            </a:pPr>
            <a:r>
              <a:rPr lang="ar-SA" sz="44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 الإشراف المساعد</a:t>
            </a:r>
            <a:endParaRPr lang="ar-SA" sz="4400" b="1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pPr lvl="0" algn="just" rtl="1">
              <a:buNone/>
            </a:pPr>
            <a:r>
              <a:rPr lang="ar-SA" sz="3600" dirty="0">
                <a:solidFill>
                  <a:schemeClr val="bg1"/>
                </a:solidFill>
              </a:rPr>
              <a:t> </a:t>
            </a:r>
            <a:r>
              <a:rPr lang="ar-SA" sz="3600" dirty="0" smtClean="0">
                <a:solidFill>
                  <a:schemeClr val="bg1"/>
                </a:solidFill>
              </a:rPr>
              <a:t>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بدأت بالعمل مع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مشرفين رئيسين متميزين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: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حيث قمت بإعداد وتوجيه الطالبات لكتابة خطط البحث وكان ذلك بالطبع بتفويض من المشرفيين الرئيسيين ، ولقد ساعدت الطالبات بايجاد مواضيع مناسبه وقابله للبحث وايضاً دفعهم الى مواضيع جدلية جديدة كثيرة تكون صالحه من الناحية المنهجية العلمية </a:t>
            </a:r>
            <a:r>
              <a:rPr lang="ar-SA" sz="36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حيث اننا مع الاسف نعاني من قصور واضح في المنهجية العلمية والتي لا تحظى عموماً بالاهتمام </a:t>
            </a:r>
            <a:r>
              <a:rPr lang="ar-SA" sz="36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اللازم وخاصه </a:t>
            </a:r>
            <a:r>
              <a:rPr lang="ar-SA" sz="36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في الدراسات العليا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  <a:endParaRPr lang="en-GB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476672"/>
            <a:ext cx="8424936" cy="4536504"/>
          </a:xfrm>
        </p:spPr>
        <p:txBody>
          <a:bodyPr/>
          <a:lstStyle/>
          <a:p>
            <a:pPr lvl="0" algn="just" rtl="1">
              <a:buNone/>
            </a:pPr>
            <a:r>
              <a:rPr lang="ar-SA" sz="44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الإشراف </a:t>
            </a:r>
            <a:r>
              <a:rPr lang="ar-SA" sz="44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المباشر</a:t>
            </a:r>
            <a:endParaRPr lang="ar-SA" sz="4400" b="1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pPr lvl="0" algn="just" rtl="1">
              <a:buNone/>
            </a:pPr>
            <a:r>
              <a:rPr lang="ar-SA" sz="36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بعد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الاشراف المساعد حرصت قدر الإمكان ان ادفع نفسي على الإشراف المباشر لسببين :</a:t>
            </a:r>
            <a:endParaRPr lang="en-GB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742950" indent="-742950" algn="just" rtl="1">
              <a:buClr>
                <a:schemeClr val="bg1"/>
              </a:buClr>
              <a:buFont typeface="+mj-lt"/>
              <a:buAutoNum type="arabicPeriod"/>
            </a:pPr>
            <a:r>
              <a:rPr lang="ar-SA" sz="3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ar-SA" sz="3600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للإستفادة </a:t>
            </a:r>
            <a:r>
              <a:rPr lang="ar-SA" sz="36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من تنمية خبراتي علمياً ونقل قدر وسعي خبراتي للطالبات.</a:t>
            </a:r>
            <a:endParaRPr lang="en-GB" sz="3600" dirty="0">
              <a:solidFill>
                <a:srgbClr val="FFC000"/>
              </a:solidFill>
              <a:latin typeface="+mn-lt"/>
              <a:ea typeface="+mn-ea"/>
              <a:cs typeface="+mn-cs"/>
            </a:endParaRPr>
          </a:p>
          <a:p>
            <a:pPr marL="742950" indent="-742950" algn="just" rtl="1">
              <a:buClr>
                <a:schemeClr val="bg1"/>
              </a:buClr>
              <a:buFont typeface="+mj-lt"/>
              <a:buAutoNum type="arabicPeriod"/>
            </a:pPr>
            <a:r>
              <a:rPr lang="ar-SA" sz="36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ar-SA" sz="3600" dirty="0" smtClean="0">
                <a:solidFill>
                  <a:srgbClr val="FFC000"/>
                </a:solidFill>
              </a:rPr>
              <a:t>ل</a:t>
            </a:r>
            <a:r>
              <a:rPr lang="ar-SA" sz="3600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لإستفادة </a:t>
            </a:r>
            <a:r>
              <a:rPr lang="ar-SA" sz="36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من مشاركاتي في لجان مناقشة الرسايل </a:t>
            </a:r>
            <a:r>
              <a:rPr lang="ar-SA" sz="3600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(الماجستير </a:t>
            </a:r>
            <a:r>
              <a:rPr lang="ar-SA" sz="36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في ذلك الوقت ثم الدكتوراة فيما بعد).</a:t>
            </a:r>
            <a:endParaRPr lang="en-GB" sz="3600" dirty="0">
              <a:solidFill>
                <a:srgbClr val="FFC000"/>
              </a:solidFill>
              <a:latin typeface="+mn-lt"/>
              <a:ea typeface="+mn-ea"/>
              <a:cs typeface="+mn-cs"/>
            </a:endParaRPr>
          </a:p>
          <a:p>
            <a:pPr lvl="0" algn="just" rtl="1">
              <a:buNone/>
            </a:pPr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البحث-العلمي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5157192"/>
            <a:ext cx="3168352" cy="148576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332656"/>
            <a:ext cx="8424936" cy="3600400"/>
          </a:xfrm>
        </p:spPr>
        <p:txBody>
          <a:bodyPr/>
          <a:lstStyle/>
          <a:p>
            <a:pPr algn="ctr" rtl="1">
              <a:buNone/>
            </a:pPr>
            <a:r>
              <a:rPr lang="ar-SA" sz="44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ملاحظه</a:t>
            </a:r>
          </a:p>
          <a:p>
            <a:pPr algn="just" rtl="1">
              <a:buNone/>
            </a:pPr>
            <a:r>
              <a:rPr lang="ar-SA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لدي </a:t>
            </a:r>
            <a:r>
              <a:rPr lang="ar-SA" sz="3600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14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رسالة ماجستير إشراف رئيسي و </a:t>
            </a:r>
            <a:r>
              <a:rPr lang="ar-SA" sz="3600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4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رسائل دكتوراة ، وكذلك الآن، إضافة إلى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الإشراف المساعد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ومناقشة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رسائل الماجستير والدكتوراه داخل  الجامعه وخارجها.</a:t>
            </a:r>
            <a:endParaRPr lang="en-GB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lvl="0" algn="just" rtl="1">
              <a:buNone/>
            </a:pPr>
            <a:r>
              <a:rPr lang="ar-SA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just" rtl="1"/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مناقشة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140968"/>
            <a:ext cx="3998218" cy="2501107"/>
          </a:xfrm>
          <a:prstGeom prst="rect">
            <a:avLst/>
          </a:prstGeom>
        </p:spPr>
      </p:pic>
      <p:pic>
        <p:nvPicPr>
          <p:cNvPr id="3" name="Picture 2" descr="2رسائل الماجستير والدكتوراه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4509120"/>
            <a:ext cx="2880320" cy="203302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5" name="Rectangle 7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589640" cy="1512168"/>
          </a:xfrm>
        </p:spPr>
        <p:txBody>
          <a:bodyPr/>
          <a:lstStyle/>
          <a:p>
            <a:r>
              <a:rPr lang="ar-SA" sz="4800" dirty="0" smtClean="0">
                <a:solidFill>
                  <a:srgbClr val="FFFF00"/>
                </a:solidFill>
              </a:rPr>
              <a:t>يتناول الموضوع عدة محاور </a:t>
            </a:r>
            <a:r>
              <a:rPr lang="ar-SA" sz="4800" dirty="0" smtClean="0">
                <a:solidFill>
                  <a:srgbClr val="FFFF00"/>
                </a:solidFill>
              </a:rPr>
              <a:t>رئيسة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73736" name="Rectangle 8"/>
          <p:cNvSpPr>
            <a:spLocks noGrp="1" noChangeArrowheads="1"/>
          </p:cNvSpPr>
          <p:nvPr>
            <p:ph idx="1"/>
          </p:nvPr>
        </p:nvSpPr>
        <p:spPr>
          <a:xfrm>
            <a:off x="395536" y="1484784"/>
            <a:ext cx="8424936" cy="5373216"/>
          </a:xfrm>
        </p:spPr>
        <p:txBody>
          <a:bodyPr/>
          <a:lstStyle/>
          <a:p>
            <a:pPr algn="r" rtl="1">
              <a:buNone/>
            </a:pPr>
            <a:r>
              <a:rPr lang="ar-SA" b="1" dirty="0" smtClean="0">
                <a:solidFill>
                  <a:schemeClr val="bg1"/>
                </a:solidFill>
              </a:rPr>
              <a:t>اولاً </a:t>
            </a:r>
            <a:r>
              <a:rPr lang="ar-SA" b="1" dirty="0" smtClean="0">
                <a:solidFill>
                  <a:schemeClr val="bg1"/>
                </a:solidFill>
              </a:rPr>
              <a:t>: </a:t>
            </a:r>
            <a:r>
              <a:rPr lang="ar-SA" b="1" dirty="0" smtClean="0">
                <a:solidFill>
                  <a:srgbClr val="FFC000"/>
                </a:solidFill>
              </a:rPr>
              <a:t>المجال </a:t>
            </a:r>
            <a:r>
              <a:rPr lang="ar-SA" b="1" dirty="0" smtClean="0">
                <a:solidFill>
                  <a:srgbClr val="FFC000"/>
                </a:solidFill>
              </a:rPr>
              <a:t>الأكاديمي.</a:t>
            </a:r>
          </a:p>
          <a:p>
            <a:pPr algn="r" rtl="1">
              <a:buNone/>
            </a:pPr>
            <a:r>
              <a:rPr lang="ar-SA" sz="2800" dirty="0" smtClean="0">
                <a:solidFill>
                  <a:schemeClr val="bg1"/>
                </a:solidFill>
              </a:rPr>
              <a:t>تجربتي في التدريس والإشراف على طالبات الدراسات العليا.</a:t>
            </a:r>
          </a:p>
          <a:p>
            <a:pPr algn="r" rtl="1">
              <a:buNone/>
            </a:pPr>
            <a:r>
              <a:rPr lang="ar-SA" b="1" dirty="0">
                <a:solidFill>
                  <a:schemeClr val="bg1"/>
                </a:solidFill>
              </a:rPr>
              <a:t>ثانياً : </a:t>
            </a:r>
            <a:r>
              <a:rPr lang="ar-SA" b="1" dirty="0">
                <a:solidFill>
                  <a:srgbClr val="FFC000"/>
                </a:solidFill>
              </a:rPr>
              <a:t>البحث العلمي.</a:t>
            </a:r>
          </a:p>
          <a:p>
            <a:pPr algn="r" rtl="1">
              <a:buNone/>
            </a:pPr>
            <a:r>
              <a:rPr lang="ar-SA" sz="2800" dirty="0">
                <a:solidFill>
                  <a:schemeClr val="bg1"/>
                </a:solidFill>
              </a:rPr>
              <a:t>لماذا يعتبر البحث العلمي من اهم مسؤليات عضو هيئة التدريس (وجهات نظر ايجاباً وسلباً</a:t>
            </a:r>
            <a:r>
              <a:rPr lang="ar-SA" sz="2800" dirty="0" smtClean="0">
                <a:solidFill>
                  <a:schemeClr val="bg1"/>
                </a:solidFill>
              </a:rPr>
              <a:t>)</a:t>
            </a:r>
            <a:endParaRPr lang="ar-SA" sz="2800" dirty="0">
              <a:solidFill>
                <a:schemeClr val="bg1"/>
              </a:solidFill>
            </a:endParaRPr>
          </a:p>
          <a:p>
            <a:pPr algn="r" rtl="1">
              <a:buNone/>
            </a:pPr>
            <a:r>
              <a:rPr lang="ar-SA" b="1" dirty="0">
                <a:solidFill>
                  <a:schemeClr val="bg1"/>
                </a:solidFill>
              </a:rPr>
              <a:t>ثالثاً : </a:t>
            </a:r>
            <a:r>
              <a:rPr lang="ar-SA" b="1" dirty="0">
                <a:solidFill>
                  <a:srgbClr val="FFC000"/>
                </a:solidFill>
              </a:rPr>
              <a:t>خدمة المجتمع</a:t>
            </a:r>
            <a:r>
              <a:rPr lang="ar-SA" b="1" dirty="0" smtClean="0">
                <a:solidFill>
                  <a:srgbClr val="FFC000"/>
                </a:solidFill>
              </a:rPr>
              <a:t>.</a:t>
            </a:r>
          </a:p>
          <a:p>
            <a:pPr algn="r" rtl="1">
              <a:buNone/>
            </a:pPr>
            <a:r>
              <a:rPr lang="ar-SA" b="1" dirty="0" smtClean="0">
                <a:solidFill>
                  <a:srgbClr val="FFC000"/>
                </a:solidFill>
              </a:rPr>
              <a:t> </a:t>
            </a:r>
            <a:r>
              <a:rPr lang="ar-SA" sz="2800" dirty="0" smtClean="0">
                <a:solidFill>
                  <a:schemeClr val="bg1"/>
                </a:solidFill>
              </a:rPr>
              <a:t>احد واجبات عضو هيئة التدريس في النشاط اللاصفي.</a:t>
            </a:r>
            <a:endParaRPr lang="ar-SA" sz="2800" dirty="0">
              <a:solidFill>
                <a:schemeClr val="bg1"/>
              </a:solidFill>
            </a:endParaRPr>
          </a:p>
          <a:p>
            <a:pPr algn="r" rtl="1">
              <a:buNone/>
            </a:pPr>
            <a:r>
              <a:rPr lang="ar-SA" b="1" dirty="0" smtClean="0">
                <a:solidFill>
                  <a:schemeClr val="bg1"/>
                </a:solidFill>
              </a:rPr>
              <a:t>رابعاً : </a:t>
            </a:r>
            <a:r>
              <a:rPr lang="ar-SA" b="1" dirty="0">
                <a:solidFill>
                  <a:srgbClr val="FFC000"/>
                </a:solidFill>
              </a:rPr>
              <a:t>الجانب المهني.</a:t>
            </a:r>
          </a:p>
          <a:p>
            <a:pPr algn="r" rtl="1">
              <a:buNone/>
            </a:pPr>
            <a:r>
              <a:rPr lang="ar-SA" sz="2800" dirty="0">
                <a:solidFill>
                  <a:schemeClr val="bg1"/>
                </a:solidFill>
              </a:rPr>
              <a:t>واجبات عضو هيئة التدريس اكاديمياً وعلمياً ومهنياً(وجهات نظر ايجاباً وسلباً)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3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3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37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7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37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7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7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7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37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37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37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37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37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37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332656"/>
            <a:ext cx="8424936" cy="5400600"/>
          </a:xfrm>
        </p:spPr>
        <p:txBody>
          <a:bodyPr/>
          <a:lstStyle/>
          <a:p>
            <a:pPr lvl="0" algn="ctr" rtl="1">
              <a:buClr>
                <a:srgbClr val="FFFF00"/>
              </a:buClr>
              <a:buNone/>
            </a:pPr>
            <a:r>
              <a:rPr lang="ar-SA" sz="44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ايجابيات الإشراف</a:t>
            </a:r>
            <a:endParaRPr lang="ar-SA" sz="4400" b="1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pPr lvl="0" algn="just" rtl="1">
              <a:buClr>
                <a:srgbClr val="FFFF00"/>
              </a:buClr>
              <a:buFont typeface="Arial" pitchFamily="34" charset="0"/>
              <a:buChar char="•"/>
            </a:pP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إنني كعضوة هيئة التدريس دفعت نفسي للإشراف على طالبات الدراسات العليا ، وايضاً إجراء ابحاث علمية ، وذلك لكسر حاجز الخوف ، حيث اصبحت الأمور ميسره بعد ذلك ، ولا تقف عند ما اعرفه فقط.</a:t>
            </a:r>
            <a:endParaRPr lang="en-GB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lvl="0" algn="just" rtl="1">
              <a:buClr>
                <a:srgbClr val="FFFF00"/>
              </a:buClr>
              <a:buFont typeface="Arial" pitchFamily="34" charset="0"/>
              <a:buChar char="•"/>
            </a:pPr>
            <a:r>
              <a:rPr lang="ar-SA" sz="3600" dirty="0" smtClean="0">
                <a:solidFill>
                  <a:schemeClr val="bg1"/>
                </a:solidFill>
              </a:rPr>
              <a:t>استفادتي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من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تكوين علاقات علمية بالقسم او خارج القسم في مجال </a:t>
            </a:r>
            <a:r>
              <a:rPr lang="ar-SA" sz="3600" dirty="0" smtClean="0">
                <a:solidFill>
                  <a:schemeClr val="bg1"/>
                </a:solidFill>
              </a:rPr>
              <a:t>ت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خصصي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او غير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تخصصي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، حيث استفدت من المعلومات الجديدة في فنون وطرق الحوار والمناقشه واحترام الرأي الآخر......الخ</a:t>
            </a:r>
            <a:endParaRPr lang="en-GB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lvl="0" algn="just" rtl="1"/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 descr="علاقات العمل.jpg"/>
          <p:cNvPicPr>
            <a:picLocks noChangeAspect="1"/>
          </p:cNvPicPr>
          <p:nvPr/>
        </p:nvPicPr>
        <p:blipFill>
          <a:blip r:embed="rId2" cstate="print"/>
          <a:srcRect t="17991" b="11132"/>
          <a:stretch>
            <a:fillRect/>
          </a:stretch>
        </p:blipFill>
        <p:spPr>
          <a:xfrm>
            <a:off x="251520" y="5661248"/>
            <a:ext cx="2376264" cy="877423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2578298"/>
          </a:xfrm>
        </p:spPr>
        <p:txBody>
          <a:bodyPr/>
          <a:lstStyle/>
          <a:p>
            <a:r>
              <a:rPr lang="ar-SA" sz="9600" b="1" dirty="0" smtClean="0">
                <a:solidFill>
                  <a:srgbClr val="FFC000"/>
                </a:solidFill>
              </a:rPr>
              <a:t>البحث </a:t>
            </a:r>
            <a:r>
              <a:rPr lang="ar-SA" sz="9600" b="1" dirty="0" smtClean="0">
                <a:solidFill>
                  <a:srgbClr val="FFC000"/>
                </a:solidFill>
              </a:rPr>
              <a:t>العلمي</a:t>
            </a:r>
            <a:endParaRPr lang="en-GB" sz="9600" b="1" dirty="0">
              <a:solidFill>
                <a:srgbClr val="FFC000"/>
              </a:solidFill>
            </a:endParaRPr>
          </a:p>
        </p:txBody>
      </p:sp>
      <p:pic>
        <p:nvPicPr>
          <p:cNvPr id="3" name="Picture 2" descr="البحث العلمي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4437112"/>
            <a:ext cx="4032448" cy="1920214"/>
          </a:xfrm>
          <a:prstGeom prst="rect">
            <a:avLst/>
          </a:prstGeom>
        </p:spPr>
      </p:pic>
      <p:pic>
        <p:nvPicPr>
          <p:cNvPr id="5" name="Picture 4" descr="البحث العلمي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429000"/>
            <a:ext cx="2088232" cy="306488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2952328"/>
          </a:xfrm>
        </p:spPr>
        <p:txBody>
          <a:bodyPr/>
          <a:lstStyle/>
          <a:p>
            <a:pPr algn="just" rtl="1">
              <a:buNone/>
            </a:pPr>
            <a:r>
              <a:rPr lang="ar-SA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من </a:t>
            </a:r>
            <a:r>
              <a:rPr lang="ar-SA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المؤكد والمعروف ان البحث العلمي يعتبر من اهم واجبات عضو هيئة </a:t>
            </a:r>
            <a:r>
              <a:rPr lang="ar-SA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التدريس، </a:t>
            </a:r>
            <a:r>
              <a:rPr lang="ar-SA" sz="44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فالماجستير والدكتوراة </a:t>
            </a:r>
            <a:r>
              <a:rPr lang="ar-SA" sz="4400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ما </a:t>
            </a:r>
            <a:r>
              <a:rPr lang="ar-SA" sz="44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هما الا </a:t>
            </a:r>
            <a:r>
              <a:rPr lang="ar-SA" sz="4400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الأساس لبداية الطريق في البحث العلمي</a:t>
            </a:r>
            <a:r>
              <a:rPr lang="ar-SA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  <a:endParaRPr lang="en-GB" sz="44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r">
              <a:buNone/>
            </a:pPr>
            <a:endParaRPr lang="ar-SA" sz="3600" dirty="0" smtClean="0">
              <a:solidFill>
                <a:srgbClr val="FFC000"/>
              </a:solidFill>
              <a:latin typeface="+mn-lt"/>
              <a:ea typeface="+mn-ea"/>
              <a:cs typeface="+mn-cs"/>
            </a:endParaRPr>
          </a:p>
          <a:p>
            <a:pPr algn="r" rtl="1"/>
            <a:endParaRPr lang="en-GB" dirty="0"/>
          </a:p>
        </p:txBody>
      </p:sp>
      <p:pic>
        <p:nvPicPr>
          <p:cNvPr id="6" name="Picture 5" descr="البحث العلمي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4005064"/>
            <a:ext cx="5184576" cy="246884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1484784"/>
            <a:ext cx="8640960" cy="3096344"/>
          </a:xfrm>
        </p:spPr>
        <p:txBody>
          <a:bodyPr/>
          <a:lstStyle/>
          <a:p>
            <a:pPr marL="514350" lvl="0" indent="-514350" algn="just" rtl="1">
              <a:buClr>
                <a:srgbClr val="FFC000"/>
              </a:buClr>
              <a:buFont typeface="+mj-lt"/>
              <a:buAutoNum type="arabicPeriod"/>
            </a:pP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تعود اهمية وفائدة البحث العلمي الكبيرة إلى إضافة معلومات وتحليل ورؤى جديدة ، والدليل على ذلك اعتماد الجامعات المرموقة على البحث العلمي ، حيث أن </a:t>
            </a:r>
            <a:r>
              <a:rPr lang="ar-SA" sz="36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أهم تصنيف لها يقوم على مدى مساهمتها في الأبحاث العلمية الهادفة</a:t>
            </a:r>
            <a:r>
              <a:rPr lang="ar-SA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lvl="0" algn="r" rtl="1"/>
            <a:endParaRPr lang="en-GB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endParaRPr lang="en-GB" dirty="0"/>
          </a:p>
        </p:txBody>
      </p:sp>
      <p:pic>
        <p:nvPicPr>
          <p:cNvPr id="6" name="Picture 5" descr="البحث العلمي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4653136"/>
            <a:ext cx="2857500" cy="1905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148064" y="476672"/>
            <a:ext cx="36134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400" b="1" dirty="0" smtClean="0">
                <a:solidFill>
                  <a:schemeClr val="bg1"/>
                </a:solidFill>
              </a:rPr>
              <a:t>تابع: </a:t>
            </a:r>
            <a:r>
              <a:rPr lang="ar-SA" sz="4400" b="1" dirty="0" smtClean="0">
                <a:solidFill>
                  <a:srgbClr val="FFFF00"/>
                </a:solidFill>
              </a:rPr>
              <a:t>البحث العلمي</a:t>
            </a:r>
            <a:endParaRPr lang="en-GB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3816424"/>
          </a:xfrm>
        </p:spPr>
        <p:txBody>
          <a:bodyPr/>
          <a:lstStyle/>
          <a:p>
            <a:pPr marL="514350" indent="-514350" algn="just" rtl="1">
              <a:buClr>
                <a:srgbClr val="FFC000"/>
              </a:buClr>
              <a:buFont typeface="+mj-lt"/>
              <a:buAutoNum type="arabicPeriod" startAt="2"/>
            </a:pP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كما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ان فائدة البحث العلمي تعود لإستثماره للبلد والوطن (إلا انه للأسف ، فالكثير من الأبحاث العلمية المتميزه في مجالات عديده لا يتم استثمارها وتوظيفها لخدمة البلد او المجتمع ، وذلك بالمقارنة في البلدان الأخرى المتقدمه ، </a:t>
            </a:r>
            <a:r>
              <a:rPr lang="ar-SA" sz="3600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فتبقى الأبحاث قيد الأدراج ولا يعرف عنها شيئا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ً)</a:t>
            </a:r>
            <a:endParaRPr lang="en-GB" sz="36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lvl="0" algn="r" rtl="1"/>
            <a:endParaRPr lang="en-GB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endParaRPr lang="en-GB" dirty="0"/>
          </a:p>
        </p:txBody>
      </p:sp>
      <p:pic>
        <p:nvPicPr>
          <p:cNvPr id="6" name="Picture 5" descr="البحث العلمي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4725144"/>
            <a:ext cx="2857500" cy="1905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148064" y="476672"/>
            <a:ext cx="36134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400" b="1" dirty="0" smtClean="0">
                <a:solidFill>
                  <a:schemeClr val="bg1"/>
                </a:solidFill>
              </a:rPr>
              <a:t>تابع: </a:t>
            </a:r>
            <a:r>
              <a:rPr lang="ar-SA" sz="4400" b="1" dirty="0" smtClean="0">
                <a:solidFill>
                  <a:srgbClr val="FFFF00"/>
                </a:solidFill>
              </a:rPr>
              <a:t>البحث العلمي</a:t>
            </a:r>
            <a:endParaRPr lang="en-GB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4680520"/>
          </a:xfrm>
        </p:spPr>
        <p:txBody>
          <a:bodyPr/>
          <a:lstStyle/>
          <a:p>
            <a:pPr marL="742950" lvl="0" indent="-742950" algn="just" rtl="1">
              <a:buClr>
                <a:srgbClr val="FFC000"/>
              </a:buClr>
              <a:buFont typeface="+mj-lt"/>
              <a:buAutoNum type="arabicPeriod" startAt="3"/>
            </a:pP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يجب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ان يكون البحث العلمي متلازما ً ومستمرا ً مع التدريس لأنهما يكملان بعضهما البعض ، ولا يقوم واحد دون الآخر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742950" lvl="0" indent="-742950" algn="just" rtl="1">
              <a:buClr>
                <a:srgbClr val="FFC000"/>
              </a:buClr>
              <a:buFont typeface="+mj-lt"/>
              <a:buAutoNum type="arabicPeriod" startAt="3"/>
            </a:pPr>
            <a:r>
              <a:rPr lang="ar-SA" sz="3600" dirty="0" smtClean="0">
                <a:solidFill>
                  <a:schemeClr val="bg1"/>
                </a:solidFill>
              </a:rPr>
              <a:t>يساعد 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البحث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العلمي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عضو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هيئة التدريس على المشاركة بأبحاث داخلية وخارجية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،والقائها مما يكسبه مهارة  في الإلقاء، وحضور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المؤتمرات والندوات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تساعد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الباحث او عضو هيئة التدريس في التعرف على المختصين في مجاله ومجالات أخرى.</a:t>
            </a:r>
            <a:endParaRPr lang="en-GB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148064" y="476672"/>
            <a:ext cx="36134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400" b="1" dirty="0" smtClean="0">
                <a:solidFill>
                  <a:schemeClr val="bg1"/>
                </a:solidFill>
              </a:rPr>
              <a:t>تابع: </a:t>
            </a:r>
            <a:r>
              <a:rPr lang="ar-SA" sz="4400" b="1" dirty="0" smtClean="0">
                <a:solidFill>
                  <a:srgbClr val="FFFF00"/>
                </a:solidFill>
              </a:rPr>
              <a:t>البحث العلمي</a:t>
            </a:r>
            <a:endParaRPr lang="en-GB" sz="4400" b="1" dirty="0">
              <a:solidFill>
                <a:srgbClr val="FFFF00"/>
              </a:solidFill>
            </a:endParaRPr>
          </a:p>
        </p:txBody>
      </p:sp>
      <p:pic>
        <p:nvPicPr>
          <p:cNvPr id="7" name="Picture 6" descr="مهارات الالقاء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2242776" cy="143971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/>
          <a:lstStyle/>
          <a:p>
            <a:r>
              <a:rPr lang="ar-SA" sz="9600" b="1" dirty="0" smtClean="0">
                <a:solidFill>
                  <a:srgbClr val="FFC000"/>
                </a:solidFill>
              </a:rPr>
              <a:t> </a:t>
            </a:r>
            <a:r>
              <a:rPr lang="ar-SA" sz="9600" b="1" dirty="0" smtClean="0">
                <a:solidFill>
                  <a:srgbClr val="FFC000"/>
                </a:solidFill>
              </a:rPr>
              <a:t>خدمة المجتمع</a:t>
            </a:r>
            <a:endParaRPr lang="en-GB" sz="9600" b="1" dirty="0">
              <a:solidFill>
                <a:srgbClr val="FFC000"/>
              </a:solidFill>
            </a:endParaRPr>
          </a:p>
        </p:txBody>
      </p:sp>
      <p:pic>
        <p:nvPicPr>
          <p:cNvPr id="3" name="Picture 2" descr="3خدمة المجتم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284984"/>
            <a:ext cx="3590925" cy="2171700"/>
          </a:xfrm>
          <a:prstGeom prst="rect">
            <a:avLst/>
          </a:prstGeom>
        </p:spPr>
      </p:pic>
      <p:pic>
        <p:nvPicPr>
          <p:cNvPr id="4" name="Picture 3" descr="خدمة المجتم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3573016"/>
            <a:ext cx="5029200" cy="3073400"/>
          </a:xfrm>
          <a:prstGeom prst="rect">
            <a:avLst/>
          </a:prstGeom>
        </p:spPr>
      </p:pic>
      <p:pic>
        <p:nvPicPr>
          <p:cNvPr id="5" name="Picture 4" descr="خدمة المجتمع1.jpg"/>
          <p:cNvPicPr>
            <a:picLocks noChangeAspect="1"/>
          </p:cNvPicPr>
          <p:nvPr/>
        </p:nvPicPr>
        <p:blipFill>
          <a:blip r:embed="rId4" cstate="print"/>
          <a:srcRect l="32853" r="31710"/>
          <a:stretch>
            <a:fillRect/>
          </a:stretch>
        </p:blipFill>
        <p:spPr>
          <a:xfrm>
            <a:off x="6732240" y="3140968"/>
            <a:ext cx="1929457" cy="229426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836712"/>
            <a:ext cx="8496944" cy="3312368"/>
          </a:xfrm>
        </p:spPr>
        <p:txBody>
          <a:bodyPr/>
          <a:lstStyle/>
          <a:p>
            <a:pPr algn="just" rtl="1">
              <a:buNone/>
            </a:pPr>
            <a:r>
              <a:rPr lang="ar-SA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كما هو معلوم انه ينبغي على الأقسام العلمية وغير العلمية  حسب تخصصاتها المختلفة ان تبذل وسعها في خدمة </a:t>
            </a:r>
            <a:r>
              <a:rPr lang="ar-SA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المجتمع </a:t>
            </a:r>
            <a:r>
              <a:rPr lang="ar-SA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والوطن </a:t>
            </a:r>
            <a:r>
              <a:rPr lang="ar-SA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  <a:endParaRPr lang="ar-SA" sz="44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just" rtl="1">
              <a:buNone/>
            </a:pPr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>
              <a:buNone/>
            </a:pPr>
            <a:endParaRPr lang="en-GB" dirty="0"/>
          </a:p>
        </p:txBody>
      </p:sp>
      <p:pic>
        <p:nvPicPr>
          <p:cNvPr id="3" name="Picture 2" descr="مهارات الالقاء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3573016"/>
            <a:ext cx="3048000" cy="238125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332656"/>
            <a:ext cx="8496944" cy="4896544"/>
          </a:xfrm>
        </p:spPr>
        <p:txBody>
          <a:bodyPr/>
          <a:lstStyle/>
          <a:p>
            <a:pPr algn="just" rtl="1">
              <a:buNone/>
            </a:pPr>
            <a:r>
              <a:rPr lang="ar-SA" sz="36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خدمة المجتمع تشمل</a:t>
            </a:r>
            <a:endParaRPr lang="ar-SA" sz="3600" b="1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pPr marL="514350" lvl="0" indent="-514350" algn="just" rtl="1">
              <a:buClr>
                <a:srgbClr val="FFC000"/>
              </a:buClr>
              <a:buFont typeface="+mj-lt"/>
              <a:buAutoNum type="arabicPeriod"/>
            </a:pP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التوعيه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والتثقيف العلمي والمعرفي ، وهي ليست فقط للمتخصصين فحسب بل لعموم المجتمع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514350" lvl="0" indent="-514350" algn="just" rtl="1">
              <a:buClr>
                <a:srgbClr val="FFC000"/>
              </a:buClr>
              <a:buFont typeface="+mj-lt"/>
              <a:buAutoNum type="arabicPeriod"/>
            </a:pP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المشاركه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في الندوات والمحاضرات العامه بما يخص هذا المجال سواء في داخل او خارج الجامعه ،وذلك للإستفادة من عضو هيئة التدريس في النشاط اللا صفي والذي يعتبر من احد واجباته </a:t>
            </a:r>
            <a:r>
              <a:rPr lang="ar-SA" sz="36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(على الرغم بعلمنا اننا مقصرين في هذا الجانب)</a:t>
            </a:r>
            <a:endParaRPr lang="en-GB" sz="3600" dirty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pPr algn="r" rtl="1"/>
            <a:endParaRPr lang="en-GB" dirty="0"/>
          </a:p>
        </p:txBody>
      </p:sp>
      <p:pic>
        <p:nvPicPr>
          <p:cNvPr id="3" name="Picture 2" descr="خدمة المجتمع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013176"/>
            <a:ext cx="2357092" cy="135711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/>
          <a:lstStyle/>
          <a:p>
            <a:r>
              <a:rPr lang="ar-SA" sz="9600" b="1" dirty="0" smtClean="0">
                <a:solidFill>
                  <a:srgbClr val="FFC000"/>
                </a:solidFill>
              </a:rPr>
              <a:t> </a:t>
            </a:r>
            <a:r>
              <a:rPr lang="ar-SA" sz="9600" b="1" dirty="0" smtClean="0">
                <a:solidFill>
                  <a:srgbClr val="FFC000"/>
                </a:solidFill>
              </a:rPr>
              <a:t>الجانب المهني</a:t>
            </a:r>
            <a:endParaRPr lang="en-GB" sz="9600" b="1" dirty="0">
              <a:solidFill>
                <a:srgbClr val="FFC000"/>
              </a:solidFill>
            </a:endParaRPr>
          </a:p>
        </p:txBody>
      </p:sp>
      <p:pic>
        <p:nvPicPr>
          <p:cNvPr id="3" name="Picture 2" descr="الجانب المهني.jpg"/>
          <p:cNvPicPr>
            <a:picLocks noChangeAspect="1"/>
          </p:cNvPicPr>
          <p:nvPr/>
        </p:nvPicPr>
        <p:blipFill>
          <a:blip r:embed="rId2" cstate="print"/>
          <a:srcRect b="19497"/>
          <a:stretch>
            <a:fillRect/>
          </a:stretch>
        </p:blipFill>
        <p:spPr>
          <a:xfrm>
            <a:off x="2411760" y="3861048"/>
            <a:ext cx="3960440" cy="239120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الجامعة </a:t>
            </a:r>
            <a:r>
              <a:rPr lang="ar-SA" sz="4800" b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وواجباتها ( </a:t>
            </a:r>
            <a:r>
              <a:rPr lang="ar-SA" sz="48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 </a:t>
            </a:r>
            <a:r>
              <a:rPr lang="ar-SA" sz="4800" b="1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مسؤلياتها </a:t>
            </a:r>
            <a:r>
              <a:rPr lang="ar-SA" sz="48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)</a:t>
            </a:r>
            <a:endParaRPr lang="en-GB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buNone/>
            </a:pP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تقوم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الجامعة على ثلاثة أعمدة رئيسية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marL="514350" indent="-514350" algn="just" rtl="1">
              <a:buClr>
                <a:schemeClr val="bg1"/>
              </a:buClr>
              <a:buFont typeface="+mj-lt"/>
              <a:buAutoNum type="arabicPeriod"/>
            </a:pPr>
            <a:r>
              <a:rPr lang="ar-SA" sz="36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ar-SA" sz="3600" b="1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التدريس </a:t>
            </a:r>
            <a:r>
              <a:rPr lang="ar-SA" sz="36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514350" indent="-514350" algn="just" rtl="1">
              <a:buClr>
                <a:schemeClr val="bg1"/>
              </a:buClr>
              <a:buFont typeface="+mj-lt"/>
              <a:buAutoNum type="arabicPeriod"/>
            </a:pPr>
            <a:r>
              <a:rPr lang="ar-SA" sz="36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البحث </a:t>
            </a:r>
            <a:r>
              <a:rPr lang="ar-SA" sz="3600" b="1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العلمي </a:t>
            </a:r>
            <a:r>
              <a:rPr lang="ar-SA" sz="36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.</a:t>
            </a:r>
            <a:endParaRPr lang="ar-SA" sz="3600" b="1" dirty="0">
              <a:solidFill>
                <a:srgbClr val="FFFF00"/>
              </a:solidFill>
            </a:endParaRPr>
          </a:p>
          <a:p>
            <a:pPr marL="514350" indent="-514350" algn="just" rtl="1">
              <a:buClr>
                <a:schemeClr val="bg1"/>
              </a:buClr>
              <a:buFont typeface="+mj-lt"/>
              <a:buAutoNum type="arabicPeriod"/>
            </a:pPr>
            <a:r>
              <a:rPr lang="ar-SA" sz="36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خدمة الجامعة.</a:t>
            </a:r>
          </a:p>
          <a:p>
            <a:pPr algn="just" rtl="1">
              <a:buNone/>
            </a:pPr>
            <a:r>
              <a:rPr lang="ar-SA" sz="3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ar-SA" sz="36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(ويقوم بذلك عضو هيئة التدريس / والطلاب والطالبات) والمنهج ، اما بقية الأجهزة الأخرى (إدارية او غيرها) فهي تخدم الأمور المذكورة..</a:t>
            </a:r>
            <a:endParaRPr lang="en-GB" sz="36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2952328"/>
          </a:xfrm>
        </p:spPr>
        <p:txBody>
          <a:bodyPr/>
          <a:lstStyle/>
          <a:p>
            <a:pPr algn="just" rtl="1">
              <a:buNone/>
            </a:pP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إضافة الى ما ذكر في (المجال الأكاديمي ، البحث العلمي وخدمة المجتمع) فيجب الاهتمام بمجال آخر مهم جداً في العملية </a:t>
            </a:r>
            <a:r>
              <a:rPr lang="ar-SA" sz="4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التعليمية ، </a:t>
            </a:r>
            <a:r>
              <a:rPr lang="ar-SA" sz="40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وهو الجانب </a:t>
            </a:r>
            <a:r>
              <a:rPr lang="ar-SA" sz="40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المهني وقيم </a:t>
            </a:r>
            <a:r>
              <a:rPr lang="ar-SA" sz="40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العمل</a:t>
            </a: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  <a:endParaRPr lang="ar-SA" sz="40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lvl="0" rtl="1">
              <a:buNone/>
            </a:pP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endParaRPr lang="en-GB" dirty="0"/>
          </a:p>
        </p:txBody>
      </p:sp>
      <p:pic>
        <p:nvPicPr>
          <p:cNvPr id="7" name="Picture 6" descr="خدمة المجتمع4.png"/>
          <p:cNvPicPr>
            <a:picLocks noChangeAspect="1"/>
          </p:cNvPicPr>
          <p:nvPr/>
        </p:nvPicPr>
        <p:blipFill>
          <a:blip r:embed="rId2" cstate="print"/>
          <a:srcRect l="1754" t="5450" r="3509"/>
          <a:stretch>
            <a:fillRect/>
          </a:stretch>
        </p:blipFill>
        <p:spPr>
          <a:xfrm>
            <a:off x="1835696" y="4221088"/>
            <a:ext cx="4752528" cy="221838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1560" y="548680"/>
            <a:ext cx="8229600" cy="4032448"/>
          </a:xfrm>
        </p:spPr>
        <p:txBody>
          <a:bodyPr/>
          <a:lstStyle/>
          <a:p>
            <a:pPr marL="514350" lvl="0" indent="-514350" algn="just" rtl="1">
              <a:buNone/>
            </a:pP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  من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اهم اخلاقيات العمل والمهنة هو المساهمة في خلق بيئة صالحه للمجتمع وتخريج المواطن والمواطنة الصالحين ، لأن العلم والمعرفه والبحث العلمي من دون اخلاقيات وقيم للعمل يظل ناقصا ً . وليس الهدف هو الشهادات والمراكز ، </a:t>
            </a:r>
            <a:r>
              <a:rPr lang="ar-SA" sz="36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انما الهدف هو المساهمه في إثراء البيئة الصالحه في المجتمع وتوسيعها. </a:t>
            </a:r>
            <a:endParaRPr lang="ar-SA" sz="3600" dirty="0" smtClean="0">
              <a:solidFill>
                <a:srgbClr val="FFC000"/>
              </a:solidFill>
              <a:latin typeface="+mn-lt"/>
              <a:ea typeface="+mn-ea"/>
              <a:cs typeface="+mn-cs"/>
            </a:endParaRPr>
          </a:p>
          <a:p>
            <a:pPr lvl="0" algn="r" rtl="1">
              <a:buNone/>
            </a:pPr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2736304"/>
          </a:xfrm>
        </p:spPr>
        <p:txBody>
          <a:bodyPr/>
          <a:lstStyle/>
          <a:p>
            <a:pPr lvl="0" algn="just" rtl="1">
              <a:buNone/>
            </a:pPr>
            <a:r>
              <a:rPr lang="ar-SA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1-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بداياتي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في التدريس والعمل كمعيدة ومحاضرة ثم استاذ مساعد ، تمكنت والحمد لله من فتح علاقات كثيرة داخل وخارج الجامعة ، حيث استفدت من تجاربهم مع الوقت.</a:t>
            </a:r>
            <a:endParaRPr lang="en-GB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lvl="0" rtl="1">
              <a:buNone/>
            </a:pP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987824" y="476672"/>
            <a:ext cx="56509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b="1" dirty="0" smtClean="0">
                <a:solidFill>
                  <a:srgbClr val="FFFF00"/>
                </a:solidFill>
              </a:rPr>
              <a:t>خبراتي في المجال المهني والعمل</a:t>
            </a:r>
            <a:endParaRPr lang="en-GB" sz="4000" b="1" dirty="0">
              <a:solidFill>
                <a:srgbClr val="FFFF00"/>
              </a:solidFill>
            </a:endParaRPr>
          </a:p>
        </p:txBody>
      </p:sp>
      <p:pic>
        <p:nvPicPr>
          <p:cNvPr id="6" name="Picture 5" descr="اخلاقيات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3933056"/>
            <a:ext cx="3319016" cy="248262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980728"/>
            <a:ext cx="8507288" cy="4608511"/>
          </a:xfrm>
        </p:spPr>
        <p:txBody>
          <a:bodyPr/>
          <a:lstStyle/>
          <a:p>
            <a:pPr marL="742950" lvl="0" indent="-742950" algn="just" rtl="1">
              <a:buClr>
                <a:srgbClr val="FFC000"/>
              </a:buClr>
              <a:buFont typeface="+mj-lt"/>
              <a:buAutoNum type="arabicPeriod" startAt="2"/>
            </a:pP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حرصت ، وبذلت قدر وسعي أن اعزز من بعض المبادئ والرؤية والأعراف الإكاديمية في علاقاتي مع زميلاتي وزملائي وطالباتي  فمن الناحية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المهنية،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على سبيل المثال كنت حريصة طيلة حياتي الجامعية ان التزم بالإنضباط مع المرونة ، والإلتزام بمواعيد العمل اليومية من محاضرات ومعامل واشراف ، بالإضافة إلى التزامي بتواجدي في الساعات المكتبية لمقابلة الطالبات وتوجيههن لمصالحهن 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lvl="0" algn="just" rtl="1"/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084168" y="260648"/>
            <a:ext cx="26003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b="1" dirty="0" smtClean="0">
                <a:solidFill>
                  <a:schemeClr val="bg1"/>
                </a:solidFill>
              </a:rPr>
              <a:t>تابع: </a:t>
            </a:r>
            <a:r>
              <a:rPr lang="ar-SA" sz="4000" b="1" dirty="0" smtClean="0">
                <a:solidFill>
                  <a:srgbClr val="FFFF00"/>
                </a:solidFill>
              </a:rPr>
              <a:t>خبراتي  </a:t>
            </a:r>
            <a:endParaRPr lang="en-GB" sz="4000" b="1" dirty="0">
              <a:solidFill>
                <a:srgbClr val="FFFF00"/>
              </a:solidFill>
            </a:endParaRPr>
          </a:p>
        </p:txBody>
      </p:sp>
      <p:pic>
        <p:nvPicPr>
          <p:cNvPr id="7" name="Picture 6" descr="الانضباط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5445224"/>
            <a:ext cx="3240359" cy="116042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1872207"/>
          </a:xfrm>
        </p:spPr>
        <p:txBody>
          <a:bodyPr/>
          <a:lstStyle/>
          <a:p>
            <a:pPr marL="742950" lvl="0" indent="-742950" algn="just" rtl="1">
              <a:buClr>
                <a:srgbClr val="FFC000"/>
              </a:buClr>
              <a:buFont typeface="+mj-lt"/>
              <a:buAutoNum type="arabicPeriod" startAt="3"/>
            </a:pP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حرصت على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المشاركه في لجان القسم المتنوعه ، والعمل بجد على القيام بدوري فيها  قدر وسعي.</a:t>
            </a:r>
            <a:endParaRPr lang="en-GB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r" rtl="1"/>
            <a:endParaRPr lang="en-GB" dirty="0"/>
          </a:p>
        </p:txBody>
      </p:sp>
      <p:pic>
        <p:nvPicPr>
          <p:cNvPr id="3" name="Picture 2" descr="الاجتهاد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221088"/>
            <a:ext cx="3600400" cy="2107656"/>
          </a:xfrm>
          <a:prstGeom prst="rect">
            <a:avLst/>
          </a:prstGeom>
        </p:spPr>
      </p:pic>
      <p:pic>
        <p:nvPicPr>
          <p:cNvPr id="4" name="Picture 3" descr="الاجتهاد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4149080"/>
            <a:ext cx="3456385" cy="206617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84168" y="260648"/>
            <a:ext cx="26003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b="1" dirty="0" smtClean="0">
                <a:solidFill>
                  <a:schemeClr val="bg1"/>
                </a:solidFill>
              </a:rPr>
              <a:t>تابع: </a:t>
            </a:r>
            <a:r>
              <a:rPr lang="ar-SA" sz="4000" b="1" dirty="0" smtClean="0">
                <a:solidFill>
                  <a:srgbClr val="FFFF00"/>
                </a:solidFill>
              </a:rPr>
              <a:t>خبراتي  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8760"/>
            <a:ext cx="8686800" cy="2808312"/>
          </a:xfrm>
        </p:spPr>
        <p:txBody>
          <a:bodyPr/>
          <a:lstStyle/>
          <a:p>
            <a:pPr marL="742950" lvl="0" indent="-742950" algn="just" rtl="1">
              <a:buClr>
                <a:srgbClr val="FFC000"/>
              </a:buClr>
              <a:buFont typeface="+mj-lt"/>
              <a:buAutoNum type="arabicPeriod" startAt="4"/>
            </a:pP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لحسن الحظ ولتقدير الزملاء والزميلات ، عُينت وكيلة للقسم لمدة 4 سنوات ، حيث بذلت جهدا ً قدر وسعي بالإلتزام بالأعراف الأكاديمية والنظامية </a:t>
            </a:r>
            <a:r>
              <a:rPr lang="ar-SA" sz="36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بحيث يكون العمل مؤسسيا ً </a:t>
            </a:r>
            <a:r>
              <a:rPr lang="ar-SA" sz="3600" dirty="0">
                <a:solidFill>
                  <a:srgbClr val="FFFF00"/>
                </a:solidFill>
              </a:rPr>
              <a:t>وليس فرديا ً او </a:t>
            </a:r>
            <a:r>
              <a:rPr lang="ar-SA" sz="3600" dirty="0" smtClean="0">
                <a:solidFill>
                  <a:srgbClr val="FFFF00"/>
                </a:solidFill>
              </a:rPr>
              <a:t>شخصياً </a:t>
            </a:r>
            <a:r>
              <a:rPr lang="ar-SA" sz="3600" dirty="0" smtClean="0">
                <a:solidFill>
                  <a:schemeClr val="bg1"/>
                </a:solidFill>
              </a:rPr>
              <a:t>ولتحقيق  ذلك قمت بما يلي: </a:t>
            </a:r>
          </a:p>
          <a:p>
            <a:pPr marL="742950" lvl="0" indent="-742950" algn="just" rtl="1">
              <a:buClr>
                <a:srgbClr val="FFC000"/>
              </a:buClr>
              <a:buNone/>
            </a:pPr>
            <a:r>
              <a:rPr lang="ar-SA" sz="3600" dirty="0" smtClean="0">
                <a:solidFill>
                  <a:schemeClr val="bg1"/>
                </a:solidFill>
              </a:rPr>
              <a:t> </a:t>
            </a:r>
            <a:r>
              <a:rPr lang="ar-SA" sz="3600" dirty="0" smtClean="0">
                <a:solidFill>
                  <a:schemeClr val="bg1"/>
                </a:solidFill>
              </a:rPr>
              <a:t>    </a:t>
            </a:r>
            <a:r>
              <a:rPr lang="ar-SA" sz="3600" dirty="0" smtClean="0">
                <a:solidFill>
                  <a:srgbClr val="FF0000"/>
                </a:solidFill>
              </a:rPr>
              <a:t>1-</a:t>
            </a:r>
            <a:r>
              <a:rPr lang="ar-SA" sz="3600" dirty="0" smtClean="0">
                <a:solidFill>
                  <a:schemeClr val="bg1"/>
                </a:solidFill>
              </a:rPr>
              <a:t> </a:t>
            </a:r>
            <a:r>
              <a:rPr lang="ar-SA" sz="3600" dirty="0" smtClean="0">
                <a:solidFill>
                  <a:schemeClr val="bg1"/>
                </a:solidFill>
              </a:rPr>
              <a:t>تواجدي </a:t>
            </a:r>
            <a:r>
              <a:rPr lang="ar-SA" sz="3600" dirty="0" smtClean="0">
                <a:solidFill>
                  <a:schemeClr val="bg1"/>
                </a:solidFill>
              </a:rPr>
              <a:t>في </a:t>
            </a:r>
            <a:r>
              <a:rPr lang="ar-SA" sz="3600" dirty="0" smtClean="0">
                <a:solidFill>
                  <a:schemeClr val="bg1"/>
                </a:solidFill>
              </a:rPr>
              <a:t>مكتبي من (7-3) للإطلاع على جميع امور </a:t>
            </a:r>
            <a:r>
              <a:rPr lang="ar-SA" sz="3600" dirty="0" smtClean="0">
                <a:solidFill>
                  <a:schemeClr val="bg1"/>
                </a:solidFill>
              </a:rPr>
              <a:t>قسمي</a:t>
            </a:r>
            <a:r>
              <a:rPr lang="ar-SA" sz="3600" dirty="0" smtClean="0">
                <a:solidFill>
                  <a:schemeClr val="bg1"/>
                </a:solidFill>
              </a:rPr>
              <a:t> </a:t>
            </a:r>
            <a:r>
              <a:rPr lang="ar-SA" sz="3600" dirty="0" smtClean="0">
                <a:solidFill>
                  <a:schemeClr val="bg1"/>
                </a:solidFill>
              </a:rPr>
              <a:t>و تيسيير </a:t>
            </a:r>
            <a:r>
              <a:rPr lang="ar-SA" sz="3600" dirty="0" smtClean="0">
                <a:solidFill>
                  <a:schemeClr val="bg1"/>
                </a:solidFill>
              </a:rPr>
              <a:t>ومساعدة الطالبات من الناحية العلمية وغير العلمية ، </a:t>
            </a:r>
            <a:r>
              <a:rPr lang="ar-SA" sz="3600" dirty="0" smtClean="0">
                <a:solidFill>
                  <a:srgbClr val="FFFF00"/>
                </a:solidFill>
              </a:rPr>
              <a:t>وذلك </a:t>
            </a:r>
            <a:r>
              <a:rPr lang="ar-SA" sz="3600" dirty="0" smtClean="0">
                <a:solidFill>
                  <a:srgbClr val="FFFF00"/>
                </a:solidFill>
              </a:rPr>
              <a:t>لخلق </a:t>
            </a:r>
            <a:r>
              <a:rPr lang="ar-SA" sz="3600" dirty="0" smtClean="0">
                <a:solidFill>
                  <a:srgbClr val="FFFF00"/>
                </a:solidFill>
              </a:rPr>
              <a:t>بيئة مريحة ومشجعة للتعليم </a:t>
            </a:r>
            <a:r>
              <a:rPr lang="ar-SA" sz="3600" dirty="0" smtClean="0">
                <a:solidFill>
                  <a:srgbClr val="FFFF00"/>
                </a:solidFill>
              </a:rPr>
              <a:t>والإبداع. </a:t>
            </a:r>
            <a:endParaRPr lang="en-GB" sz="3600" dirty="0">
              <a:solidFill>
                <a:srgbClr val="FFFF00"/>
              </a:solidFill>
            </a:endParaRPr>
          </a:p>
          <a:p>
            <a:pPr algn="r" rtl="1"/>
            <a:endParaRPr lang="en-GB" dirty="0"/>
          </a:p>
        </p:txBody>
      </p:sp>
      <p:pic>
        <p:nvPicPr>
          <p:cNvPr id="6" name="Picture 5" descr="العمل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60648"/>
            <a:ext cx="1872208" cy="100811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84168" y="260648"/>
            <a:ext cx="26003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b="1" dirty="0" smtClean="0">
                <a:solidFill>
                  <a:schemeClr val="bg1"/>
                </a:solidFill>
              </a:rPr>
              <a:t>تابع: </a:t>
            </a:r>
            <a:r>
              <a:rPr lang="ar-SA" sz="4000" b="1" dirty="0" smtClean="0">
                <a:solidFill>
                  <a:srgbClr val="FFFF00"/>
                </a:solidFill>
              </a:rPr>
              <a:t>خبراتي  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3384376"/>
          </a:xfrm>
        </p:spPr>
        <p:txBody>
          <a:bodyPr/>
          <a:lstStyle/>
          <a:p>
            <a:pPr lvl="0" algn="just" rtl="1">
              <a:buNone/>
            </a:pPr>
            <a:r>
              <a:rPr lang="ar-SA" sz="36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2-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عمل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بيئة صحية مريحة لعضوات هيئة التدريس ولجميع موظفات القسم ، وذلك للمساواة فيما بينهن من حيث الأعباء التدريسية وغير التدريسية وكل ما أظنة مناسبا ً للجو الأكاديمي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lvl="0" algn="just" rtl="1">
              <a:buNone/>
            </a:pPr>
            <a:r>
              <a:rPr lang="ar-SA" sz="36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3-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حل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مشكلات القسم وقضاياه أول بأول دون تأجيل ، ومتابعتها مع الجهات النظامية والإدارية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lvl="0" algn="just" rtl="1">
              <a:buFont typeface="Wingdings" pitchFamily="2" charset="2"/>
              <a:buChar char="Ø"/>
            </a:pPr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الاجتهاد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293096"/>
            <a:ext cx="1971771" cy="233161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084168" y="332656"/>
            <a:ext cx="26003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b="1" dirty="0" smtClean="0">
                <a:solidFill>
                  <a:schemeClr val="bg1"/>
                </a:solidFill>
              </a:rPr>
              <a:t>تابع: </a:t>
            </a:r>
            <a:r>
              <a:rPr lang="ar-SA" sz="4000" b="1" dirty="0" smtClean="0">
                <a:solidFill>
                  <a:srgbClr val="FFFF00"/>
                </a:solidFill>
              </a:rPr>
              <a:t>خبراتي  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3240360"/>
          </a:xfrm>
        </p:spPr>
        <p:txBody>
          <a:bodyPr/>
          <a:lstStyle/>
          <a:p>
            <a:pPr lvl="0" algn="just" rtl="1">
              <a:buNone/>
            </a:pPr>
            <a:r>
              <a:rPr lang="ar-SA" sz="36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4-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حضور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جميع مجالس القسم ، واجتماعات اللجان بالإضافة لحضور جميع مناقشات رسائل الماجستير والدكتوراة وذلك </a:t>
            </a:r>
            <a:r>
              <a:rPr lang="ar-SA" sz="36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لإعطاء الدعم للعضوات وللطالبات على حد سواء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lvl="0" algn="just" rtl="1">
              <a:buNone/>
            </a:pPr>
            <a:r>
              <a:rPr lang="ar-SA" sz="36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5-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حل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البيروقراطية في وقتها حتى لا تتأثر الطالبة أو عضو هيئة التدريس سلبا ً.</a:t>
            </a:r>
            <a:endParaRPr lang="en-GB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العمل.jpg"/>
          <p:cNvPicPr>
            <a:picLocks noChangeAspect="1"/>
          </p:cNvPicPr>
          <p:nvPr/>
        </p:nvPicPr>
        <p:blipFill>
          <a:blip r:embed="rId2" cstate="print"/>
          <a:srcRect r="5882"/>
          <a:stretch>
            <a:fillRect/>
          </a:stretch>
        </p:blipFill>
        <p:spPr>
          <a:xfrm>
            <a:off x="971600" y="4725144"/>
            <a:ext cx="3168352" cy="1765463"/>
          </a:xfrm>
          <a:prstGeom prst="rect">
            <a:avLst/>
          </a:prstGeom>
        </p:spPr>
      </p:pic>
      <p:pic>
        <p:nvPicPr>
          <p:cNvPr id="7" name="Picture 6" descr="لجان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4653136"/>
            <a:ext cx="3096344" cy="180666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84168" y="260648"/>
            <a:ext cx="26003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000" b="1" dirty="0" smtClean="0">
                <a:solidFill>
                  <a:schemeClr val="bg1"/>
                </a:solidFill>
              </a:rPr>
              <a:t>تابع: </a:t>
            </a:r>
            <a:r>
              <a:rPr lang="ar-SA" sz="4000" b="1" dirty="0" smtClean="0">
                <a:solidFill>
                  <a:srgbClr val="FFFF00"/>
                </a:solidFill>
              </a:rPr>
              <a:t>خبراتي  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2276872"/>
            <a:ext cx="8676456" cy="4392488"/>
          </a:xfrm>
        </p:spPr>
        <p:txBody>
          <a:bodyPr/>
          <a:lstStyle/>
          <a:p>
            <a:pPr lvl="0" algn="just" rtl="1">
              <a:buNone/>
            </a:pP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 من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الطبيعي ان نتعلم ونستفيد  من أي عمل ، ومن الطبيعي أن يتعرض الإنسان إلى عقبات صغيرة أو كبيرة ، كما يتعرض ايضا ً إلى احتكاك ومعاناة في وجهات النظر ( محقة او غير محقة ) ، بل واحيانا ً سؤء فهم او تقدير ، وكل هذا شئ طبيعي ولابد أن يحدث ، ولكن </a:t>
            </a:r>
            <a:r>
              <a:rPr lang="ar-SA" sz="36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لا بد ان يتعلم الإنسان الصبر والتأني ولابد من تجنب الأمور الشخصية مع تجنب الكره والمواقف الشخصية مهما كانت</a:t>
            </a: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lvl="0" algn="just" rtl="1">
              <a:buFont typeface="Wingdings" pitchFamily="2" charset="2"/>
              <a:buChar char="Ø"/>
            </a:pPr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الزلاء.jpg"/>
          <p:cNvPicPr>
            <a:picLocks noChangeAspect="1"/>
          </p:cNvPicPr>
          <p:nvPr/>
        </p:nvPicPr>
        <p:blipFill>
          <a:blip r:embed="rId2" cstate="print"/>
          <a:srcRect b="66786"/>
          <a:stretch>
            <a:fillRect/>
          </a:stretch>
        </p:blipFill>
        <p:spPr>
          <a:xfrm>
            <a:off x="2411760" y="260648"/>
            <a:ext cx="3960440" cy="192201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620688"/>
            <a:ext cx="8363272" cy="1944216"/>
          </a:xfrm>
        </p:spPr>
        <p:txBody>
          <a:bodyPr/>
          <a:lstStyle/>
          <a:p>
            <a:pPr lvl="0" algn="just" rtl="1">
              <a:buNone/>
            </a:pPr>
            <a:r>
              <a:rPr lang="ar-SA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 تجنب 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المحاباة والنفاق حتي مع القريبين ، حيث يهدف الإنسان إلى احقاق الحق والعدل. </a:t>
            </a:r>
            <a:r>
              <a:rPr lang="ar-SA" sz="36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وفي النهاية لا يصح الا الصحيح مهما طال الوقت او قصر</a:t>
            </a:r>
            <a:r>
              <a:rPr lang="ar-SA" sz="36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  <a:endParaRPr lang="en-GB" sz="36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 descr="العمل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3284984"/>
            <a:ext cx="5688632" cy="284431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/>
          <a:lstStyle/>
          <a:p>
            <a:r>
              <a:rPr lang="ar-SA" sz="9600" b="1" dirty="0" smtClean="0">
                <a:solidFill>
                  <a:srgbClr val="FFC000"/>
                </a:solidFill>
              </a:rPr>
              <a:t> </a:t>
            </a:r>
            <a:r>
              <a:rPr lang="ar-SA" sz="9600" b="1" dirty="0" smtClean="0">
                <a:solidFill>
                  <a:srgbClr val="FFC000"/>
                </a:solidFill>
              </a:rPr>
              <a:t>المجال الأكاديمي</a:t>
            </a:r>
            <a:endParaRPr lang="en-GB" sz="9600" b="1" dirty="0">
              <a:solidFill>
                <a:srgbClr val="FFC000"/>
              </a:solidFill>
            </a:endParaRPr>
          </a:p>
        </p:txBody>
      </p:sp>
      <p:pic>
        <p:nvPicPr>
          <p:cNvPr id="4" name="Picture 3" descr="المجال الاكاديمي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4149080"/>
            <a:ext cx="2060848" cy="2060848"/>
          </a:xfrm>
          <a:prstGeom prst="rect">
            <a:avLst/>
          </a:prstGeom>
        </p:spPr>
      </p:pic>
      <p:pic>
        <p:nvPicPr>
          <p:cNvPr id="5" name="Picture 4" descr="المجال الاكاديمي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284984"/>
            <a:ext cx="2160240" cy="2160240"/>
          </a:xfrm>
          <a:prstGeom prst="rect">
            <a:avLst/>
          </a:prstGeom>
        </p:spPr>
      </p:pic>
      <p:pic>
        <p:nvPicPr>
          <p:cNvPr id="7" name="Picture 6" descr="المجال الاكاديمي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3356992"/>
            <a:ext cx="2532881" cy="1896688"/>
          </a:xfrm>
          <a:prstGeom prst="rect">
            <a:avLst/>
          </a:prstGeom>
        </p:spPr>
      </p:pic>
      <p:pic>
        <p:nvPicPr>
          <p:cNvPr id="6" name="Picture 5" descr="المجال الاكاديمي2.png"/>
          <p:cNvPicPr>
            <a:picLocks noChangeAspect="1"/>
          </p:cNvPicPr>
          <p:nvPr/>
        </p:nvPicPr>
        <p:blipFill>
          <a:blip r:embed="rId5" cstate="print"/>
          <a:srcRect b="32064"/>
          <a:stretch>
            <a:fillRect/>
          </a:stretch>
        </p:blipFill>
        <p:spPr>
          <a:xfrm>
            <a:off x="5796136" y="4797152"/>
            <a:ext cx="2607568" cy="151216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544616"/>
          </a:xfrm>
        </p:spPr>
        <p:txBody>
          <a:bodyPr/>
          <a:lstStyle/>
          <a:p>
            <a:pPr algn="just" rtl="1">
              <a:buNone/>
            </a:pPr>
            <a:r>
              <a:rPr lang="ar-SA" sz="4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ar-SA" sz="4400" b="1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واخيراً </a:t>
            </a:r>
            <a:r>
              <a:rPr lang="ar-SA" sz="4400" b="1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وليس أخر </a:t>
            </a:r>
            <a:r>
              <a:rPr lang="ar-SA" sz="44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، مهما كانت الجهود والإجتهادات والنيات الطيبة ، لا بد من وجود أخطاء وثغرات في العمل بين وقت وآخر ، لكن المهم هو الإعتراف بها وتصحيهها دوما وعدم </a:t>
            </a:r>
            <a:r>
              <a:rPr lang="ar-SA" sz="44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اهمالها.</a:t>
            </a:r>
          </a:p>
          <a:p>
            <a:pPr algn="ctr" rtl="1">
              <a:buNone/>
            </a:pPr>
            <a:r>
              <a:rPr lang="ar-SA" sz="7200" b="1" dirty="0" smtClean="0">
                <a:solidFill>
                  <a:srgbClr val="FFFF00"/>
                </a:solidFill>
              </a:rPr>
              <a:t>  </a:t>
            </a:r>
            <a:r>
              <a:rPr lang="ar-SA" sz="7200" b="1" dirty="0" smtClean="0">
                <a:solidFill>
                  <a:srgbClr val="FFFF00"/>
                </a:solidFill>
              </a:rPr>
              <a:t>والله </a:t>
            </a:r>
            <a:r>
              <a:rPr lang="ar-SA" sz="7200" b="1" dirty="0" smtClean="0">
                <a:solidFill>
                  <a:srgbClr val="FFFF00"/>
                </a:solidFill>
              </a:rPr>
              <a:t>الموفق</a:t>
            </a:r>
            <a:endParaRPr lang="en-GB" sz="7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marL="1143000" indent="-1143000" rtl="1">
              <a:buClr>
                <a:schemeClr val="bg1"/>
              </a:buClr>
              <a:buFont typeface="+mj-lt"/>
              <a:buAutoNum type="arabicPeriod"/>
            </a:pPr>
            <a:r>
              <a:rPr lang="ar-SA" sz="6600" b="1" dirty="0" smtClean="0">
                <a:solidFill>
                  <a:srgbClr val="FFC000"/>
                </a:solidFill>
              </a:rPr>
              <a:t>الدراسة</a:t>
            </a:r>
            <a:endParaRPr lang="en-GB" sz="6600" b="1" dirty="0">
              <a:solidFill>
                <a:srgbClr val="FFC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81127"/>
          </a:xfrm>
        </p:spPr>
        <p:txBody>
          <a:bodyPr/>
          <a:lstStyle/>
          <a:p>
            <a:pPr algn="just" rtl="1">
              <a:buNone/>
            </a:pPr>
            <a:r>
              <a:rPr lang="ar-SA" sz="44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مرحلة البكالوريوس:</a:t>
            </a:r>
          </a:p>
          <a:p>
            <a:pPr lvl="0" algn="just" rtl="1">
              <a:buClr>
                <a:srgbClr val="FFFF00"/>
              </a:buClr>
              <a:buFont typeface="Wingdings" pitchFamily="2" charset="2"/>
              <a:buChar char="§"/>
            </a:pPr>
            <a:r>
              <a:rPr lang="ar-SA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دراستي </a:t>
            </a:r>
            <a:r>
              <a:rPr lang="ar-SA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في جامعة الملك عبد </a:t>
            </a:r>
            <a:r>
              <a:rPr lang="ar-SA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العزيز.</a:t>
            </a:r>
          </a:p>
          <a:p>
            <a:pPr lvl="0" algn="just" rtl="1">
              <a:buClr>
                <a:srgbClr val="FFFF00"/>
              </a:buClr>
              <a:buFont typeface="Wingdings" pitchFamily="2" charset="2"/>
              <a:buChar char="§"/>
            </a:pPr>
            <a:r>
              <a:rPr lang="ar-SA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تخرجي </a:t>
            </a:r>
            <a:r>
              <a:rPr lang="ar-SA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بمرتبة شرف وترتيب الثانية على دفعة قسم </a:t>
            </a:r>
            <a:r>
              <a:rPr lang="ar-SA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الأحياء.</a:t>
            </a:r>
          </a:p>
          <a:p>
            <a:pPr lvl="0" algn="just" rtl="1">
              <a:buClr>
                <a:srgbClr val="FFFF00"/>
              </a:buClr>
              <a:buFont typeface="Wingdings" pitchFamily="2" charset="2"/>
              <a:buChar char="§"/>
            </a:pPr>
            <a:r>
              <a:rPr lang="ar-SA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عملي كمعيدة </a:t>
            </a:r>
            <a:r>
              <a:rPr lang="ar-SA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بالقسم في جامعة الملك عبدالعزيز </a:t>
            </a:r>
            <a:r>
              <a:rPr lang="ar-SA" sz="4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لمدة سنة واحدة.</a:t>
            </a:r>
            <a:endParaRPr lang="en-GB" sz="44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جامعة الملك عبدالعزيز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1512168" cy="1888329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908720"/>
            <a:ext cx="8496944" cy="5544616"/>
          </a:xfrm>
        </p:spPr>
        <p:txBody>
          <a:bodyPr/>
          <a:lstStyle/>
          <a:p>
            <a:pPr algn="r">
              <a:buNone/>
            </a:pPr>
            <a:r>
              <a:rPr lang="ar-SA" sz="40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مرحلة الماجستير:</a:t>
            </a:r>
          </a:p>
          <a:p>
            <a:pPr algn="just" rtl="1">
              <a:buNone/>
            </a:pPr>
            <a:r>
              <a:rPr lang="ar-SA" sz="40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الابتعاث </a:t>
            </a:r>
            <a:r>
              <a:rPr lang="ar-SA" sz="40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الى امريكا </a:t>
            </a:r>
            <a:r>
              <a:rPr lang="ar-SA" sz="40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للدراسات </a:t>
            </a:r>
            <a:r>
              <a:rPr lang="ar-SA" sz="40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العليا </a:t>
            </a:r>
            <a:r>
              <a:rPr lang="ar-SA" sz="40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والإستفادة :</a:t>
            </a:r>
          </a:p>
          <a:p>
            <a:pPr algn="just" rtl="1">
              <a:buClr>
                <a:srgbClr val="FFC000"/>
              </a:buClr>
              <a:buFont typeface="Wingdings" pitchFamily="2" charset="2"/>
              <a:buChar char="§"/>
            </a:pP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تعلم </a:t>
            </a:r>
            <a:r>
              <a:rPr lang="ar-SA" sz="4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اللغة الإنجليزية </a:t>
            </a: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واجادتها </a:t>
            </a:r>
            <a:r>
              <a:rPr lang="ar-SA" sz="4000" dirty="0" smtClean="0">
                <a:solidFill>
                  <a:schemeClr val="bg1"/>
                </a:solidFill>
              </a:rPr>
              <a:t>.</a:t>
            </a:r>
            <a:endParaRPr lang="ar-SA" sz="40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just" rtl="1">
              <a:buClr>
                <a:srgbClr val="FFC000"/>
              </a:buClr>
              <a:buFont typeface="Wingdings" pitchFamily="2" charset="2"/>
              <a:buChar char="§"/>
            </a:pP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الحصول </a:t>
            </a:r>
            <a:r>
              <a:rPr lang="ar-SA" sz="4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على مصادر معلومات </a:t>
            </a: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جديدة.</a:t>
            </a:r>
          </a:p>
          <a:p>
            <a:pPr algn="just" rtl="1">
              <a:buClr>
                <a:srgbClr val="FFC000"/>
              </a:buClr>
              <a:buFont typeface="Wingdings" pitchFamily="2" charset="2"/>
              <a:buChar char="§"/>
            </a:pP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التعايش </a:t>
            </a:r>
            <a:r>
              <a:rPr lang="ar-SA" sz="4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مع مجتمع </a:t>
            </a: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وثقافة </a:t>
            </a: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مختلفة </a:t>
            </a: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algn="just" rtl="1">
              <a:buClr>
                <a:srgbClr val="FFC000"/>
              </a:buClr>
              <a:buFont typeface="Wingdings" pitchFamily="2" charset="2"/>
              <a:buChar char="§"/>
            </a:pP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التعلم من </a:t>
            </a:r>
            <a:r>
              <a:rPr lang="ar-SA" sz="4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منهجية تدريسهم  التي تعتمد على البحث والإبداع والإبتكار على خلاف نوعية التدريس   لدينا </a:t>
            </a: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والذي يعتمد </a:t>
            </a:r>
            <a:r>
              <a:rPr lang="ar-SA" sz="4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على الحفظ والتلقين </a:t>
            </a: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عموماً.</a:t>
            </a:r>
          </a:p>
          <a:p>
            <a:pPr algn="r">
              <a:buNone/>
            </a:pPr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الابتعاث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3762418" cy="115766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692696"/>
            <a:ext cx="8568952" cy="5688632"/>
          </a:xfrm>
        </p:spPr>
        <p:txBody>
          <a:bodyPr/>
          <a:lstStyle/>
          <a:p>
            <a:pPr algn="r">
              <a:buNone/>
            </a:pPr>
            <a:r>
              <a:rPr lang="ar-SA" sz="44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مرحلة الدكتوراة</a:t>
            </a:r>
          </a:p>
          <a:p>
            <a:pPr algn="just" rtl="1">
              <a:buClr>
                <a:srgbClr val="FFC000"/>
              </a:buClr>
              <a:buFont typeface="Wingdings" pitchFamily="2" charset="2"/>
              <a:buChar char="§"/>
            </a:pP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التحضير </a:t>
            </a:r>
            <a:r>
              <a:rPr lang="ar-SA" sz="4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لدراسة الدكتوراه خارجياً في برنامج الإشراف المشترك  مع جامعة ساوث هامبتون بريطالنيا. في ذلك الوقت لم يكن بالقسم برنامج </a:t>
            </a: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الدكتوراة </a:t>
            </a:r>
            <a:r>
              <a:rPr lang="ar-SA" sz="40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(لكن ذلك لم يتم لاسباب </a:t>
            </a:r>
            <a:r>
              <a:rPr lang="ar-SA" sz="4000" dirty="0" smtClean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شخصية).</a:t>
            </a:r>
          </a:p>
          <a:p>
            <a:pPr algn="just" rtl="1">
              <a:buClr>
                <a:srgbClr val="FFC000"/>
              </a:buClr>
              <a:buFont typeface="Wingdings" pitchFamily="2" charset="2"/>
              <a:buChar char="§"/>
            </a:pPr>
            <a:endParaRPr lang="en-GB" sz="40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lvl="0" algn="just" rtl="1">
              <a:buClr>
                <a:srgbClr val="FFC000"/>
              </a:buClr>
              <a:buFont typeface="Wingdings" pitchFamily="2" charset="2"/>
              <a:buChar char="§"/>
            </a:pPr>
            <a:r>
              <a:rPr lang="ar-SA" sz="4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التصميم على اكمال دراسة الدكتوراه داخلياً  فيما بعد بالرغم من انني كنت اماً لأربعة </a:t>
            </a: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اطفال.</a:t>
            </a:r>
            <a:endParaRPr lang="en-GB" sz="40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r">
              <a:buNone/>
            </a:pPr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6048672"/>
          </a:xfrm>
        </p:spPr>
        <p:txBody>
          <a:bodyPr/>
          <a:lstStyle/>
          <a:p>
            <a:pPr algn="r">
              <a:buNone/>
            </a:pPr>
            <a:r>
              <a:rPr lang="ar-SA" sz="4400" b="1" dirty="0" smtClean="0">
                <a:solidFill>
                  <a:schemeClr val="bg1"/>
                </a:solidFill>
              </a:rPr>
              <a:t>تابع: </a:t>
            </a:r>
            <a:r>
              <a:rPr lang="ar-SA" sz="4400" b="1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مرحلة الدكتوراة </a:t>
            </a:r>
            <a:endParaRPr lang="ar-SA" sz="4400" b="1" dirty="0" smtClean="0">
              <a:solidFill>
                <a:srgbClr val="FFFF00"/>
              </a:solidFill>
              <a:latin typeface="+mn-lt"/>
              <a:ea typeface="+mn-ea"/>
              <a:cs typeface="+mn-cs"/>
            </a:endParaRPr>
          </a:p>
          <a:p>
            <a:pPr algn="just" rtl="1"/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انهيت </a:t>
            </a:r>
            <a:r>
              <a:rPr lang="ar-SA" sz="4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الحصول على </a:t>
            </a: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الدكتوراة </a:t>
            </a:r>
            <a:r>
              <a:rPr lang="ar-SA" sz="4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ولله الحمد ، مع عدم تفريطي في تربية اطفالي </a:t>
            </a: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وانشغالي </a:t>
            </a:r>
            <a:r>
              <a:rPr lang="ar-SA" sz="4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عنهم في </a:t>
            </a: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البحث ، وذلك </a:t>
            </a:r>
            <a:r>
              <a:rPr lang="ar-SA" sz="4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بتنظيم وقتي بين العمل والبيت </a:t>
            </a: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ar-SA" sz="4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وايضاً بتوفيق من الله بالحصول على اساتذة ومشرف رائعين ، حيث كانوا جميعاً خير سند لي بعد لله </a:t>
            </a: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ar-SA" sz="4000" dirty="0">
                <a:solidFill>
                  <a:srgbClr val="FFC000"/>
                </a:solidFill>
                <a:latin typeface="+mn-lt"/>
                <a:ea typeface="+mn-ea"/>
                <a:cs typeface="+mn-cs"/>
              </a:rPr>
              <a:t>ولم يقصر القسم ابداً في مساعدتي وتوفير البيئة المناسبه للدراسه والعمل في نفس الوقت.</a:t>
            </a:r>
            <a:endParaRPr lang="en-GB" sz="4000" dirty="0">
              <a:solidFill>
                <a:srgbClr val="FFC000"/>
              </a:solidFill>
              <a:latin typeface="+mn-lt"/>
              <a:ea typeface="+mn-ea"/>
              <a:cs typeface="+mn-cs"/>
            </a:endParaRPr>
          </a:p>
          <a:p>
            <a:pPr algn="r">
              <a:buNone/>
            </a:pPr>
            <a:endParaRPr lang="en-GB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3568" y="1412776"/>
            <a:ext cx="7848872" cy="3771800"/>
          </a:xfrm>
        </p:spPr>
        <p:txBody>
          <a:bodyPr/>
          <a:lstStyle/>
          <a:p>
            <a:pPr algn="just" rtl="1">
              <a:buNone/>
            </a:pP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حرصت </a:t>
            </a:r>
            <a:r>
              <a:rPr lang="ar-SA" sz="4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كل الحرص على ان يكون البحث متميزاً ومفيداً أولاً لي وللوطن وكذلك للعلم . حيث تم اختيار موضوع عن تصنيف انواع </a:t>
            </a:r>
            <a:r>
              <a:rPr lang="ar-SA" sz="4000" dirty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جنس </a:t>
            </a:r>
            <a:r>
              <a:rPr lang="ar-SA" sz="40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الفرباسكم </a:t>
            </a:r>
            <a:r>
              <a:rPr lang="en-GB" sz="4000" i="1" dirty="0" err="1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Verbascum</a:t>
            </a:r>
            <a:r>
              <a:rPr lang="ar-SA" sz="40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ar-SA" sz="4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بالمملكة العربيه السعودية باستخدام دلائل تصنيفية عديدة.</a:t>
            </a:r>
            <a:endParaRPr lang="en-GB" sz="40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just" rtl="1">
              <a:buNone/>
            </a:pPr>
            <a:r>
              <a:rPr lang="ar-SA" sz="4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 </a:t>
            </a:r>
            <a:endParaRPr lang="en-GB" sz="40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l" rtl="1">
              <a:buNone/>
            </a:pPr>
            <a:endParaRPr lang="en-GB" dirty="0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r"/>
            <a:r>
              <a:rPr lang="ar-SA" b="1" dirty="0" smtClean="0">
                <a:solidFill>
                  <a:srgbClr val="FFFF00"/>
                </a:solidFill>
              </a:rPr>
              <a:t>موضوع البحث</a:t>
            </a:r>
            <a:endParaRPr lang="en-GB" b="1" dirty="0">
              <a:solidFill>
                <a:srgbClr val="FFFF00"/>
              </a:solidFill>
            </a:endParaRPr>
          </a:p>
        </p:txBody>
      </p:sp>
      <p:pic>
        <p:nvPicPr>
          <p:cNvPr id="7" name="Picture 6" descr="موضوع البحث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4869160"/>
            <a:ext cx="2736304" cy="174128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6976</TotalTime>
  <Words>1678</Words>
  <Application>Microsoft Office PowerPoint</Application>
  <PresentationFormat>On-screen Show (4:3)</PresentationFormat>
  <Paragraphs>118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Diseño predeterminado</vt:lpstr>
      <vt:lpstr>تجربتي العامة في المجال الأكاديمي والبحث العلمي</vt:lpstr>
      <vt:lpstr>يتناول الموضوع عدة محاور رئيسة</vt:lpstr>
      <vt:lpstr> الجامعة وواجباتها (   مسؤلياتها )</vt:lpstr>
      <vt:lpstr> المجال الأكاديمي</vt:lpstr>
      <vt:lpstr>الدراسة</vt:lpstr>
      <vt:lpstr>Slide 6</vt:lpstr>
      <vt:lpstr>Slide 7</vt:lpstr>
      <vt:lpstr>Slide 8</vt:lpstr>
      <vt:lpstr>موضوع البحث</vt:lpstr>
      <vt:lpstr>Slide 10</vt:lpstr>
      <vt:lpstr>Slide 11</vt:lpstr>
      <vt:lpstr>Slide 12</vt:lpstr>
      <vt:lpstr>Slide 13</vt:lpstr>
      <vt:lpstr>مرحلة التخرج</vt:lpstr>
      <vt:lpstr>التدريس</vt:lpstr>
      <vt:lpstr>Slide 16</vt:lpstr>
      <vt:lpstr>Slide 17</vt:lpstr>
      <vt:lpstr>Slide 18</vt:lpstr>
      <vt:lpstr>Slide 19</vt:lpstr>
      <vt:lpstr>Slide 20</vt:lpstr>
      <vt:lpstr>البحث العلمي</vt:lpstr>
      <vt:lpstr>Slide 22</vt:lpstr>
      <vt:lpstr>Slide 23</vt:lpstr>
      <vt:lpstr>Slide 24</vt:lpstr>
      <vt:lpstr>Slide 25</vt:lpstr>
      <vt:lpstr> خدمة المجتمع</vt:lpstr>
      <vt:lpstr>Slide 27</vt:lpstr>
      <vt:lpstr>Slide 28</vt:lpstr>
      <vt:lpstr> الجانب المهني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seham</cp:lastModifiedBy>
  <cp:revision>381</cp:revision>
  <dcterms:created xsi:type="dcterms:W3CDTF">2010-05-23T14:28:12Z</dcterms:created>
  <dcterms:modified xsi:type="dcterms:W3CDTF">2016-11-06T11:11:48Z</dcterms:modified>
</cp:coreProperties>
</file>