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80" r:id="rId23"/>
    <p:sldId id="28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 txBox="1">
            <a:spLocks noGrp="1"/>
          </p:cNvSpPr>
          <p:nvPr>
            <p:ph type="hdr" sz="quarter"/>
          </p:nvPr>
        </p:nvSpPr>
        <p:spPr>
          <a:xfrm>
            <a:off x="388620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Arial" pitchFamily="34"/>
              </a:defRPr>
            </a:lvl1pPr>
          </a:lstStyle>
          <a:p>
            <a:pPr lvl="0"/>
            <a:endParaRPr lang="ar-SA"/>
          </a:p>
        </p:txBody>
      </p:sp>
      <p:sp>
        <p:nvSpPr>
          <p:cNvPr id="3" name="عنصر نائب للتاريخ 2"/>
          <p:cNvSpPr txBox="1">
            <a:spLocks noGrp="1"/>
          </p:cNvSpPr>
          <p:nvPr>
            <p:ph type="dt" idx="1"/>
          </p:nvPr>
        </p:nvSpPr>
        <p:spPr>
          <a:xfrm>
            <a:off x="1591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Arial" pitchFamily="34"/>
              </a:defRPr>
            </a:lvl1pPr>
          </a:lstStyle>
          <a:p>
            <a:pPr lvl="0"/>
            <a:fld id="{302B8C3F-E284-444F-A388-09878F20ECF5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عنصر نائب للملاحظات 4"/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 txBox="1">
            <a:spLocks noGrp="1"/>
          </p:cNvSpPr>
          <p:nvPr>
            <p:ph type="ftr" sz="quarter" idx="4"/>
          </p:nvPr>
        </p:nvSpPr>
        <p:spPr>
          <a:xfrm>
            <a:off x="388620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Arial" pitchFamily="34"/>
              </a:defRPr>
            </a:lvl1pPr>
          </a:lstStyle>
          <a:p>
            <a:pPr lvl="0"/>
            <a:endParaRPr lang="ar-SA"/>
          </a:p>
        </p:txBody>
      </p:sp>
      <p:sp>
        <p:nvSpPr>
          <p:cNvPr id="7" name="عنصر نائب لرقم الشريحة 6"/>
          <p:cNvSpPr txBox="1">
            <a:spLocks noGrp="1"/>
          </p:cNvSpPr>
          <p:nvPr>
            <p:ph type="sldNum" sz="quarter" idx="5"/>
          </p:nvPr>
        </p:nvSpPr>
        <p:spPr>
          <a:xfrm>
            <a:off x="1591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Arial" pitchFamily="34"/>
              </a:defRPr>
            </a:lvl1pPr>
          </a:lstStyle>
          <a:p>
            <a:pPr lvl="0"/>
            <a:fld id="{4FB5B873-88F4-47E0-BB42-4423585AC628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0929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r" defTabSz="914400" rtl="1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ar-SA" sz="1200" b="0" i="0" u="none" strike="noStrike" kern="1200" cap="none" spc="0" baseline="0">
        <a:solidFill>
          <a:srgbClr val="000000"/>
        </a:solidFill>
        <a:uFillTx/>
        <a:latin typeface="Calibri"/>
        <a:cs typeface="Arial" pitchFamily="34"/>
      </a:defRPr>
    </a:lvl1pPr>
    <a:lvl2pPr marL="457200" marR="0" lvl="1" indent="0" algn="r" defTabSz="914400" rtl="1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ar-SA" sz="1200" b="0" i="0" u="none" strike="noStrike" kern="1200" cap="none" spc="0" baseline="0">
        <a:solidFill>
          <a:srgbClr val="000000"/>
        </a:solidFill>
        <a:uFillTx/>
        <a:latin typeface="Calibri"/>
        <a:cs typeface="Arial" pitchFamily="34"/>
      </a:defRPr>
    </a:lvl2pPr>
    <a:lvl3pPr marL="914400" marR="0" lvl="2" indent="0" algn="r" defTabSz="914400" rtl="1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ar-SA" sz="1200" b="0" i="0" u="none" strike="noStrike" kern="1200" cap="none" spc="0" baseline="0">
        <a:solidFill>
          <a:srgbClr val="000000"/>
        </a:solidFill>
        <a:uFillTx/>
        <a:latin typeface="Calibri"/>
        <a:cs typeface="Arial" pitchFamily="34"/>
      </a:defRPr>
    </a:lvl3pPr>
    <a:lvl4pPr marL="1371600" marR="0" lvl="3" indent="0" algn="r" defTabSz="914400" rtl="1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ar-SA" sz="1200" b="0" i="0" u="none" strike="noStrike" kern="1200" cap="none" spc="0" baseline="0">
        <a:solidFill>
          <a:srgbClr val="000000"/>
        </a:solidFill>
        <a:uFillTx/>
        <a:latin typeface="Calibri"/>
        <a:cs typeface="Arial" pitchFamily="34"/>
      </a:defRPr>
    </a:lvl4pPr>
    <a:lvl5pPr marL="1828800" marR="0" lvl="4" indent="0" algn="r" defTabSz="914400" rtl="1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ar-SA" sz="1200" b="0" i="0" u="none" strike="noStrike" kern="1200" cap="none" spc="0" baseline="0">
        <a:solidFill>
          <a:srgbClr val="000000"/>
        </a:solidFill>
        <a:uFillTx/>
        <a:latin typeface="Calibri"/>
        <a:cs typeface="Arial" pitchFamily="34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8E98C1-E859-485C-9ECE-AAEDC8589421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CA2C2F-921A-483A-8942-8B9ED3E82023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312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5F4F46-070F-476B-A67C-AAA2101CB090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ABCB03-FD50-499B-922B-DE772A9AC75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5065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B7BBE3-7D04-492A-B02A-B42BB48D6862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B03EC3-1C89-4E14-A743-6586EF16FD76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7235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8E6392-FDFF-414F-AF06-25BEFCF0C145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C8B42C-AFD0-412A-98A7-044AF32EA00E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837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0E5007-6D9E-4ABA-BE27-52794CACE251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436917-7968-4CDB-BE88-7A3CAC9A015B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9508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DCB933-1CED-4844-ADE0-3F75A324F3A1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6" name="عنصر نائب للتذييل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7" name="عنصر نائب لرقم الشريحة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3763C6-C9F0-4AFA-9336-97CB7C173240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3065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6A1712-AD98-4691-8109-38CA37930A3B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8" name="عنصر نائب للتذييل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9" name="عنصر نائب لرقم الشريحة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95209B-07CB-4457-AB9C-A43CA5E3EA24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8026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BBE8A2-174D-461C-B4CD-349CFA4C548C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4" name="عنصر نائب للتذييل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5" name="عنصر نائب لرقم الشريحة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FE3119-6534-4466-B8C9-8B3A1086EBD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9660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4BB9753-DF60-4BF5-8B34-521878347DEF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3" name="عنصر نائب للتذييل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D909B09-E016-4542-949B-420B702418D5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7355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F1CF1F-9F7D-43EF-B447-CFE4764AD52E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6" name="عنصر نائب للتذييل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7" name="عنصر نائب لرقم الشريحة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941228-EA53-4F9F-B1D7-77800E5E16D1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4952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ar-SA"/>
          </a:p>
        </p:txBody>
      </p:sp>
      <p:sp>
        <p:nvSpPr>
          <p:cNvPr id="4" name="عنصر نائب للنص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590D0D-EB70-4032-9A59-7A41974F74AA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6" name="عنصر نائب للتذييل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ar-SA"/>
          </a:p>
        </p:txBody>
      </p:sp>
      <p:sp>
        <p:nvSpPr>
          <p:cNvPr id="7" name="عنصر نائب لرقم الشريحة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AE762E-D556-4660-8D4E-D8C2F2D3AB49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3147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sz="half" idx="2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Arial" pitchFamily="34"/>
              </a:defRPr>
            </a:lvl1pPr>
          </a:lstStyle>
          <a:p>
            <a:pPr lvl="0"/>
            <a:fld id="{BA718B30-0F51-48D7-9953-3E24AE264B5B}" type="datetime4">
              <a:rPr lang="ar-SA"/>
              <a:pPr lvl="0"/>
              <a:t>14/06/38</a:t>
            </a:fld>
            <a:endParaRPr lang="ar-SA"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Arial" pitchFamily="34"/>
              </a:defRPr>
            </a:lvl1pPr>
          </a:lstStyle>
          <a:p>
            <a:pPr lvl="0"/>
            <a:endParaRPr lang="ar-SA"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sz="quarter" idx="4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Arial" pitchFamily="34"/>
              </a:defRPr>
            </a:lvl1pPr>
          </a:lstStyle>
          <a:p>
            <a:pPr lvl="0"/>
            <a:fld id="{67351393-7B56-47DD-81D3-851AE44B6EF2}" type="slidenum"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r" defTabSz="914400" rtl="1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ar-SA" sz="4400" b="0" i="0" u="none" strike="noStrike" kern="1200" cap="none" spc="0" baseline="0">
          <a:solidFill>
            <a:srgbClr val="000000"/>
          </a:solidFill>
          <a:uFillTx/>
          <a:latin typeface="Calibri Light"/>
          <a:cs typeface="Times New Roman" pitchFamily="18"/>
        </a:defRPr>
      </a:lvl1pPr>
    </p:titleStyle>
    <p:bodyStyle>
      <a:lvl1pPr marL="228600" marR="0" lvl="0" indent="-228600" algn="r" defTabSz="914400" rtl="1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ar-SA" sz="2800" b="0" i="0" u="none" strike="noStrike" kern="1200" cap="none" spc="0" baseline="0">
          <a:solidFill>
            <a:srgbClr val="000000"/>
          </a:solidFill>
          <a:uFillTx/>
          <a:latin typeface="Calibri"/>
          <a:cs typeface="Arial" pitchFamily="34"/>
        </a:defRPr>
      </a:lvl1pPr>
      <a:lvl2pPr marL="685800" marR="0" lvl="1" indent="-228600" algn="r" defTabSz="914400" rtl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ar-SA" sz="2400" b="0" i="0" u="none" strike="noStrike" kern="1200" cap="none" spc="0" baseline="0">
          <a:solidFill>
            <a:srgbClr val="000000"/>
          </a:solidFill>
          <a:uFillTx/>
          <a:latin typeface="Calibri"/>
          <a:cs typeface="Arial" pitchFamily="34"/>
        </a:defRPr>
      </a:lvl2pPr>
      <a:lvl3pPr marL="1143000" marR="0" lvl="2" indent="-228600" algn="r" defTabSz="914400" rtl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ar-SA" sz="2000" b="0" i="0" u="none" strike="noStrike" kern="1200" cap="none" spc="0" baseline="0">
          <a:solidFill>
            <a:srgbClr val="000000"/>
          </a:solidFill>
          <a:uFillTx/>
          <a:latin typeface="Calibri"/>
          <a:cs typeface="Arial" pitchFamily="34"/>
        </a:defRPr>
      </a:lvl3pPr>
      <a:lvl4pPr marL="1600200" marR="0" lvl="3" indent="-228600" algn="r" defTabSz="914400" rtl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ar-SA" sz="1800" b="0" i="0" u="none" strike="noStrike" kern="1200" cap="none" spc="0" baseline="0">
          <a:solidFill>
            <a:srgbClr val="000000"/>
          </a:solidFill>
          <a:uFillTx/>
          <a:latin typeface="Calibri"/>
          <a:cs typeface="Arial" pitchFamily="34"/>
        </a:defRPr>
      </a:lvl4pPr>
      <a:lvl5pPr marL="2057400" marR="0" lvl="4" indent="-228600" algn="r" defTabSz="914400" rtl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ar-SA" sz="1800" b="0" i="0" u="none" strike="noStrike" kern="1200" cap="none" spc="0" baseline="0">
          <a:solidFill>
            <a:srgbClr val="000000"/>
          </a:solidFill>
          <a:uFillTx/>
          <a:latin typeface="Calibri"/>
          <a:cs typeface="Arial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ctrTitle"/>
          </p:nvPr>
        </p:nvSpPr>
        <p:spPr>
          <a:xfrm>
            <a:off x="1524003" y="2321716"/>
            <a:ext cx="9144000" cy="1188244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تجزئه السوق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5336017"/>
          </a:xfrm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>
                <a:solidFill>
                  <a:srgbClr val="548235"/>
                </a:solidFill>
              </a:rPr>
              <a:t>تعرف فكرة تجزئه السوق :</a:t>
            </a:r>
            <a:r>
              <a:rPr lang="ar-SA">
                <a:solidFill>
                  <a:srgbClr val="8FAADC"/>
                </a:solidFill>
              </a:rPr>
              <a:t> تقيم السوق لقطاعات متجانسة مع النظر الى كل قطاع باعتباره هدف تسويقي تبحث المنشأة عن تحقيقه عن طريق تكوين مزيج تسويقي مناسب لكل فئة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من أهم المزايا التي تجنيها المنشأة من تجزئه السوق ؟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838203" y="2043546"/>
            <a:ext cx="10515600" cy="4133417"/>
          </a:xfrm>
          <a:solidFill>
            <a:srgbClr val="843C0C"/>
          </a:solidFill>
        </p:spPr>
        <p:txBody>
          <a:bodyPr>
            <a:noAutofit/>
          </a:bodyPr>
          <a:lstStyle/>
          <a:p>
            <a:pPr lvl="0"/>
            <a:r>
              <a:rPr lang="ar-SA" sz="3200">
                <a:solidFill>
                  <a:srgbClr val="8FAADC"/>
                </a:solidFill>
              </a:rPr>
              <a:t>1-تحديد الاسوق تحديا دقيقا من حيث حاجات المستهلكين</a:t>
            </a:r>
          </a:p>
          <a:p>
            <a:pPr lvl="0"/>
            <a:r>
              <a:rPr lang="ar-SA" sz="3200">
                <a:solidFill>
                  <a:srgbClr val="8FAADC"/>
                </a:solidFill>
              </a:rPr>
              <a:t>2-إمكانية وضع البرامج التسويقية  بالإمكانية التي تحقق أقصى إشباع</a:t>
            </a:r>
          </a:p>
          <a:p>
            <a:pPr lvl="0"/>
            <a:r>
              <a:rPr lang="ar-SA" sz="3200">
                <a:solidFill>
                  <a:srgbClr val="8FAADC"/>
                </a:solidFill>
              </a:rPr>
              <a:t>3-التعرف على أسباب القوه و الأضعف للمنشأت التسويقية المنافسة </a:t>
            </a:r>
          </a:p>
          <a:p>
            <a:pPr lvl="0"/>
            <a:r>
              <a:rPr lang="ar-SA" sz="3200">
                <a:solidFill>
                  <a:srgbClr val="8FAADC"/>
                </a:solidFill>
              </a:rPr>
              <a:t>4-توزيع و تخصيص  الموارد التسويقية بأفضل طرق ممكنة </a:t>
            </a:r>
          </a:p>
          <a:p>
            <a:pPr lvl="0"/>
            <a:r>
              <a:rPr lang="ar-SA" sz="3200">
                <a:solidFill>
                  <a:srgbClr val="8FAADC"/>
                </a:solidFill>
              </a:rPr>
              <a:t>5-تحديد أهداف التسويق تحديدا دقيقا و ذلك عن طريق الدراسة المستمرة للمتغيرات المؤثرة للطلب</a:t>
            </a:r>
          </a:p>
          <a:p>
            <a:pPr marL="0" lvl="0" indent="0">
              <a:buNone/>
            </a:pPr>
            <a:r>
              <a:rPr lang="ar-SA" sz="3200"/>
              <a:t>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أسس تجزئة أسواق مشتري المنشآت </a:t>
            </a:r>
          </a:p>
        </p:txBody>
      </p:sp>
      <p:sp>
        <p:nvSpPr>
          <p:cNvPr id="3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838203" y="2112812"/>
            <a:ext cx="10515600" cy="4064142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 sz="3200">
                <a:solidFill>
                  <a:srgbClr val="8FAADC"/>
                </a:solidFill>
              </a:rPr>
              <a:t>1-التقسيم وفقا  للمنطقة الجغرافية: يؤثر وجود الصناعة في منطقه  جغرافية معينه على السياسات المتبعة من جانب المنشاة البائعة</a:t>
            </a:r>
          </a:p>
          <a:p>
            <a:pPr lvl="0"/>
            <a:r>
              <a:rPr lang="ar-SA" sz="3200">
                <a:solidFill>
                  <a:srgbClr val="8FAADC"/>
                </a:solidFill>
              </a:rPr>
              <a:t>2-حجم المنشآت المتعاملة: تزداد أهمية الحجم  بالنسبة لسوق المشترين الصانعين أكثر منها في سوق المستهلكين</a:t>
            </a:r>
          </a:p>
          <a:p>
            <a:pPr lvl="0"/>
            <a:r>
              <a:rPr lang="ar-SA" sz="3200">
                <a:solidFill>
                  <a:srgbClr val="8FAADC"/>
                </a:solidFill>
              </a:rPr>
              <a:t>3-فلسفه الإدارة: تؤثر فلسفة الإدارة في المنشأة المشترية على سياسات التعامل مع المنشأة </a:t>
            </a:r>
          </a:p>
          <a:p>
            <a:pPr lvl="0"/>
            <a:r>
              <a:rPr lang="ar-SA" sz="3200">
                <a:solidFill>
                  <a:srgbClr val="8FAADC"/>
                </a:solidFill>
              </a:rPr>
              <a:t>4-نوعية النشاط: تقسم الصناعات عاده الى استخراجية و تحويلية</a:t>
            </a:r>
            <a:r>
              <a:rPr lang="ar-SA"/>
              <a:t/>
            </a:r>
            <a:br>
              <a:rPr lang="ar-SA"/>
            </a:br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ماهي محددات استخدام فكرة تجزئة السوق ؟؟</a:t>
            </a:r>
          </a:p>
        </p:txBody>
      </p:sp>
      <p:sp>
        <p:nvSpPr>
          <p:cNvPr id="3" name="عنصر نائب للنص 4"/>
          <p:cNvSpPr txBox="1">
            <a:spLocks noGrp="1"/>
          </p:cNvSpPr>
          <p:nvPr>
            <p:ph type="body" idx="1"/>
          </p:nvPr>
        </p:nvSpPr>
        <p:spPr>
          <a:xfrm>
            <a:off x="2320637" y="1681160"/>
            <a:ext cx="9034747" cy="1256001"/>
          </a:xfrm>
        </p:spPr>
        <p:txBody>
          <a:bodyPr/>
          <a:lstStyle/>
          <a:p>
            <a:pPr lvl="0"/>
            <a:r>
              <a:rPr lang="ar-SA">
                <a:solidFill>
                  <a:srgbClr val="548235"/>
                </a:solidFill>
              </a:rPr>
              <a:t>لا يمكن استخدام فكره تجزئه السوق في كافه المجالات جو في كافه الأسواق فهناك بعض المجددات من أهمها </a:t>
            </a:r>
          </a:p>
        </p:txBody>
      </p:sp>
      <p:sp>
        <p:nvSpPr>
          <p:cNvPr id="4" name="عنصر نائب للمحتوى 5"/>
          <p:cNvSpPr txBox="1">
            <a:spLocks noGrp="1"/>
          </p:cNvSpPr>
          <p:nvPr>
            <p:ph type="body" idx="3"/>
          </p:nvPr>
        </p:nvSpPr>
        <p:spPr>
          <a:xfrm>
            <a:off x="839784" y="3304312"/>
            <a:ext cx="10515600" cy="2885343"/>
          </a:xfrm>
          <a:solidFill>
            <a:srgbClr val="843C0C"/>
          </a:solidFill>
        </p:spPr>
        <p:txBody>
          <a:bodyPr anchor="t"/>
          <a:lstStyle/>
          <a:p>
            <a:pPr marL="228600" lvl="0" indent="-228600">
              <a:buChar char="•"/>
            </a:pPr>
            <a:r>
              <a:rPr lang="ar-SA" sz="3600" b="0">
                <a:solidFill>
                  <a:srgbClr val="8FAADC"/>
                </a:solidFill>
              </a:rPr>
              <a:t>قابليه السوق للقياس</a:t>
            </a:r>
          </a:p>
          <a:p>
            <a:pPr marL="228600" lvl="0" indent="-228600">
              <a:buChar char="•"/>
            </a:pPr>
            <a:r>
              <a:rPr lang="ar-SA" sz="3600" b="0">
                <a:solidFill>
                  <a:srgbClr val="8FAADC"/>
                </a:solidFill>
              </a:rPr>
              <a:t>جدوى التجزئة</a:t>
            </a:r>
          </a:p>
          <a:p>
            <a:pPr marL="228600" lvl="0" indent="-228600">
              <a:buChar char="•"/>
            </a:pPr>
            <a:r>
              <a:rPr lang="ar-SA" sz="3600" b="0">
                <a:solidFill>
                  <a:srgbClr val="8FAADC"/>
                </a:solidFill>
              </a:rPr>
              <a:t>إمكانية تنفيذ التجزئة </a:t>
            </a:r>
          </a:p>
          <a:p>
            <a:pPr marL="228600" lvl="0" indent="-228600">
              <a:buChar char="•"/>
            </a:pPr>
            <a:r>
              <a:rPr lang="ar-SA" sz="3600" b="0">
                <a:solidFill>
                  <a:srgbClr val="8FAADC"/>
                </a:solidFill>
              </a:rPr>
              <a:t>رد الفعل التسويقي تجاه التجزئة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38203" y="1184559"/>
            <a:ext cx="10515600" cy="4080162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 sz="3200">
                <a:solidFill>
                  <a:srgbClr val="548235"/>
                </a:solidFill>
              </a:rPr>
              <a:t>قابلية الاسوق للقياس</a:t>
            </a:r>
            <a:r>
              <a:rPr lang="ar-SA" sz="3200">
                <a:solidFill>
                  <a:srgbClr val="8FAADC"/>
                </a:solidFill>
              </a:rPr>
              <a:t>: يجب أن تكون خصائص القطاعات المكونة للسوق قابلة للقياس ومن أهم المقاييس العدد و مجموعات السن و مجموعات الجنس و يصعب عادة قياس النواحي المتعلقة بالتصرفات و السلوك و الشخصية و يتوقف ذلك بدرجة كبيرة على مدى توافر المعلومات عن السوق المرتقبة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17418" y="1480422"/>
            <a:ext cx="10515600" cy="4158380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>
                <a:solidFill>
                  <a:srgbClr val="548235"/>
                </a:solidFill>
              </a:rPr>
              <a:t>جدوى التجزئة</a:t>
            </a:r>
            <a:r>
              <a:rPr lang="ar-SA">
                <a:solidFill>
                  <a:srgbClr val="8FAADC"/>
                </a:solidFill>
              </a:rPr>
              <a:t>: يجب ان تكون الأجزاء التي تكون منها السوق و التي يمكن توجيه الجهود التسويقية اليها تمثل حجما اقتصاديا بالنسبة لأعمال المنشأة اذ انه لا جدوى من تقسيم السوق الى أجزاء صغيره تمثل خدمتها عبئا كبيرا على المنشأة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1932712"/>
            <a:ext cx="10515600" cy="2611581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>
                <a:solidFill>
                  <a:srgbClr val="548235"/>
                </a:solidFill>
              </a:rPr>
              <a:t>إمكانية تنفيذ التجزئة </a:t>
            </a:r>
            <a:r>
              <a:rPr lang="ar-SA">
                <a:solidFill>
                  <a:srgbClr val="8FAADC"/>
                </a:solidFill>
              </a:rPr>
              <a:t>قد يكون من الممكن تحديد و قياس الأسواق إلا انه في كثير من الأحيان يصعب توجية الجهد التسويقي  المطلوب الى فئة معينة</a:t>
            </a:r>
            <a:br>
              <a:rPr lang="ar-SA">
                <a:solidFill>
                  <a:srgbClr val="8FAADC"/>
                </a:solidFill>
              </a:rPr>
            </a:br>
            <a:r>
              <a:rPr lang="ar-SA"/>
              <a:t>:</a:t>
            </a:r>
            <a:endParaRPr lang="ar-SA">
              <a:solidFill>
                <a:srgbClr val="8FAAD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52056" y="1833710"/>
            <a:ext cx="10515600" cy="2911467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>
                <a:solidFill>
                  <a:srgbClr val="548235"/>
                </a:solidFill>
              </a:rPr>
              <a:t>رد الفعل التسويقي تجاه التجزئة:</a:t>
            </a:r>
            <a:r>
              <a:rPr lang="ar-SA">
                <a:solidFill>
                  <a:srgbClr val="8FAADC"/>
                </a:solidFill>
              </a:rPr>
              <a:t> يجب أن تعكس التجزئة مزيدا من القوه لسياسات المنشأة التسويقية لذا فانه من المطلوب قياس رد فعل المستهلك تجاه قيام المنشأة و مدى تقيمه لها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استراتيجيات  إثاره الطلب الاولى</a:t>
            </a:r>
          </a:p>
        </p:txBody>
      </p:sp>
      <p:sp>
        <p:nvSpPr>
          <p:cNvPr id="3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782781" y="2403765"/>
            <a:ext cx="10571021" cy="2466109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>
                <a:solidFill>
                  <a:srgbClr val="548235"/>
                </a:solidFill>
              </a:rPr>
              <a:t>تنقسم الى نوعين </a:t>
            </a:r>
          </a:p>
          <a:p>
            <a:pPr marL="0" lvl="0" indent="0">
              <a:buNone/>
            </a:pPr>
            <a:endParaRPr lang="ar-SA">
              <a:solidFill>
                <a:srgbClr val="548235"/>
              </a:solidFill>
            </a:endParaRPr>
          </a:p>
          <a:p>
            <a:pPr lvl="0"/>
            <a:r>
              <a:rPr lang="ar-SA">
                <a:solidFill>
                  <a:srgbClr val="8FAADC"/>
                </a:solidFill>
              </a:rPr>
              <a:t>1-استراتجيات أثاره الطلب الأولى </a:t>
            </a:r>
          </a:p>
          <a:p>
            <a:pPr lvl="0"/>
            <a:r>
              <a:rPr lang="ar-SA">
                <a:solidFill>
                  <a:srgbClr val="8FAADC"/>
                </a:solidFill>
              </a:rPr>
              <a:t>2-استراتجيات إثاره الطلب الانتقائي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استراتيجيات أثاره الطلب: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تهدف هذه الاستراتيجيات الى زياده مستوى الطلب الكلي على منتجات الصناعة مع حصول المنشأة على النصيب الأكبر من هذه الزيادة و تتخذ هذه الاستراتيجيات طريقين أساسين:</a:t>
            </a:r>
          </a:p>
          <a:p>
            <a:pPr lvl="0"/>
            <a:endParaRPr lang="ar-SA"/>
          </a:p>
          <a:p>
            <a:pPr lvl="0"/>
            <a:r>
              <a:rPr lang="ar-SA">
                <a:solidFill>
                  <a:srgbClr val="8FAADC"/>
                </a:solidFill>
              </a:rPr>
              <a:t>1- زيادة عدد مستخدمي المنتجات و ذلك من طريق زيادة مقدرة و رغبات المتعاملين على شراء منتجات الشركة من خلال ....</a:t>
            </a:r>
          </a:p>
          <a:p>
            <a:pPr lvl="0"/>
            <a:r>
              <a:rPr lang="ar-SA">
                <a:solidFill>
                  <a:srgbClr val="548235"/>
                </a:solidFill>
              </a:rPr>
              <a:t>أ/زياده الرغبة في الشراء </a:t>
            </a:r>
          </a:p>
          <a:p>
            <a:pPr lvl="0"/>
            <a:r>
              <a:rPr lang="ar-SA">
                <a:solidFill>
                  <a:srgbClr val="548235"/>
                </a:solidFill>
              </a:rPr>
              <a:t>ب/زيادة القدرة على الشراء </a:t>
            </a:r>
          </a:p>
          <a:p>
            <a:pPr lvl="0"/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العوامل المؤثرة في اختيار الاستراتيجية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838203" y="2700332"/>
            <a:ext cx="10515600" cy="3476621"/>
          </a:xfrm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 sz="3600">
                <a:solidFill>
                  <a:srgbClr val="5B9BD5"/>
                </a:solidFill>
              </a:rPr>
              <a:t>يقوم مدير التسويق  في اختيار  الاستراتيجية التسويقية التي تلائم أهدافة في الأجل الطويل و التي ترتبط بشكل مباشر بالمشاكل و الفرص البيئية التي ترتبط بمتطلبات المشتري و حاجاته و رغباته و في ضوء ما يجري في السوق من استراتيجيات منافسة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713506" y="1825627"/>
            <a:ext cx="10640296" cy="4351336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>
                <a:solidFill>
                  <a:srgbClr val="8FAADC"/>
                </a:solidFill>
              </a:rPr>
              <a:t>2- زياده معدلات الشراء (تقوم المنشآت هنا في عمل )</a:t>
            </a:r>
          </a:p>
          <a:p>
            <a:pPr lvl="0"/>
            <a:r>
              <a:rPr lang="ar-SA">
                <a:solidFill>
                  <a:srgbClr val="548235"/>
                </a:solidFill>
              </a:rPr>
              <a:t>أ/توسيع قاعده استخدام المنتجات </a:t>
            </a:r>
          </a:p>
          <a:p>
            <a:pPr lvl="0"/>
            <a:r>
              <a:rPr lang="ar-SA">
                <a:solidFill>
                  <a:srgbClr val="548235"/>
                </a:solidFill>
              </a:rPr>
              <a:t>ب/زياده معدلات استهلاك المنتج </a:t>
            </a:r>
          </a:p>
          <a:p>
            <a:pPr lvl="0"/>
            <a:r>
              <a:rPr lang="ar-SA">
                <a:solidFill>
                  <a:srgbClr val="548235"/>
                </a:solidFill>
              </a:rPr>
              <a:t>ج/تشجيع الاحلال ( يقصد بها زياده  المزايا لسلع قائمة يزيد من رغبة الافراد للإحلال 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استراتيجيات إثارة الطلب الانتقائي 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1101440" y="3359725"/>
            <a:ext cx="10252362" cy="2817238"/>
          </a:xfrm>
          <a:solidFill>
            <a:srgbClr val="843C0C"/>
          </a:solidFill>
        </p:spPr>
        <p:txBody>
          <a:bodyPr/>
          <a:lstStyle/>
          <a:p>
            <a:pPr marL="0" lvl="0" indent="0">
              <a:buNone/>
            </a:pPr>
            <a:r>
              <a:rPr lang="ar-SA">
                <a:solidFill>
                  <a:srgbClr val="8FAADC"/>
                </a:solidFill>
              </a:rPr>
              <a:t>1-إستراتجية الاحتفاظ ( يقصد هنا احتفاظ المنشأة بعملائها الحالين )</a:t>
            </a:r>
          </a:p>
          <a:p>
            <a:pPr marL="0" lvl="0" indent="0">
              <a:buNone/>
            </a:pPr>
            <a:endParaRPr lang="ar-SA">
              <a:solidFill>
                <a:srgbClr val="8FAADC"/>
              </a:solidFill>
            </a:endParaRPr>
          </a:p>
          <a:p>
            <a:pPr marL="0" lvl="0" indent="0">
              <a:buNone/>
            </a:pPr>
            <a:r>
              <a:rPr lang="ar-SA">
                <a:solidFill>
                  <a:srgbClr val="8FAADC"/>
                </a:solidFill>
              </a:rPr>
              <a:t>2-استراتجيه الاكتساب (يقصد هنا ضرورة جذب عملاء جدد من العملاء السابقين و الحالين للمنافسين و يتم ذلك عن طريق دراسة المغريات البيعة التي يقدمها المنافسون  )</a:t>
            </a:r>
          </a:p>
        </p:txBody>
      </p:sp>
      <p:sp>
        <p:nvSpPr>
          <p:cNvPr id="4" name="عنصر نائب للمحتوى 3"/>
          <p:cNvSpPr txBox="1">
            <a:spLocks noGrp="1"/>
          </p:cNvSpPr>
          <p:nvPr>
            <p:ph idx="2"/>
          </p:nvPr>
        </p:nvSpPr>
        <p:spPr>
          <a:xfrm>
            <a:off x="838203" y="1825627"/>
            <a:ext cx="10515600" cy="1644932"/>
          </a:xfrm>
        </p:spPr>
        <p:txBody>
          <a:bodyPr/>
          <a:lstStyle/>
          <a:p>
            <a:pPr marL="0" lvl="0" indent="0">
              <a:buNone/>
            </a:pPr>
            <a:r>
              <a:rPr lang="ar-SA">
                <a:solidFill>
                  <a:srgbClr val="548235"/>
                </a:solidFill>
              </a:rPr>
              <a:t>تعمل هذه الاستراتيجيات على تحسين الأوضاع التنافسية للمنشأة و منتجاتها و زياده معدل العائد على استخدامات الأموال نتيجة الحصه السوقية لمنتجات المنشاة في السوق و من أهم الاستراتيجيات المستخدمة في هذه النوع............</a:t>
            </a:r>
          </a:p>
          <a:p>
            <a:pPr marL="0" lvl="0" indent="0">
              <a:buNone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استراتيجيات الحفاظ على الحصه السوقية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914400" y="1825627"/>
          <a:ext cx="10439403" cy="5033259"/>
        </p:xfrm>
        <a:graphic>
          <a:graphicData uri="http://schemas.openxmlformats.org/drawingml/2006/table">
            <a:tbl>
              <a:tblPr rtl="1" firstRow="1" bandRow="1">
                <a:effectLst/>
                <a:tableStyleId>{F5AB1C69-6EDB-4FF4-983F-18BD219EF322}</a:tableStyleId>
              </a:tblPr>
              <a:tblGrid>
                <a:gridCol w="2676649"/>
                <a:gridCol w="2676649"/>
                <a:gridCol w="5086103"/>
              </a:tblGrid>
              <a:tr h="367789">
                <a:tc>
                  <a:txBody>
                    <a:bodyPr/>
                    <a:lstStyle/>
                    <a:p>
                      <a:pPr lvl="0" rtl="1"/>
                      <a:r>
                        <a:rPr lang="ar-SA">
                          <a:solidFill>
                            <a:srgbClr val="000000"/>
                          </a:solidFill>
                        </a:rPr>
                        <a:t>الاستراتيجيات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/>
                        <a:t>الأدوات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/>
                        <a:t>ماذا نفعل </a:t>
                      </a:r>
                    </a:p>
                  </a:txBody>
                  <a:tcPr/>
                </a:tc>
              </a:tr>
              <a:tr h="906874">
                <a:tc>
                  <a:txBody>
                    <a:bodyPr/>
                    <a:lstStyle/>
                    <a:p>
                      <a:pPr marL="0" marR="0" lvl="0" indent="0" algn="r" defTabSz="914400" rtl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ar-SA" sz="2400">
                          <a:solidFill>
                            <a:srgbClr val="000000"/>
                          </a:solidFill>
                        </a:rPr>
                        <a:t>الاحتفاظ بالعملاء الحالين </a:t>
                      </a:r>
                    </a:p>
                    <a:p>
                      <a:pPr lvl="0" rtl="1"/>
                      <a:endParaRPr lang="ar-SA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ar-SA" sz="2400"/>
                        <a:t>1 -تحقيق و تحسين درجة الرضاء و الولاء</a:t>
                      </a:r>
                    </a:p>
                    <a:p>
                      <a:pPr lvl="0" rtl="1"/>
                      <a:endParaRPr lang="ar-SA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2400"/>
                        <a:t>زياده الاهتمام بالجودة</a:t>
                      </a:r>
                    </a:p>
                    <a:p>
                      <a:pPr lvl="0" rtl="1"/>
                      <a:r>
                        <a:rPr lang="ar-SA" sz="2400"/>
                        <a:t>زياده التنويع و التطوير</a:t>
                      </a:r>
                    </a:p>
                    <a:p>
                      <a:pPr lvl="0" rtl="1"/>
                      <a:endParaRPr lang="ar-SA" sz="2400"/>
                    </a:p>
                  </a:txBody>
                  <a:tcPr/>
                </a:tc>
              </a:tr>
              <a:tr h="1178945">
                <a:tc>
                  <a:txBody>
                    <a:bodyPr/>
                    <a:lstStyle/>
                    <a:p>
                      <a:pPr lvl="0" rtl="1"/>
                      <a:endParaRPr lang="ar-SA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2400"/>
                        <a:t>2- زياده معدل تكرار الشراء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2400"/>
                        <a:t>تحسين الرقابة على الجودة</a:t>
                      </a:r>
                    </a:p>
                    <a:p>
                      <a:pPr lvl="0" rtl="1"/>
                      <a:r>
                        <a:rPr lang="ar-SA" sz="2400"/>
                        <a:t>تقليل وقت التسليم</a:t>
                      </a:r>
                    </a:p>
                    <a:p>
                      <a:pPr lvl="0" rtl="1"/>
                      <a:r>
                        <a:rPr lang="ar-SA" sz="2400"/>
                        <a:t>علاقات اقوى</a:t>
                      </a:r>
                      <a:r>
                        <a:rPr lang="ar-SA" sz="2400" baseline="0"/>
                        <a:t> للموزعين </a:t>
                      </a:r>
                    </a:p>
                    <a:p>
                      <a:pPr lvl="0" rtl="1"/>
                      <a:r>
                        <a:rPr lang="ar-SA" sz="2400" baseline="0"/>
                        <a:t>منح مزايا للشراء المتكرر</a:t>
                      </a:r>
                      <a:endParaRPr lang="ar-SA" sz="2400"/>
                    </a:p>
                  </a:txBody>
                  <a:tcPr/>
                </a:tc>
              </a:tr>
              <a:tr h="1178945">
                <a:tc>
                  <a:txBody>
                    <a:bodyPr/>
                    <a:lstStyle/>
                    <a:p>
                      <a:pPr lvl="0" rtl="1"/>
                      <a:endParaRPr lang="ar-SA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2400"/>
                        <a:t>3- تقليل درجة الجذب لدى المنافسين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2400"/>
                        <a:t>تقديم منتجات أخرى ذات أسعار منافسة</a:t>
                      </a:r>
                    </a:p>
                    <a:p>
                      <a:pPr lvl="0" rtl="1"/>
                      <a:r>
                        <a:rPr lang="ar-SA" sz="2400"/>
                        <a:t>تقديم منتجات تتناسب مع عدد مع الشرائح السوقية</a:t>
                      </a:r>
                    </a:p>
                    <a:p>
                      <a:pPr lvl="0" rtl="1"/>
                      <a:r>
                        <a:rPr lang="ar-SA" sz="2400"/>
                        <a:t>مواجهة الحروب السعرية للمنافسين بتقديم حملات ترويج</a:t>
                      </a:r>
                      <a:r>
                        <a:rPr lang="ar-SA" sz="2400" baseline="0"/>
                        <a:t> للمبيعات</a:t>
                      </a:r>
                      <a:endParaRPr lang="ar-SA" sz="2400"/>
                    </a:p>
                  </a:txBody>
                  <a:tcPr/>
                </a:tc>
              </a:tr>
              <a:tr h="367789">
                <a:tc>
                  <a:txBody>
                    <a:bodyPr/>
                    <a:lstStyle/>
                    <a:p>
                      <a:pPr lvl="0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استراتيجيات الحفاظ على على الحصه السوقية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838212" y="1825627"/>
          <a:ext cx="10515590" cy="4679085"/>
        </p:xfrm>
        <a:graphic>
          <a:graphicData uri="http://schemas.openxmlformats.org/drawingml/2006/table">
            <a:tbl>
              <a:tblPr rtl="1" firstRow="1" bandRow="1">
                <a:effectLst/>
                <a:tableStyleId>{F5AB1C69-6EDB-4FF4-983F-18BD219EF322}</a:tableStyleId>
              </a:tblPr>
              <a:tblGrid>
                <a:gridCol w="2725332"/>
                <a:gridCol w="2725332"/>
                <a:gridCol w="5064925"/>
              </a:tblGrid>
              <a:tr h="2581561">
                <a:tc>
                  <a:txBody>
                    <a:bodyPr/>
                    <a:lstStyle/>
                    <a:p>
                      <a:pPr lvl="0" rtl="1"/>
                      <a:r>
                        <a:rPr lang="ar-SA">
                          <a:solidFill>
                            <a:srgbClr val="000000"/>
                          </a:solidFill>
                        </a:rPr>
                        <a:t>د\عم الطلب الانتقائي للفئات المتعاملة مع المنافسين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>
                          <a:solidFill>
                            <a:srgbClr val="000000"/>
                          </a:solidFill>
                        </a:rPr>
                        <a:t>1-وضع</a:t>
                      </a:r>
                      <a:r>
                        <a:rPr lang="ar-SA" baseline="0">
                          <a:solidFill>
                            <a:srgbClr val="000000"/>
                          </a:solidFill>
                        </a:rPr>
                        <a:t> منتجاتك في نفس المركز السوقي</a:t>
                      </a:r>
                      <a:endParaRPr lang="ar-SA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>
                          <a:solidFill>
                            <a:srgbClr val="000000"/>
                          </a:solidFill>
                        </a:rPr>
                        <a:t>تقديم منتج أو خط منتجات</a:t>
                      </a:r>
                      <a:r>
                        <a:rPr lang="ar-SA" baseline="0">
                          <a:solidFill>
                            <a:srgbClr val="000000"/>
                          </a:solidFill>
                        </a:rPr>
                        <a:t> جديد له قوه جذب اقوى لشريحه المنافسين </a:t>
                      </a:r>
                    </a:p>
                    <a:p>
                      <a:pPr lvl="0" rtl="1"/>
                      <a:r>
                        <a:rPr lang="ar-SA" baseline="0">
                          <a:solidFill>
                            <a:srgbClr val="000000"/>
                          </a:solidFill>
                        </a:rPr>
                        <a:t>تطوير المنتجات و تحسينها لضرب اقوى الخصائص و المنافع المقدمة من المنافسين </a:t>
                      </a:r>
                    </a:p>
                    <a:p>
                      <a:pPr lvl="0" rtl="1"/>
                      <a:r>
                        <a:rPr lang="ar-SA" baseline="0">
                          <a:solidFill>
                            <a:srgbClr val="000000"/>
                          </a:solidFill>
                        </a:rPr>
                        <a:t>ضرب الحرب السعرية للمنافسين بحمله ترويجية</a:t>
                      </a:r>
                      <a:endParaRPr lang="ar-SA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097523">
                <a:tc>
                  <a:txBody>
                    <a:bodyPr/>
                    <a:lstStyle/>
                    <a:p>
                      <a:pPr lvl="0" rtl="1"/>
                      <a:endParaRPr lang="ar-SA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>
                          <a:solidFill>
                            <a:srgbClr val="000000"/>
                          </a:solidFill>
                        </a:rPr>
                        <a:t>2-تنويع المراكز السوقية للمنتجات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>
                          <a:solidFill>
                            <a:srgbClr val="000000"/>
                          </a:solidFill>
                        </a:rPr>
                        <a:t>توسيع خط المنتجات ليقدم تطبيقات جديده لمنتجات</a:t>
                      </a:r>
                      <a:r>
                        <a:rPr lang="ar-SA" baseline="0">
                          <a:solidFill>
                            <a:srgbClr val="000000"/>
                          </a:solidFill>
                        </a:rPr>
                        <a:t> حالية </a:t>
                      </a:r>
                    </a:p>
                    <a:p>
                      <a:pPr lvl="0" rtl="1"/>
                      <a:r>
                        <a:rPr lang="ar-SA" baseline="0">
                          <a:solidFill>
                            <a:srgbClr val="000000"/>
                          </a:solidFill>
                        </a:rPr>
                        <a:t>دعم منافذ توزيع أكثر فاعلية تصل الى فئات جديدة من السوق</a:t>
                      </a:r>
                    </a:p>
                    <a:p>
                      <a:pPr lvl="0" rtl="1"/>
                      <a:r>
                        <a:rPr lang="ar-SA" baseline="0">
                          <a:solidFill>
                            <a:srgbClr val="000000"/>
                          </a:solidFill>
                        </a:rPr>
                        <a:t>دعم النشاط الترويجي لشرائح جديدة في السوق</a:t>
                      </a:r>
                    </a:p>
                    <a:p>
                      <a:pPr lvl="0" rtl="1"/>
                      <a:endParaRPr lang="ar-SA" baseline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العوامل التي توثر في اختيار الاستراتيجية التسويقية الملائمة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838203" y="2657474"/>
            <a:ext cx="10515600" cy="3519489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 sz="3600">
                <a:solidFill>
                  <a:srgbClr val="5B9BD5"/>
                </a:solidFill>
              </a:rPr>
              <a:t>1- مدى توافر معلومات دقيقة عن تحليل الموقف التسويقي </a:t>
            </a:r>
          </a:p>
          <a:p>
            <a:pPr marL="0" lvl="0" indent="0">
              <a:buNone/>
            </a:pPr>
            <a:endParaRPr lang="ar-SA" sz="3600">
              <a:solidFill>
                <a:srgbClr val="5B9BD5"/>
              </a:solidFill>
            </a:endParaRPr>
          </a:p>
          <a:p>
            <a:pPr lvl="0"/>
            <a:r>
              <a:rPr lang="ar-SA" sz="3600">
                <a:solidFill>
                  <a:srgbClr val="5B9BD5"/>
                </a:solidFill>
              </a:rPr>
              <a:t>2-الأهداف الخاصة بالمنتجات</a:t>
            </a:r>
          </a:p>
          <a:p>
            <a:pPr marL="0" lvl="0" indent="0">
              <a:buNone/>
            </a:pPr>
            <a:r>
              <a:rPr lang="ar-SA" sz="3600">
                <a:solidFill>
                  <a:srgbClr val="5B9BD5"/>
                </a:solidFill>
              </a:rPr>
              <a:t> </a:t>
            </a:r>
          </a:p>
          <a:p>
            <a:pPr lvl="0"/>
            <a:r>
              <a:rPr lang="ar-SA" sz="3600">
                <a:solidFill>
                  <a:srgbClr val="5B9BD5"/>
                </a:solidFill>
              </a:rPr>
              <a:t>3-مدى قدرة المنشأة على استخدام و تطوير التحليل التنافسي</a:t>
            </a:r>
          </a:p>
          <a:p>
            <a:pPr marL="0" lvl="0" indent="0">
              <a:buNone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استراتيجيات تحديد السوق المرتقبة ؟ و تتم وفقا لما يأتي ..</a:t>
            </a:r>
          </a:p>
        </p:txBody>
      </p:sp>
      <p:sp>
        <p:nvSpPr>
          <p:cNvPr id="3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838203" y="2721766"/>
            <a:ext cx="10515600" cy="3455197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>
                <a:solidFill>
                  <a:srgbClr val="5B9BD5"/>
                </a:solidFill>
              </a:rPr>
              <a:t>1-وضع وصف دقيق لأسواق المستخدم النهائي للسلع و الخدمات و فقا لمجموعه متقاربة من الخصائص و السمات</a:t>
            </a:r>
          </a:p>
          <a:p>
            <a:pPr marL="0" lvl="0" indent="0">
              <a:buNone/>
            </a:pPr>
            <a:endParaRPr lang="ar-SA">
              <a:solidFill>
                <a:srgbClr val="5B9BD5"/>
              </a:solidFill>
            </a:endParaRPr>
          </a:p>
          <a:p>
            <a:pPr lvl="0"/>
            <a:r>
              <a:rPr lang="ar-SA">
                <a:solidFill>
                  <a:srgbClr val="5B9BD5"/>
                </a:solidFill>
              </a:rPr>
              <a:t>2-المقارنة بين الأهداف الموضوعة مقدما و المجموعات المختلفة من الأسواق المرتقبة</a:t>
            </a:r>
          </a:p>
          <a:p>
            <a:pPr marL="0" lvl="0" indent="0">
              <a:buNone/>
            </a:pPr>
            <a:endParaRPr lang="ar-SA">
              <a:solidFill>
                <a:srgbClr val="5B9BD5"/>
              </a:solidFill>
            </a:endParaRPr>
          </a:p>
          <a:p>
            <a:pPr lvl="0"/>
            <a:r>
              <a:rPr lang="ar-SA">
                <a:solidFill>
                  <a:srgbClr val="5B9BD5"/>
                </a:solidFill>
              </a:rPr>
              <a:t>3-تحديد ماهي السوق المرتقبة التي يمكن  أن يتم خدمتها  في ضوء الإمكانيات و الموارد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تتبع المنشأة ثلاث استراتيجيات 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838203" y="2900367"/>
            <a:ext cx="10515600" cy="3276596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 sz="3600">
                <a:solidFill>
                  <a:srgbClr val="5B9BD5"/>
                </a:solidFill>
              </a:rPr>
              <a:t>1- استراتيجية عدم التجزئة (الأسواق الموحدة)</a:t>
            </a:r>
          </a:p>
          <a:p>
            <a:pPr marL="0" lvl="0" indent="0">
              <a:buNone/>
            </a:pPr>
            <a:endParaRPr lang="ar-SA" sz="3600">
              <a:solidFill>
                <a:srgbClr val="5B9BD5"/>
              </a:solidFill>
            </a:endParaRPr>
          </a:p>
          <a:p>
            <a:pPr lvl="0"/>
            <a:r>
              <a:rPr lang="ar-SA" sz="3600">
                <a:solidFill>
                  <a:srgbClr val="5B9BD5"/>
                </a:solidFill>
              </a:rPr>
              <a:t>2-استراتجية تجزئه السوق</a:t>
            </a:r>
          </a:p>
          <a:p>
            <a:pPr marL="0" lvl="0" indent="0">
              <a:buNone/>
            </a:pPr>
            <a:endParaRPr lang="ar-SA" sz="3600">
              <a:solidFill>
                <a:srgbClr val="5B9BD5"/>
              </a:solidFill>
            </a:endParaRPr>
          </a:p>
          <a:p>
            <a:pPr lvl="0"/>
            <a:r>
              <a:rPr lang="ar-SA" sz="3600">
                <a:solidFill>
                  <a:srgbClr val="5B9BD5"/>
                </a:solidFill>
              </a:rPr>
              <a:t>3-استراتيجية التركيز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أولا/إستراتجية عدم التجزئة (الأسواق الموحدة)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xfrm>
            <a:off x="838203" y="1993108"/>
            <a:ext cx="10515600" cy="4764883"/>
          </a:xfrm>
          <a:solidFill>
            <a:srgbClr val="843C0C"/>
          </a:solidFill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ar-SA" sz="3600">
                <a:solidFill>
                  <a:srgbClr val="5B9BD5"/>
                </a:solidFill>
              </a:rPr>
              <a:t>و تعني هذه السياسة استخدام مزيج تسويقي واحد لكل فئات السوق و يكمن  استخدامها في حاله وجود حاجات نمطية لكافة فئات المستهلكين.</a:t>
            </a:r>
          </a:p>
          <a:p>
            <a:pPr marL="0" lvl="0" indent="0">
              <a:buNone/>
            </a:pPr>
            <a:r>
              <a:rPr lang="ar-SA" sz="3600">
                <a:solidFill>
                  <a:srgbClr val="70AD47"/>
                </a:solidFill>
              </a:rPr>
              <a:t>يتوقف نجاح هذه الاستراتيجية على شرطين أساسين :</a:t>
            </a:r>
          </a:p>
          <a:p>
            <a:pPr marL="0" lvl="0" indent="0">
              <a:buNone/>
            </a:pPr>
            <a:endParaRPr lang="ar-SA" sz="3600">
              <a:solidFill>
                <a:srgbClr val="70AD47"/>
              </a:solidFill>
            </a:endParaRPr>
          </a:p>
          <a:p>
            <a:pPr marL="0" lvl="0" indent="0">
              <a:buNone/>
            </a:pPr>
            <a:r>
              <a:rPr lang="ar-SA" sz="3600">
                <a:solidFill>
                  <a:srgbClr val="002060"/>
                </a:solidFill>
              </a:rPr>
              <a:t>1- أن تكون هناك نسبة كبيرة من إجمالي عدد المستهلكين احتياجاتها متشابه ورغابتها متقاربة نحو المنتج</a:t>
            </a:r>
          </a:p>
          <a:p>
            <a:pPr marL="0" lvl="0" indent="0">
              <a:buNone/>
            </a:pPr>
            <a:r>
              <a:rPr lang="ar-SA" sz="3600">
                <a:solidFill>
                  <a:srgbClr val="002060"/>
                </a:solidFill>
              </a:rPr>
              <a:t>2-أن يكون التنظيم قادر اعلى تطوير و تنظيم و تعضيد المزيج التسويقي الذي يشبع حاجات المستهلكين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ثانيا/استرتجية تجزئة السوق</a:t>
            </a:r>
          </a:p>
        </p:txBody>
      </p:sp>
      <p:sp>
        <p:nvSpPr>
          <p:cNvPr id="3" name="عنصر نائب للمحتوى 2"/>
          <p:cNvSpPr txBox="1">
            <a:spLocks noGrp="1"/>
          </p:cNvSpPr>
          <p:nvPr>
            <p:ph idx="1"/>
          </p:nvPr>
        </p:nvSpPr>
        <p:spPr>
          <a:solidFill>
            <a:srgbClr val="843C0C"/>
          </a:solidFill>
        </p:spPr>
        <p:txBody>
          <a:bodyPr/>
          <a:lstStyle/>
          <a:p>
            <a:pPr lvl="0"/>
            <a:r>
              <a:rPr lang="ar-SA" sz="3600">
                <a:solidFill>
                  <a:srgbClr val="9DC3E6"/>
                </a:solidFill>
              </a:rPr>
              <a:t>تعني هذه الاستراتيجية  تعدد السياسات التسويقية بتعدد الأسواق و هي على النقيض من الاستراتيجية السابقة </a:t>
            </a:r>
          </a:p>
          <a:p>
            <a:pPr lvl="0"/>
            <a:r>
              <a:rPr lang="ar-SA" sz="3600">
                <a:solidFill>
                  <a:srgbClr val="9DC3E6"/>
                </a:solidFill>
              </a:rPr>
              <a:t>تسعى الى تحقيق اقصى مبيعات معينة عن طريق الوصول الى مختلف فئات المستهلكين</a:t>
            </a:r>
          </a:p>
          <a:p>
            <a:pPr lvl="0"/>
            <a:r>
              <a:rPr lang="ar-SA" sz="3600">
                <a:solidFill>
                  <a:srgbClr val="9DC3E6"/>
                </a:solidFill>
              </a:rPr>
              <a:t>تستخدمها المنتجات في توزيع  و تشكيل المنتجات أو انتاج سلعه بأسعار متعددة تتناسب مختلف فئات المستهلكين </a:t>
            </a:r>
          </a:p>
          <a:p>
            <a:pPr lvl="0"/>
            <a:r>
              <a:rPr lang="ar-SA" sz="3600">
                <a:solidFill>
                  <a:srgbClr val="9DC3E6"/>
                </a:solidFill>
              </a:rPr>
              <a:t>تتميز السياسة بارتفاع تكلفه التسويق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solidFill>
            <a:srgbClr val="843C0C"/>
          </a:solidFill>
        </p:spPr>
        <p:txBody>
          <a:bodyPr anchorCtr="1"/>
          <a:lstStyle/>
          <a:p>
            <a:pPr lvl="0" algn="ctr"/>
            <a:r>
              <a:rPr lang="ar-SA"/>
              <a:t>ثالثا/استراتجية التركيز</a:t>
            </a:r>
          </a:p>
        </p:txBody>
      </p:sp>
      <p:sp>
        <p:nvSpPr>
          <p:cNvPr id="3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10515600" cy="4351336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 sz="3200">
                <a:solidFill>
                  <a:srgbClr val="8FAADC"/>
                </a:solidFill>
              </a:rPr>
              <a:t>تعني هذي الاستراتيجية توجيه الجهود التسويقية الى سوق أو أسواق معينه و ذلك مثل قيام شركة فولكس واجن بالتركيز على إنتاج السيارات الصغيرة</a:t>
            </a:r>
          </a:p>
          <a:p>
            <a:pPr lvl="0"/>
            <a:endParaRPr lang="ar-SA" sz="3200">
              <a:solidFill>
                <a:srgbClr val="8FAADC"/>
              </a:solidFill>
            </a:endParaRPr>
          </a:p>
          <a:p>
            <a:pPr lvl="0"/>
            <a:r>
              <a:rPr lang="ar-SA" sz="3200">
                <a:solidFill>
                  <a:srgbClr val="8FAADC"/>
                </a:solidFill>
              </a:rPr>
              <a:t>من مزايا هذه الاستراتيجية الاستفادة من التخصص حيث تكز الجهود التسويقية على مجموعه واحده من المستهلكين و تحليل صفات و رغبات  هذه المجموعة</a:t>
            </a:r>
          </a:p>
          <a:p>
            <a:pPr marL="0" lvl="0" indent="0">
              <a:buNone/>
            </a:pPr>
            <a:endParaRPr lang="ar-SA" sz="3200">
              <a:solidFill>
                <a:srgbClr val="8FAADC"/>
              </a:solidFill>
            </a:endParaRPr>
          </a:p>
          <a:p>
            <a:pPr lvl="0"/>
            <a:r>
              <a:rPr lang="ar-SA" sz="3200">
                <a:solidFill>
                  <a:srgbClr val="8FAADC"/>
                </a:solidFill>
              </a:rPr>
              <a:t>من المخاطر التي تواجه هذه الاستراتيجية هبوط الطلب الخاص بهذه المجموعة لأي سبب من الأسباب كذلك احتمال نجاح منشأه منافسة و الدخول الى السوق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838203" y="1849584"/>
            <a:ext cx="10515600" cy="3726874"/>
          </a:xfrm>
          <a:solidFill>
            <a:srgbClr val="843C0C"/>
          </a:solidFill>
        </p:spPr>
        <p:txBody>
          <a:bodyPr/>
          <a:lstStyle/>
          <a:p>
            <a:pPr lvl="0"/>
            <a:r>
              <a:rPr lang="ar-SA"/>
              <a:t> </a:t>
            </a:r>
            <a:r>
              <a:rPr lang="ar-SA">
                <a:solidFill>
                  <a:srgbClr val="548235"/>
                </a:solidFill>
              </a:rPr>
              <a:t>السوق عباره </a:t>
            </a:r>
            <a:r>
              <a:rPr lang="ar-SA">
                <a:solidFill>
                  <a:srgbClr val="8FAADC"/>
                </a:solidFill>
              </a:rPr>
              <a:t>عن مجموعة من العملاء المرتقبين الذين تتوافر لديهم وجود حاجه تبحث عن الاشباع و قدرة على الشراء و دفع مقابل الإشباع حاليا أو مستقبلا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1037</Words>
  <Application>Microsoft Office PowerPoint</Application>
  <PresentationFormat>Widescreen</PresentationFormat>
  <Paragraphs>109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نسق Office</vt:lpstr>
      <vt:lpstr>تجزئه السوق</vt:lpstr>
      <vt:lpstr>العوامل المؤثرة في اختيار الاستراتيجية</vt:lpstr>
      <vt:lpstr>العوامل التي توثر في اختيار الاستراتيجية التسويقية الملائمة</vt:lpstr>
      <vt:lpstr>استراتيجيات تحديد السوق المرتقبة ؟ و تتم وفقا لما يأتي ..</vt:lpstr>
      <vt:lpstr>تتبع المنشأة ثلاث استراتيجيات </vt:lpstr>
      <vt:lpstr>أولا/إستراتجية عدم التجزئة (الأسواق الموحدة)</vt:lpstr>
      <vt:lpstr>ثانيا/استرتجية تجزئة السوق</vt:lpstr>
      <vt:lpstr>ثالثا/استراتجية التركيز</vt:lpstr>
      <vt:lpstr> السوق عباره عن مجموعة من العملاء المرتقبين الذين تتوافر لديهم وجود حاجه تبحث عن الاشباع و قدرة على الشراء و دفع مقابل الإشباع حاليا أو مستقبلا </vt:lpstr>
      <vt:lpstr>تعرف فكرة تجزئه السوق : تقيم السوق لقطاعات متجانسة مع النظر الى كل قطاع باعتباره هدف تسويقي تبحث المنشأة عن تحقيقه عن طريق تكوين مزيج تسويقي مناسب لكل فئة </vt:lpstr>
      <vt:lpstr>من أهم المزايا التي تجنيها المنشأة من تجزئه السوق ؟</vt:lpstr>
      <vt:lpstr>أسس تجزئة أسواق مشتري المنشآت </vt:lpstr>
      <vt:lpstr>ماهي محددات استخدام فكرة تجزئة السوق ؟؟</vt:lpstr>
      <vt:lpstr>قابلية الاسوق للقياس: يجب أن تكون خصائص القطاعات المكونة للسوق قابلة للقياس ومن أهم المقاييس العدد و مجموعات السن و مجموعات الجنس و يصعب عادة قياس النواحي المتعلقة بالتصرفات و السلوك و الشخصية و يتوقف ذلك بدرجة كبيرة على مدى توافر المعلومات عن السوق المرتقبة</vt:lpstr>
      <vt:lpstr>جدوى التجزئة: يجب ان تكون الأجزاء التي تكون منها السوق و التي يمكن توجيه الجهود التسويقية اليها تمثل حجما اقتصاديا بالنسبة لأعمال المنشأة اذ انه لا جدوى من تقسيم السوق الى أجزاء صغيره تمثل خدمتها عبئا كبيرا على المنشأة</vt:lpstr>
      <vt:lpstr>إمكانية تنفيذ التجزئة قد يكون من الممكن تحديد و قياس الأسواق إلا انه في كثير من الأحيان يصعب توجية الجهد التسويقي  المطلوب الى فئة معينة :</vt:lpstr>
      <vt:lpstr>رد الفعل التسويقي تجاه التجزئة: يجب أن تعكس التجزئة مزيدا من القوه لسياسات المنشأة التسويقية لذا فانه من المطلوب قياس رد فعل المستهلك تجاه قيام المنشأة و مدى تقيمه لها </vt:lpstr>
      <vt:lpstr>استراتيجيات  إثاره الطلب الاولى</vt:lpstr>
      <vt:lpstr>استراتيجيات أثاره الطلب:</vt:lpstr>
      <vt:lpstr>PowerPoint Presentation</vt:lpstr>
      <vt:lpstr>استراتيجيات إثارة الطلب الانتقائي </vt:lpstr>
      <vt:lpstr>استراتيجيات الحفاظ على الحصه السوقية</vt:lpstr>
      <vt:lpstr>استراتيجيات الحفاظ على على الحصه السوقية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تجزئه السوق</dc:title>
  <dc:creator>ahmed</dc:creator>
  <cp:lastModifiedBy>nuha alnumair</cp:lastModifiedBy>
  <cp:revision>21</cp:revision>
  <dcterms:created xsi:type="dcterms:W3CDTF">2016-08-03T11:20:21Z</dcterms:created>
  <dcterms:modified xsi:type="dcterms:W3CDTF">2017-03-12T07:55:09Z</dcterms:modified>
</cp:coreProperties>
</file>