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2"/>
  </p:notesMasterIdLst>
  <p:sldIdLst>
    <p:sldId id="256" r:id="rId5"/>
    <p:sldId id="324" r:id="rId6"/>
    <p:sldId id="257" r:id="rId7"/>
    <p:sldId id="318" r:id="rId8"/>
    <p:sldId id="319" r:id="rId9"/>
    <p:sldId id="320" r:id="rId10"/>
    <p:sldId id="322" r:id="rId11"/>
    <p:sldId id="323" r:id="rId12"/>
    <p:sldId id="325" r:id="rId13"/>
    <p:sldId id="326" r:id="rId14"/>
    <p:sldId id="327" r:id="rId15"/>
    <p:sldId id="331" r:id="rId16"/>
    <p:sldId id="332" r:id="rId17"/>
    <p:sldId id="333" r:id="rId18"/>
    <p:sldId id="334" r:id="rId19"/>
    <p:sldId id="328" r:id="rId20"/>
    <p:sldId id="330" r:id="rId21"/>
    <p:sldId id="329" r:id="rId22"/>
    <p:sldId id="335" r:id="rId23"/>
    <p:sldId id="336" r:id="rId24"/>
    <p:sldId id="337" r:id="rId25"/>
    <p:sldId id="338" r:id="rId26"/>
    <p:sldId id="25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8" r:id="rId36"/>
    <p:sldId id="351" r:id="rId37"/>
    <p:sldId id="349" r:id="rId38"/>
    <p:sldId id="352" r:id="rId39"/>
    <p:sldId id="353" r:id="rId40"/>
    <p:sldId id="35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995" autoAdjust="0"/>
  </p:normalViewPr>
  <p:slideViewPr>
    <p:cSldViewPr>
      <p:cViewPr varScale="1">
        <p:scale>
          <a:sx n="79" d="100"/>
          <a:sy n="79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E09944C-6522-43E4-BEA1-338EE2BB473E}" type="datetimeFigureOut">
              <a:rPr lang="ar-SA" smtClean="0"/>
              <a:pPr/>
              <a:t>26/02/35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DC541B9-4D28-490B-A403-64FB4390C3A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46977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541B9-4D28-490B-A403-64FB4390C3A3}" type="slidenum">
              <a:rPr lang="ar-SA" smtClean="0"/>
              <a:pPr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35694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BB72F-B283-4706-B685-A6E9ED6F32D9}" type="datetimeFigureOut">
              <a:rPr lang="en-US" smtClean="0"/>
              <a:pPr/>
              <a:t>12/29/2013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CE5BB-446F-4B9E-B16E-08FB458480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62664" cy="1470025"/>
          </a:xfrm>
        </p:spPr>
        <p:txBody>
          <a:bodyPr/>
          <a:lstStyle/>
          <a:p>
            <a:r>
              <a:rPr lang="ar-SA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نماذج تخصيص التكاليف غير المباشرة </a:t>
            </a:r>
            <a:endParaRPr lang="en-US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إعداد:</a:t>
            </a:r>
          </a:p>
          <a:p>
            <a:r>
              <a:rPr lang="ar-S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الأستاذة نوف الداوود</a:t>
            </a:r>
          </a:p>
          <a:p>
            <a:endParaRPr lang="ar-SA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1" indent="0" algn="r" rtl="1">
              <a:buNone/>
            </a:pPr>
            <a:r>
              <a:rPr lang="ar-SA" b="1" dirty="0">
                <a:solidFill>
                  <a:srgbClr val="C00000"/>
                </a:solidFill>
              </a:rPr>
              <a:t>بناء نماذج تخصيص التكاليف </a:t>
            </a:r>
            <a:endParaRPr lang="ar-SA" b="1" dirty="0" smtClean="0">
              <a:solidFill>
                <a:srgbClr val="C00000"/>
              </a:solidFill>
            </a:endParaRPr>
          </a:p>
          <a:p>
            <a:pPr marL="457200" lvl="1" indent="0" algn="ctr" rtl="1">
              <a:buNone/>
            </a:pPr>
            <a:r>
              <a:rPr lang="ar-SA" b="1" dirty="0" smtClean="0">
                <a:solidFill>
                  <a:schemeClr val="accent1"/>
                </a:solidFill>
              </a:rPr>
              <a:t>(</a:t>
            </a:r>
            <a:r>
              <a:rPr lang="ar-SA" b="1" dirty="0">
                <a:solidFill>
                  <a:schemeClr val="accent1"/>
                </a:solidFill>
              </a:rPr>
              <a:t>نموذج التوزيع المباشر </a:t>
            </a:r>
            <a:r>
              <a:rPr lang="en-US" b="1" dirty="0">
                <a:solidFill>
                  <a:schemeClr val="accent1"/>
                </a:solidFill>
              </a:rPr>
              <a:t>Direct Allocation </a:t>
            </a:r>
            <a:r>
              <a:rPr lang="en-US" b="1" dirty="0" smtClean="0">
                <a:solidFill>
                  <a:schemeClr val="accent1"/>
                </a:solidFill>
              </a:rPr>
              <a:t>Method</a:t>
            </a:r>
            <a:r>
              <a:rPr lang="ar-SA" b="1" dirty="0" smtClean="0">
                <a:solidFill>
                  <a:schemeClr val="accent1"/>
                </a:solidFill>
              </a:rPr>
              <a:t>) </a:t>
            </a:r>
            <a:endParaRPr lang="ar-SA" b="1" dirty="0">
              <a:solidFill>
                <a:schemeClr val="accent1"/>
              </a:solidFill>
            </a:endParaRPr>
          </a:p>
          <a:p>
            <a:pPr marL="457200" lvl="1" indent="0" algn="r" rtl="1">
              <a:buNone/>
            </a:pPr>
            <a:r>
              <a:rPr lang="ar-SA" sz="2400" b="1" dirty="0" smtClean="0"/>
              <a:t>شركة </a:t>
            </a:r>
            <a:r>
              <a:rPr lang="ar-SA" sz="2400" b="1" dirty="0"/>
              <a:t>الاهرام بعنيزة </a:t>
            </a:r>
            <a:r>
              <a:rPr lang="ar-SA" sz="2400" b="1" dirty="0" smtClean="0"/>
              <a:t>لديها..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قسمان </a:t>
            </a:r>
            <a:r>
              <a:rPr lang="ar-SA" sz="2400" b="1" dirty="0" err="1" smtClean="0"/>
              <a:t>للانتاج</a:t>
            </a:r>
            <a:r>
              <a:rPr lang="ar-SA" sz="2400" b="1" dirty="0" smtClean="0"/>
              <a:t> هما: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 التصوير «أ»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 الطباعة «ب»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قسمان للخدمات هما: 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 المناولة «س»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قسم التكييف «ص»</a:t>
            </a:r>
            <a:endParaRPr lang="en-US" sz="2400" b="1" dirty="0"/>
          </a:p>
          <a:p>
            <a:pPr marL="457200" lvl="1" indent="0" algn="r" rtl="1">
              <a:buNone/>
            </a:pP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653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توفرت البيانات التالية .. </a:t>
            </a:r>
            <a:endParaRPr lang="ar-SA" sz="2400" b="1" dirty="0" smtClean="0"/>
          </a:p>
          <a:p>
            <a:pPr marL="457200" lvl="1" indent="0" algn="r" rtl="1">
              <a:buNone/>
            </a:pPr>
            <a:endParaRPr lang="en-US" sz="2400" b="1" dirty="0"/>
          </a:p>
          <a:p>
            <a:pPr marL="457200" lvl="1" indent="0" algn="r" rtl="1">
              <a:buNone/>
            </a:pP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487" b="55469"/>
          <a:stretch/>
        </p:blipFill>
        <p:spPr bwMode="auto">
          <a:xfrm>
            <a:off x="2915816" y="2204864"/>
            <a:ext cx="5886443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047140" y="4581128"/>
            <a:ext cx="1386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>
                <a:solidFill>
                  <a:srgbClr val="FF0000"/>
                </a:solidFill>
              </a:rPr>
              <a:t>توزع بالتساوي 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75532" y="4859868"/>
            <a:ext cx="6168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>
                <a:solidFill>
                  <a:srgbClr val="FF0000"/>
                </a:solidFill>
              </a:rPr>
              <a:t>توزع </a:t>
            </a:r>
            <a:r>
              <a:rPr lang="ar-SA" b="1" dirty="0" smtClean="0">
                <a:solidFill>
                  <a:srgbClr val="FF0000"/>
                </a:solidFill>
              </a:rPr>
              <a:t>بنسبة ساعات الاشراف الإداري على الأقسام وبلغت 1.4.2.8 على الترتيب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90772" y="5075892"/>
            <a:ext cx="6138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>
                <a:solidFill>
                  <a:srgbClr val="FF0000"/>
                </a:solidFill>
              </a:rPr>
              <a:t>توزع </a:t>
            </a:r>
            <a:r>
              <a:rPr lang="ar-SA" b="1" dirty="0" smtClean="0">
                <a:solidFill>
                  <a:srgbClr val="FF0000"/>
                </a:solidFill>
              </a:rPr>
              <a:t>بنسبة عدد أفراد كل قسم وكان عددهم كالتالي 20 35 10 8 على التوالي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683568" y="6021288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 rtl="1"/>
            <a:r>
              <a:rPr lang="ar-SA" b="1" dirty="0">
                <a:solidFill>
                  <a:srgbClr val="C00000"/>
                </a:solidFill>
              </a:rPr>
              <a:t>المرحلة الأولى: توزيع عناصر التكاليف غير المباشرة على أقسام الانتاج والخدمات.</a:t>
            </a:r>
          </a:p>
        </p:txBody>
      </p:sp>
    </p:spTree>
    <p:extLst>
      <p:ext uri="{BB962C8B-B14F-4D97-AF65-F5344CB8AC3E}">
        <p14:creationId xmlns:p14="http://schemas.microsoft.com/office/powerpoint/2010/main" xmlns="" val="17988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13" b="57813"/>
          <a:stretch/>
        </p:blipFill>
        <p:spPr bwMode="auto">
          <a:xfrm>
            <a:off x="467544" y="836712"/>
            <a:ext cx="828092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3543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30" b="54101"/>
          <a:stretch/>
        </p:blipFill>
        <p:spPr bwMode="auto">
          <a:xfrm>
            <a:off x="395536" y="908720"/>
            <a:ext cx="8349952" cy="450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0627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5" b="58203"/>
          <a:stretch/>
        </p:blipFill>
        <p:spPr bwMode="auto">
          <a:xfrm>
            <a:off x="139762" y="1052736"/>
            <a:ext cx="886447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479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4101"/>
          <a:stretch/>
        </p:blipFill>
        <p:spPr bwMode="auto">
          <a:xfrm>
            <a:off x="202184" y="1268760"/>
            <a:ext cx="8739633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7034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3200" b="1" dirty="0" smtClean="0">
                <a:solidFill>
                  <a:srgbClr val="C00000"/>
                </a:solidFill>
              </a:rPr>
              <a:t>توزيع عنصر المواد غير المباشرة على أقسام الانتاج والخدمات:  </a:t>
            </a:r>
            <a:endParaRPr lang="ar-SA" sz="3200" b="1" dirty="0">
              <a:solidFill>
                <a:srgbClr val="C0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2352" y="1600200"/>
            <a:ext cx="8579296" cy="4525963"/>
          </a:xfrm>
        </p:spPr>
        <p:txBody>
          <a:bodyPr/>
          <a:lstStyle/>
          <a:p>
            <a:pPr marL="0" lvl="1" indent="0" algn="r" rtl="1">
              <a:buNone/>
            </a:pPr>
            <a:r>
              <a:rPr lang="ar-SA" sz="2400" b="1" dirty="0">
                <a:solidFill>
                  <a:schemeClr val="tx2"/>
                </a:solidFill>
              </a:rPr>
              <a:t>مبلغ التكلفة * نسبة استفادة القسم / مجموع نسب الاستفادة من العنصر </a:t>
            </a:r>
            <a:r>
              <a:rPr lang="ar-SA" sz="2400" b="1" dirty="0" smtClean="0">
                <a:solidFill>
                  <a:schemeClr val="tx2"/>
                </a:solidFill>
              </a:rPr>
              <a:t>محل التوزيع  </a:t>
            </a:r>
            <a:endParaRPr lang="ar-SA" sz="2400" b="1" dirty="0">
              <a:solidFill>
                <a:schemeClr val="tx2"/>
              </a:solidFill>
            </a:endParaRPr>
          </a:p>
          <a:p>
            <a:pPr algn="r" rtl="1"/>
            <a:endParaRPr lang="ar-SA" dirty="0">
              <a:solidFill>
                <a:schemeClr val="tx2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62" b="47461"/>
          <a:stretch/>
        </p:blipFill>
        <p:spPr bwMode="auto">
          <a:xfrm>
            <a:off x="467544" y="2204864"/>
            <a:ext cx="827431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426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74" b="59180"/>
          <a:stretch/>
        </p:blipFill>
        <p:spPr bwMode="auto">
          <a:xfrm>
            <a:off x="251520" y="1052736"/>
            <a:ext cx="8568952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8938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20" b="58008"/>
          <a:stretch/>
        </p:blipFill>
        <p:spPr bwMode="auto">
          <a:xfrm>
            <a:off x="361293" y="2420888"/>
            <a:ext cx="842141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361293" y="980728"/>
            <a:ext cx="84214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بنفس الطريقة التي تمت بالنسبة لعنصر المواد غير المباشرة يتم تكرار العمل بالنسبة لباقي العناصر ..</a:t>
            </a:r>
            <a:endParaRPr lang="ar-SA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097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81" b="53320"/>
          <a:stretch/>
        </p:blipFill>
        <p:spPr bwMode="auto">
          <a:xfrm>
            <a:off x="761000" y="1196753"/>
            <a:ext cx="7622000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8111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9426" y="880672"/>
            <a:ext cx="5725149" cy="524549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9038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27" b="54297"/>
          <a:stretch/>
        </p:blipFill>
        <p:spPr bwMode="auto">
          <a:xfrm>
            <a:off x="524161" y="980729"/>
            <a:ext cx="8095678" cy="4619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2785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16" b="48438"/>
          <a:stretch/>
        </p:blipFill>
        <p:spPr bwMode="auto">
          <a:xfrm>
            <a:off x="442714" y="1700808"/>
            <a:ext cx="825857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442714" y="260648"/>
            <a:ext cx="82677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حساب إجمالي التكاليف..</a:t>
            </a:r>
          </a:p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لإنهاء المرحلة الأولى والاستعداد للمرحلة الثانية يجب الحصول على إجمالي التكاليف وإجمالي </a:t>
            </a:r>
            <a:r>
              <a:rPr lang="ar-SA" sz="2400" b="1" dirty="0" err="1" smtClean="0">
                <a:solidFill>
                  <a:schemeClr val="tx2"/>
                </a:solidFill>
              </a:rPr>
              <a:t>ماحصل</a:t>
            </a:r>
            <a:r>
              <a:rPr lang="ar-SA" sz="2400" b="1" dirty="0" smtClean="0">
                <a:solidFill>
                  <a:schemeClr val="tx2"/>
                </a:solidFill>
              </a:rPr>
              <a:t> في الأقسام  </a:t>
            </a:r>
            <a:endParaRPr lang="ar-SA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730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41" b="51953"/>
          <a:stretch/>
        </p:blipFill>
        <p:spPr bwMode="auto">
          <a:xfrm>
            <a:off x="289013" y="994395"/>
            <a:ext cx="8565975" cy="4666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5347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>
                <a:solidFill>
                  <a:srgbClr val="C00000"/>
                </a:solidFill>
              </a:rPr>
              <a:t>ثانياً: تتبع الشركة طريقة التوزيع المباشر عند توزيع تكاليف أقسام الخدمات على أقسام الانتاج وفقاً للأسس التالية: </a:t>
            </a:r>
          </a:p>
          <a:p>
            <a:pPr algn="r" rtl="1"/>
            <a:r>
              <a:rPr lang="ar-SA" dirty="0" smtClean="0"/>
              <a:t>توزع تكلفة قسم التكييف بنسبة 5:11</a:t>
            </a:r>
          </a:p>
          <a:p>
            <a:pPr algn="r" rtl="1"/>
            <a:r>
              <a:rPr lang="ar-SA" dirty="0"/>
              <a:t>توزع تكلفة قسم </a:t>
            </a:r>
            <a:r>
              <a:rPr lang="ar-SA" dirty="0" smtClean="0"/>
              <a:t>المناولة على أساس كمية المواد المنصرفة لكل قسم والتي تبلغ 35.20 على الترتيب </a:t>
            </a: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892" t="32992" r="17776" b="21926"/>
          <a:stretch/>
        </p:blipFill>
        <p:spPr bwMode="auto">
          <a:xfrm>
            <a:off x="2872094" y="4293096"/>
            <a:ext cx="3399812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2714" y="260648"/>
            <a:ext cx="82677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لتنفيذ المرحلة الثانية </a:t>
            </a:r>
          </a:p>
          <a:p>
            <a:pPr marL="0" lvl="1" algn="ctr" rtl="1"/>
            <a:r>
              <a:rPr lang="ar-SA" sz="2400" b="1" dirty="0" smtClean="0">
                <a:solidFill>
                  <a:srgbClr val="C00000"/>
                </a:solidFill>
              </a:rPr>
              <a:t>توزيع </a:t>
            </a:r>
            <a:r>
              <a:rPr lang="ar-SA" sz="2400" b="1" dirty="0">
                <a:solidFill>
                  <a:srgbClr val="C00000"/>
                </a:solidFill>
              </a:rPr>
              <a:t>تكاليف أقسام الخدمات على أقسام الانتاج</a:t>
            </a:r>
            <a:r>
              <a:rPr lang="ar-SA" sz="2400" b="1" dirty="0" smtClean="0">
                <a:solidFill>
                  <a:srgbClr val="C00000"/>
                </a:solidFill>
              </a:rPr>
              <a:t>.</a:t>
            </a:r>
            <a:endParaRPr lang="ar-SA" sz="2400" b="1" dirty="0">
              <a:solidFill>
                <a:schemeClr val="tx2"/>
              </a:solidFill>
            </a:endParaRPr>
          </a:p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أولاً: أدخل البيانات التالية </a:t>
            </a: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13" b="51758"/>
          <a:stretch/>
        </p:blipFill>
        <p:spPr bwMode="auto">
          <a:xfrm>
            <a:off x="649053" y="1923612"/>
            <a:ext cx="7845895" cy="467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9724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2714" y="260648"/>
            <a:ext cx="8267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ثانياً: احسب مجموع نسب الاستفادة من قسم الخدمة </a:t>
            </a: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25" b="50000"/>
          <a:stretch/>
        </p:blipFill>
        <p:spPr bwMode="auto">
          <a:xfrm>
            <a:off x="591683" y="1316420"/>
            <a:ext cx="7960635" cy="4488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3980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91440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ثالثاً: اكتب المعادلة التالية </a:t>
            </a:r>
          </a:p>
          <a:p>
            <a:pPr marL="0" lvl="1" algn="r" rtl="1"/>
            <a:r>
              <a:rPr lang="ar-SA" sz="2000" b="1" dirty="0">
                <a:solidFill>
                  <a:srgbClr val="C00000"/>
                </a:solidFill>
              </a:rPr>
              <a:t>إجمالي تكاليف قسم الخدمة* نسبة استفادة قسم الانتاج/مجموع نسب الاستفادة من قسم الخدمة  </a:t>
            </a:r>
          </a:p>
          <a:p>
            <a:pPr marL="0" lvl="1" indent="0" algn="r" rtl="1">
              <a:buNone/>
            </a:pP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42" b="52803"/>
          <a:stretch/>
        </p:blipFill>
        <p:spPr bwMode="auto">
          <a:xfrm>
            <a:off x="179512" y="1399422"/>
            <a:ext cx="8712968" cy="396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677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72" b="53074"/>
          <a:stretch/>
        </p:blipFill>
        <p:spPr bwMode="auto">
          <a:xfrm>
            <a:off x="433029" y="584684"/>
            <a:ext cx="827794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192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لحساب قسم المناولة نكرر الخطوات السابقة </a:t>
            </a:r>
            <a:endParaRPr lang="ar-SA" sz="2000" b="1" dirty="0">
              <a:solidFill>
                <a:srgbClr val="C00000"/>
              </a:solidFill>
            </a:endParaRPr>
          </a:p>
          <a:p>
            <a:pPr marL="0" lvl="1" indent="0" algn="r" rtl="1">
              <a:buNone/>
            </a:pPr>
            <a:endParaRPr lang="ar-SA" sz="2400" b="1" dirty="0">
              <a:solidFill>
                <a:schemeClr val="tx2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42" b="53074"/>
          <a:stretch/>
        </p:blipFill>
        <p:spPr bwMode="auto">
          <a:xfrm>
            <a:off x="187377" y="864096"/>
            <a:ext cx="8769246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4999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32" b="53484"/>
          <a:stretch/>
        </p:blipFill>
        <p:spPr bwMode="auto">
          <a:xfrm>
            <a:off x="359532" y="886408"/>
            <a:ext cx="8424936" cy="508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5189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accent1"/>
                </a:solidFill>
              </a:rPr>
              <a:t>مراجعة تخصيص التكاليف غير المباشرة </a:t>
            </a:r>
          </a:p>
          <a:p>
            <a:pPr lvl="1" algn="r" rtl="1"/>
            <a:r>
              <a:rPr lang="ar-SA" dirty="0" smtClean="0"/>
              <a:t>يعد من المشاكل الرئيسية في محاسبة التكاليف نظراً لزيادة أهميتها النسبية وتعدد عناصرها</a:t>
            </a: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algn="r" rt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42714" y="260648"/>
            <a:ext cx="8267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حساب إجمالي تكاليف أقسام الانتاج..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39" b="45902"/>
          <a:stretch/>
        </p:blipFill>
        <p:spPr bwMode="auto">
          <a:xfrm>
            <a:off x="300063" y="936104"/>
            <a:ext cx="8543875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4521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57" b="46721"/>
          <a:stretch/>
        </p:blipFill>
        <p:spPr bwMode="auto">
          <a:xfrm>
            <a:off x="415125" y="382352"/>
            <a:ext cx="8313750" cy="6093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5996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 algn="r" rtl="1"/>
            <a:r>
              <a:rPr lang="ar-SA" b="1" dirty="0" smtClean="0">
                <a:solidFill>
                  <a:srgbClr val="C00000"/>
                </a:solidFill>
              </a:rPr>
              <a:t>يتم إعداد معدلات التحميل على أساس ساعات العمل المباشر بكل قسم وهي : </a:t>
            </a:r>
          </a:p>
          <a:p>
            <a:pPr lvl="1" algn="r" rtl="1"/>
            <a:endParaRPr lang="ar-SA" b="1" dirty="0">
              <a:solidFill>
                <a:srgbClr val="C00000"/>
              </a:solidFill>
            </a:endParaRPr>
          </a:p>
          <a:p>
            <a:pPr lvl="1" algn="r" rtl="1"/>
            <a:endParaRPr lang="ar-SA" b="1" dirty="0" smtClean="0">
              <a:solidFill>
                <a:srgbClr val="C00000"/>
              </a:solidFill>
            </a:endParaRPr>
          </a:p>
          <a:p>
            <a:pPr lvl="1" algn="r" rtl="1"/>
            <a:endParaRPr lang="ar-SA" b="1" dirty="0">
              <a:solidFill>
                <a:srgbClr val="C00000"/>
              </a:solidFill>
            </a:endParaRPr>
          </a:p>
          <a:p>
            <a:pPr lvl="1" algn="r" rtl="1"/>
            <a:r>
              <a:rPr lang="ar-SA" b="1" dirty="0" smtClean="0">
                <a:solidFill>
                  <a:srgbClr val="C00000"/>
                </a:solidFill>
              </a:rPr>
              <a:t>يتم كتابة اسس التحميل في الجدول </a:t>
            </a:r>
          </a:p>
          <a:p>
            <a:pPr lvl="1" algn="r" rtl="1"/>
            <a:endParaRPr lang="ar-SA" b="1" dirty="0" smtClean="0">
              <a:solidFill>
                <a:srgbClr val="C00000"/>
              </a:solidFill>
            </a:endParaRPr>
          </a:p>
          <a:p>
            <a:pPr lvl="1" algn="r" rtl="1"/>
            <a:endParaRPr lang="ar-SA" b="1" dirty="0" smtClean="0">
              <a:solidFill>
                <a:srgbClr val="C00000"/>
              </a:solidFill>
            </a:endParaRPr>
          </a:p>
          <a:p>
            <a:pPr lvl="1" algn="r" rtl="1"/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0675369"/>
              </p:ext>
            </p:extLst>
          </p:nvPr>
        </p:nvGraphicFramePr>
        <p:xfrm>
          <a:off x="1517562" y="2561562"/>
          <a:ext cx="6096000" cy="7416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القسم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0" dirty="0" smtClean="0">
                          <a:solidFill>
                            <a:schemeClr val="tx1"/>
                          </a:solidFill>
                        </a:rPr>
                        <a:t>التصوير</a:t>
                      </a:r>
                      <a:endParaRPr lang="ar-S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0" dirty="0" smtClean="0">
                          <a:solidFill>
                            <a:schemeClr val="tx1"/>
                          </a:solidFill>
                        </a:rPr>
                        <a:t>الطباعة</a:t>
                      </a:r>
                      <a:endParaRPr lang="ar-S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عدد الساعات 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0" dirty="0" smtClean="0">
                          <a:solidFill>
                            <a:schemeClr val="tx1"/>
                          </a:solidFill>
                        </a:rPr>
                        <a:t>3000 ساعة </a:t>
                      </a:r>
                      <a:endParaRPr lang="ar-S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0" dirty="0" smtClean="0">
                          <a:solidFill>
                            <a:schemeClr val="tx1"/>
                          </a:solidFill>
                        </a:rPr>
                        <a:t>2500 ساعة </a:t>
                      </a:r>
                      <a:endParaRPr lang="ar-SA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892" t="32992" r="17776" b="21926"/>
          <a:stretch/>
        </p:blipFill>
        <p:spPr bwMode="auto">
          <a:xfrm>
            <a:off x="1907704" y="3875580"/>
            <a:ext cx="5006716" cy="329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8882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55" b="46107"/>
          <a:stretch/>
        </p:blipFill>
        <p:spPr bwMode="auto">
          <a:xfrm>
            <a:off x="325017" y="526368"/>
            <a:ext cx="8493967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985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26064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r" rtl="1">
              <a:buNone/>
            </a:pPr>
            <a:r>
              <a:rPr lang="ar-SA" sz="2400" b="1" dirty="0" smtClean="0">
                <a:solidFill>
                  <a:schemeClr val="tx2"/>
                </a:solidFill>
              </a:rPr>
              <a:t>حساب معدلات التحميل بالمعادلة التالية: </a:t>
            </a:r>
          </a:p>
          <a:p>
            <a:pPr marL="0" lvl="1" indent="0" algn="r" rtl="1">
              <a:buNone/>
            </a:pPr>
            <a:endParaRPr lang="ar-SA" sz="2400" b="1" dirty="0">
              <a:solidFill>
                <a:schemeClr val="tx2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256965" y="836712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2000" b="1" dirty="0" smtClean="0">
                <a:solidFill>
                  <a:srgbClr val="C00000"/>
                </a:solidFill>
              </a:rPr>
              <a:t>إجمالي التكاليف غير المباشرة / أساس التحميل لكل قسم من أقسام الانتاج</a:t>
            </a:r>
            <a:endParaRPr lang="ar-SA" sz="2000" b="1" dirty="0">
              <a:solidFill>
                <a:srgbClr val="C0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64" b="45295"/>
          <a:stretch/>
        </p:blipFill>
        <p:spPr bwMode="auto">
          <a:xfrm>
            <a:off x="538127" y="1282487"/>
            <a:ext cx="8067746" cy="5530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618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64" b="42008"/>
          <a:stretch/>
        </p:blipFill>
        <p:spPr bwMode="auto">
          <a:xfrm>
            <a:off x="197546" y="346348"/>
            <a:ext cx="8748909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7394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250"/>
          <a:stretch/>
        </p:blipFill>
        <p:spPr bwMode="auto">
          <a:xfrm>
            <a:off x="251520" y="548680"/>
            <a:ext cx="8640960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3981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2"/>
          <p:cNvSpPr txBox="1">
            <a:spLocks/>
          </p:cNvSpPr>
          <p:nvPr/>
        </p:nvSpPr>
        <p:spPr>
          <a:xfrm>
            <a:off x="971600" y="2420888"/>
            <a:ext cx="7772400" cy="17281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ctr">
              <a:buFont typeface="Arial" pitchFamily="34" charset="0"/>
              <a:buNone/>
            </a:pPr>
            <a:endParaRPr lang="ar-SA" dirty="0" smtClean="0">
              <a:solidFill>
                <a:schemeClr val="accent6"/>
              </a:solidFill>
            </a:endParaRPr>
          </a:p>
          <a:p>
            <a:pPr indent="457200" algn="ctr" rtl="1">
              <a:buFont typeface="Arial" pitchFamily="34" charset="0"/>
              <a:buNone/>
            </a:pPr>
            <a:r>
              <a:rPr lang="ar-SA" sz="36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Traditional Arabic" pitchFamily="2" charset="-78"/>
              </a:rPr>
              <a:t>حساسية النموذج .. ماذا تعني ؟ </a:t>
            </a:r>
            <a:endParaRPr lang="ar-SA" sz="36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Traditional Arabic" pitchFamily="2" charset="-78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4365104"/>
            <a:ext cx="144016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6004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accent1"/>
                </a:solidFill>
              </a:rPr>
              <a:t>يمر تخصيص التكاليف الصناعية غير المباشرة بعدة مراحل لربط عنصر التكلفة غير المباشر بوحدات الإنتاج المستفيدة منها وهي: </a:t>
            </a:r>
          </a:p>
          <a:p>
            <a:pPr lvl="1" algn="r" rtl="1"/>
            <a:r>
              <a:rPr lang="ar-SA" b="1" dirty="0" smtClean="0">
                <a:solidFill>
                  <a:srgbClr val="C00000"/>
                </a:solidFill>
              </a:rPr>
              <a:t>المرحلة الأولى: توزيع عناصر التكاليف غير المباشرة على أقسام الانتاج والخدمات.</a:t>
            </a:r>
          </a:p>
          <a:p>
            <a:pPr lvl="1" algn="r" rtl="1"/>
            <a:r>
              <a:rPr lang="ar-SA" b="1" dirty="0">
                <a:solidFill>
                  <a:srgbClr val="C00000"/>
                </a:solidFill>
              </a:rPr>
              <a:t> </a:t>
            </a:r>
            <a:r>
              <a:rPr lang="ar-SA" b="1" dirty="0" smtClean="0">
                <a:solidFill>
                  <a:srgbClr val="C00000"/>
                </a:solidFill>
              </a:rPr>
              <a:t>المرحلة الثانية : توزيع تكاليف أقسام الخدمات على أقسام الانتاج.</a:t>
            </a:r>
          </a:p>
          <a:p>
            <a:pPr lvl="1" algn="r" rtl="1"/>
            <a:r>
              <a:rPr lang="ar-SA" b="1" dirty="0" smtClean="0">
                <a:solidFill>
                  <a:srgbClr val="C00000"/>
                </a:solidFill>
              </a:rPr>
              <a:t>المرحلة الثالثة: حساب معدلات التحميل </a:t>
            </a: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783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المرحلة </a:t>
            </a:r>
            <a:r>
              <a:rPr lang="ar-SA" b="1" dirty="0">
                <a:solidFill>
                  <a:srgbClr val="C00000"/>
                </a:solidFill>
              </a:rPr>
              <a:t>الأولى: توزيع عناصر التكاليف غير المباشرة على أقسام الانتاج والخدمات</a:t>
            </a:r>
            <a:r>
              <a:rPr lang="ar-SA" b="1" dirty="0" smtClean="0">
                <a:solidFill>
                  <a:srgbClr val="C00000"/>
                </a:solidFill>
              </a:rPr>
              <a:t>.</a:t>
            </a:r>
          </a:p>
          <a:p>
            <a:pPr marL="457200" lvl="1" indent="0" algn="r" rtl="1">
              <a:buNone/>
            </a:pPr>
            <a:r>
              <a:rPr lang="ar-SA" sz="2400" b="1" dirty="0" smtClean="0"/>
              <a:t>يتم فيها..</a:t>
            </a:r>
          </a:p>
          <a:p>
            <a:pPr lvl="1" algn="r" rtl="1">
              <a:buFont typeface="Wingdings" pitchFamily="2" charset="2"/>
              <a:buChar char="ü"/>
            </a:pPr>
            <a:r>
              <a:rPr lang="ar-SA" sz="2400" b="1" dirty="0" smtClean="0"/>
              <a:t>تحديد عناصر التكاليف الصناعية غير المباشرة.</a:t>
            </a:r>
          </a:p>
          <a:p>
            <a:pPr lvl="1" algn="r" rtl="1">
              <a:buFont typeface="Wingdings" pitchFamily="2" charset="2"/>
              <a:buChar char="ü"/>
            </a:pPr>
            <a:r>
              <a:rPr lang="ar-SA" sz="2400" b="1" dirty="0" smtClean="0"/>
              <a:t>تحديد الأقسام المستفيدة منها </a:t>
            </a:r>
          </a:p>
          <a:p>
            <a:pPr lvl="1" algn="r" rtl="1">
              <a:buFont typeface="Wingdings" pitchFamily="2" charset="2"/>
              <a:buChar char="ü"/>
            </a:pPr>
            <a:r>
              <a:rPr lang="ar-SA" sz="2400" b="1" dirty="0" smtClean="0"/>
              <a:t>تحديد (أساس) أسس معينة تعكس درجة استفادة الأقسام من عناصر التكاليف غير المباشرة </a:t>
            </a:r>
          </a:p>
          <a:p>
            <a:pPr lvl="1" algn="r" rtl="1">
              <a:buFont typeface="Wingdings" pitchFamily="2" charset="2"/>
              <a:buChar char="ü"/>
            </a:pPr>
            <a:r>
              <a:rPr lang="ar-SA" sz="2400" b="1" dirty="0" smtClean="0"/>
              <a:t>تتم عملية التوزيع لتحديد نصيب كل قسم من التكلفة </a:t>
            </a:r>
            <a:r>
              <a:rPr lang="ar-SA" sz="2400" b="1" dirty="0"/>
              <a:t>غير المباشرة</a:t>
            </a:r>
            <a:r>
              <a:rPr lang="ar-SA" sz="2400" b="1" dirty="0" smtClean="0"/>
              <a:t> من خلال ...</a:t>
            </a:r>
          </a:p>
          <a:p>
            <a:pPr marL="457200" lvl="1" indent="0" algn="r" rtl="1"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مبلغ التكلفة * نسبة استفادة القسم / مجموع نسب الاستفادة من العنصر محل التوزيع  </a:t>
            </a:r>
          </a:p>
          <a:p>
            <a:pPr lvl="1" algn="r" rtl="1">
              <a:buFont typeface="Wingdings" pitchFamily="2" charset="2"/>
              <a:buChar char="ü"/>
            </a:pPr>
            <a:r>
              <a:rPr lang="ar-SA" sz="2400" b="1" dirty="0" smtClean="0"/>
              <a:t>تكرر عملية التوزيع لكل عنصر من عناصر التكاليف الصناعية </a:t>
            </a:r>
            <a:r>
              <a:rPr lang="ar-SA" sz="2400" b="1" dirty="0"/>
              <a:t>غير المباشرة </a:t>
            </a: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92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 algn="r" rtl="1">
              <a:buNone/>
            </a:pPr>
            <a:r>
              <a:rPr lang="ar-SA" b="1" dirty="0">
                <a:solidFill>
                  <a:srgbClr val="C00000"/>
                </a:solidFill>
              </a:rPr>
              <a:t>المرحلة الثانية : توزيع تكاليف أقسام الخدمات على أقسام </a:t>
            </a:r>
            <a:r>
              <a:rPr lang="ar-SA" b="1" dirty="0" smtClean="0">
                <a:solidFill>
                  <a:srgbClr val="C00000"/>
                </a:solidFill>
              </a:rPr>
              <a:t>الانتاج.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r>
              <a:rPr lang="ar-SA" sz="2400" b="1" dirty="0" smtClean="0"/>
              <a:t>لأن أقسام الانتاج هي المستفيدة من والمتسببة في وجود أقسام الخدمات لذلك من المنطقي أن تحمل أقسام الإنتاج بتكاليف أقسام الخدمات ويتم باستخدام أحد الطرق التالية: </a:t>
            </a:r>
          </a:p>
          <a:p>
            <a:pPr marL="457200" lvl="1" indent="0" algn="r" rtl="1">
              <a:buNone/>
            </a:pP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315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188640"/>
            <a:ext cx="8280921" cy="566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5798964" y="5818038"/>
            <a:ext cx="288032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b="1" dirty="0" smtClean="0">
                <a:solidFill>
                  <a:srgbClr val="FF0000"/>
                </a:solidFill>
              </a:rPr>
              <a:t>إجمالي تكاليف قسم الخدمة* نسبة استفادة قسم الانتاج/مجموع نسب الاستفادة من قسم الخدمة  </a:t>
            </a:r>
            <a:endParaRPr lang="ar-S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05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/>
            <a:r>
              <a:rPr lang="ar-SA" b="1" dirty="0">
                <a:solidFill>
                  <a:srgbClr val="C00000"/>
                </a:solidFill>
              </a:rPr>
              <a:t>المرحلة الثالثة: حساب معدلات التحميل </a:t>
            </a:r>
          </a:p>
          <a:p>
            <a:pPr marL="457200" lvl="1" indent="0" algn="r" rtl="1">
              <a:buNone/>
            </a:pPr>
            <a:r>
              <a:rPr lang="ar-SA" sz="2400" b="1" dirty="0"/>
              <a:t>يتم حساب معادلات التحميل لأقسام الإنتاج تمهيداً لتحديد نصيب كل وحدة إنتاج من التكاليف الصناعية غير المباشرة</a:t>
            </a:r>
          </a:p>
          <a:p>
            <a:pPr marL="457200" lvl="1" indent="0" algn="r" rtl="1">
              <a:buNone/>
            </a:pP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  <p:sp>
        <p:nvSpPr>
          <p:cNvPr id="2" name="مربع نص 1"/>
          <p:cNvSpPr txBox="1"/>
          <p:nvPr/>
        </p:nvSpPr>
        <p:spPr>
          <a:xfrm>
            <a:off x="749138" y="3316922"/>
            <a:ext cx="763284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SA" sz="2000" b="1" dirty="0" smtClean="0">
                <a:solidFill>
                  <a:srgbClr val="C00000"/>
                </a:solidFill>
              </a:rPr>
              <a:t>إجمالي التكاليف غير المباشرة / أساس التحميل لكل قسم من أقسام الانتاج</a:t>
            </a:r>
            <a:endParaRPr lang="ar-SA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131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1" indent="0" algn="r" rtl="1">
              <a:buNone/>
            </a:pPr>
            <a:r>
              <a:rPr lang="ar-SA" b="1" dirty="0">
                <a:solidFill>
                  <a:srgbClr val="C00000"/>
                </a:solidFill>
              </a:rPr>
              <a:t>بناء نماذج تخصيص التكاليف </a:t>
            </a:r>
          </a:p>
          <a:p>
            <a:pPr lvl="1" algn="r" rtl="1"/>
            <a:r>
              <a:rPr lang="ar-SA" sz="2400" b="1" dirty="0"/>
              <a:t>نموذج التوزيع </a:t>
            </a:r>
            <a:r>
              <a:rPr lang="ar-SA" sz="2400" b="1" dirty="0" smtClean="0"/>
              <a:t>المباشر </a:t>
            </a:r>
            <a:r>
              <a:rPr lang="en-US" sz="2400" b="1" dirty="0" smtClean="0"/>
              <a:t>Direct </a:t>
            </a:r>
            <a:r>
              <a:rPr lang="en-US" sz="2400" b="1" dirty="0"/>
              <a:t>Allocation </a:t>
            </a:r>
            <a:r>
              <a:rPr lang="en-US" sz="2400" b="1" dirty="0" smtClean="0"/>
              <a:t>Method</a:t>
            </a:r>
            <a:endParaRPr lang="en-US" sz="2400" b="1" dirty="0"/>
          </a:p>
          <a:p>
            <a:pPr lvl="1" algn="r" rtl="1"/>
            <a:endParaRPr lang="en-US" sz="2400" b="1" dirty="0"/>
          </a:p>
          <a:p>
            <a:pPr lvl="1" algn="r" rtl="1"/>
            <a:endParaRPr lang="en-US" sz="2400" b="1" dirty="0"/>
          </a:p>
          <a:p>
            <a:pPr lvl="1" algn="r" rtl="1"/>
            <a:r>
              <a:rPr lang="ar-SA" sz="2400" b="1" dirty="0"/>
              <a:t>نموذج التوزيع </a:t>
            </a:r>
            <a:r>
              <a:rPr lang="ar-SA" sz="2400" b="1" dirty="0" smtClean="0"/>
              <a:t>التنازلي </a:t>
            </a:r>
            <a:r>
              <a:rPr lang="en-US" sz="2400" b="1" dirty="0" smtClean="0"/>
              <a:t>Step-Down </a:t>
            </a:r>
            <a:r>
              <a:rPr lang="en-US" sz="2400" b="1" dirty="0"/>
              <a:t>Allocation </a:t>
            </a:r>
            <a:r>
              <a:rPr lang="en-US" sz="2400" b="1" dirty="0" smtClean="0"/>
              <a:t>Method</a:t>
            </a:r>
            <a:endParaRPr lang="en-US" sz="2400" b="1" dirty="0"/>
          </a:p>
          <a:p>
            <a:pPr lvl="1" algn="r" rtl="1"/>
            <a:endParaRPr lang="en-US" sz="2400" b="1" dirty="0"/>
          </a:p>
          <a:p>
            <a:pPr lvl="1" algn="r" rtl="1"/>
            <a:endParaRPr lang="en-US" sz="2400" b="1" dirty="0"/>
          </a:p>
          <a:p>
            <a:pPr lvl="1" algn="r" rtl="1"/>
            <a:r>
              <a:rPr lang="ar-SA" sz="2400" b="1" dirty="0"/>
              <a:t>نموذج التوزيع التبادلي </a:t>
            </a:r>
            <a:r>
              <a:rPr lang="ar-SA" sz="2400" b="1" dirty="0" smtClean="0"/>
              <a:t> </a:t>
            </a:r>
            <a:r>
              <a:rPr lang="en-US" sz="2400" b="1" dirty="0" smtClean="0"/>
              <a:t>Reciprocal </a:t>
            </a:r>
            <a:r>
              <a:rPr lang="en-US" sz="2400" b="1" dirty="0"/>
              <a:t>Allocation </a:t>
            </a:r>
            <a:r>
              <a:rPr lang="en-US" sz="2400" b="1" dirty="0" smtClean="0"/>
              <a:t>Method</a:t>
            </a:r>
            <a:endParaRPr lang="en-US" sz="2400" b="1" dirty="0"/>
          </a:p>
          <a:p>
            <a:pPr marL="457200" lvl="1" indent="0" algn="r" rtl="1">
              <a:buNone/>
            </a:pPr>
            <a:endParaRPr lang="ar-SA" sz="2400" b="1" dirty="0" smtClean="0"/>
          </a:p>
          <a:p>
            <a:pPr marL="457200" lvl="1" indent="0" algn="r" rtl="1">
              <a:buNone/>
            </a:pPr>
            <a:r>
              <a:rPr lang="ar-SA" b="1" dirty="0" smtClean="0">
                <a:solidFill>
                  <a:srgbClr val="C00000"/>
                </a:solidFill>
              </a:rPr>
              <a:t> </a:t>
            </a:r>
            <a:endParaRPr lang="ar-SA" b="1" dirty="0">
              <a:solidFill>
                <a:srgbClr val="C00000"/>
              </a:solidFill>
            </a:endParaRPr>
          </a:p>
          <a:p>
            <a:pPr marL="457200" lvl="1" indent="0" algn="r" rtl="1">
              <a:buNone/>
            </a:pPr>
            <a:endParaRPr lang="ar-SA" dirty="0" smtClean="0"/>
          </a:p>
          <a:p>
            <a:pPr lvl="1" algn="r" rtl="1"/>
            <a:endParaRPr lang="ar-SA" dirty="0" smtClean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99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B0D96E8340A547BE1F7D62D552B0DE" ma:contentTypeVersion="0" ma:contentTypeDescription="Create a new document." ma:contentTypeScope="" ma:versionID="4adf5b0fd546f1c0f174cc8a3f2c62b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21A6DA-6901-4FD1-B79D-78B5ACFC7AD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FBEBBC8-2BB5-471B-875F-54F2E15393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DEEB0A-0E25-4229-BEB3-53AD43FE84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574</Words>
  <Application>Microsoft Office PowerPoint</Application>
  <PresentationFormat>عرض على الشاشة (3:4)‏</PresentationFormat>
  <Paragraphs>104</Paragraphs>
  <Slides>37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38" baseType="lpstr">
      <vt:lpstr>سمة Office</vt:lpstr>
      <vt:lpstr>نماذج تخصيص التكاليف غير المباشرة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توزيع عنصر المواد غير المباشرة على أقسام الانتاج والخدمات:  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  <vt:lpstr>الشريحة 26</vt:lpstr>
      <vt:lpstr>الشريحة 27</vt:lpstr>
      <vt:lpstr>الشريحة 28</vt:lpstr>
      <vt:lpstr>الشريحة 29</vt:lpstr>
      <vt:lpstr>الشريحة 30</vt:lpstr>
      <vt:lpstr>الشريحة 31</vt:lpstr>
      <vt:lpstr>الشريحة 32</vt:lpstr>
      <vt:lpstr>الشريحة 33</vt:lpstr>
      <vt:lpstr>الشريحة 34</vt:lpstr>
      <vt:lpstr>الشريحة 35</vt:lpstr>
      <vt:lpstr>الشريحة 36</vt:lpstr>
      <vt:lpstr>الشريحة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تحليل العلاقة بين التكلفة والحجم والربح</dc:title>
  <dc:creator>haya</dc:creator>
  <cp:lastModifiedBy>user1</cp:lastModifiedBy>
  <cp:revision>83</cp:revision>
  <dcterms:created xsi:type="dcterms:W3CDTF">2013-09-25T05:31:58Z</dcterms:created>
  <dcterms:modified xsi:type="dcterms:W3CDTF">2013-12-29T04:37:57Z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0x010100E5B0D96E8340A547BE1F7D62D552B0DE</vt:lpwstr>
  </property>
</Properties>
</file>