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4"/>
  </p:notesMasterIdLst>
  <p:sldIdLst>
    <p:sldId id="256" r:id="rId5"/>
    <p:sldId id="324" r:id="rId6"/>
    <p:sldId id="322" r:id="rId7"/>
    <p:sldId id="325" r:id="rId8"/>
    <p:sldId id="326" r:id="rId9"/>
    <p:sldId id="328" r:id="rId10"/>
    <p:sldId id="330" r:id="rId11"/>
    <p:sldId id="329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8" r:id="rId25"/>
    <p:sldId id="349" r:id="rId26"/>
    <p:sldId id="364" r:id="rId27"/>
    <p:sldId id="366" r:id="rId28"/>
    <p:sldId id="367" r:id="rId29"/>
    <p:sldId id="368" r:id="rId30"/>
    <p:sldId id="369" r:id="rId31"/>
    <p:sldId id="365" r:id="rId32"/>
    <p:sldId id="370" r:id="rId33"/>
    <p:sldId id="371" r:id="rId34"/>
    <p:sldId id="372" r:id="rId35"/>
    <p:sldId id="374" r:id="rId36"/>
    <p:sldId id="373" r:id="rId37"/>
    <p:sldId id="375" r:id="rId38"/>
    <p:sldId id="376" r:id="rId39"/>
    <p:sldId id="377" r:id="rId40"/>
    <p:sldId id="378" r:id="rId41"/>
    <p:sldId id="379" r:id="rId42"/>
    <p:sldId id="35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995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E09944C-6522-43E4-BEA1-338EE2BB473E}" type="datetimeFigureOut">
              <a:rPr lang="ar-SA" smtClean="0"/>
              <a:pPr/>
              <a:t>26/02/35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C541B9-4D28-490B-A403-64FB4390C3A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4697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541B9-4D28-490B-A403-64FB4390C3A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5694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470025"/>
          </a:xfrm>
        </p:spPr>
        <p:txBody>
          <a:bodyPr/>
          <a:lstStyle/>
          <a:p>
            <a:r>
              <a:rPr lang="ar-S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نماذج تخصيص التكاليف غير المباشرة 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إعداد:</a:t>
            </a:r>
          </a:p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الأستاذة نوف الداوود</a:t>
            </a:r>
          </a:p>
          <a:p>
            <a:endParaRPr lang="ar-SA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295"/>
          <a:stretch/>
        </p:blipFill>
        <p:spPr bwMode="auto">
          <a:xfrm>
            <a:off x="253008" y="1135505"/>
            <a:ext cx="8637984" cy="458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278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إجمالي التكاليف..</a:t>
            </a:r>
          </a:p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لإنهاء المرحلة الأولى والاستعداد للمرحلة الثانية يجب الحصول على إجمالي التكاليف وإجمالي </a:t>
            </a:r>
            <a:r>
              <a:rPr lang="ar-SA" sz="2400" b="1" dirty="0" err="1" smtClean="0">
                <a:solidFill>
                  <a:schemeClr val="tx2"/>
                </a:solidFill>
              </a:rPr>
              <a:t>ماحصل</a:t>
            </a:r>
            <a:r>
              <a:rPr lang="ar-SA" sz="2400" b="1" dirty="0" smtClean="0">
                <a:solidFill>
                  <a:schemeClr val="tx2"/>
                </a:solidFill>
              </a:rPr>
              <a:t> في الأقسام  </a:t>
            </a: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549"/>
          <a:stretch/>
        </p:blipFill>
        <p:spPr bwMode="auto">
          <a:xfrm>
            <a:off x="469032" y="1887222"/>
            <a:ext cx="8205936" cy="442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7730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320"/>
          <a:stretch/>
        </p:blipFill>
        <p:spPr bwMode="auto">
          <a:xfrm>
            <a:off x="397024" y="476672"/>
            <a:ext cx="8349952" cy="604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347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>
                <a:solidFill>
                  <a:srgbClr val="C00000"/>
                </a:solidFill>
              </a:rPr>
              <a:t>المرحلة الثانية : </a:t>
            </a:r>
            <a:r>
              <a:rPr lang="ar-SA" sz="2400" b="1" dirty="0" smtClean="0">
                <a:solidFill>
                  <a:srgbClr val="C00000"/>
                </a:solidFill>
              </a:rPr>
              <a:t>توزيع </a:t>
            </a:r>
            <a:r>
              <a:rPr lang="ar-SA" sz="2400" b="1" dirty="0">
                <a:solidFill>
                  <a:srgbClr val="C00000"/>
                </a:solidFill>
              </a:rPr>
              <a:t>تكاليف أقسام الخدمات على أقسام الانتاج</a:t>
            </a:r>
            <a:r>
              <a:rPr lang="ar-SA" sz="2400" b="1" dirty="0" smtClean="0">
                <a:solidFill>
                  <a:srgbClr val="C00000"/>
                </a:solidFill>
              </a:rPr>
              <a:t>.</a:t>
            </a: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041"/>
          <a:stretch/>
        </p:blipFill>
        <p:spPr bwMode="auto">
          <a:xfrm>
            <a:off x="108992" y="1053059"/>
            <a:ext cx="8926016" cy="475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72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ثانياً: احسب مجموع نسب الاستفادة من قسم الخدمة </a:t>
            </a: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549"/>
          <a:stretch/>
        </p:blipFill>
        <p:spPr bwMode="auto">
          <a:xfrm>
            <a:off x="181000" y="1217951"/>
            <a:ext cx="8782000" cy="442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980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ثالثاً: اكتب المعادلة التالية </a:t>
            </a:r>
          </a:p>
          <a:p>
            <a:pPr marL="0" lvl="1" algn="r" rtl="1"/>
            <a:r>
              <a:rPr lang="ar-SA" sz="2000" b="1" dirty="0">
                <a:solidFill>
                  <a:srgbClr val="C00000"/>
                </a:solidFill>
              </a:rPr>
              <a:t>إجمالي تكاليف قسم الخدمة* نسبة استفادة قسم الانتاج/مجموع نسب الاستفادة من قسم الخدمة  </a:t>
            </a: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6680"/>
          <a:stretch/>
        </p:blipFill>
        <p:spPr bwMode="auto">
          <a:xfrm>
            <a:off x="72988" y="1113020"/>
            <a:ext cx="8998024" cy="519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67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598"/>
          <a:stretch/>
        </p:blipFill>
        <p:spPr bwMode="auto">
          <a:xfrm>
            <a:off x="469032" y="332656"/>
            <a:ext cx="820593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19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لحساب توزيع قسم المناولة</a:t>
            </a:r>
          </a:p>
          <a:p>
            <a:pPr marL="0" lvl="1" indent="0"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ملاحظة: إجمالي تكاليف القسم س المناولة يساوي</a:t>
            </a:r>
          </a:p>
          <a:p>
            <a:pPr marL="0" lvl="1" indent="0"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إجمالي القسم س المناولة + توزيع تكاليف </a:t>
            </a:r>
            <a:r>
              <a:rPr lang="ar-SA" sz="2400" b="1" dirty="0">
                <a:solidFill>
                  <a:srgbClr val="FF0000"/>
                </a:solidFill>
              </a:rPr>
              <a:t>على قسم س المناولة</a:t>
            </a:r>
            <a:endParaRPr lang="ar-SA" sz="2000" b="1" dirty="0">
              <a:solidFill>
                <a:srgbClr val="FF0000"/>
              </a:solidFill>
            </a:endParaRP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549"/>
          <a:stretch/>
        </p:blipFill>
        <p:spPr bwMode="auto">
          <a:xfrm>
            <a:off x="108992" y="1577991"/>
            <a:ext cx="8926016" cy="530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992" y="0"/>
            <a:ext cx="1440160" cy="144016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835696" y="2204864"/>
            <a:ext cx="482453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في هذه الخطوة فقط يظهر الاختلاف بين النموذج المباشر والتنازلي 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99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752"/>
          <a:stretch/>
        </p:blipFill>
        <p:spPr bwMode="auto">
          <a:xfrm>
            <a:off x="980" y="332656"/>
            <a:ext cx="914204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189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إجمالي تكاليف أقسام الانتاج..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754"/>
          <a:stretch/>
        </p:blipFill>
        <p:spPr bwMode="auto">
          <a:xfrm>
            <a:off x="217004" y="1225446"/>
            <a:ext cx="8709992" cy="440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52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9426" y="880672"/>
            <a:ext cx="5725149" cy="52454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03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008"/>
          <a:stretch/>
        </p:blipFill>
        <p:spPr bwMode="auto">
          <a:xfrm>
            <a:off x="144996" y="692696"/>
            <a:ext cx="885400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996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1" algn="r" rtl="1"/>
            <a:r>
              <a:rPr lang="ar-SA" b="1" dirty="0" smtClean="0">
                <a:solidFill>
                  <a:srgbClr val="C00000"/>
                </a:solidFill>
              </a:rPr>
              <a:t>يتم إعداد معدلات التحميل على أساس ساعات العمل المباشر بكل قسم يتم عمل ذلك كما في النموذج المباشر: </a:t>
            </a: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213"/>
          <a:stretch/>
        </p:blipFill>
        <p:spPr bwMode="auto">
          <a:xfrm>
            <a:off x="217004" y="1315386"/>
            <a:ext cx="8709992" cy="5281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88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معدلات التحميل بالمعادلة التالية: </a:t>
            </a: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56965" y="836712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C00000"/>
                </a:solidFill>
              </a:rPr>
              <a:t>إجمالي التكاليف غير المباشرة / أساس التحميل لكل قسم من أقسام الانتاج</a:t>
            </a:r>
            <a:endParaRPr lang="ar-SA" sz="2000" b="1" dirty="0">
              <a:solidFill>
                <a:srgbClr val="C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959"/>
          <a:stretch/>
        </p:blipFill>
        <p:spPr bwMode="auto">
          <a:xfrm>
            <a:off x="108992" y="1520973"/>
            <a:ext cx="8926016" cy="507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618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34985" y="620688"/>
            <a:ext cx="6274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 rtl="1">
              <a:buNone/>
            </a:pPr>
            <a:r>
              <a:rPr lang="ar-SA" sz="2400" b="1" dirty="0" smtClean="0">
                <a:solidFill>
                  <a:srgbClr val="C00000"/>
                </a:solidFill>
              </a:rPr>
              <a:t>نموذج تحديد الانحرافات للتكاليف غير المباشرة </a:t>
            </a:r>
            <a:endParaRPr lang="ar-SA" sz="2400" b="1" dirty="0">
              <a:solidFill>
                <a:srgbClr val="C00000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يتم في العادة تقدير التكاليف غير المباشرة وإعداد معدلات التحميل مقدماً على أساس تقديري، ثم يتم في نهاية الفترة مقارنة التكاليف الفعلية بالتكاليف المقدرة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722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ar-SA" sz="2400" b="1" dirty="0" smtClean="0">
                <a:solidFill>
                  <a:srgbClr val="C00000"/>
                </a:solidFill>
              </a:rPr>
              <a:t>خطوات نموذج تحديد الانحرافات للتكاليف غير المباشرة </a:t>
            </a:r>
            <a:br>
              <a:rPr lang="ar-SA" sz="2400" b="1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تغير عنوان النموذج ليصبح </a:t>
            </a:r>
          </a:p>
          <a:p>
            <a:pPr marL="0" indent="0" algn="ctr" rtl="1">
              <a:buNone/>
            </a:pPr>
            <a:r>
              <a:rPr lang="ar-SA" dirty="0"/>
              <a:t>قائمة توزيع وتخصيص التكاليف الصناعية غير المباشرة </a:t>
            </a:r>
            <a:r>
              <a:rPr lang="ar-SA" b="1" dirty="0" smtClean="0">
                <a:solidFill>
                  <a:srgbClr val="C00000"/>
                </a:solidFill>
              </a:rPr>
              <a:t>التقديرية</a:t>
            </a:r>
            <a:r>
              <a:rPr lang="ar-SA" dirty="0" smtClean="0"/>
              <a:t> «التوزيع التنازلي»</a:t>
            </a:r>
          </a:p>
          <a:p>
            <a:pPr algn="r" rtl="1"/>
            <a:r>
              <a:rPr lang="ar-SA" dirty="0" smtClean="0"/>
              <a:t>نسخ كامل النموذج </a:t>
            </a:r>
          </a:p>
          <a:p>
            <a:pPr algn="r" rtl="1"/>
            <a:r>
              <a:rPr lang="ar-SA" dirty="0" smtClean="0"/>
              <a:t>الانتقال الى اسفل الصفحة خليه </a:t>
            </a:r>
            <a:r>
              <a:rPr lang="en-US" dirty="0" smtClean="0"/>
              <a:t>A21</a:t>
            </a:r>
            <a:r>
              <a:rPr lang="ar-SA" dirty="0" smtClean="0"/>
              <a:t> </a:t>
            </a:r>
          </a:p>
          <a:p>
            <a:pPr algn="r" rtl="1"/>
            <a:r>
              <a:rPr lang="ar-SA" dirty="0" smtClean="0"/>
              <a:t>لصق النموذج</a:t>
            </a:r>
          </a:p>
          <a:p>
            <a:pPr algn="r" rtl="1"/>
            <a:r>
              <a:rPr lang="ar-SA" dirty="0" smtClean="0"/>
              <a:t>تغيير العنوان السابق بحذف كلمة التقديرية واستبدالها بـ </a:t>
            </a:r>
            <a:r>
              <a:rPr lang="ar-SA" dirty="0" smtClean="0">
                <a:solidFill>
                  <a:srgbClr val="C00000"/>
                </a:solidFill>
              </a:rPr>
              <a:t>الفعلية </a:t>
            </a:r>
          </a:p>
          <a:p>
            <a:pPr algn="r" rtl="1"/>
            <a:r>
              <a:rPr lang="ar-SA" dirty="0" smtClean="0"/>
              <a:t>ادخل البيانات الفعلية الخاصة بمبالغ التكاليف الصناعية غير المباشرة وهي ..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083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ar-SA" sz="2400" b="1" dirty="0" smtClean="0">
                <a:solidFill>
                  <a:srgbClr val="C00000"/>
                </a:solidFill>
              </a:rPr>
              <a:t>خطوات نموذج تحديد الانحرافات للتكاليف غير المباشرة </a:t>
            </a:r>
            <a:br>
              <a:rPr lang="ar-SA" sz="2400" b="1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8176972"/>
              </p:ext>
            </p:extLst>
          </p:nvPr>
        </p:nvGraphicFramePr>
        <p:xfrm>
          <a:off x="457200" y="1124744"/>
          <a:ext cx="82296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مواد غير مباشرة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250000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اجور غير مباشرة 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310000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مصروفات غير مباشرة أخرى 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130000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539552" y="3284984"/>
            <a:ext cx="8064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67544" y="2335520"/>
            <a:ext cx="8136904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/>
              <a:t>انزل اسفل الصفحة 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/>
              <a:t>اكتب العنوان التالي :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/>
              <a:t>«نموذج تحديد الانحرافات للتكاليف غير المباشرة (معدلات التحميل)»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/>
              <a:t>اكتب البيانات التالية </a:t>
            </a:r>
          </a:p>
          <a:p>
            <a:pPr marL="342900" indent="-342900" algn="r" rtl="1">
              <a:buFont typeface="Arial" pitchFamily="34" charset="0"/>
              <a:buChar char="•"/>
            </a:pPr>
            <a:endParaRPr lang="ar-SA" sz="2800" dirty="0"/>
          </a:p>
        </p:txBody>
      </p:sp>
      <p:graphicFrame>
        <p:nvGraphicFramePr>
          <p:cNvPr id="7" name="عنصر نائب للمحتوى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1604726"/>
              </p:ext>
            </p:extLst>
          </p:nvPr>
        </p:nvGraphicFramePr>
        <p:xfrm>
          <a:off x="457200" y="4762312"/>
          <a:ext cx="8229600" cy="11125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القسم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تقديري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فعلي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الانحرافات </a:t>
                      </a:r>
                      <a:endParaRPr lang="ar-SA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dirty="0" smtClean="0">
                          <a:solidFill>
                            <a:schemeClr val="tx1"/>
                          </a:solidFill>
                        </a:rPr>
                        <a:t>تحليل الانحرافات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القسم أ 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r>
                        <a:rPr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القسم ب </a:t>
                      </a:r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1" eaLnBrk="1" latinLnBrk="0" hangingPunct="1"/>
                      <a:endParaRPr lang="ar-SA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83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344"/>
          <a:stretch/>
        </p:blipFill>
        <p:spPr bwMode="auto">
          <a:xfrm>
            <a:off x="72988" y="620688"/>
            <a:ext cx="8998024" cy="6237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364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623"/>
          <a:stretch/>
        </p:blipFill>
        <p:spPr bwMode="auto">
          <a:xfrm>
            <a:off x="217004" y="415977"/>
            <a:ext cx="8709992" cy="602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165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090"/>
          <a:stretch/>
        </p:blipFill>
        <p:spPr bwMode="auto">
          <a:xfrm>
            <a:off x="757064" y="213610"/>
            <a:ext cx="7629872" cy="6430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249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7828"/>
          <a:stretch/>
        </p:blipFill>
        <p:spPr bwMode="auto">
          <a:xfrm>
            <a:off x="505036" y="423472"/>
            <a:ext cx="8133928" cy="6011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814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188640"/>
            <a:ext cx="8280921" cy="566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10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599"/>
          <a:stretch/>
        </p:blipFill>
        <p:spPr bwMode="auto">
          <a:xfrm>
            <a:off x="360276" y="502208"/>
            <a:ext cx="8423448" cy="585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284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64"/>
          <a:stretch/>
        </p:blipFill>
        <p:spPr bwMode="auto">
          <a:xfrm>
            <a:off x="181000" y="635136"/>
            <a:ext cx="8782000" cy="5587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5401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ar-SA" sz="2400" b="1" dirty="0" smtClean="0">
                <a:solidFill>
                  <a:srgbClr val="C00000"/>
                </a:solidFill>
              </a:rPr>
              <a:t>خطوات نموذج تحديد الانحرافات للتكاليف غير المباشرة </a:t>
            </a:r>
            <a:br>
              <a:rPr lang="ar-SA" sz="2400" b="1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39552" y="3284984"/>
            <a:ext cx="8064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67544" y="2335520"/>
            <a:ext cx="8136904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C00000"/>
                </a:solidFill>
              </a:rPr>
              <a:t>حساب الانحرافات بالمعادلة </a:t>
            </a:r>
          </a:p>
          <a:p>
            <a:pPr algn="ctr" rtl="1"/>
            <a:r>
              <a:rPr lang="ar-SA" sz="2800" dirty="0" smtClean="0"/>
              <a:t>معدل تحميل التقديري - </a:t>
            </a:r>
            <a:r>
              <a:rPr lang="ar-SA" sz="2800" dirty="0"/>
              <a:t>معدل تحميل </a:t>
            </a:r>
            <a:r>
              <a:rPr lang="ar-SA" sz="2800" dirty="0" smtClean="0"/>
              <a:t>الفعلي </a:t>
            </a:r>
            <a:endParaRPr lang="ar-SA" sz="2800" dirty="0"/>
          </a:p>
          <a:p>
            <a:pPr algn="r" rtl="1"/>
            <a:endParaRPr lang="ar-SA" sz="2800" dirty="0" smtClean="0"/>
          </a:p>
          <a:p>
            <a:pPr marL="342900" indent="-342900" algn="r" rtl="1">
              <a:buFont typeface="Arial" pitchFamily="34" charset="0"/>
              <a:buChar char="•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138260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295"/>
          <a:stretch/>
        </p:blipFill>
        <p:spPr bwMode="auto">
          <a:xfrm>
            <a:off x="81372" y="475124"/>
            <a:ext cx="8981256" cy="590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28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959"/>
          <a:stretch/>
        </p:blipFill>
        <p:spPr bwMode="auto">
          <a:xfrm>
            <a:off x="36984" y="536534"/>
            <a:ext cx="9070032" cy="578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135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ar-SA" sz="2400" b="1" dirty="0" smtClean="0">
                <a:solidFill>
                  <a:srgbClr val="C00000"/>
                </a:solidFill>
              </a:rPr>
              <a:t>خطوات نموذج تحديد الانحرافات للتكاليف غير المباشرة </a:t>
            </a:r>
            <a:br>
              <a:rPr lang="ar-SA" sz="2400" b="1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39552" y="3284984"/>
            <a:ext cx="80648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67544" y="2335520"/>
            <a:ext cx="8136904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r" rtl="1">
              <a:buFont typeface="Arial" pitchFamily="34" charset="0"/>
              <a:buChar char="•"/>
            </a:pPr>
            <a:r>
              <a:rPr lang="ar-SA" sz="2800" dirty="0" smtClean="0">
                <a:solidFill>
                  <a:srgbClr val="C00000"/>
                </a:solidFill>
              </a:rPr>
              <a:t>تحليل الانحرافات </a:t>
            </a:r>
          </a:p>
          <a:p>
            <a:pPr algn="r" rtl="1"/>
            <a:r>
              <a:rPr lang="ar-SA" sz="2800" dirty="0" smtClean="0"/>
              <a:t>إذا كان معدل التحميل التقديري أكبر من الفعلي يكون الانحراف صالح واذا كان اقل يكون غير صالح </a:t>
            </a:r>
            <a:endParaRPr lang="ar-SA" sz="2800" dirty="0"/>
          </a:p>
          <a:p>
            <a:pPr algn="r" rtl="1"/>
            <a:endParaRPr lang="ar-SA" sz="2800" dirty="0" smtClean="0"/>
          </a:p>
          <a:p>
            <a:pPr marL="342900" indent="-342900" algn="r" rtl="1">
              <a:buFont typeface="Arial" pitchFamily="34" charset="0"/>
              <a:buChar char="•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380267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859"/>
          <a:stretch/>
        </p:blipFill>
        <p:spPr bwMode="auto">
          <a:xfrm>
            <a:off x="225388" y="588227"/>
            <a:ext cx="8693224" cy="5681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032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344"/>
          <a:stretch/>
        </p:blipFill>
        <p:spPr bwMode="auto">
          <a:xfrm>
            <a:off x="36984" y="515624"/>
            <a:ext cx="9070032" cy="5826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77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500"/>
          <a:stretch/>
        </p:blipFill>
        <p:spPr bwMode="auto">
          <a:xfrm>
            <a:off x="108248" y="358385"/>
            <a:ext cx="8927504" cy="614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2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971600" y="2420888"/>
            <a:ext cx="7772400" cy="17281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ctr">
              <a:buFont typeface="Arial" pitchFamily="34" charset="0"/>
              <a:buNone/>
            </a:pPr>
            <a:endParaRPr lang="ar-SA" dirty="0" smtClean="0">
              <a:solidFill>
                <a:schemeClr val="accent6"/>
              </a:solidFill>
            </a:endParaRPr>
          </a:p>
          <a:p>
            <a:pPr indent="457200" algn="ctr" rtl="1">
              <a:buFont typeface="Arial" pitchFamily="34" charset="0"/>
              <a:buNone/>
            </a:pPr>
            <a:r>
              <a:rPr lang="ar-SA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ملاحظة: يتم بناء النموذج الخاص </a:t>
            </a:r>
            <a:r>
              <a:rPr lang="ar-SA" sz="3600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يتحليل</a:t>
            </a:r>
            <a:r>
              <a:rPr lang="ar-SA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 الانحرافات بنفس الطريقة في </a:t>
            </a:r>
            <a:r>
              <a:rPr lang="ar-SA" sz="360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النموذج المباشر والتنازلي </a:t>
            </a:r>
            <a:r>
              <a:rPr lang="ar-SA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والتبادلي </a:t>
            </a:r>
            <a:endParaRPr lang="ar-SA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00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 algn="r" rtl="1">
              <a:buNone/>
            </a:pPr>
            <a:r>
              <a:rPr lang="ar-SA" b="1" dirty="0">
                <a:solidFill>
                  <a:srgbClr val="C00000"/>
                </a:solidFill>
              </a:rPr>
              <a:t>بناء نماذج تخصيص التكاليف </a:t>
            </a:r>
          </a:p>
          <a:p>
            <a:pPr lvl="1" algn="r" rtl="1"/>
            <a:r>
              <a:rPr lang="ar-SA" sz="2400" b="1" dirty="0"/>
              <a:t>نموذج التوزيع </a:t>
            </a:r>
            <a:r>
              <a:rPr lang="ar-SA" sz="2400" b="1" dirty="0" smtClean="0"/>
              <a:t>المباشر </a:t>
            </a:r>
            <a:r>
              <a:rPr lang="en-US" sz="2400" b="1" dirty="0" smtClean="0"/>
              <a:t>Direct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r>
              <a:rPr lang="ar-SA" sz="2400" b="1" dirty="0"/>
              <a:t>نموذج التوزيع </a:t>
            </a:r>
            <a:r>
              <a:rPr lang="ar-SA" sz="2400" b="1" dirty="0" smtClean="0"/>
              <a:t>التنازلي </a:t>
            </a:r>
            <a:r>
              <a:rPr lang="en-US" sz="2400" b="1" dirty="0" smtClean="0"/>
              <a:t>Step-Down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r>
              <a:rPr lang="ar-SA" sz="2400" b="1" dirty="0"/>
              <a:t>نموذج التوزيع التبادلي </a:t>
            </a:r>
            <a:r>
              <a:rPr lang="ar-SA" sz="2400" b="1" dirty="0" smtClean="0"/>
              <a:t> </a:t>
            </a:r>
            <a:r>
              <a:rPr lang="en-US" sz="2400" b="1" dirty="0" smtClean="0"/>
              <a:t>Reciprocal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99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pPr marL="457200" lvl="1" indent="0" algn="r" rtl="1">
              <a:buNone/>
            </a:pPr>
            <a:r>
              <a:rPr lang="ar-SA" b="1" dirty="0">
                <a:solidFill>
                  <a:srgbClr val="C00000"/>
                </a:solidFill>
              </a:rPr>
              <a:t>بناء نماذج تخصيص التكاليف </a:t>
            </a:r>
            <a:endParaRPr lang="ar-SA" b="1" dirty="0" smtClean="0">
              <a:solidFill>
                <a:srgbClr val="C00000"/>
              </a:solidFill>
            </a:endParaRPr>
          </a:p>
          <a:p>
            <a:pPr marL="457200" lvl="1" indent="0" algn="ctr" rtl="1">
              <a:buNone/>
            </a:pPr>
            <a:r>
              <a:rPr lang="ar-SA" b="1" dirty="0">
                <a:solidFill>
                  <a:schemeClr val="accent1"/>
                </a:solidFill>
              </a:rPr>
              <a:t>(نموذج التوزيع التنازلي </a:t>
            </a:r>
            <a:r>
              <a:rPr lang="en-US" b="1" dirty="0">
                <a:solidFill>
                  <a:schemeClr val="accent1"/>
                </a:solidFill>
              </a:rPr>
              <a:t>Step-Down Allocation </a:t>
            </a:r>
            <a:r>
              <a:rPr lang="en-US" b="1" dirty="0" smtClean="0">
                <a:solidFill>
                  <a:schemeClr val="accent1"/>
                </a:solidFill>
              </a:rPr>
              <a:t>Method</a:t>
            </a:r>
            <a:r>
              <a:rPr lang="ar-SA" b="1" dirty="0" smtClean="0">
                <a:solidFill>
                  <a:schemeClr val="accent1"/>
                </a:solidFill>
              </a:rPr>
              <a:t>) 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شركة الاهرام بعنيزة لديها..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قسمان </a:t>
            </a:r>
            <a:r>
              <a:rPr lang="ar-SA" sz="2400" b="1" dirty="0" err="1" smtClean="0"/>
              <a:t>للانتاج</a:t>
            </a:r>
            <a:r>
              <a:rPr lang="ar-SA" sz="2400" b="1" dirty="0" smtClean="0"/>
              <a:t> هما: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التصوير «أ» قسم الطباعة «ب»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قسمان للخدمات هما: 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المناولة «س» قسم التكييف «ص»</a:t>
            </a:r>
            <a:endParaRPr lang="en-US" sz="2400" b="1" dirty="0" smtClean="0"/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000"/>
          <a:stretch/>
        </p:blipFill>
        <p:spPr bwMode="auto">
          <a:xfrm>
            <a:off x="1115616" y="3861048"/>
            <a:ext cx="6624736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1653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b="1" dirty="0" smtClean="0">
                <a:solidFill>
                  <a:srgbClr val="C00000"/>
                </a:solidFill>
              </a:rPr>
              <a:t>إعادة خطوات المرحلة الأولى: </a:t>
            </a:r>
            <a:br>
              <a:rPr lang="ar-SA" sz="2800" b="1" dirty="0" smtClean="0">
                <a:solidFill>
                  <a:srgbClr val="C00000"/>
                </a:solidFill>
              </a:rPr>
            </a:br>
            <a:r>
              <a:rPr lang="ar-SA" sz="2800" b="1" dirty="0" smtClean="0">
                <a:solidFill>
                  <a:srgbClr val="C00000"/>
                </a:solidFill>
              </a:rPr>
              <a:t>توزيع عنصر المواد غير المباشرة على أقسام الانتاج والخدمات:  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2352" y="1600200"/>
            <a:ext cx="8579296" cy="4525963"/>
          </a:xfrm>
        </p:spPr>
        <p:txBody>
          <a:bodyPr/>
          <a:lstStyle/>
          <a:p>
            <a:pPr marL="0" lvl="1" indent="0" algn="r" rtl="1">
              <a:buNone/>
            </a:pPr>
            <a:r>
              <a:rPr lang="ar-SA" sz="2400" b="1" dirty="0">
                <a:solidFill>
                  <a:schemeClr val="tx2"/>
                </a:solidFill>
              </a:rPr>
              <a:t>مبلغ التكلفة * نسبة استفادة القسم / مجموع نسب الاستفادة من العنصر </a:t>
            </a:r>
            <a:r>
              <a:rPr lang="ar-SA" sz="2400" b="1" dirty="0" smtClean="0">
                <a:solidFill>
                  <a:schemeClr val="tx2"/>
                </a:solidFill>
              </a:rPr>
              <a:t>محل التوزيع  </a:t>
            </a:r>
            <a:endParaRPr lang="ar-SA" sz="2400" b="1" dirty="0">
              <a:solidFill>
                <a:schemeClr val="tx2"/>
              </a:solidFill>
            </a:endParaRPr>
          </a:p>
          <a:p>
            <a:pPr algn="r" rtl="1"/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2213"/>
          <a:stretch/>
        </p:blipFill>
        <p:spPr bwMode="auto">
          <a:xfrm>
            <a:off x="973088" y="2204864"/>
            <a:ext cx="770336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26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016"/>
          <a:stretch/>
        </p:blipFill>
        <p:spPr bwMode="auto">
          <a:xfrm>
            <a:off x="361020" y="1015584"/>
            <a:ext cx="8421960" cy="4826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93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61293" y="260648"/>
            <a:ext cx="84214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بنفس الطريقة التي تمت بالنسبة لعنصر المواد غير المباشرة يتم تكرار العمل بالنسبة لباقي العناصر ..</a:t>
            </a: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221"/>
          <a:stretch/>
        </p:blipFill>
        <p:spPr bwMode="auto">
          <a:xfrm>
            <a:off x="657436" y="1209445"/>
            <a:ext cx="7829128" cy="4811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097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8064"/>
          <a:stretch/>
        </p:blipFill>
        <p:spPr bwMode="auto">
          <a:xfrm>
            <a:off x="369404" y="1163612"/>
            <a:ext cx="8405192" cy="453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11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B0D96E8340A547BE1F7D62D552B0DE" ma:contentTypeVersion="0" ma:contentTypeDescription="Create a new document." ma:contentTypeScope="" ma:versionID="4adf5b0fd546f1c0f174cc8a3f2c62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8A070AD-9C5B-484C-994E-2DC03DD16B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0019CE-AFAF-4E70-9946-626F05483A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61FA9DD-A490-477C-8DDD-9A80FD8C149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444</Words>
  <Application>Microsoft Office PowerPoint</Application>
  <PresentationFormat>عرض على الشاشة (3:4)‏</PresentationFormat>
  <Paragraphs>87</Paragraphs>
  <Slides>39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39</vt:i4>
      </vt:variant>
    </vt:vector>
  </HeadingPairs>
  <TitlesOfParts>
    <vt:vector size="40" baseType="lpstr">
      <vt:lpstr>سمة Office</vt:lpstr>
      <vt:lpstr>نماذج تخصيص التكاليف غير المباشرة </vt:lpstr>
      <vt:lpstr>الشريحة 2</vt:lpstr>
      <vt:lpstr>الشريحة 3</vt:lpstr>
      <vt:lpstr>الشريحة 4</vt:lpstr>
      <vt:lpstr>الشريحة 5</vt:lpstr>
      <vt:lpstr>إعادة خطوات المرحلة الأولى:  توزيع عنصر المواد غير المباشرة على أقسام الانتاج والخدمات:  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خطوات نموذج تحديد الانحرافات للتكاليف غير المباشرة  </vt:lpstr>
      <vt:lpstr>خطوات نموذج تحديد الانحرافات للتكاليف غير المباشرة  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خطوات نموذج تحديد الانحرافات للتكاليف غير المباشرة  </vt:lpstr>
      <vt:lpstr>الشريحة 33</vt:lpstr>
      <vt:lpstr>الشريحة 34</vt:lpstr>
      <vt:lpstr>خطوات نموذج تحديد الانحرافات للتكاليف غير المباشرة  </vt:lpstr>
      <vt:lpstr>الشريحة 36</vt:lpstr>
      <vt:lpstr>الشريحة 37</vt:lpstr>
      <vt:lpstr>الشريحة 38</vt:lpstr>
      <vt:lpstr>الشريحة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العلاقة بين التكلفة والحجم والربح</dc:title>
  <dc:creator>haya</dc:creator>
  <cp:lastModifiedBy>user1</cp:lastModifiedBy>
  <cp:revision>120</cp:revision>
  <dcterms:created xsi:type="dcterms:W3CDTF">2013-09-25T05:31:58Z</dcterms:created>
  <dcterms:modified xsi:type="dcterms:W3CDTF">2013-12-29T04:38:16Z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0x010100E5B0D96E8340A547BE1F7D62D552B0DE</vt:lpwstr>
  </property>
</Properties>
</file>