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65" r:id="rId3"/>
    <p:sldId id="257" r:id="rId4"/>
    <p:sldId id="258" r:id="rId5"/>
    <p:sldId id="259" r:id="rId6"/>
    <p:sldId id="260" r:id="rId7"/>
    <p:sldId id="261" r:id="rId8"/>
    <p:sldId id="262"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7869" autoAdjust="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BAB586-87A3-4BB5-A63F-1767336BAF51}" type="doc">
      <dgm:prSet loTypeId="urn:microsoft.com/office/officeart/2005/8/layout/vList5" loCatId="list" qsTypeId="urn:microsoft.com/office/officeart/2005/8/quickstyle/simple1" qsCatId="simple" csTypeId="urn:microsoft.com/office/officeart/2005/8/colors/accent2_2" csCatId="accent2" phldr="1"/>
      <dgm:spPr/>
      <dgm:t>
        <a:bodyPr/>
        <a:lstStyle/>
        <a:p>
          <a:pPr rtl="1"/>
          <a:endParaRPr lang="ar-SA"/>
        </a:p>
      </dgm:t>
    </dgm:pt>
    <dgm:pt modelId="{84F48F02-F28A-44F5-877B-0D2B6702C086}">
      <dgm:prSet phldrT="[Text]"/>
      <dgm:spPr/>
      <dgm:t>
        <a:bodyPr/>
        <a:lstStyle/>
        <a:p>
          <a:pPr rtl="1"/>
          <a:r>
            <a:rPr lang="ar-SA" b="1" dirty="0"/>
            <a:t>الخطوة 1 </a:t>
          </a:r>
        </a:p>
        <a:p>
          <a:pPr rtl="1"/>
          <a:r>
            <a:rPr lang="ar-SA" b="1" dirty="0"/>
            <a:t>إدخال البيانات اللازمة لتنفيذ </a:t>
          </a:r>
          <a:endParaRPr lang="en-GB" b="1" dirty="0"/>
        </a:p>
        <a:p>
          <a:pPr rtl="1"/>
          <a:r>
            <a:rPr lang="ar-SA" b="1" dirty="0"/>
            <a:t> </a:t>
          </a:r>
          <a:r>
            <a:rPr lang="ar-SA" b="1" u="sng" dirty="0">
              <a:solidFill>
                <a:schemeClr val="tx1"/>
              </a:solidFill>
            </a:rPr>
            <a:t>المرحلة الأولى: </a:t>
          </a:r>
        </a:p>
        <a:p>
          <a:pPr rtl="1"/>
          <a:r>
            <a:rPr lang="ar-SA" b="1" dirty="0"/>
            <a:t>(توزيع عناصر التكاليف غير المباشرة على أقسام الإنتاج والخدمات) </a:t>
          </a:r>
        </a:p>
      </dgm:t>
    </dgm:pt>
    <dgm:pt modelId="{CF83E66E-12A1-40D4-9511-8DA18EC7CBBD}" type="parTrans" cxnId="{D354EF7F-4DE5-43E1-AC13-98D2F1AF1AE1}">
      <dgm:prSet/>
      <dgm:spPr/>
      <dgm:t>
        <a:bodyPr/>
        <a:lstStyle/>
        <a:p>
          <a:pPr rtl="1"/>
          <a:endParaRPr lang="ar-SA"/>
        </a:p>
      </dgm:t>
    </dgm:pt>
    <dgm:pt modelId="{EE209590-B76A-41DF-BFDC-4613016B12D7}" type="sibTrans" cxnId="{D354EF7F-4DE5-43E1-AC13-98D2F1AF1AE1}">
      <dgm:prSet/>
      <dgm:spPr/>
      <dgm:t>
        <a:bodyPr/>
        <a:lstStyle/>
        <a:p>
          <a:pPr rtl="1"/>
          <a:endParaRPr lang="ar-SA"/>
        </a:p>
      </dgm:t>
    </dgm:pt>
    <dgm:pt modelId="{D12BBF1F-DF6F-4B62-AF92-0F7014376F80}">
      <dgm:prSet phldrT="[Text]" custT="1"/>
      <dgm:spPr/>
      <dgm:t>
        <a:bodyPr/>
        <a:lstStyle/>
        <a:p>
          <a:pPr rtl="1"/>
          <a:r>
            <a:rPr lang="ar-SA" sz="1400" dirty="0"/>
            <a:t>تجهيز البيانات: فتح برنامج إكسل.</a:t>
          </a:r>
        </a:p>
      </dgm:t>
    </dgm:pt>
    <dgm:pt modelId="{316A02B1-2B9B-4DC5-8CEB-A2EB4516CC32}" type="parTrans" cxnId="{DC985177-D7C3-4250-A4D2-DDA0170D56BB}">
      <dgm:prSet/>
      <dgm:spPr/>
      <dgm:t>
        <a:bodyPr/>
        <a:lstStyle/>
        <a:p>
          <a:pPr rtl="1"/>
          <a:endParaRPr lang="ar-SA"/>
        </a:p>
      </dgm:t>
    </dgm:pt>
    <dgm:pt modelId="{95121658-0ECB-4691-B292-55F10DC0BD2D}" type="sibTrans" cxnId="{DC985177-D7C3-4250-A4D2-DDA0170D56BB}">
      <dgm:prSet/>
      <dgm:spPr/>
      <dgm:t>
        <a:bodyPr/>
        <a:lstStyle/>
        <a:p>
          <a:pPr rtl="1"/>
          <a:endParaRPr lang="ar-SA"/>
        </a:p>
      </dgm:t>
    </dgm:pt>
    <dgm:pt modelId="{F1FECF57-DA7A-493F-9645-9DC6BBB12535}">
      <dgm:prSet phldrT="[Text]"/>
      <dgm:spPr/>
      <dgm:t>
        <a:bodyPr/>
        <a:lstStyle/>
        <a:p>
          <a:pPr rtl="1"/>
          <a:r>
            <a:rPr lang="ar-SA" b="1" dirty="0"/>
            <a:t>الخطوة 2 </a:t>
          </a:r>
        </a:p>
        <a:p>
          <a:pPr rtl="1"/>
          <a:r>
            <a:rPr lang="ar-SA" b="1" dirty="0"/>
            <a:t>توزيع عنصر المواد  غير المباشرة على أقسم الإنتاج والخدمات </a:t>
          </a:r>
          <a:endParaRPr lang="en-GB" b="1" dirty="0"/>
        </a:p>
      </dgm:t>
    </dgm:pt>
    <dgm:pt modelId="{AB49FAB0-AF84-40A9-8FF6-E5C11FA980E7}" type="parTrans" cxnId="{0081A515-DAE8-4065-876B-505675317AD3}">
      <dgm:prSet/>
      <dgm:spPr/>
      <dgm:t>
        <a:bodyPr/>
        <a:lstStyle/>
        <a:p>
          <a:pPr rtl="1"/>
          <a:endParaRPr lang="ar-SA"/>
        </a:p>
      </dgm:t>
    </dgm:pt>
    <dgm:pt modelId="{DC02AA41-9743-42B6-83CF-2223378C2309}" type="sibTrans" cxnId="{0081A515-DAE8-4065-876B-505675317AD3}">
      <dgm:prSet/>
      <dgm:spPr/>
      <dgm:t>
        <a:bodyPr/>
        <a:lstStyle/>
        <a:p>
          <a:pPr rtl="1"/>
          <a:endParaRPr lang="ar-SA"/>
        </a:p>
      </dgm:t>
    </dgm:pt>
    <dgm:pt modelId="{250977B4-88AB-44DB-860F-1926E6927DD0}">
      <dgm:prSet phldrT="[Text]" custT="1"/>
      <dgm:spPr/>
      <dgm:t>
        <a:bodyPr/>
        <a:lstStyle/>
        <a:p>
          <a:pPr rtl="1"/>
          <a:r>
            <a:rPr lang="ar-SA" sz="1400" b="1" dirty="0"/>
            <a:t>نصيب القسم (أ) من المواد غير المباشرة= (التكلفة الإجمالية للمواد غير المباشرة * نسبة استفادة القسم (أ) /</a:t>
          </a:r>
          <a:r>
            <a:rPr lang="en-GB" sz="1400" b="1" dirty="0"/>
            <a:t> </a:t>
          </a:r>
          <a:r>
            <a:rPr lang="ar-SA" sz="1400" b="1" dirty="0"/>
            <a:t>مجموع نسب الاستفادة من المواد غير المباشرة </a:t>
          </a:r>
        </a:p>
      </dgm:t>
    </dgm:pt>
    <dgm:pt modelId="{FC59E26C-0E78-4DE2-AC38-4E8372CD222D}" type="parTrans" cxnId="{8BEA5188-5D7C-4EA6-A817-353DF745DA75}">
      <dgm:prSet/>
      <dgm:spPr/>
      <dgm:t>
        <a:bodyPr/>
        <a:lstStyle/>
        <a:p>
          <a:pPr rtl="1"/>
          <a:endParaRPr lang="ar-SA"/>
        </a:p>
      </dgm:t>
    </dgm:pt>
    <dgm:pt modelId="{973B5EA5-33A6-4DFE-8446-0A2FA4B32520}" type="sibTrans" cxnId="{8BEA5188-5D7C-4EA6-A817-353DF745DA75}">
      <dgm:prSet/>
      <dgm:spPr/>
      <dgm:t>
        <a:bodyPr/>
        <a:lstStyle/>
        <a:p>
          <a:pPr rtl="1"/>
          <a:endParaRPr lang="ar-SA"/>
        </a:p>
      </dgm:t>
    </dgm:pt>
    <dgm:pt modelId="{EAF66DFE-37EF-4C4C-B5A8-F184BD535C6A}">
      <dgm:prSet phldrT="[Text]"/>
      <dgm:spPr/>
      <dgm:t>
        <a:bodyPr/>
        <a:lstStyle/>
        <a:p>
          <a:pPr rtl="1"/>
          <a:r>
            <a:rPr lang="ar-SA" b="1" dirty="0"/>
            <a:t>الخطوة 3</a:t>
          </a:r>
        </a:p>
        <a:p>
          <a:pPr rtl="1"/>
          <a:r>
            <a:rPr lang="ar-SA" b="1" dirty="0"/>
            <a:t>توزيع باقي عناصر التكاليف الصناعية غير المباشرة على أقسام الإنتاج والخدمات </a:t>
          </a:r>
        </a:p>
      </dgm:t>
    </dgm:pt>
    <dgm:pt modelId="{24D42169-0D37-4CDD-A541-6C7F34969991}" type="parTrans" cxnId="{2730F11A-CD77-4E3F-AD17-91C383D5BCC8}">
      <dgm:prSet/>
      <dgm:spPr/>
      <dgm:t>
        <a:bodyPr/>
        <a:lstStyle/>
        <a:p>
          <a:pPr rtl="1"/>
          <a:endParaRPr lang="ar-SA"/>
        </a:p>
      </dgm:t>
    </dgm:pt>
    <dgm:pt modelId="{CE5C7920-0EEF-4CF6-92D2-167C0CF74743}" type="sibTrans" cxnId="{2730F11A-CD77-4E3F-AD17-91C383D5BCC8}">
      <dgm:prSet/>
      <dgm:spPr/>
      <dgm:t>
        <a:bodyPr/>
        <a:lstStyle/>
        <a:p>
          <a:pPr rtl="1"/>
          <a:endParaRPr lang="ar-SA"/>
        </a:p>
      </dgm:t>
    </dgm:pt>
    <dgm:pt modelId="{D16B834B-8C00-4F72-90F7-EA078B549606}">
      <dgm:prSet phldrT="[Text]" custT="1"/>
      <dgm:spPr/>
      <dgm:t>
        <a:bodyPr/>
        <a:lstStyle/>
        <a:p>
          <a:pPr rtl="1"/>
          <a:r>
            <a:rPr lang="ar-SA" sz="1400" dirty="0"/>
            <a:t>نفس الطريقة التي تمت بالنسبة لعنصر المواد غير المباشرة وذلك نسخ الخلية (</a:t>
          </a:r>
          <a:r>
            <a:rPr lang="en-GB" sz="1400" dirty="0"/>
            <a:t>C3</a:t>
          </a:r>
          <a:r>
            <a:rPr lang="ar-SA" sz="1400" dirty="0"/>
            <a:t>) إلى خلايا النطاق </a:t>
          </a:r>
          <a:r>
            <a:rPr lang="en-GB" sz="1400" dirty="0"/>
            <a:t>C4:F5</a:t>
          </a:r>
          <a:endParaRPr lang="ar-SA" sz="1400" dirty="0"/>
        </a:p>
      </dgm:t>
    </dgm:pt>
    <dgm:pt modelId="{DA729E36-1BD8-46FA-94F5-F8F9E0DEEA62}" type="parTrans" cxnId="{088D0FB8-C699-4CB3-B07E-A84E6F2E570C}">
      <dgm:prSet/>
      <dgm:spPr/>
      <dgm:t>
        <a:bodyPr/>
        <a:lstStyle/>
        <a:p>
          <a:pPr rtl="1"/>
          <a:endParaRPr lang="ar-SA"/>
        </a:p>
      </dgm:t>
    </dgm:pt>
    <dgm:pt modelId="{F4E9FE7E-5C45-4D20-92AA-80CB50EB554E}" type="sibTrans" cxnId="{088D0FB8-C699-4CB3-B07E-A84E6F2E570C}">
      <dgm:prSet/>
      <dgm:spPr/>
      <dgm:t>
        <a:bodyPr/>
        <a:lstStyle/>
        <a:p>
          <a:pPr rtl="1"/>
          <a:endParaRPr lang="ar-SA"/>
        </a:p>
      </dgm:t>
    </dgm:pt>
    <dgm:pt modelId="{C318C69B-E170-43A9-812E-76686C464DA3}">
      <dgm:prSet/>
      <dgm:spPr/>
      <dgm:t>
        <a:bodyPr/>
        <a:lstStyle/>
        <a:p>
          <a:pPr rtl="1"/>
          <a:r>
            <a:rPr lang="ar-SA" b="1" dirty="0"/>
            <a:t>الخطوة 4</a:t>
          </a:r>
        </a:p>
        <a:p>
          <a:pPr rtl="1"/>
          <a:r>
            <a:rPr lang="ar-SA" b="1" dirty="0"/>
            <a:t>حساب إجمالي التكاليف</a:t>
          </a:r>
        </a:p>
      </dgm:t>
    </dgm:pt>
    <dgm:pt modelId="{4CF1A4F5-DC0E-4DD8-BCD3-8EE839EAE8DB}" type="parTrans" cxnId="{E594BAFE-FEA3-4CEF-B19D-BAE2645C118B}">
      <dgm:prSet/>
      <dgm:spPr/>
      <dgm:t>
        <a:bodyPr/>
        <a:lstStyle/>
        <a:p>
          <a:pPr rtl="1"/>
          <a:endParaRPr lang="ar-SA"/>
        </a:p>
      </dgm:t>
    </dgm:pt>
    <dgm:pt modelId="{3548B874-6EA1-4202-A80C-6751DFF8F37D}" type="sibTrans" cxnId="{E594BAFE-FEA3-4CEF-B19D-BAE2645C118B}">
      <dgm:prSet/>
      <dgm:spPr/>
      <dgm:t>
        <a:bodyPr/>
        <a:lstStyle/>
        <a:p>
          <a:pPr rtl="1"/>
          <a:endParaRPr lang="ar-SA"/>
        </a:p>
      </dgm:t>
    </dgm:pt>
    <dgm:pt modelId="{7BBE89C5-138A-4512-AEE5-D5786926BBBD}">
      <dgm:prSet custT="1"/>
      <dgm:spPr/>
      <dgm:t>
        <a:bodyPr/>
        <a:lstStyle/>
        <a:p>
          <a:pPr rtl="1"/>
          <a:r>
            <a:rPr lang="ar-SA" sz="1400" dirty="0"/>
            <a:t>استخراج إجمالي التكاليف الصناعية غير المباشرة التي تم توزيعها على الأقسام المستفيدة بالخلية (</a:t>
          </a:r>
          <a:r>
            <a:rPr lang="en-GB" sz="1400" dirty="0"/>
            <a:t>B6</a:t>
          </a:r>
          <a:r>
            <a:rPr lang="ar-SA" sz="1400" dirty="0"/>
            <a:t>) :</a:t>
          </a:r>
          <a:r>
            <a:rPr lang="en-GB" sz="1400" dirty="0"/>
            <a:t>SUM(B3:B5) </a:t>
          </a:r>
          <a:endParaRPr lang="ar-SA" sz="1400" dirty="0"/>
        </a:p>
      </dgm:t>
    </dgm:pt>
    <dgm:pt modelId="{46054592-F405-46EB-B8DA-664218D7566B}" type="parTrans" cxnId="{FD10E534-01B8-419C-BDEE-FA7E1DF76362}">
      <dgm:prSet/>
      <dgm:spPr/>
      <dgm:t>
        <a:bodyPr/>
        <a:lstStyle/>
        <a:p>
          <a:pPr rtl="1"/>
          <a:endParaRPr lang="ar-SA"/>
        </a:p>
      </dgm:t>
    </dgm:pt>
    <dgm:pt modelId="{41F558A3-8A8D-4F70-AE94-C48DCC78A976}" type="sibTrans" cxnId="{FD10E534-01B8-419C-BDEE-FA7E1DF76362}">
      <dgm:prSet/>
      <dgm:spPr/>
      <dgm:t>
        <a:bodyPr/>
        <a:lstStyle/>
        <a:p>
          <a:pPr rtl="1"/>
          <a:endParaRPr lang="ar-SA"/>
        </a:p>
      </dgm:t>
    </dgm:pt>
    <dgm:pt modelId="{32CB61D2-64C5-4DAC-BA91-3F9042CDDD08}">
      <dgm:prSet phldrT="[Text]" custT="1"/>
      <dgm:spPr/>
      <dgm:t>
        <a:bodyPr/>
        <a:lstStyle/>
        <a:p>
          <a:pPr rtl="1"/>
          <a:r>
            <a:rPr lang="ar-SA" sz="1400" dirty="0"/>
            <a:t>إدخال البيانات الأساسية التالية: خصص العمود (</a:t>
          </a:r>
          <a:r>
            <a:rPr lang="en-GB" sz="1400" dirty="0"/>
            <a:t>A</a:t>
          </a:r>
          <a:r>
            <a:rPr lang="ar-SA" sz="1400" dirty="0"/>
            <a:t>) للبيان , العمود (</a:t>
          </a:r>
          <a:r>
            <a:rPr lang="en-GB" sz="1400" dirty="0"/>
            <a:t>B</a:t>
          </a:r>
          <a:r>
            <a:rPr lang="ar-SA" sz="1400" dirty="0"/>
            <a:t>) لإجمالي التكاليف الصناعية غير المباشرة لكل عنصر , العمود ( </a:t>
          </a:r>
          <a:r>
            <a:rPr lang="en-GB" sz="1400" dirty="0"/>
            <a:t>C</a:t>
          </a:r>
          <a:r>
            <a:rPr lang="ar-SA" sz="1400" dirty="0"/>
            <a:t>) لقسم التصوير أ , والعمود (</a:t>
          </a:r>
          <a:r>
            <a:rPr lang="en-GB" sz="1400" dirty="0"/>
            <a:t>D</a:t>
          </a:r>
          <a:r>
            <a:rPr lang="ar-SA" sz="1400" dirty="0"/>
            <a:t>) لقسم الطباعة ب , والعمود (</a:t>
          </a:r>
          <a:r>
            <a:rPr lang="en-GB" sz="1400" dirty="0"/>
            <a:t>E</a:t>
          </a:r>
          <a:r>
            <a:rPr lang="ar-SA" sz="1400" dirty="0"/>
            <a:t>) لقسم المناولة س , والعمود (</a:t>
          </a:r>
          <a:r>
            <a:rPr lang="en-GB" sz="1400" dirty="0"/>
            <a:t>F</a:t>
          </a:r>
          <a:r>
            <a:rPr lang="ar-SA" sz="1400" dirty="0"/>
            <a:t>) لقسم التكييف ص , والعمود (</a:t>
          </a:r>
          <a:r>
            <a:rPr lang="en-GB" sz="1400" dirty="0"/>
            <a:t>G</a:t>
          </a:r>
          <a:r>
            <a:rPr lang="ar-SA" sz="1400" dirty="0"/>
            <a:t>) لنسب استفادة القسم أ , والعمود (</a:t>
          </a:r>
          <a:r>
            <a:rPr lang="en-GB" sz="1400" dirty="0"/>
            <a:t>H</a:t>
          </a:r>
          <a:r>
            <a:rPr lang="ar-SA" sz="1400" dirty="0"/>
            <a:t>) لنسب استفادة القسم ب , والعمود ( </a:t>
          </a:r>
          <a:r>
            <a:rPr lang="en-GB" sz="1400" dirty="0"/>
            <a:t>I</a:t>
          </a:r>
          <a:r>
            <a:rPr lang="ar-SA" sz="1400" dirty="0"/>
            <a:t>) لنسب استفادة القسم س , والعمود ( </a:t>
          </a:r>
          <a:r>
            <a:rPr lang="en-GB" sz="1400" dirty="0"/>
            <a:t>J</a:t>
          </a:r>
          <a:r>
            <a:rPr lang="ar-SA" sz="1400" dirty="0"/>
            <a:t>) لنسب استفادة القسم ص , والعمود ( </a:t>
          </a:r>
          <a:r>
            <a:rPr lang="en-GB" sz="1400" dirty="0"/>
            <a:t>K</a:t>
          </a:r>
          <a:r>
            <a:rPr lang="ar-SA" sz="1400" dirty="0"/>
            <a:t>) لمجموع نسب الاستفادة.</a:t>
          </a:r>
        </a:p>
      </dgm:t>
    </dgm:pt>
    <dgm:pt modelId="{123241C0-A55A-430E-8305-A3F44361B32D}" type="parTrans" cxnId="{0C988B6A-AFA2-412C-AE10-27280697198F}">
      <dgm:prSet/>
      <dgm:spPr/>
      <dgm:t>
        <a:bodyPr/>
        <a:lstStyle/>
        <a:p>
          <a:endParaRPr lang="en-US"/>
        </a:p>
      </dgm:t>
    </dgm:pt>
    <dgm:pt modelId="{5EA5919A-A6D6-4AD0-BEC5-3ADB5A71B9AA}" type="sibTrans" cxnId="{0C988B6A-AFA2-412C-AE10-27280697198F}">
      <dgm:prSet/>
      <dgm:spPr/>
      <dgm:t>
        <a:bodyPr/>
        <a:lstStyle/>
        <a:p>
          <a:endParaRPr lang="en-US"/>
        </a:p>
      </dgm:t>
    </dgm:pt>
    <dgm:pt modelId="{7024141D-E41D-451B-AA25-747A62CB2D34}">
      <dgm:prSet phldrT="[Text]" custT="1"/>
      <dgm:spPr/>
      <dgm:t>
        <a:bodyPr/>
        <a:lstStyle/>
        <a:p>
          <a:pPr rtl="1"/>
          <a:r>
            <a:rPr lang="ar-SA" sz="1400" dirty="0"/>
            <a:t>وهكذا بالنسبة لباقي الاقسام المستفيدة</a:t>
          </a:r>
        </a:p>
      </dgm:t>
    </dgm:pt>
    <dgm:pt modelId="{D83AE209-D883-4381-9098-277F1CB719CB}" type="parTrans" cxnId="{9B2934A6-DD55-4C56-A931-4DB3F6823FE3}">
      <dgm:prSet/>
      <dgm:spPr/>
      <dgm:t>
        <a:bodyPr/>
        <a:lstStyle/>
        <a:p>
          <a:endParaRPr lang="en-GB"/>
        </a:p>
      </dgm:t>
    </dgm:pt>
    <dgm:pt modelId="{1D897468-03AF-484F-A112-AC39C27D6934}" type="sibTrans" cxnId="{9B2934A6-DD55-4C56-A931-4DB3F6823FE3}">
      <dgm:prSet/>
      <dgm:spPr/>
      <dgm:t>
        <a:bodyPr/>
        <a:lstStyle/>
        <a:p>
          <a:endParaRPr lang="en-GB"/>
        </a:p>
      </dgm:t>
    </dgm:pt>
    <dgm:pt modelId="{97CE77B7-063C-4091-90A6-952D8C280874}">
      <dgm:prSet phldrT="[Text]" custT="1"/>
      <dgm:spPr/>
      <dgm:t>
        <a:bodyPr/>
        <a:lstStyle/>
        <a:p>
          <a:pPr rtl="1"/>
          <a:r>
            <a:rPr lang="ar-SA" sz="1400" dirty="0"/>
            <a:t>استخراج نصيب القسم (أ) من المواد غير المياشرة بالخلية (</a:t>
          </a:r>
          <a:r>
            <a:rPr lang="en-GB" sz="1400" dirty="0"/>
            <a:t>C3</a:t>
          </a:r>
          <a:r>
            <a:rPr lang="ar-SA" sz="1400" dirty="0"/>
            <a:t>): </a:t>
          </a:r>
          <a:r>
            <a:rPr lang="en-GB" sz="1400" dirty="0"/>
            <a:t>=$B3*G3/$k3</a:t>
          </a:r>
          <a:endParaRPr lang="ar-SA" sz="1400" dirty="0"/>
        </a:p>
      </dgm:t>
    </dgm:pt>
    <dgm:pt modelId="{CBBB480A-6326-4AC1-9228-8B0D6DB502D4}" type="parTrans" cxnId="{42D7616A-AE42-4A2E-8F60-B3DEF7A93BC7}">
      <dgm:prSet/>
      <dgm:spPr/>
      <dgm:t>
        <a:bodyPr/>
        <a:lstStyle/>
        <a:p>
          <a:endParaRPr lang="en-GB"/>
        </a:p>
      </dgm:t>
    </dgm:pt>
    <dgm:pt modelId="{5F6F3ECD-9F7B-4D6D-9196-6E2EE0111C03}" type="sibTrans" cxnId="{42D7616A-AE42-4A2E-8F60-B3DEF7A93BC7}">
      <dgm:prSet/>
      <dgm:spPr/>
      <dgm:t>
        <a:bodyPr/>
        <a:lstStyle/>
        <a:p>
          <a:endParaRPr lang="en-GB"/>
        </a:p>
      </dgm:t>
    </dgm:pt>
    <dgm:pt modelId="{027F7BF4-9CC4-4D19-AE23-F8305B8DC307}">
      <dgm:prSet phldrT="[Text]" custT="1"/>
      <dgm:spPr/>
      <dgm:t>
        <a:bodyPr/>
        <a:lstStyle/>
        <a:p>
          <a:pPr rtl="1"/>
          <a:endParaRPr lang="ar-SA" sz="1400" dirty="0"/>
        </a:p>
      </dgm:t>
    </dgm:pt>
    <dgm:pt modelId="{82001345-7478-41B0-BDDD-EEEEAB06FF95}" type="parTrans" cxnId="{F26D3BCA-BDC2-4105-A667-DE48FF224504}">
      <dgm:prSet/>
      <dgm:spPr/>
      <dgm:t>
        <a:bodyPr/>
        <a:lstStyle/>
        <a:p>
          <a:endParaRPr lang="en-GB"/>
        </a:p>
      </dgm:t>
    </dgm:pt>
    <dgm:pt modelId="{B664D06E-0B64-499A-BEBB-98AA52AED830}" type="sibTrans" cxnId="{F26D3BCA-BDC2-4105-A667-DE48FF224504}">
      <dgm:prSet/>
      <dgm:spPr/>
      <dgm:t>
        <a:bodyPr/>
        <a:lstStyle/>
        <a:p>
          <a:endParaRPr lang="en-GB"/>
        </a:p>
      </dgm:t>
    </dgm:pt>
    <dgm:pt modelId="{AF6C0E7B-CB2A-495A-81DD-4F64F61F922C}">
      <dgm:prSet phldrT="[Text]" custT="1"/>
      <dgm:spPr/>
      <dgm:t>
        <a:bodyPr/>
        <a:lstStyle/>
        <a:p>
          <a:pPr rtl="1"/>
          <a:r>
            <a:rPr lang="ar-SA" sz="1400" dirty="0"/>
            <a:t>الخطوات:</a:t>
          </a:r>
        </a:p>
      </dgm:t>
    </dgm:pt>
    <dgm:pt modelId="{D16E9DDF-84E3-4A1B-B0C6-325A922F4A45}" type="parTrans" cxnId="{889492D2-793A-4B4B-AC2A-6F60DC9B0B08}">
      <dgm:prSet/>
      <dgm:spPr/>
      <dgm:t>
        <a:bodyPr/>
        <a:lstStyle/>
        <a:p>
          <a:endParaRPr lang="en-GB"/>
        </a:p>
      </dgm:t>
    </dgm:pt>
    <dgm:pt modelId="{343C7E5D-4728-4B32-B641-15CB95AF3532}" type="sibTrans" cxnId="{889492D2-793A-4B4B-AC2A-6F60DC9B0B08}">
      <dgm:prSet/>
      <dgm:spPr/>
      <dgm:t>
        <a:bodyPr/>
        <a:lstStyle/>
        <a:p>
          <a:endParaRPr lang="en-GB"/>
        </a:p>
      </dgm:t>
    </dgm:pt>
    <dgm:pt modelId="{238C3373-F49E-4209-8AE0-299C0C6352C6}">
      <dgm:prSet custT="1"/>
      <dgm:spPr/>
      <dgm:t>
        <a:bodyPr/>
        <a:lstStyle/>
        <a:p>
          <a:pPr rtl="1"/>
          <a:r>
            <a:rPr lang="ar-SA" sz="1400" dirty="0"/>
            <a:t>وهكذا لباقي الأعمدة </a:t>
          </a:r>
          <a:r>
            <a:rPr lang="en-GB" sz="1400" dirty="0"/>
            <a:t>C, D, E, F </a:t>
          </a:r>
          <a:endParaRPr lang="ar-SA" sz="1400" dirty="0"/>
        </a:p>
      </dgm:t>
    </dgm:pt>
    <dgm:pt modelId="{D478B5EA-A1EF-44BF-AEC1-2BA343DCF1ED}" type="parTrans" cxnId="{61B774E5-0E22-4F04-AB54-95BD27BAAFBC}">
      <dgm:prSet/>
      <dgm:spPr/>
      <dgm:t>
        <a:bodyPr/>
        <a:lstStyle/>
        <a:p>
          <a:endParaRPr lang="en-GB"/>
        </a:p>
      </dgm:t>
    </dgm:pt>
    <dgm:pt modelId="{BB543EEE-1F76-4C95-AE3C-6F3492B483EE}" type="sibTrans" cxnId="{61B774E5-0E22-4F04-AB54-95BD27BAAFBC}">
      <dgm:prSet/>
      <dgm:spPr/>
      <dgm:t>
        <a:bodyPr/>
        <a:lstStyle/>
        <a:p>
          <a:endParaRPr lang="en-GB"/>
        </a:p>
      </dgm:t>
    </dgm:pt>
    <dgm:pt modelId="{CCB7B445-A6E4-437F-AA02-7A2CD1BD64F6}">
      <dgm:prSet phldrT="[Text]" custT="1"/>
      <dgm:spPr/>
      <dgm:t>
        <a:bodyPr/>
        <a:lstStyle/>
        <a:p>
          <a:pPr rtl="1"/>
          <a:r>
            <a:rPr lang="ar-SA" sz="1400" dirty="0"/>
            <a:t>استخراج مجموع النسب بالخلية (</a:t>
          </a:r>
          <a:r>
            <a:rPr lang="en-GB" sz="1400" dirty="0"/>
            <a:t>K3</a:t>
          </a:r>
          <a:r>
            <a:rPr lang="ar-SA" sz="1400" dirty="0"/>
            <a:t>)  : </a:t>
          </a:r>
          <a:r>
            <a:rPr lang="en-GB" sz="1400" dirty="0"/>
            <a:t>=SUM(G3:J3)</a:t>
          </a:r>
          <a:endParaRPr lang="ar-SA" sz="1400" dirty="0"/>
        </a:p>
      </dgm:t>
    </dgm:pt>
    <dgm:pt modelId="{C3D06827-4B80-4025-9213-C5EC7DFAFA98}" type="parTrans" cxnId="{684649C2-7ABE-4E51-B1C5-6B83E291BA69}">
      <dgm:prSet/>
      <dgm:spPr/>
      <dgm:t>
        <a:bodyPr/>
        <a:lstStyle/>
        <a:p>
          <a:endParaRPr lang="en-GB"/>
        </a:p>
      </dgm:t>
    </dgm:pt>
    <dgm:pt modelId="{2F4864C9-7DF5-4A6C-A54E-5D39343F9CFC}" type="sibTrans" cxnId="{684649C2-7ABE-4E51-B1C5-6B83E291BA69}">
      <dgm:prSet/>
      <dgm:spPr/>
      <dgm:t>
        <a:bodyPr/>
        <a:lstStyle/>
        <a:p>
          <a:endParaRPr lang="en-GB"/>
        </a:p>
      </dgm:t>
    </dgm:pt>
    <dgm:pt modelId="{FB6A8291-5D7E-4456-9B32-824E84317454}" type="pres">
      <dgm:prSet presAssocID="{6CBAB586-87A3-4BB5-A63F-1767336BAF51}" presName="Name0" presStyleCnt="0">
        <dgm:presLayoutVars>
          <dgm:dir val="rev"/>
          <dgm:animLvl val="lvl"/>
          <dgm:resizeHandles val="exact"/>
        </dgm:presLayoutVars>
      </dgm:prSet>
      <dgm:spPr/>
    </dgm:pt>
    <dgm:pt modelId="{325C29C8-38E8-458F-883D-39AD28AD5646}" type="pres">
      <dgm:prSet presAssocID="{84F48F02-F28A-44F5-877B-0D2B6702C086}" presName="linNode" presStyleCnt="0"/>
      <dgm:spPr/>
    </dgm:pt>
    <dgm:pt modelId="{21CE78F5-7BFF-46D4-B925-0A4555324AF2}" type="pres">
      <dgm:prSet presAssocID="{84F48F02-F28A-44F5-877B-0D2B6702C086}" presName="parentText" presStyleLbl="node1" presStyleIdx="0" presStyleCnt="4" custScaleX="76450" custScaleY="110646" custLinFactNeighborX="-174" custLinFactNeighborY="-146">
        <dgm:presLayoutVars>
          <dgm:chMax val="1"/>
          <dgm:bulletEnabled val="1"/>
        </dgm:presLayoutVars>
      </dgm:prSet>
      <dgm:spPr/>
    </dgm:pt>
    <dgm:pt modelId="{FA82C049-E65F-4E3F-B4DC-E4F2A0712E87}" type="pres">
      <dgm:prSet presAssocID="{84F48F02-F28A-44F5-877B-0D2B6702C086}" presName="descendantText" presStyleLbl="alignAccFollowNode1" presStyleIdx="0" presStyleCnt="4" custScaleX="120422" custScaleY="126403">
        <dgm:presLayoutVars>
          <dgm:bulletEnabled val="1"/>
        </dgm:presLayoutVars>
      </dgm:prSet>
      <dgm:spPr/>
    </dgm:pt>
    <dgm:pt modelId="{CF85BEFB-A674-449D-8D20-1D2441846F1C}" type="pres">
      <dgm:prSet presAssocID="{EE209590-B76A-41DF-BFDC-4613016B12D7}" presName="sp" presStyleCnt="0"/>
      <dgm:spPr/>
    </dgm:pt>
    <dgm:pt modelId="{12B0390E-CB0D-43C1-AB6C-32E3AF39D6E9}" type="pres">
      <dgm:prSet presAssocID="{F1FECF57-DA7A-493F-9645-9DC6BBB12535}" presName="linNode" presStyleCnt="0"/>
      <dgm:spPr/>
    </dgm:pt>
    <dgm:pt modelId="{6FF99444-5108-47A0-A62A-31A05CC66B4E}" type="pres">
      <dgm:prSet presAssocID="{F1FECF57-DA7A-493F-9645-9DC6BBB12535}" presName="parentText" presStyleLbl="node1" presStyleIdx="1" presStyleCnt="4" custScaleX="85111" custScaleY="90785">
        <dgm:presLayoutVars>
          <dgm:chMax val="1"/>
          <dgm:bulletEnabled val="1"/>
        </dgm:presLayoutVars>
      </dgm:prSet>
      <dgm:spPr/>
    </dgm:pt>
    <dgm:pt modelId="{0589196F-9462-47FA-A699-0D6839D6F7FC}" type="pres">
      <dgm:prSet presAssocID="{F1FECF57-DA7A-493F-9645-9DC6BBB12535}" presName="descendantText" presStyleLbl="alignAccFollowNode1" presStyleIdx="1" presStyleCnt="4" custScaleX="130817" custScaleY="111782" custLinFactNeighborX="-3394" custLinFactNeighborY="2899">
        <dgm:presLayoutVars>
          <dgm:bulletEnabled val="1"/>
        </dgm:presLayoutVars>
      </dgm:prSet>
      <dgm:spPr/>
    </dgm:pt>
    <dgm:pt modelId="{580DA3F2-8365-45BC-98D8-BC6A774CF200}" type="pres">
      <dgm:prSet presAssocID="{DC02AA41-9743-42B6-83CF-2223378C2309}" presName="sp" presStyleCnt="0"/>
      <dgm:spPr/>
    </dgm:pt>
    <dgm:pt modelId="{9F2C6132-7F85-4545-B29B-691D7D3430ED}" type="pres">
      <dgm:prSet presAssocID="{EAF66DFE-37EF-4C4C-B5A8-F184BD535C6A}" presName="linNode" presStyleCnt="0"/>
      <dgm:spPr/>
    </dgm:pt>
    <dgm:pt modelId="{3DEF753C-2419-4CC5-941C-E486C5D15708}" type="pres">
      <dgm:prSet presAssocID="{EAF66DFE-37EF-4C4C-B5A8-F184BD535C6A}" presName="parentText" presStyleLbl="node1" presStyleIdx="2" presStyleCnt="4" custScaleX="79211" custScaleY="73551">
        <dgm:presLayoutVars>
          <dgm:chMax val="1"/>
          <dgm:bulletEnabled val="1"/>
        </dgm:presLayoutVars>
      </dgm:prSet>
      <dgm:spPr/>
    </dgm:pt>
    <dgm:pt modelId="{171AA019-FD05-49DD-9301-3E13566657A0}" type="pres">
      <dgm:prSet presAssocID="{EAF66DFE-37EF-4C4C-B5A8-F184BD535C6A}" presName="descendantText" presStyleLbl="alignAccFollowNode1" presStyleIdx="2" presStyleCnt="4" custScaleX="121245" custScaleY="71195">
        <dgm:presLayoutVars>
          <dgm:bulletEnabled val="1"/>
        </dgm:presLayoutVars>
      </dgm:prSet>
      <dgm:spPr/>
    </dgm:pt>
    <dgm:pt modelId="{82C2D33F-E942-4A72-A80F-291825D394E1}" type="pres">
      <dgm:prSet presAssocID="{CE5C7920-0EEF-4CF6-92D2-167C0CF74743}" presName="sp" presStyleCnt="0"/>
      <dgm:spPr/>
    </dgm:pt>
    <dgm:pt modelId="{432A739A-42CF-43B7-A908-86E1239D6212}" type="pres">
      <dgm:prSet presAssocID="{C318C69B-E170-43A9-812E-76686C464DA3}" presName="linNode" presStyleCnt="0"/>
      <dgm:spPr/>
    </dgm:pt>
    <dgm:pt modelId="{064428C7-8B25-44D5-AC5D-FF036C3233EE}" type="pres">
      <dgm:prSet presAssocID="{C318C69B-E170-43A9-812E-76686C464DA3}" presName="parentText" presStyleLbl="node1" presStyleIdx="3" presStyleCnt="4" custScaleX="82632" custScaleY="69657" custLinFactNeighborX="576" custLinFactNeighborY="638">
        <dgm:presLayoutVars>
          <dgm:chMax val="1"/>
          <dgm:bulletEnabled val="1"/>
        </dgm:presLayoutVars>
      </dgm:prSet>
      <dgm:spPr/>
    </dgm:pt>
    <dgm:pt modelId="{8C04F018-ACB2-4299-88CD-8F410B02D5C1}" type="pres">
      <dgm:prSet presAssocID="{C318C69B-E170-43A9-812E-76686C464DA3}" presName="descendantText" presStyleLbl="alignAccFollowNode1" presStyleIdx="3" presStyleCnt="4" custScaleX="124065" custScaleY="63234">
        <dgm:presLayoutVars>
          <dgm:bulletEnabled val="1"/>
        </dgm:presLayoutVars>
      </dgm:prSet>
      <dgm:spPr/>
    </dgm:pt>
  </dgm:ptLst>
  <dgm:cxnLst>
    <dgm:cxn modelId="{074DCC75-65E3-44E1-A7B1-6B1BF99C542D}" type="presOf" srcId="{027F7BF4-9CC4-4D19-AE23-F8305B8DC307}" destId="{171AA019-FD05-49DD-9301-3E13566657A0}" srcOrd="0" destOrd="1" presId="urn:microsoft.com/office/officeart/2005/8/layout/vList5"/>
    <dgm:cxn modelId="{088D0FB8-C699-4CB3-B07E-A84E6F2E570C}" srcId="{EAF66DFE-37EF-4C4C-B5A8-F184BD535C6A}" destId="{D16B834B-8C00-4F72-90F7-EA078B549606}" srcOrd="0" destOrd="0" parTransId="{DA729E36-1BD8-46FA-94F5-F8F9E0DEEA62}" sibTransId="{F4E9FE7E-5C45-4D20-92AA-80CB50EB554E}"/>
    <dgm:cxn modelId="{9B2934A6-DD55-4C56-A931-4DB3F6823FE3}" srcId="{F1FECF57-DA7A-493F-9645-9DC6BBB12535}" destId="{7024141D-E41D-451B-AA25-747A62CB2D34}" srcOrd="1" destOrd="0" parTransId="{D83AE209-D883-4381-9098-277F1CB719CB}" sibTransId="{1D897468-03AF-484F-A112-AC39C27D6934}"/>
    <dgm:cxn modelId="{B1F8D3A6-4A05-40F5-B579-333C5771A3D8}" type="presOf" srcId="{97CE77B7-063C-4091-90A6-952D8C280874}" destId="{0589196F-9462-47FA-A699-0D6839D6F7FC}" srcOrd="0" destOrd="4" presId="urn:microsoft.com/office/officeart/2005/8/layout/vList5"/>
    <dgm:cxn modelId="{2730F11A-CD77-4E3F-AD17-91C383D5BCC8}" srcId="{6CBAB586-87A3-4BB5-A63F-1767336BAF51}" destId="{EAF66DFE-37EF-4C4C-B5A8-F184BD535C6A}" srcOrd="2" destOrd="0" parTransId="{24D42169-0D37-4CDD-A541-6C7F34969991}" sibTransId="{CE5C7920-0EEF-4CF6-92D2-167C0CF74743}"/>
    <dgm:cxn modelId="{36CD8616-D3C7-422D-BBE5-86AA10EE0BB3}" type="presOf" srcId="{D16B834B-8C00-4F72-90F7-EA078B549606}" destId="{171AA019-FD05-49DD-9301-3E13566657A0}" srcOrd="0" destOrd="0" presId="urn:microsoft.com/office/officeart/2005/8/layout/vList5"/>
    <dgm:cxn modelId="{42D7616A-AE42-4A2E-8F60-B3DEF7A93BC7}" srcId="{F1FECF57-DA7A-493F-9645-9DC6BBB12535}" destId="{97CE77B7-063C-4091-90A6-952D8C280874}" srcOrd="4" destOrd="0" parTransId="{CBBB480A-6326-4AC1-9228-8B0D6DB502D4}" sibTransId="{5F6F3ECD-9F7B-4D6D-9196-6E2EE0111C03}"/>
    <dgm:cxn modelId="{223242AD-5F92-405C-8028-62759A648952}" type="presOf" srcId="{C318C69B-E170-43A9-812E-76686C464DA3}" destId="{064428C7-8B25-44D5-AC5D-FF036C3233EE}" srcOrd="0" destOrd="0" presId="urn:microsoft.com/office/officeart/2005/8/layout/vList5"/>
    <dgm:cxn modelId="{5A7AF134-8A8E-4A6F-98FF-7B30534FD8F9}" type="presOf" srcId="{7BBE89C5-138A-4512-AEE5-D5786926BBBD}" destId="{8C04F018-ACB2-4299-88CD-8F410B02D5C1}" srcOrd="0" destOrd="0" presId="urn:microsoft.com/office/officeart/2005/8/layout/vList5"/>
    <dgm:cxn modelId="{8BEA5188-5D7C-4EA6-A817-353DF745DA75}" srcId="{F1FECF57-DA7A-493F-9645-9DC6BBB12535}" destId="{250977B4-88AB-44DB-860F-1926E6927DD0}" srcOrd="0" destOrd="0" parTransId="{FC59E26C-0E78-4DE2-AC38-4E8372CD222D}" sibTransId="{973B5EA5-33A6-4DFE-8446-0A2FA4B32520}"/>
    <dgm:cxn modelId="{D354EF7F-4DE5-43E1-AC13-98D2F1AF1AE1}" srcId="{6CBAB586-87A3-4BB5-A63F-1767336BAF51}" destId="{84F48F02-F28A-44F5-877B-0D2B6702C086}" srcOrd="0" destOrd="0" parTransId="{CF83E66E-12A1-40D4-9511-8DA18EC7CBBD}" sibTransId="{EE209590-B76A-41DF-BFDC-4613016B12D7}"/>
    <dgm:cxn modelId="{61B774E5-0E22-4F04-AB54-95BD27BAAFBC}" srcId="{C318C69B-E170-43A9-812E-76686C464DA3}" destId="{238C3373-F49E-4209-8AE0-299C0C6352C6}" srcOrd="1" destOrd="0" parTransId="{D478B5EA-A1EF-44BF-AEC1-2BA343DCF1ED}" sibTransId="{BB543EEE-1F76-4C95-AE3C-6F3492B483EE}"/>
    <dgm:cxn modelId="{807C33C9-E820-451D-8CEF-B24A014C4BA8}" type="presOf" srcId="{6CBAB586-87A3-4BB5-A63F-1767336BAF51}" destId="{FB6A8291-5D7E-4456-9B32-824E84317454}" srcOrd="0" destOrd="0" presId="urn:microsoft.com/office/officeart/2005/8/layout/vList5"/>
    <dgm:cxn modelId="{519A088F-7F27-4AC5-868C-4911EF033161}" type="presOf" srcId="{7024141D-E41D-451B-AA25-747A62CB2D34}" destId="{0589196F-9462-47FA-A699-0D6839D6F7FC}" srcOrd="0" destOrd="1" presId="urn:microsoft.com/office/officeart/2005/8/layout/vList5"/>
    <dgm:cxn modelId="{E594BAFE-FEA3-4CEF-B19D-BAE2645C118B}" srcId="{6CBAB586-87A3-4BB5-A63F-1767336BAF51}" destId="{C318C69B-E170-43A9-812E-76686C464DA3}" srcOrd="3" destOrd="0" parTransId="{4CF1A4F5-DC0E-4DD8-BCD3-8EE839EAE8DB}" sibTransId="{3548B874-6EA1-4202-A80C-6751DFF8F37D}"/>
    <dgm:cxn modelId="{EE13B6E0-AF6A-4497-BB60-45C77FE5E2C5}" type="presOf" srcId="{238C3373-F49E-4209-8AE0-299C0C6352C6}" destId="{8C04F018-ACB2-4299-88CD-8F410B02D5C1}" srcOrd="0" destOrd="1" presId="urn:microsoft.com/office/officeart/2005/8/layout/vList5"/>
    <dgm:cxn modelId="{47D907E3-F138-4DC5-988F-280BAE76A546}" type="presOf" srcId="{EAF66DFE-37EF-4C4C-B5A8-F184BD535C6A}" destId="{3DEF753C-2419-4CC5-941C-E486C5D15708}" srcOrd="0" destOrd="0" presId="urn:microsoft.com/office/officeart/2005/8/layout/vList5"/>
    <dgm:cxn modelId="{92707B97-0EAF-4E6F-B079-B9B4C47346AE}" type="presOf" srcId="{84F48F02-F28A-44F5-877B-0D2B6702C086}" destId="{21CE78F5-7BFF-46D4-B925-0A4555324AF2}" srcOrd="0" destOrd="0" presId="urn:microsoft.com/office/officeart/2005/8/layout/vList5"/>
    <dgm:cxn modelId="{D355C137-FCE9-4A8A-8FD6-6B3D6A991EF0}" type="presOf" srcId="{AF6C0E7B-CB2A-495A-81DD-4F64F61F922C}" destId="{0589196F-9462-47FA-A699-0D6839D6F7FC}" srcOrd="0" destOrd="2" presId="urn:microsoft.com/office/officeart/2005/8/layout/vList5"/>
    <dgm:cxn modelId="{A5AD9679-9C6F-438C-A460-E058CCA70884}" type="presOf" srcId="{D12BBF1F-DF6F-4B62-AF92-0F7014376F80}" destId="{FA82C049-E65F-4E3F-B4DC-E4F2A0712E87}" srcOrd="0" destOrd="0" presId="urn:microsoft.com/office/officeart/2005/8/layout/vList5"/>
    <dgm:cxn modelId="{0081A515-DAE8-4065-876B-505675317AD3}" srcId="{6CBAB586-87A3-4BB5-A63F-1767336BAF51}" destId="{F1FECF57-DA7A-493F-9645-9DC6BBB12535}" srcOrd="1" destOrd="0" parTransId="{AB49FAB0-AF84-40A9-8FF6-E5C11FA980E7}" sibTransId="{DC02AA41-9743-42B6-83CF-2223378C2309}"/>
    <dgm:cxn modelId="{889492D2-793A-4B4B-AC2A-6F60DC9B0B08}" srcId="{F1FECF57-DA7A-493F-9645-9DC6BBB12535}" destId="{AF6C0E7B-CB2A-495A-81DD-4F64F61F922C}" srcOrd="2" destOrd="0" parTransId="{D16E9DDF-84E3-4A1B-B0C6-325A922F4A45}" sibTransId="{343C7E5D-4728-4B32-B641-15CB95AF3532}"/>
    <dgm:cxn modelId="{FD10E534-01B8-419C-BDEE-FA7E1DF76362}" srcId="{C318C69B-E170-43A9-812E-76686C464DA3}" destId="{7BBE89C5-138A-4512-AEE5-D5786926BBBD}" srcOrd="0" destOrd="0" parTransId="{46054592-F405-46EB-B8DA-664218D7566B}" sibTransId="{41F558A3-8A8D-4F70-AE94-C48DCC78A976}"/>
    <dgm:cxn modelId="{38B45546-A169-4772-9906-8E56236F36EB}" type="presOf" srcId="{250977B4-88AB-44DB-860F-1926E6927DD0}" destId="{0589196F-9462-47FA-A699-0D6839D6F7FC}" srcOrd="0" destOrd="0" presId="urn:microsoft.com/office/officeart/2005/8/layout/vList5"/>
    <dgm:cxn modelId="{684649C2-7ABE-4E51-B1C5-6B83E291BA69}" srcId="{F1FECF57-DA7A-493F-9645-9DC6BBB12535}" destId="{CCB7B445-A6E4-437F-AA02-7A2CD1BD64F6}" srcOrd="3" destOrd="0" parTransId="{C3D06827-4B80-4025-9213-C5EC7DFAFA98}" sibTransId="{2F4864C9-7DF5-4A6C-A54E-5D39343F9CFC}"/>
    <dgm:cxn modelId="{F26D3BCA-BDC2-4105-A667-DE48FF224504}" srcId="{EAF66DFE-37EF-4C4C-B5A8-F184BD535C6A}" destId="{027F7BF4-9CC4-4D19-AE23-F8305B8DC307}" srcOrd="1" destOrd="0" parTransId="{82001345-7478-41B0-BDDD-EEEEAB06FF95}" sibTransId="{B664D06E-0B64-499A-BEBB-98AA52AED830}"/>
    <dgm:cxn modelId="{DC985177-D7C3-4250-A4D2-DDA0170D56BB}" srcId="{84F48F02-F28A-44F5-877B-0D2B6702C086}" destId="{D12BBF1F-DF6F-4B62-AF92-0F7014376F80}" srcOrd="0" destOrd="0" parTransId="{316A02B1-2B9B-4DC5-8CEB-A2EB4516CC32}" sibTransId="{95121658-0ECB-4691-B292-55F10DC0BD2D}"/>
    <dgm:cxn modelId="{06105583-5C9E-469A-9E38-9A95DDD88184}" type="presOf" srcId="{32CB61D2-64C5-4DAC-BA91-3F9042CDDD08}" destId="{FA82C049-E65F-4E3F-B4DC-E4F2A0712E87}" srcOrd="0" destOrd="1" presId="urn:microsoft.com/office/officeart/2005/8/layout/vList5"/>
    <dgm:cxn modelId="{0C988B6A-AFA2-412C-AE10-27280697198F}" srcId="{84F48F02-F28A-44F5-877B-0D2B6702C086}" destId="{32CB61D2-64C5-4DAC-BA91-3F9042CDDD08}" srcOrd="1" destOrd="0" parTransId="{123241C0-A55A-430E-8305-A3F44361B32D}" sibTransId="{5EA5919A-A6D6-4AD0-BEC5-3ADB5A71B9AA}"/>
    <dgm:cxn modelId="{947F9D71-2F56-4125-B73A-6D4F707A1B27}" type="presOf" srcId="{F1FECF57-DA7A-493F-9645-9DC6BBB12535}" destId="{6FF99444-5108-47A0-A62A-31A05CC66B4E}" srcOrd="0" destOrd="0" presId="urn:microsoft.com/office/officeart/2005/8/layout/vList5"/>
    <dgm:cxn modelId="{6CE444CF-6EFF-4527-BBCF-F5B73E3064DE}" type="presOf" srcId="{CCB7B445-A6E4-437F-AA02-7A2CD1BD64F6}" destId="{0589196F-9462-47FA-A699-0D6839D6F7FC}" srcOrd="0" destOrd="3" presId="urn:microsoft.com/office/officeart/2005/8/layout/vList5"/>
    <dgm:cxn modelId="{DD66DF5C-071B-4AFF-A3CA-3B4D56D894D3}" type="presParOf" srcId="{FB6A8291-5D7E-4456-9B32-824E84317454}" destId="{325C29C8-38E8-458F-883D-39AD28AD5646}" srcOrd="0" destOrd="0" presId="urn:microsoft.com/office/officeart/2005/8/layout/vList5"/>
    <dgm:cxn modelId="{7BFA444E-016D-40BD-9DB0-7675287E316E}" type="presParOf" srcId="{325C29C8-38E8-458F-883D-39AD28AD5646}" destId="{21CE78F5-7BFF-46D4-B925-0A4555324AF2}" srcOrd="0" destOrd="0" presId="urn:microsoft.com/office/officeart/2005/8/layout/vList5"/>
    <dgm:cxn modelId="{294D614E-776D-4325-A033-6B8E2DF302CD}" type="presParOf" srcId="{325C29C8-38E8-458F-883D-39AD28AD5646}" destId="{FA82C049-E65F-4E3F-B4DC-E4F2A0712E87}" srcOrd="1" destOrd="0" presId="urn:microsoft.com/office/officeart/2005/8/layout/vList5"/>
    <dgm:cxn modelId="{DCE24682-3EE0-44CD-83FB-A4C6EC27CB38}" type="presParOf" srcId="{FB6A8291-5D7E-4456-9B32-824E84317454}" destId="{CF85BEFB-A674-449D-8D20-1D2441846F1C}" srcOrd="1" destOrd="0" presId="urn:microsoft.com/office/officeart/2005/8/layout/vList5"/>
    <dgm:cxn modelId="{C37CDDE8-70E7-4CD9-A760-F5725B8DB999}" type="presParOf" srcId="{FB6A8291-5D7E-4456-9B32-824E84317454}" destId="{12B0390E-CB0D-43C1-AB6C-32E3AF39D6E9}" srcOrd="2" destOrd="0" presId="urn:microsoft.com/office/officeart/2005/8/layout/vList5"/>
    <dgm:cxn modelId="{8B3AED48-CFB8-4965-AB02-AFBDFF4478A4}" type="presParOf" srcId="{12B0390E-CB0D-43C1-AB6C-32E3AF39D6E9}" destId="{6FF99444-5108-47A0-A62A-31A05CC66B4E}" srcOrd="0" destOrd="0" presId="urn:microsoft.com/office/officeart/2005/8/layout/vList5"/>
    <dgm:cxn modelId="{F7723AF3-7DE8-46AE-BF99-EB7DE277F28E}" type="presParOf" srcId="{12B0390E-CB0D-43C1-AB6C-32E3AF39D6E9}" destId="{0589196F-9462-47FA-A699-0D6839D6F7FC}" srcOrd="1" destOrd="0" presId="urn:microsoft.com/office/officeart/2005/8/layout/vList5"/>
    <dgm:cxn modelId="{C41E0336-2317-457F-A173-9265794674DB}" type="presParOf" srcId="{FB6A8291-5D7E-4456-9B32-824E84317454}" destId="{580DA3F2-8365-45BC-98D8-BC6A774CF200}" srcOrd="3" destOrd="0" presId="urn:microsoft.com/office/officeart/2005/8/layout/vList5"/>
    <dgm:cxn modelId="{4A259EF9-81E3-428A-A51B-CE6788FD604F}" type="presParOf" srcId="{FB6A8291-5D7E-4456-9B32-824E84317454}" destId="{9F2C6132-7F85-4545-B29B-691D7D3430ED}" srcOrd="4" destOrd="0" presId="urn:microsoft.com/office/officeart/2005/8/layout/vList5"/>
    <dgm:cxn modelId="{039E9121-7FDF-4367-AAAC-BC0CE919A996}" type="presParOf" srcId="{9F2C6132-7F85-4545-B29B-691D7D3430ED}" destId="{3DEF753C-2419-4CC5-941C-E486C5D15708}" srcOrd="0" destOrd="0" presId="urn:microsoft.com/office/officeart/2005/8/layout/vList5"/>
    <dgm:cxn modelId="{6874BF02-5200-46D2-947A-C018459C0CFD}" type="presParOf" srcId="{9F2C6132-7F85-4545-B29B-691D7D3430ED}" destId="{171AA019-FD05-49DD-9301-3E13566657A0}" srcOrd="1" destOrd="0" presId="urn:microsoft.com/office/officeart/2005/8/layout/vList5"/>
    <dgm:cxn modelId="{D8861531-3AC9-42FF-B781-E212D72D6BF6}" type="presParOf" srcId="{FB6A8291-5D7E-4456-9B32-824E84317454}" destId="{82C2D33F-E942-4A72-A80F-291825D394E1}" srcOrd="5" destOrd="0" presId="urn:microsoft.com/office/officeart/2005/8/layout/vList5"/>
    <dgm:cxn modelId="{76FD0A4B-AD22-493D-922B-27640E5F932E}" type="presParOf" srcId="{FB6A8291-5D7E-4456-9B32-824E84317454}" destId="{432A739A-42CF-43B7-A908-86E1239D6212}" srcOrd="6" destOrd="0" presId="urn:microsoft.com/office/officeart/2005/8/layout/vList5"/>
    <dgm:cxn modelId="{FF6CE928-CAB4-4008-BEE2-1378D6F23F11}" type="presParOf" srcId="{432A739A-42CF-43B7-A908-86E1239D6212}" destId="{064428C7-8B25-44D5-AC5D-FF036C3233EE}" srcOrd="0" destOrd="0" presId="urn:microsoft.com/office/officeart/2005/8/layout/vList5"/>
    <dgm:cxn modelId="{F28A1717-CC40-403E-8755-1FF66492FBDC}" type="presParOf" srcId="{432A739A-42CF-43B7-A908-86E1239D6212}" destId="{8C04F018-ACB2-4299-88CD-8F410B02D5C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BAB586-87A3-4BB5-A63F-1767336BAF51}" type="doc">
      <dgm:prSet loTypeId="urn:microsoft.com/office/officeart/2005/8/layout/vList5" loCatId="list" qsTypeId="urn:microsoft.com/office/officeart/2005/8/quickstyle/simple1" qsCatId="simple" csTypeId="urn:microsoft.com/office/officeart/2005/8/colors/accent2_2" csCatId="accent2" phldr="1"/>
      <dgm:spPr/>
      <dgm:t>
        <a:bodyPr/>
        <a:lstStyle/>
        <a:p>
          <a:pPr rtl="1"/>
          <a:endParaRPr lang="ar-SA"/>
        </a:p>
      </dgm:t>
    </dgm:pt>
    <dgm:pt modelId="{84F48F02-F28A-44F5-877B-0D2B6702C086}">
      <dgm:prSet phldrT="[Text]"/>
      <dgm:spPr/>
      <dgm:t>
        <a:bodyPr/>
        <a:lstStyle/>
        <a:p>
          <a:pPr rtl="1"/>
          <a:r>
            <a:rPr lang="ar-SA" b="1" dirty="0"/>
            <a:t>الخطوة 1 </a:t>
          </a:r>
        </a:p>
        <a:p>
          <a:pPr rtl="1"/>
          <a:r>
            <a:rPr lang="ar-SA" b="1" dirty="0"/>
            <a:t>إدخال البيانات اللازمة لتنفيذ </a:t>
          </a:r>
          <a:r>
            <a:rPr lang="ar-SA" b="1" u="sng" dirty="0">
              <a:solidFill>
                <a:schemeClr val="tx1"/>
              </a:solidFill>
            </a:rPr>
            <a:t>المرحلة الثانية :</a:t>
          </a:r>
        </a:p>
        <a:p>
          <a:pPr rtl="1"/>
          <a:r>
            <a:rPr lang="ar-SA" b="1" dirty="0"/>
            <a:t>(توزيع تكاليف أقسام الخدمات على أقسام الإنتاج)</a:t>
          </a:r>
          <a:endParaRPr lang="en-GB" b="1" dirty="0"/>
        </a:p>
      </dgm:t>
    </dgm:pt>
    <dgm:pt modelId="{CF83E66E-12A1-40D4-9511-8DA18EC7CBBD}" type="parTrans" cxnId="{D354EF7F-4DE5-43E1-AC13-98D2F1AF1AE1}">
      <dgm:prSet/>
      <dgm:spPr/>
      <dgm:t>
        <a:bodyPr/>
        <a:lstStyle/>
        <a:p>
          <a:pPr rtl="1"/>
          <a:endParaRPr lang="ar-SA"/>
        </a:p>
      </dgm:t>
    </dgm:pt>
    <dgm:pt modelId="{EE209590-B76A-41DF-BFDC-4613016B12D7}" type="sibTrans" cxnId="{D354EF7F-4DE5-43E1-AC13-98D2F1AF1AE1}">
      <dgm:prSet/>
      <dgm:spPr/>
      <dgm:t>
        <a:bodyPr/>
        <a:lstStyle/>
        <a:p>
          <a:pPr rtl="1"/>
          <a:endParaRPr lang="ar-SA"/>
        </a:p>
      </dgm:t>
    </dgm:pt>
    <dgm:pt modelId="{D12BBF1F-DF6F-4B62-AF92-0F7014376F80}">
      <dgm:prSet phldrT="[Text]" custT="1"/>
      <dgm:spPr/>
      <dgm:t>
        <a:bodyPr/>
        <a:lstStyle/>
        <a:p>
          <a:pPr algn="r" rtl="1"/>
          <a:r>
            <a:rPr lang="ar-SA" sz="1400" dirty="0"/>
            <a:t>بالخلية (</a:t>
          </a:r>
          <a:r>
            <a:rPr lang="en-GB" sz="1400" dirty="0"/>
            <a:t>A7</a:t>
          </a:r>
          <a:r>
            <a:rPr lang="ar-SA" sz="1400" dirty="0"/>
            <a:t>)  اكتب توزيع تكاليف القسم ص</a:t>
          </a:r>
        </a:p>
      </dgm:t>
    </dgm:pt>
    <dgm:pt modelId="{316A02B1-2B9B-4DC5-8CEB-A2EB4516CC32}" type="parTrans" cxnId="{DC985177-D7C3-4250-A4D2-DDA0170D56BB}">
      <dgm:prSet/>
      <dgm:spPr/>
      <dgm:t>
        <a:bodyPr/>
        <a:lstStyle/>
        <a:p>
          <a:pPr rtl="1"/>
          <a:endParaRPr lang="ar-SA"/>
        </a:p>
      </dgm:t>
    </dgm:pt>
    <dgm:pt modelId="{95121658-0ECB-4691-B292-55F10DC0BD2D}" type="sibTrans" cxnId="{DC985177-D7C3-4250-A4D2-DDA0170D56BB}">
      <dgm:prSet/>
      <dgm:spPr/>
      <dgm:t>
        <a:bodyPr/>
        <a:lstStyle/>
        <a:p>
          <a:pPr rtl="1"/>
          <a:endParaRPr lang="ar-SA"/>
        </a:p>
      </dgm:t>
    </dgm:pt>
    <dgm:pt modelId="{F1FECF57-DA7A-493F-9645-9DC6BBB12535}">
      <dgm:prSet phldrT="[Text]"/>
      <dgm:spPr/>
      <dgm:t>
        <a:bodyPr/>
        <a:lstStyle/>
        <a:p>
          <a:pPr rtl="1"/>
          <a:r>
            <a:rPr lang="ar-SA" b="1" dirty="0"/>
            <a:t>الخطوة 2 </a:t>
          </a:r>
        </a:p>
        <a:p>
          <a:pPr rtl="1"/>
          <a:r>
            <a:rPr lang="ar-SA" b="1" dirty="0"/>
            <a:t>توزيع تكاليف قسم التكييف (ص)</a:t>
          </a:r>
          <a:endParaRPr lang="en-GB" b="1" dirty="0"/>
        </a:p>
      </dgm:t>
    </dgm:pt>
    <dgm:pt modelId="{AB49FAB0-AF84-40A9-8FF6-E5C11FA980E7}" type="parTrans" cxnId="{0081A515-DAE8-4065-876B-505675317AD3}">
      <dgm:prSet/>
      <dgm:spPr/>
      <dgm:t>
        <a:bodyPr/>
        <a:lstStyle/>
        <a:p>
          <a:pPr rtl="1"/>
          <a:endParaRPr lang="ar-SA"/>
        </a:p>
      </dgm:t>
    </dgm:pt>
    <dgm:pt modelId="{DC02AA41-9743-42B6-83CF-2223378C2309}" type="sibTrans" cxnId="{0081A515-DAE8-4065-876B-505675317AD3}">
      <dgm:prSet/>
      <dgm:spPr/>
      <dgm:t>
        <a:bodyPr/>
        <a:lstStyle/>
        <a:p>
          <a:pPr rtl="1"/>
          <a:endParaRPr lang="ar-SA"/>
        </a:p>
      </dgm:t>
    </dgm:pt>
    <dgm:pt modelId="{250977B4-88AB-44DB-860F-1926E6927DD0}">
      <dgm:prSet phldrT="[Text]" custT="1"/>
      <dgm:spPr/>
      <dgm:t>
        <a:bodyPr/>
        <a:lstStyle/>
        <a:p>
          <a:pPr rtl="1"/>
          <a:r>
            <a:rPr lang="ar-SA" sz="1400" b="1" dirty="0"/>
            <a:t>نصيب القسم (أ) من تكاليف القسم (ص) = تكاليف القسم (ص) * نسبة استفادة القسم (أ) /مجموع نسب الاستفادة من قسم الخدمات (ص)</a:t>
          </a:r>
        </a:p>
      </dgm:t>
    </dgm:pt>
    <dgm:pt modelId="{FC59E26C-0E78-4DE2-AC38-4E8372CD222D}" type="parTrans" cxnId="{8BEA5188-5D7C-4EA6-A817-353DF745DA75}">
      <dgm:prSet/>
      <dgm:spPr/>
      <dgm:t>
        <a:bodyPr/>
        <a:lstStyle/>
        <a:p>
          <a:pPr rtl="1"/>
          <a:endParaRPr lang="ar-SA"/>
        </a:p>
      </dgm:t>
    </dgm:pt>
    <dgm:pt modelId="{973B5EA5-33A6-4DFE-8446-0A2FA4B32520}" type="sibTrans" cxnId="{8BEA5188-5D7C-4EA6-A817-353DF745DA75}">
      <dgm:prSet/>
      <dgm:spPr/>
      <dgm:t>
        <a:bodyPr/>
        <a:lstStyle/>
        <a:p>
          <a:pPr rtl="1"/>
          <a:endParaRPr lang="ar-SA"/>
        </a:p>
      </dgm:t>
    </dgm:pt>
    <dgm:pt modelId="{EAF66DFE-37EF-4C4C-B5A8-F184BD535C6A}">
      <dgm:prSet phldrT="[Text]"/>
      <dgm:spPr/>
      <dgm:t>
        <a:bodyPr/>
        <a:lstStyle/>
        <a:p>
          <a:pPr rtl="1"/>
          <a:r>
            <a:rPr lang="ar-SA" b="1" dirty="0"/>
            <a:t>الخطوة 3</a:t>
          </a:r>
        </a:p>
        <a:p>
          <a:pPr rtl="1"/>
          <a:r>
            <a:rPr lang="ar-SA" b="1" dirty="0"/>
            <a:t>توزيع تكاليف قسم المناولة (س)</a:t>
          </a:r>
        </a:p>
      </dgm:t>
    </dgm:pt>
    <dgm:pt modelId="{24D42169-0D37-4CDD-A541-6C7F34969991}" type="parTrans" cxnId="{2730F11A-CD77-4E3F-AD17-91C383D5BCC8}">
      <dgm:prSet/>
      <dgm:spPr/>
      <dgm:t>
        <a:bodyPr/>
        <a:lstStyle/>
        <a:p>
          <a:pPr rtl="1"/>
          <a:endParaRPr lang="ar-SA"/>
        </a:p>
      </dgm:t>
    </dgm:pt>
    <dgm:pt modelId="{CE5C7920-0EEF-4CF6-92D2-167C0CF74743}" type="sibTrans" cxnId="{2730F11A-CD77-4E3F-AD17-91C383D5BCC8}">
      <dgm:prSet/>
      <dgm:spPr/>
      <dgm:t>
        <a:bodyPr/>
        <a:lstStyle/>
        <a:p>
          <a:pPr rtl="1"/>
          <a:endParaRPr lang="ar-SA"/>
        </a:p>
      </dgm:t>
    </dgm:pt>
    <dgm:pt modelId="{D16B834B-8C00-4F72-90F7-EA078B549606}">
      <dgm:prSet phldrT="[Text]" custT="1"/>
      <dgm:spPr/>
      <dgm:t>
        <a:bodyPr/>
        <a:lstStyle/>
        <a:p>
          <a:pPr rtl="1"/>
          <a:r>
            <a:rPr lang="ar-SA" sz="1400" dirty="0"/>
            <a:t>نصيب القسم (أ) من تكاليف القسم (س) = (تكاليف القسم (س)* نسبة استفادة القسم (أ) /مجموع نسب الاستفادة من قسم المناولة (س)</a:t>
          </a:r>
        </a:p>
      </dgm:t>
    </dgm:pt>
    <dgm:pt modelId="{DA729E36-1BD8-46FA-94F5-F8F9E0DEEA62}" type="parTrans" cxnId="{088D0FB8-C699-4CB3-B07E-A84E6F2E570C}">
      <dgm:prSet/>
      <dgm:spPr/>
      <dgm:t>
        <a:bodyPr/>
        <a:lstStyle/>
        <a:p>
          <a:pPr rtl="1"/>
          <a:endParaRPr lang="ar-SA"/>
        </a:p>
      </dgm:t>
    </dgm:pt>
    <dgm:pt modelId="{F4E9FE7E-5C45-4D20-92AA-80CB50EB554E}" type="sibTrans" cxnId="{088D0FB8-C699-4CB3-B07E-A84E6F2E570C}">
      <dgm:prSet/>
      <dgm:spPr/>
      <dgm:t>
        <a:bodyPr/>
        <a:lstStyle/>
        <a:p>
          <a:pPr rtl="1"/>
          <a:endParaRPr lang="ar-SA"/>
        </a:p>
      </dgm:t>
    </dgm:pt>
    <dgm:pt modelId="{C318C69B-E170-43A9-812E-76686C464DA3}">
      <dgm:prSet/>
      <dgm:spPr/>
      <dgm:t>
        <a:bodyPr/>
        <a:lstStyle/>
        <a:p>
          <a:pPr rtl="1"/>
          <a:r>
            <a:rPr lang="ar-SA" b="1" dirty="0"/>
            <a:t>الخطوة 4</a:t>
          </a:r>
        </a:p>
        <a:p>
          <a:pPr rtl="1"/>
          <a:r>
            <a:rPr lang="ar-SA" b="1" dirty="0"/>
            <a:t>حساب إجمالي تكاليف أقسام الإنتاج</a:t>
          </a:r>
        </a:p>
      </dgm:t>
    </dgm:pt>
    <dgm:pt modelId="{4CF1A4F5-DC0E-4DD8-BCD3-8EE839EAE8DB}" type="parTrans" cxnId="{E594BAFE-FEA3-4CEF-B19D-BAE2645C118B}">
      <dgm:prSet/>
      <dgm:spPr/>
      <dgm:t>
        <a:bodyPr/>
        <a:lstStyle/>
        <a:p>
          <a:pPr rtl="1"/>
          <a:endParaRPr lang="ar-SA"/>
        </a:p>
      </dgm:t>
    </dgm:pt>
    <dgm:pt modelId="{3548B874-6EA1-4202-A80C-6751DFF8F37D}" type="sibTrans" cxnId="{E594BAFE-FEA3-4CEF-B19D-BAE2645C118B}">
      <dgm:prSet/>
      <dgm:spPr/>
      <dgm:t>
        <a:bodyPr/>
        <a:lstStyle/>
        <a:p>
          <a:pPr rtl="1"/>
          <a:endParaRPr lang="ar-SA"/>
        </a:p>
      </dgm:t>
    </dgm:pt>
    <dgm:pt modelId="{7BBE89C5-138A-4512-AEE5-D5786926BBBD}">
      <dgm:prSet custT="1"/>
      <dgm:spPr/>
      <dgm:t>
        <a:bodyPr/>
        <a:lstStyle/>
        <a:p>
          <a:pPr rtl="1"/>
          <a:r>
            <a:rPr lang="ar-SA" sz="1400" dirty="0"/>
            <a:t>بالخلية (</a:t>
          </a:r>
          <a:r>
            <a:rPr lang="en-GB" sz="1400" dirty="0"/>
            <a:t>A9</a:t>
          </a:r>
          <a:r>
            <a:rPr lang="ar-SA" sz="1400" dirty="0"/>
            <a:t>) اكنب إجمالي التكاليف</a:t>
          </a:r>
        </a:p>
      </dgm:t>
    </dgm:pt>
    <dgm:pt modelId="{46054592-F405-46EB-B8DA-664218D7566B}" type="parTrans" cxnId="{FD10E534-01B8-419C-BDEE-FA7E1DF76362}">
      <dgm:prSet/>
      <dgm:spPr/>
      <dgm:t>
        <a:bodyPr/>
        <a:lstStyle/>
        <a:p>
          <a:pPr rtl="1"/>
          <a:endParaRPr lang="ar-SA"/>
        </a:p>
      </dgm:t>
    </dgm:pt>
    <dgm:pt modelId="{41F558A3-8A8D-4F70-AE94-C48DCC78A976}" type="sibTrans" cxnId="{FD10E534-01B8-419C-BDEE-FA7E1DF76362}">
      <dgm:prSet/>
      <dgm:spPr/>
      <dgm:t>
        <a:bodyPr/>
        <a:lstStyle/>
        <a:p>
          <a:pPr rtl="1"/>
          <a:endParaRPr lang="ar-SA"/>
        </a:p>
      </dgm:t>
    </dgm:pt>
    <dgm:pt modelId="{97CE77B7-063C-4091-90A6-952D8C280874}">
      <dgm:prSet phldrT="[Text]" custT="1"/>
      <dgm:spPr/>
      <dgm:t>
        <a:bodyPr/>
        <a:lstStyle/>
        <a:p>
          <a:pPr rtl="1"/>
          <a:r>
            <a:rPr lang="ar-SA" sz="1400" dirty="0"/>
            <a:t>نصيب القسم (أ) من تكاليف القسم (ص) (7</a:t>
          </a:r>
          <a:r>
            <a:rPr lang="en-GB" sz="1400" dirty="0"/>
            <a:t>C</a:t>
          </a:r>
          <a:r>
            <a:rPr lang="ar-SA" sz="1400" dirty="0"/>
            <a:t>) : </a:t>
          </a:r>
          <a:r>
            <a:rPr lang="en-GB" sz="1400" dirty="0"/>
            <a:t>=$F6*G7/$k7</a:t>
          </a:r>
          <a:endParaRPr lang="ar-SA" sz="1400" dirty="0"/>
        </a:p>
      </dgm:t>
    </dgm:pt>
    <dgm:pt modelId="{CBBB480A-6326-4AC1-9228-8B0D6DB502D4}" type="parTrans" cxnId="{42D7616A-AE42-4A2E-8F60-B3DEF7A93BC7}">
      <dgm:prSet/>
      <dgm:spPr/>
      <dgm:t>
        <a:bodyPr/>
        <a:lstStyle/>
        <a:p>
          <a:endParaRPr lang="en-GB"/>
        </a:p>
      </dgm:t>
    </dgm:pt>
    <dgm:pt modelId="{5F6F3ECD-9F7B-4D6D-9196-6E2EE0111C03}" type="sibTrans" cxnId="{42D7616A-AE42-4A2E-8F60-B3DEF7A93BC7}">
      <dgm:prSet/>
      <dgm:spPr/>
      <dgm:t>
        <a:bodyPr/>
        <a:lstStyle/>
        <a:p>
          <a:endParaRPr lang="en-GB"/>
        </a:p>
      </dgm:t>
    </dgm:pt>
    <dgm:pt modelId="{AF6C0E7B-CB2A-495A-81DD-4F64F61F922C}">
      <dgm:prSet phldrT="[Text]" custT="1"/>
      <dgm:spPr/>
      <dgm:t>
        <a:bodyPr/>
        <a:lstStyle/>
        <a:p>
          <a:pPr rtl="1"/>
          <a:r>
            <a:rPr lang="ar-SA" sz="1400" dirty="0"/>
            <a:t>الخطوات: نسخ خلية مجموع النسب (</a:t>
          </a:r>
          <a:r>
            <a:rPr lang="en-GB" sz="1400" dirty="0"/>
            <a:t>K5</a:t>
          </a:r>
          <a:r>
            <a:rPr lang="ar-SA" sz="1400" dirty="0"/>
            <a:t>)  لنطاق الخلايا </a:t>
          </a:r>
          <a:r>
            <a:rPr lang="en-GB" sz="1400" dirty="0"/>
            <a:t>K6:K8</a:t>
          </a:r>
          <a:endParaRPr lang="ar-SA" sz="1400" dirty="0"/>
        </a:p>
      </dgm:t>
    </dgm:pt>
    <dgm:pt modelId="{D16E9DDF-84E3-4A1B-B0C6-325A922F4A45}" type="parTrans" cxnId="{889492D2-793A-4B4B-AC2A-6F60DC9B0B08}">
      <dgm:prSet/>
      <dgm:spPr/>
      <dgm:t>
        <a:bodyPr/>
        <a:lstStyle/>
        <a:p>
          <a:endParaRPr lang="en-GB"/>
        </a:p>
      </dgm:t>
    </dgm:pt>
    <dgm:pt modelId="{343C7E5D-4728-4B32-B641-15CB95AF3532}" type="sibTrans" cxnId="{889492D2-793A-4B4B-AC2A-6F60DC9B0B08}">
      <dgm:prSet/>
      <dgm:spPr/>
      <dgm:t>
        <a:bodyPr/>
        <a:lstStyle/>
        <a:p>
          <a:endParaRPr lang="en-GB"/>
        </a:p>
      </dgm:t>
    </dgm:pt>
    <dgm:pt modelId="{17048EE5-0BFE-4351-BD5F-8FA7D5B94688}">
      <dgm:prSet phldrT="[Text]" custT="1"/>
      <dgm:spPr/>
      <dgm:t>
        <a:bodyPr/>
        <a:lstStyle/>
        <a:p>
          <a:pPr algn="r" rtl="1"/>
          <a:r>
            <a:rPr lang="ar-SA" sz="1400" dirty="0"/>
            <a:t>بالخلية (</a:t>
          </a:r>
          <a:r>
            <a:rPr lang="en-GB" sz="1400" dirty="0"/>
            <a:t>A8</a:t>
          </a:r>
          <a:r>
            <a:rPr lang="ar-SA" sz="1400" dirty="0"/>
            <a:t>) اكتب توزيع تكاليف القسم س</a:t>
          </a:r>
        </a:p>
      </dgm:t>
    </dgm:pt>
    <dgm:pt modelId="{8BE0ABFF-841B-4CB2-9A5A-934C1CB2C534}" type="parTrans" cxnId="{572478CC-6965-464D-A2B8-8A32973AB253}">
      <dgm:prSet/>
      <dgm:spPr/>
      <dgm:t>
        <a:bodyPr/>
        <a:lstStyle/>
        <a:p>
          <a:endParaRPr lang="en-GB"/>
        </a:p>
      </dgm:t>
    </dgm:pt>
    <dgm:pt modelId="{35EC5C43-F7C1-4189-B1F5-E483C5198BA3}" type="sibTrans" cxnId="{572478CC-6965-464D-A2B8-8A32973AB253}">
      <dgm:prSet/>
      <dgm:spPr/>
      <dgm:t>
        <a:bodyPr/>
        <a:lstStyle/>
        <a:p>
          <a:endParaRPr lang="en-GB"/>
        </a:p>
      </dgm:t>
    </dgm:pt>
    <dgm:pt modelId="{84BA3313-88EA-4A36-9B1C-18FA95FFE9EB}">
      <dgm:prSet phldrT="[Text]" custT="1"/>
      <dgm:spPr/>
      <dgm:t>
        <a:bodyPr/>
        <a:lstStyle/>
        <a:p>
          <a:pPr algn="r" rtl="1"/>
          <a:r>
            <a:rPr lang="ar-SA" sz="1400" dirty="0"/>
            <a:t>إدخال البيانات</a:t>
          </a:r>
          <a:r>
            <a:rPr lang="en-GB" sz="1400" dirty="0"/>
            <a:t>:</a:t>
          </a:r>
          <a:endParaRPr lang="ar-SA" sz="1400" dirty="0"/>
        </a:p>
      </dgm:t>
    </dgm:pt>
    <dgm:pt modelId="{BC97EF83-A39E-4A44-A7D5-CA33CA47D90B}" type="parTrans" cxnId="{4087F879-9884-4C50-8CDD-D3B471E554AE}">
      <dgm:prSet/>
      <dgm:spPr/>
      <dgm:t>
        <a:bodyPr/>
        <a:lstStyle/>
        <a:p>
          <a:endParaRPr lang="en-GB"/>
        </a:p>
      </dgm:t>
    </dgm:pt>
    <dgm:pt modelId="{418632A8-F8E8-4AB2-9D35-85A4C08566FC}" type="sibTrans" cxnId="{4087F879-9884-4C50-8CDD-D3B471E554AE}">
      <dgm:prSet/>
      <dgm:spPr/>
      <dgm:t>
        <a:bodyPr/>
        <a:lstStyle/>
        <a:p>
          <a:endParaRPr lang="en-GB"/>
        </a:p>
      </dgm:t>
    </dgm:pt>
    <dgm:pt modelId="{2BF6FE98-907A-4A40-9464-AAB78DCFDFBD}">
      <dgm:prSet phldrT="[Text]" custT="1"/>
      <dgm:spPr/>
      <dgm:t>
        <a:bodyPr/>
        <a:lstStyle/>
        <a:p>
          <a:pPr algn="r" rtl="1"/>
          <a:r>
            <a:rPr lang="ar-SA" sz="1400" dirty="0"/>
            <a:t>بالخلية (</a:t>
          </a:r>
          <a:r>
            <a:rPr lang="en-GB" sz="1400" dirty="0"/>
            <a:t>H7</a:t>
          </a:r>
          <a:r>
            <a:rPr lang="ar-SA" sz="1400" dirty="0"/>
            <a:t>)</a:t>
          </a:r>
          <a:r>
            <a:rPr lang="en-GB" sz="1400" dirty="0"/>
            <a:t> </a:t>
          </a:r>
          <a:r>
            <a:rPr lang="ar-SA" sz="1400" dirty="0"/>
            <a:t>نسبة استفادة القسم الانتاجي (ب) من قسم الخدمات (ص) =5</a:t>
          </a:r>
        </a:p>
      </dgm:t>
    </dgm:pt>
    <dgm:pt modelId="{A0A70F05-9A00-4C4F-9C2C-0FC2CAFBA047}" type="parTrans" cxnId="{746E25F8-2928-4A1B-B1CE-EFEDD752F4D1}">
      <dgm:prSet/>
      <dgm:spPr/>
      <dgm:t>
        <a:bodyPr/>
        <a:lstStyle/>
        <a:p>
          <a:endParaRPr lang="en-GB"/>
        </a:p>
      </dgm:t>
    </dgm:pt>
    <dgm:pt modelId="{43F9F218-36DE-44B2-9425-924F799243B6}" type="sibTrans" cxnId="{746E25F8-2928-4A1B-B1CE-EFEDD752F4D1}">
      <dgm:prSet/>
      <dgm:spPr/>
      <dgm:t>
        <a:bodyPr/>
        <a:lstStyle/>
        <a:p>
          <a:endParaRPr lang="en-GB"/>
        </a:p>
      </dgm:t>
    </dgm:pt>
    <dgm:pt modelId="{45ABFBFB-F450-44B3-BB39-C7576950FCAD}">
      <dgm:prSet phldrT="[Text]" custT="1"/>
      <dgm:spPr/>
      <dgm:t>
        <a:bodyPr/>
        <a:lstStyle/>
        <a:p>
          <a:pPr algn="r" rtl="1"/>
          <a:r>
            <a:rPr lang="ar-SA" sz="1400" dirty="0"/>
            <a:t>بالخلية (</a:t>
          </a:r>
          <a:r>
            <a:rPr lang="en-GB" sz="1400" dirty="0"/>
            <a:t>G8</a:t>
          </a:r>
          <a:r>
            <a:rPr lang="ar-SA" sz="1400" dirty="0"/>
            <a:t>) نسبة استفادة القسم الانتاجي (أ) من قسم الخدمات (س) =20</a:t>
          </a:r>
        </a:p>
      </dgm:t>
    </dgm:pt>
    <dgm:pt modelId="{F2E79E41-EDE3-4E59-91A7-EAAA09DE49E5}" type="parTrans" cxnId="{3C5CBFBE-B582-4266-B006-A9DC8B9FC062}">
      <dgm:prSet/>
      <dgm:spPr/>
      <dgm:t>
        <a:bodyPr/>
        <a:lstStyle/>
        <a:p>
          <a:endParaRPr lang="en-GB"/>
        </a:p>
      </dgm:t>
    </dgm:pt>
    <dgm:pt modelId="{CAF9EDAE-804C-4A67-BFD4-5B3156B22A7A}" type="sibTrans" cxnId="{3C5CBFBE-B582-4266-B006-A9DC8B9FC062}">
      <dgm:prSet/>
      <dgm:spPr/>
      <dgm:t>
        <a:bodyPr/>
        <a:lstStyle/>
        <a:p>
          <a:endParaRPr lang="en-GB"/>
        </a:p>
      </dgm:t>
    </dgm:pt>
    <dgm:pt modelId="{DA212225-C5EF-4ED1-919B-441407CBB95B}">
      <dgm:prSet custT="1"/>
      <dgm:spPr/>
      <dgm:t>
        <a:bodyPr/>
        <a:lstStyle/>
        <a:p>
          <a:pPr algn="r" rtl="1"/>
          <a:r>
            <a:rPr lang="ar-SA" sz="1400" dirty="0"/>
            <a:t>بالخلية (</a:t>
          </a:r>
          <a:r>
            <a:rPr lang="en-GB" sz="1400" dirty="0"/>
            <a:t>H8</a:t>
          </a:r>
          <a:r>
            <a:rPr lang="ar-SA" sz="1400" dirty="0"/>
            <a:t>)</a:t>
          </a:r>
          <a:r>
            <a:rPr lang="en-GB" sz="1400" dirty="0"/>
            <a:t> </a:t>
          </a:r>
          <a:r>
            <a:rPr lang="ar-SA" sz="1400" dirty="0"/>
            <a:t>نسبة استفادة القسم الانتاجي (ب) من قسم الخدمات (س) =35</a:t>
          </a:r>
          <a:endParaRPr lang="en-GB" sz="1400" dirty="0"/>
        </a:p>
      </dgm:t>
    </dgm:pt>
    <dgm:pt modelId="{E72B1960-0DE5-436F-9979-05B90FA0C31A}" type="sibTrans" cxnId="{5DDC49CC-F78C-4366-9443-9E2AFE0E1F9B}">
      <dgm:prSet/>
      <dgm:spPr/>
      <dgm:t>
        <a:bodyPr/>
        <a:lstStyle/>
        <a:p>
          <a:endParaRPr lang="en-GB"/>
        </a:p>
      </dgm:t>
    </dgm:pt>
    <dgm:pt modelId="{6A1EB102-56E7-48D3-86F3-0B199CD26DFC}" type="parTrans" cxnId="{5DDC49CC-F78C-4366-9443-9E2AFE0E1F9B}">
      <dgm:prSet/>
      <dgm:spPr/>
      <dgm:t>
        <a:bodyPr/>
        <a:lstStyle/>
        <a:p>
          <a:endParaRPr lang="en-GB"/>
        </a:p>
      </dgm:t>
    </dgm:pt>
    <dgm:pt modelId="{DA2DC67D-2413-4D80-8B37-AE99C35D1E75}">
      <dgm:prSet phldrT="[Text]" custT="1"/>
      <dgm:spPr/>
      <dgm:t>
        <a:bodyPr/>
        <a:lstStyle/>
        <a:p>
          <a:pPr algn="r" rtl="1"/>
          <a:r>
            <a:rPr lang="ar-SA" sz="1400" dirty="0"/>
            <a:t>بالخلية (</a:t>
          </a:r>
          <a:r>
            <a:rPr lang="en-GB" sz="1400" dirty="0"/>
            <a:t>G7</a:t>
          </a:r>
          <a:r>
            <a:rPr lang="ar-SA" sz="1400" dirty="0"/>
            <a:t>) نسبة استفادة القسم الانتاجي (أ) من قسم الخدمات (ص) =11</a:t>
          </a:r>
        </a:p>
      </dgm:t>
    </dgm:pt>
    <dgm:pt modelId="{6D9C34D9-A208-4561-8A02-BEA4F68219E2}" type="parTrans" cxnId="{8987453C-F8E0-4E56-8BDC-8C3A2BF1E8C8}">
      <dgm:prSet/>
      <dgm:spPr/>
      <dgm:t>
        <a:bodyPr/>
        <a:lstStyle/>
        <a:p>
          <a:endParaRPr lang="en-GB"/>
        </a:p>
      </dgm:t>
    </dgm:pt>
    <dgm:pt modelId="{17DF8797-D1AB-417B-987F-FC7D88EEE5B0}" type="sibTrans" cxnId="{8987453C-F8E0-4E56-8BDC-8C3A2BF1E8C8}">
      <dgm:prSet/>
      <dgm:spPr/>
      <dgm:t>
        <a:bodyPr/>
        <a:lstStyle/>
        <a:p>
          <a:endParaRPr lang="en-GB"/>
        </a:p>
      </dgm:t>
    </dgm:pt>
    <dgm:pt modelId="{48F1520C-BABE-404E-9A74-6149BA072E54}">
      <dgm:prSet phldrT="[Text]" custT="1"/>
      <dgm:spPr/>
      <dgm:t>
        <a:bodyPr/>
        <a:lstStyle/>
        <a:p>
          <a:pPr rtl="1"/>
          <a:r>
            <a:rPr lang="ar-SA" sz="1400" dirty="0"/>
            <a:t>نصيب القسم (ب) من تكاليف القسم (ص) : بنسخ المعادلة السابقة إالى الخليه (</a:t>
          </a:r>
          <a:r>
            <a:rPr lang="en-GB" sz="1400" dirty="0"/>
            <a:t>D7</a:t>
          </a:r>
          <a:r>
            <a:rPr lang="ar-SA" sz="1400" dirty="0"/>
            <a:t>)</a:t>
          </a:r>
        </a:p>
      </dgm:t>
    </dgm:pt>
    <dgm:pt modelId="{4A93D4DA-76F8-4FA0-9A97-640BEC791DA6}" type="parTrans" cxnId="{2A7FD898-9E80-4F2D-99BA-ADFF48F5CD33}">
      <dgm:prSet/>
      <dgm:spPr/>
      <dgm:t>
        <a:bodyPr/>
        <a:lstStyle/>
        <a:p>
          <a:endParaRPr lang="en-GB"/>
        </a:p>
      </dgm:t>
    </dgm:pt>
    <dgm:pt modelId="{2DA80F4B-C77E-4ED6-A56A-1052685D83A2}" type="sibTrans" cxnId="{2A7FD898-9E80-4F2D-99BA-ADFF48F5CD33}">
      <dgm:prSet/>
      <dgm:spPr/>
      <dgm:t>
        <a:bodyPr/>
        <a:lstStyle/>
        <a:p>
          <a:endParaRPr lang="en-GB"/>
        </a:p>
      </dgm:t>
    </dgm:pt>
    <dgm:pt modelId="{D360F1E4-0EE9-4B2E-97F8-84695C868AE8}">
      <dgm:prSet custT="1"/>
      <dgm:spPr/>
      <dgm:t>
        <a:bodyPr/>
        <a:lstStyle/>
        <a:p>
          <a:pPr rtl="1"/>
          <a:r>
            <a:rPr lang="ar-SA" sz="1400" dirty="0"/>
            <a:t>نصيب القسم (أ) من تكاليف القسم (س) (</a:t>
          </a:r>
          <a:r>
            <a:rPr lang="en-GB" sz="1400" dirty="0"/>
            <a:t>C8</a:t>
          </a:r>
          <a:r>
            <a:rPr lang="ar-SA" sz="1400" dirty="0"/>
            <a:t>) : </a:t>
          </a:r>
          <a:r>
            <a:rPr lang="en-GB" sz="1400" dirty="0"/>
            <a:t>=$E6*G8/$k8</a:t>
          </a:r>
          <a:endParaRPr lang="ar-SA" sz="1400" dirty="0"/>
        </a:p>
      </dgm:t>
    </dgm:pt>
    <dgm:pt modelId="{3685A706-D551-4011-ABFF-E76D087C363C}" type="parTrans" cxnId="{C1139306-6D58-4569-BDBC-9B81FEEA91F6}">
      <dgm:prSet/>
      <dgm:spPr/>
      <dgm:t>
        <a:bodyPr/>
        <a:lstStyle/>
        <a:p>
          <a:endParaRPr lang="en-GB"/>
        </a:p>
      </dgm:t>
    </dgm:pt>
    <dgm:pt modelId="{50263C31-1667-4D64-B335-C4959AB4883A}" type="sibTrans" cxnId="{C1139306-6D58-4569-BDBC-9B81FEEA91F6}">
      <dgm:prSet/>
      <dgm:spPr/>
      <dgm:t>
        <a:bodyPr/>
        <a:lstStyle/>
        <a:p>
          <a:endParaRPr lang="en-GB"/>
        </a:p>
      </dgm:t>
    </dgm:pt>
    <dgm:pt modelId="{801B04A8-7E86-4C35-B3FF-F0AD0DE2A420}">
      <dgm:prSet custT="1"/>
      <dgm:spPr/>
      <dgm:t>
        <a:bodyPr/>
        <a:lstStyle/>
        <a:p>
          <a:pPr rtl="1"/>
          <a:r>
            <a:rPr lang="ar-SA" sz="1400" dirty="0"/>
            <a:t>نصيب القسم (ب) من تكاليف القسم (س) : بنسخ المعادلة السابقة إالى الخليه (</a:t>
          </a:r>
          <a:r>
            <a:rPr lang="en-GB" sz="1400" dirty="0"/>
            <a:t>D8</a:t>
          </a:r>
          <a:r>
            <a:rPr lang="ar-SA" sz="1400" dirty="0"/>
            <a:t>)</a:t>
          </a:r>
        </a:p>
      </dgm:t>
    </dgm:pt>
    <dgm:pt modelId="{BE76C4B3-EABA-4D72-9920-6E944A4B8C2D}" type="parTrans" cxnId="{77B42E27-1FE7-4F70-BB70-721B534349C9}">
      <dgm:prSet/>
      <dgm:spPr/>
      <dgm:t>
        <a:bodyPr/>
        <a:lstStyle/>
        <a:p>
          <a:endParaRPr lang="en-GB"/>
        </a:p>
      </dgm:t>
    </dgm:pt>
    <dgm:pt modelId="{3338CD5A-6263-452A-B7DC-B06AAE48152D}" type="sibTrans" cxnId="{77B42E27-1FE7-4F70-BB70-721B534349C9}">
      <dgm:prSet/>
      <dgm:spPr/>
      <dgm:t>
        <a:bodyPr/>
        <a:lstStyle/>
        <a:p>
          <a:endParaRPr lang="en-GB"/>
        </a:p>
      </dgm:t>
    </dgm:pt>
    <dgm:pt modelId="{27E6242B-9EFB-40B1-BF68-1230C4482C39}">
      <dgm:prSet custT="1"/>
      <dgm:spPr/>
      <dgm:t>
        <a:bodyPr/>
        <a:lstStyle/>
        <a:p>
          <a:pPr rtl="1"/>
          <a:r>
            <a:rPr lang="ar-SA" sz="1400" dirty="0"/>
            <a:t>استخراج إجمالي تكاليف </a:t>
          </a:r>
          <a:r>
            <a:rPr lang="ar-SA" sz="1400" b="0" i="0" dirty="0"/>
            <a:t>قسم الإنتاج (أ) : </a:t>
          </a:r>
          <a:r>
            <a:rPr lang="en-GB" sz="1400" b="0" i="0" dirty="0"/>
            <a:t>SUM (C6:C8)</a:t>
          </a:r>
          <a:endParaRPr lang="ar-SA" sz="1400" b="0" i="0" dirty="0"/>
        </a:p>
      </dgm:t>
    </dgm:pt>
    <dgm:pt modelId="{1BDA990B-C94C-483E-90C0-78D8695397B5}" type="parTrans" cxnId="{7A355534-718B-4932-BC1B-6DEF5EC6832C}">
      <dgm:prSet/>
      <dgm:spPr/>
      <dgm:t>
        <a:bodyPr/>
        <a:lstStyle/>
        <a:p>
          <a:endParaRPr lang="en-GB"/>
        </a:p>
      </dgm:t>
    </dgm:pt>
    <dgm:pt modelId="{36B3DE33-926C-43E0-B82D-57F550C7C113}" type="sibTrans" cxnId="{7A355534-718B-4932-BC1B-6DEF5EC6832C}">
      <dgm:prSet/>
      <dgm:spPr/>
      <dgm:t>
        <a:bodyPr/>
        <a:lstStyle/>
        <a:p>
          <a:endParaRPr lang="en-GB"/>
        </a:p>
      </dgm:t>
    </dgm:pt>
    <dgm:pt modelId="{29A72001-97B9-4EBC-8B03-FE0910B2FF81}">
      <dgm:prSet custT="1"/>
      <dgm:spPr/>
      <dgm:t>
        <a:bodyPr/>
        <a:lstStyle/>
        <a:p>
          <a:pPr rtl="1"/>
          <a:r>
            <a:rPr lang="ar-SA" sz="1400" dirty="0"/>
            <a:t>استخراج إجمالي تكاليف </a:t>
          </a:r>
          <a:r>
            <a:rPr lang="ar-SA" sz="1400" b="0" i="0" dirty="0"/>
            <a:t>قسم الإنتاج (ب) : </a:t>
          </a:r>
          <a:r>
            <a:rPr lang="en-GB" sz="1400" b="0" i="0" dirty="0"/>
            <a:t>SUM (D6:D8)</a:t>
          </a:r>
          <a:endParaRPr lang="ar-SA" sz="1400" dirty="0"/>
        </a:p>
      </dgm:t>
    </dgm:pt>
    <dgm:pt modelId="{096192B5-F219-4AAB-8904-70780D598DD7}" type="parTrans" cxnId="{5A8C9877-11EF-4BF9-8204-B5AEC137A48C}">
      <dgm:prSet/>
      <dgm:spPr/>
      <dgm:t>
        <a:bodyPr/>
        <a:lstStyle/>
        <a:p>
          <a:endParaRPr lang="en-GB"/>
        </a:p>
      </dgm:t>
    </dgm:pt>
    <dgm:pt modelId="{84699717-F954-41BE-BA64-058952266B2C}" type="sibTrans" cxnId="{5A8C9877-11EF-4BF9-8204-B5AEC137A48C}">
      <dgm:prSet/>
      <dgm:spPr/>
      <dgm:t>
        <a:bodyPr/>
        <a:lstStyle/>
        <a:p>
          <a:endParaRPr lang="en-GB"/>
        </a:p>
      </dgm:t>
    </dgm:pt>
    <dgm:pt modelId="{FB6A8291-5D7E-4456-9B32-824E84317454}" type="pres">
      <dgm:prSet presAssocID="{6CBAB586-87A3-4BB5-A63F-1767336BAF51}" presName="Name0" presStyleCnt="0">
        <dgm:presLayoutVars>
          <dgm:dir val="rev"/>
          <dgm:animLvl val="lvl"/>
          <dgm:resizeHandles val="exact"/>
        </dgm:presLayoutVars>
      </dgm:prSet>
      <dgm:spPr/>
    </dgm:pt>
    <dgm:pt modelId="{325C29C8-38E8-458F-883D-39AD28AD5646}" type="pres">
      <dgm:prSet presAssocID="{84F48F02-F28A-44F5-877B-0D2B6702C086}" presName="linNode" presStyleCnt="0"/>
      <dgm:spPr/>
    </dgm:pt>
    <dgm:pt modelId="{21CE78F5-7BFF-46D4-B925-0A4555324AF2}" type="pres">
      <dgm:prSet presAssocID="{84F48F02-F28A-44F5-877B-0D2B6702C086}" presName="parentText" presStyleLbl="node1" presStyleIdx="0" presStyleCnt="4" custScaleX="84168" custScaleY="113677" custLinFactNeighborX="-174" custLinFactNeighborY="-146">
        <dgm:presLayoutVars>
          <dgm:chMax val="1"/>
          <dgm:bulletEnabled val="1"/>
        </dgm:presLayoutVars>
      </dgm:prSet>
      <dgm:spPr/>
    </dgm:pt>
    <dgm:pt modelId="{FA82C049-E65F-4E3F-B4DC-E4F2A0712E87}" type="pres">
      <dgm:prSet presAssocID="{84F48F02-F28A-44F5-877B-0D2B6702C086}" presName="descendantText" presStyleLbl="alignAccFollowNode1" presStyleIdx="0" presStyleCnt="4" custScaleX="120422" custScaleY="145729">
        <dgm:presLayoutVars>
          <dgm:bulletEnabled val="1"/>
        </dgm:presLayoutVars>
      </dgm:prSet>
      <dgm:spPr/>
    </dgm:pt>
    <dgm:pt modelId="{CF85BEFB-A674-449D-8D20-1D2441846F1C}" type="pres">
      <dgm:prSet presAssocID="{EE209590-B76A-41DF-BFDC-4613016B12D7}" presName="sp" presStyleCnt="0"/>
      <dgm:spPr/>
    </dgm:pt>
    <dgm:pt modelId="{12B0390E-CB0D-43C1-AB6C-32E3AF39D6E9}" type="pres">
      <dgm:prSet presAssocID="{F1FECF57-DA7A-493F-9645-9DC6BBB12535}" presName="linNode" presStyleCnt="0"/>
      <dgm:spPr/>
    </dgm:pt>
    <dgm:pt modelId="{6FF99444-5108-47A0-A62A-31A05CC66B4E}" type="pres">
      <dgm:prSet presAssocID="{F1FECF57-DA7A-493F-9645-9DC6BBB12535}" presName="parentText" presStyleLbl="node1" presStyleIdx="1" presStyleCnt="4" custScaleX="93511">
        <dgm:presLayoutVars>
          <dgm:chMax val="1"/>
          <dgm:bulletEnabled val="1"/>
        </dgm:presLayoutVars>
      </dgm:prSet>
      <dgm:spPr/>
    </dgm:pt>
    <dgm:pt modelId="{0589196F-9462-47FA-A699-0D6839D6F7FC}" type="pres">
      <dgm:prSet presAssocID="{F1FECF57-DA7A-493F-9645-9DC6BBB12535}" presName="descendantText" presStyleLbl="alignAccFollowNode1" presStyleIdx="1" presStyleCnt="4" custScaleX="130817" custScaleY="124970" custLinFactNeighborX="-3394" custLinFactNeighborY="2899">
        <dgm:presLayoutVars>
          <dgm:bulletEnabled val="1"/>
        </dgm:presLayoutVars>
      </dgm:prSet>
      <dgm:spPr/>
    </dgm:pt>
    <dgm:pt modelId="{580DA3F2-8365-45BC-98D8-BC6A774CF200}" type="pres">
      <dgm:prSet presAssocID="{DC02AA41-9743-42B6-83CF-2223378C2309}" presName="sp" presStyleCnt="0"/>
      <dgm:spPr/>
    </dgm:pt>
    <dgm:pt modelId="{9F2C6132-7F85-4545-B29B-691D7D3430ED}" type="pres">
      <dgm:prSet presAssocID="{EAF66DFE-37EF-4C4C-B5A8-F184BD535C6A}" presName="linNode" presStyleCnt="0"/>
      <dgm:spPr/>
    </dgm:pt>
    <dgm:pt modelId="{3DEF753C-2419-4CC5-941C-E486C5D15708}" type="pres">
      <dgm:prSet presAssocID="{EAF66DFE-37EF-4C4C-B5A8-F184BD535C6A}" presName="parentText" presStyleLbl="node1" presStyleIdx="2" presStyleCnt="4" custScaleX="87027" custScaleY="88125">
        <dgm:presLayoutVars>
          <dgm:chMax val="1"/>
          <dgm:bulletEnabled val="1"/>
        </dgm:presLayoutVars>
      </dgm:prSet>
      <dgm:spPr/>
    </dgm:pt>
    <dgm:pt modelId="{171AA019-FD05-49DD-9301-3E13566657A0}" type="pres">
      <dgm:prSet presAssocID="{EAF66DFE-37EF-4C4C-B5A8-F184BD535C6A}" presName="descendantText" presStyleLbl="alignAccFollowNode1" presStyleIdx="2" presStyleCnt="4" custScaleX="121245" custScaleY="107665" custLinFactNeighborX="-13" custLinFactNeighborY="2860">
        <dgm:presLayoutVars>
          <dgm:bulletEnabled val="1"/>
        </dgm:presLayoutVars>
      </dgm:prSet>
      <dgm:spPr/>
    </dgm:pt>
    <dgm:pt modelId="{82C2D33F-E942-4A72-A80F-291825D394E1}" type="pres">
      <dgm:prSet presAssocID="{CE5C7920-0EEF-4CF6-92D2-167C0CF74743}" presName="sp" presStyleCnt="0"/>
      <dgm:spPr/>
    </dgm:pt>
    <dgm:pt modelId="{432A739A-42CF-43B7-A908-86E1239D6212}" type="pres">
      <dgm:prSet presAssocID="{C318C69B-E170-43A9-812E-76686C464DA3}" presName="linNode" presStyleCnt="0"/>
      <dgm:spPr/>
    </dgm:pt>
    <dgm:pt modelId="{064428C7-8B25-44D5-AC5D-FF036C3233EE}" type="pres">
      <dgm:prSet presAssocID="{C318C69B-E170-43A9-812E-76686C464DA3}" presName="parentText" presStyleLbl="node1" presStyleIdx="3" presStyleCnt="4" custScaleX="90773" custScaleY="80260" custLinFactNeighborX="576" custLinFactNeighborY="638">
        <dgm:presLayoutVars>
          <dgm:chMax val="1"/>
          <dgm:bulletEnabled val="1"/>
        </dgm:presLayoutVars>
      </dgm:prSet>
      <dgm:spPr/>
    </dgm:pt>
    <dgm:pt modelId="{8C04F018-ACB2-4299-88CD-8F410B02D5C1}" type="pres">
      <dgm:prSet presAssocID="{C318C69B-E170-43A9-812E-76686C464DA3}" presName="descendantText" presStyleLbl="alignAccFollowNode1" presStyleIdx="3" presStyleCnt="4" custScaleX="124065" custScaleY="84014">
        <dgm:presLayoutVars>
          <dgm:bulletEnabled val="1"/>
        </dgm:presLayoutVars>
      </dgm:prSet>
      <dgm:spPr/>
    </dgm:pt>
  </dgm:ptLst>
  <dgm:cxnLst>
    <dgm:cxn modelId="{B541928C-A73D-46A4-BA8A-4D08A3EEDEF3}" type="presOf" srcId="{29A72001-97B9-4EBC-8B03-FE0910B2FF81}" destId="{8C04F018-ACB2-4299-88CD-8F410B02D5C1}" srcOrd="0" destOrd="2" presId="urn:microsoft.com/office/officeart/2005/8/layout/vList5"/>
    <dgm:cxn modelId="{AA794982-207D-493C-9BAE-5ECA0D381258}" type="presOf" srcId="{EAF66DFE-37EF-4C4C-B5A8-F184BD535C6A}" destId="{3DEF753C-2419-4CC5-941C-E486C5D15708}" srcOrd="0" destOrd="0" presId="urn:microsoft.com/office/officeart/2005/8/layout/vList5"/>
    <dgm:cxn modelId="{8361FFB0-FD4A-4CA7-9CEF-E29477681DF9}" type="presOf" srcId="{DA2DC67D-2413-4D80-8B37-AE99C35D1E75}" destId="{FA82C049-E65F-4E3F-B4DC-E4F2A0712E87}" srcOrd="0" destOrd="3" presId="urn:microsoft.com/office/officeart/2005/8/layout/vList5"/>
    <dgm:cxn modelId="{7A355534-718B-4932-BC1B-6DEF5EC6832C}" srcId="{C318C69B-E170-43A9-812E-76686C464DA3}" destId="{27E6242B-9EFB-40B1-BF68-1230C4482C39}" srcOrd="1" destOrd="0" parTransId="{1BDA990B-C94C-483E-90C0-78D8695397B5}" sibTransId="{36B3DE33-926C-43E0-B82D-57F550C7C113}"/>
    <dgm:cxn modelId="{572478CC-6965-464D-A2B8-8A32973AB253}" srcId="{84F48F02-F28A-44F5-877B-0D2B6702C086}" destId="{17048EE5-0BFE-4351-BD5F-8FA7D5B94688}" srcOrd="1" destOrd="0" parTransId="{8BE0ABFF-841B-4CB2-9A5A-934C1CB2C534}" sibTransId="{35EC5C43-F7C1-4189-B1F5-E483C5198BA3}"/>
    <dgm:cxn modelId="{088D0FB8-C699-4CB3-B07E-A84E6F2E570C}" srcId="{EAF66DFE-37EF-4C4C-B5A8-F184BD535C6A}" destId="{D16B834B-8C00-4F72-90F7-EA078B549606}" srcOrd="0" destOrd="0" parTransId="{DA729E36-1BD8-46FA-94F5-F8F9E0DEEA62}" sibTransId="{F4E9FE7E-5C45-4D20-92AA-80CB50EB554E}"/>
    <dgm:cxn modelId="{5A8C9877-11EF-4BF9-8204-B5AEC137A48C}" srcId="{C318C69B-E170-43A9-812E-76686C464DA3}" destId="{29A72001-97B9-4EBC-8B03-FE0910B2FF81}" srcOrd="2" destOrd="0" parTransId="{096192B5-F219-4AAB-8904-70780D598DD7}" sibTransId="{84699717-F954-41BE-BA64-058952266B2C}"/>
    <dgm:cxn modelId="{A93E0407-EF8E-4B59-B477-D5CDF12E1BB9}" type="presOf" srcId="{7BBE89C5-138A-4512-AEE5-D5786926BBBD}" destId="{8C04F018-ACB2-4299-88CD-8F410B02D5C1}" srcOrd="0" destOrd="0" presId="urn:microsoft.com/office/officeart/2005/8/layout/vList5"/>
    <dgm:cxn modelId="{2730F11A-CD77-4E3F-AD17-91C383D5BCC8}" srcId="{6CBAB586-87A3-4BB5-A63F-1767336BAF51}" destId="{EAF66DFE-37EF-4C4C-B5A8-F184BD535C6A}" srcOrd="2" destOrd="0" parTransId="{24D42169-0D37-4CDD-A541-6C7F34969991}" sibTransId="{CE5C7920-0EEF-4CF6-92D2-167C0CF74743}"/>
    <dgm:cxn modelId="{A98D6284-76AA-4C1D-8677-40D0BE995966}" type="presOf" srcId="{D360F1E4-0EE9-4B2E-97F8-84695C868AE8}" destId="{171AA019-FD05-49DD-9301-3E13566657A0}" srcOrd="0" destOrd="1" presId="urn:microsoft.com/office/officeart/2005/8/layout/vList5"/>
    <dgm:cxn modelId="{15150E32-7A08-4D4F-B098-4953DDC722F5}" type="presOf" srcId="{48F1520C-BABE-404E-9A74-6149BA072E54}" destId="{0589196F-9462-47FA-A699-0D6839D6F7FC}" srcOrd="0" destOrd="3" presId="urn:microsoft.com/office/officeart/2005/8/layout/vList5"/>
    <dgm:cxn modelId="{77B42E27-1FE7-4F70-BB70-721B534349C9}" srcId="{EAF66DFE-37EF-4C4C-B5A8-F184BD535C6A}" destId="{801B04A8-7E86-4C35-B3FF-F0AD0DE2A420}" srcOrd="2" destOrd="0" parTransId="{BE76C4B3-EABA-4D72-9920-6E944A4B8C2D}" sibTransId="{3338CD5A-6263-452A-B7DC-B06AAE48152D}"/>
    <dgm:cxn modelId="{42D7616A-AE42-4A2E-8F60-B3DEF7A93BC7}" srcId="{F1FECF57-DA7A-493F-9645-9DC6BBB12535}" destId="{97CE77B7-063C-4091-90A6-952D8C280874}" srcOrd="2" destOrd="0" parTransId="{CBBB480A-6326-4AC1-9228-8B0D6DB502D4}" sibTransId="{5F6F3ECD-9F7B-4D6D-9196-6E2EE0111C03}"/>
    <dgm:cxn modelId="{8987453C-F8E0-4E56-8BDC-8C3A2BF1E8C8}" srcId="{84F48F02-F28A-44F5-877B-0D2B6702C086}" destId="{DA2DC67D-2413-4D80-8B37-AE99C35D1E75}" srcOrd="3" destOrd="0" parTransId="{6D9C34D9-A208-4561-8A02-BEA4F68219E2}" sibTransId="{17DF8797-D1AB-417B-987F-FC7D88EEE5B0}"/>
    <dgm:cxn modelId="{3C5CBFBE-B582-4266-B006-A9DC8B9FC062}" srcId="{84F48F02-F28A-44F5-877B-0D2B6702C086}" destId="{45ABFBFB-F450-44B3-BB39-C7576950FCAD}" srcOrd="5" destOrd="0" parTransId="{F2E79E41-EDE3-4E59-91A7-EAAA09DE49E5}" sibTransId="{CAF9EDAE-804C-4A67-BFD4-5B3156B22A7A}"/>
    <dgm:cxn modelId="{746E25F8-2928-4A1B-B1CE-EFEDD752F4D1}" srcId="{84F48F02-F28A-44F5-877B-0D2B6702C086}" destId="{2BF6FE98-907A-4A40-9464-AAB78DCFDFBD}" srcOrd="4" destOrd="0" parTransId="{A0A70F05-9A00-4C4F-9C2C-0FC2CAFBA047}" sibTransId="{43F9F218-36DE-44B2-9425-924F799243B6}"/>
    <dgm:cxn modelId="{5DDC49CC-F78C-4366-9443-9E2AFE0E1F9B}" srcId="{84F48F02-F28A-44F5-877B-0D2B6702C086}" destId="{DA212225-C5EF-4ED1-919B-441407CBB95B}" srcOrd="6" destOrd="0" parTransId="{6A1EB102-56E7-48D3-86F3-0B199CD26DFC}" sibTransId="{E72B1960-0DE5-436F-9979-05B90FA0C31A}"/>
    <dgm:cxn modelId="{8BEA5188-5D7C-4EA6-A817-353DF745DA75}" srcId="{F1FECF57-DA7A-493F-9645-9DC6BBB12535}" destId="{250977B4-88AB-44DB-860F-1926E6927DD0}" srcOrd="0" destOrd="0" parTransId="{FC59E26C-0E78-4DE2-AC38-4E8372CD222D}" sibTransId="{973B5EA5-33A6-4DFE-8446-0A2FA4B32520}"/>
    <dgm:cxn modelId="{91CAD1CC-82C5-4B32-9B72-64824E584F62}" type="presOf" srcId="{2BF6FE98-907A-4A40-9464-AAB78DCFDFBD}" destId="{FA82C049-E65F-4E3F-B4DC-E4F2A0712E87}" srcOrd="0" destOrd="4" presId="urn:microsoft.com/office/officeart/2005/8/layout/vList5"/>
    <dgm:cxn modelId="{D354EF7F-4DE5-43E1-AC13-98D2F1AF1AE1}" srcId="{6CBAB586-87A3-4BB5-A63F-1767336BAF51}" destId="{84F48F02-F28A-44F5-877B-0D2B6702C086}" srcOrd="0" destOrd="0" parTransId="{CF83E66E-12A1-40D4-9511-8DA18EC7CBBD}" sibTransId="{EE209590-B76A-41DF-BFDC-4613016B12D7}"/>
    <dgm:cxn modelId="{23901D0F-B0B0-4324-8C6C-ED72B7817746}" type="presOf" srcId="{17048EE5-0BFE-4351-BD5F-8FA7D5B94688}" destId="{FA82C049-E65F-4E3F-B4DC-E4F2A0712E87}" srcOrd="0" destOrd="1" presId="urn:microsoft.com/office/officeart/2005/8/layout/vList5"/>
    <dgm:cxn modelId="{E594BAFE-FEA3-4CEF-B19D-BAE2645C118B}" srcId="{6CBAB586-87A3-4BB5-A63F-1767336BAF51}" destId="{C318C69B-E170-43A9-812E-76686C464DA3}" srcOrd="3" destOrd="0" parTransId="{4CF1A4F5-DC0E-4DD8-BCD3-8EE839EAE8DB}" sibTransId="{3548B874-6EA1-4202-A80C-6751DFF8F37D}"/>
    <dgm:cxn modelId="{8985A6F7-4483-4144-B2AD-4DFDD49096F3}" type="presOf" srcId="{27E6242B-9EFB-40B1-BF68-1230C4482C39}" destId="{8C04F018-ACB2-4299-88CD-8F410B02D5C1}" srcOrd="0" destOrd="1" presId="urn:microsoft.com/office/officeart/2005/8/layout/vList5"/>
    <dgm:cxn modelId="{C1139306-6D58-4569-BDBC-9B81FEEA91F6}" srcId="{EAF66DFE-37EF-4C4C-B5A8-F184BD535C6A}" destId="{D360F1E4-0EE9-4B2E-97F8-84695C868AE8}" srcOrd="1" destOrd="0" parTransId="{3685A706-D551-4011-ABFF-E76D087C363C}" sibTransId="{50263C31-1667-4D64-B335-C4959AB4883A}"/>
    <dgm:cxn modelId="{425CDEEC-6E4A-4489-BB1F-A679743A6A95}" type="presOf" srcId="{DA212225-C5EF-4ED1-919B-441407CBB95B}" destId="{FA82C049-E65F-4E3F-B4DC-E4F2A0712E87}" srcOrd="0" destOrd="6" presId="urn:microsoft.com/office/officeart/2005/8/layout/vList5"/>
    <dgm:cxn modelId="{DC3B36BE-ADB4-4C8F-9FC3-F6952EE29535}" type="presOf" srcId="{801B04A8-7E86-4C35-B3FF-F0AD0DE2A420}" destId="{171AA019-FD05-49DD-9301-3E13566657A0}" srcOrd="0" destOrd="2" presId="urn:microsoft.com/office/officeart/2005/8/layout/vList5"/>
    <dgm:cxn modelId="{0651713D-8A25-43A7-86BC-489D42DAA173}" type="presOf" srcId="{F1FECF57-DA7A-493F-9645-9DC6BBB12535}" destId="{6FF99444-5108-47A0-A62A-31A05CC66B4E}" srcOrd="0" destOrd="0" presId="urn:microsoft.com/office/officeart/2005/8/layout/vList5"/>
    <dgm:cxn modelId="{2A7FD898-9E80-4F2D-99BA-ADFF48F5CD33}" srcId="{F1FECF57-DA7A-493F-9645-9DC6BBB12535}" destId="{48F1520C-BABE-404E-9A74-6149BA072E54}" srcOrd="3" destOrd="0" parTransId="{4A93D4DA-76F8-4FA0-9A97-640BEC791DA6}" sibTransId="{2DA80F4B-C77E-4ED6-A56A-1052685D83A2}"/>
    <dgm:cxn modelId="{8B9F37DC-5399-4DCA-81EF-B534B0103BA6}" type="presOf" srcId="{84BA3313-88EA-4A36-9B1C-18FA95FFE9EB}" destId="{FA82C049-E65F-4E3F-B4DC-E4F2A0712E87}" srcOrd="0" destOrd="2" presId="urn:microsoft.com/office/officeart/2005/8/layout/vList5"/>
    <dgm:cxn modelId="{0081A515-DAE8-4065-876B-505675317AD3}" srcId="{6CBAB586-87A3-4BB5-A63F-1767336BAF51}" destId="{F1FECF57-DA7A-493F-9645-9DC6BBB12535}" srcOrd="1" destOrd="0" parTransId="{AB49FAB0-AF84-40A9-8FF6-E5C11FA980E7}" sibTransId="{DC02AA41-9743-42B6-83CF-2223378C2309}"/>
    <dgm:cxn modelId="{BC48F4A5-E196-47B1-8C9A-89C1DF12026C}" type="presOf" srcId="{D16B834B-8C00-4F72-90F7-EA078B549606}" destId="{171AA019-FD05-49DD-9301-3E13566657A0}" srcOrd="0" destOrd="0" presId="urn:microsoft.com/office/officeart/2005/8/layout/vList5"/>
    <dgm:cxn modelId="{889492D2-793A-4B4B-AC2A-6F60DC9B0B08}" srcId="{F1FECF57-DA7A-493F-9645-9DC6BBB12535}" destId="{AF6C0E7B-CB2A-495A-81DD-4F64F61F922C}" srcOrd="1" destOrd="0" parTransId="{D16E9DDF-84E3-4A1B-B0C6-325A922F4A45}" sibTransId="{343C7E5D-4728-4B32-B641-15CB95AF3532}"/>
    <dgm:cxn modelId="{B2FE8122-8A45-4C51-B0DD-DA3D41CD3BB9}" type="presOf" srcId="{250977B4-88AB-44DB-860F-1926E6927DD0}" destId="{0589196F-9462-47FA-A699-0D6839D6F7FC}" srcOrd="0" destOrd="0" presId="urn:microsoft.com/office/officeart/2005/8/layout/vList5"/>
    <dgm:cxn modelId="{698985BC-F5A9-4C69-BC50-C33B15082CC6}" type="presOf" srcId="{AF6C0E7B-CB2A-495A-81DD-4F64F61F922C}" destId="{0589196F-9462-47FA-A699-0D6839D6F7FC}" srcOrd="0" destOrd="1" presId="urn:microsoft.com/office/officeart/2005/8/layout/vList5"/>
    <dgm:cxn modelId="{FD10E534-01B8-419C-BDEE-FA7E1DF76362}" srcId="{C318C69B-E170-43A9-812E-76686C464DA3}" destId="{7BBE89C5-138A-4512-AEE5-D5786926BBBD}" srcOrd="0" destOrd="0" parTransId="{46054592-F405-46EB-B8DA-664218D7566B}" sibTransId="{41F558A3-8A8D-4F70-AE94-C48DCC78A976}"/>
    <dgm:cxn modelId="{26972928-14D8-4E7A-A1A3-87467D3E0372}" type="presOf" srcId="{D12BBF1F-DF6F-4B62-AF92-0F7014376F80}" destId="{FA82C049-E65F-4E3F-B4DC-E4F2A0712E87}" srcOrd="0" destOrd="0" presId="urn:microsoft.com/office/officeart/2005/8/layout/vList5"/>
    <dgm:cxn modelId="{25DDC46F-5ED4-43D2-AEFF-0BE01E4A99CA}" type="presOf" srcId="{45ABFBFB-F450-44B3-BB39-C7576950FCAD}" destId="{FA82C049-E65F-4E3F-B4DC-E4F2A0712E87}" srcOrd="0" destOrd="5" presId="urn:microsoft.com/office/officeart/2005/8/layout/vList5"/>
    <dgm:cxn modelId="{DC985177-D7C3-4250-A4D2-DDA0170D56BB}" srcId="{84F48F02-F28A-44F5-877B-0D2B6702C086}" destId="{D12BBF1F-DF6F-4B62-AF92-0F7014376F80}" srcOrd="0" destOrd="0" parTransId="{316A02B1-2B9B-4DC5-8CEB-A2EB4516CC32}" sibTransId="{95121658-0ECB-4691-B292-55F10DC0BD2D}"/>
    <dgm:cxn modelId="{B0225A0B-088B-4140-9AAA-49313BD69249}" type="presOf" srcId="{C318C69B-E170-43A9-812E-76686C464DA3}" destId="{064428C7-8B25-44D5-AC5D-FF036C3233EE}" srcOrd="0" destOrd="0" presId="urn:microsoft.com/office/officeart/2005/8/layout/vList5"/>
    <dgm:cxn modelId="{4087F879-9884-4C50-8CDD-D3B471E554AE}" srcId="{84F48F02-F28A-44F5-877B-0D2B6702C086}" destId="{84BA3313-88EA-4A36-9B1C-18FA95FFE9EB}" srcOrd="2" destOrd="0" parTransId="{BC97EF83-A39E-4A44-A7D5-CA33CA47D90B}" sibTransId="{418632A8-F8E8-4AB2-9D35-85A4C08566FC}"/>
    <dgm:cxn modelId="{9B5410DB-764D-4BB9-AB8F-D4609D3D5E7F}" type="presOf" srcId="{6CBAB586-87A3-4BB5-A63F-1767336BAF51}" destId="{FB6A8291-5D7E-4456-9B32-824E84317454}" srcOrd="0" destOrd="0" presId="urn:microsoft.com/office/officeart/2005/8/layout/vList5"/>
    <dgm:cxn modelId="{CBCBF246-66CA-4645-BC48-DD1696F25492}" type="presOf" srcId="{97CE77B7-063C-4091-90A6-952D8C280874}" destId="{0589196F-9462-47FA-A699-0D6839D6F7FC}" srcOrd="0" destOrd="2" presId="urn:microsoft.com/office/officeart/2005/8/layout/vList5"/>
    <dgm:cxn modelId="{7F37015C-6746-479D-9767-D5A2EC14FB20}" type="presOf" srcId="{84F48F02-F28A-44F5-877B-0D2B6702C086}" destId="{21CE78F5-7BFF-46D4-B925-0A4555324AF2}" srcOrd="0" destOrd="0" presId="urn:microsoft.com/office/officeart/2005/8/layout/vList5"/>
    <dgm:cxn modelId="{9EE46374-9970-4457-AA6A-5D6A20E5FC88}" type="presParOf" srcId="{FB6A8291-5D7E-4456-9B32-824E84317454}" destId="{325C29C8-38E8-458F-883D-39AD28AD5646}" srcOrd="0" destOrd="0" presId="urn:microsoft.com/office/officeart/2005/8/layout/vList5"/>
    <dgm:cxn modelId="{0FDD92A5-B851-4A4F-87AF-E5C41A6AB3EF}" type="presParOf" srcId="{325C29C8-38E8-458F-883D-39AD28AD5646}" destId="{21CE78F5-7BFF-46D4-B925-0A4555324AF2}" srcOrd="0" destOrd="0" presId="urn:microsoft.com/office/officeart/2005/8/layout/vList5"/>
    <dgm:cxn modelId="{0588E571-D3B3-4E15-B954-2FD10CA71FF1}" type="presParOf" srcId="{325C29C8-38E8-458F-883D-39AD28AD5646}" destId="{FA82C049-E65F-4E3F-B4DC-E4F2A0712E87}" srcOrd="1" destOrd="0" presId="urn:microsoft.com/office/officeart/2005/8/layout/vList5"/>
    <dgm:cxn modelId="{1BB4CFF7-169D-49FC-92EC-38F1F9FBB87D}" type="presParOf" srcId="{FB6A8291-5D7E-4456-9B32-824E84317454}" destId="{CF85BEFB-A674-449D-8D20-1D2441846F1C}" srcOrd="1" destOrd="0" presId="urn:microsoft.com/office/officeart/2005/8/layout/vList5"/>
    <dgm:cxn modelId="{BC1E9943-0756-400E-B349-0D291796074B}" type="presParOf" srcId="{FB6A8291-5D7E-4456-9B32-824E84317454}" destId="{12B0390E-CB0D-43C1-AB6C-32E3AF39D6E9}" srcOrd="2" destOrd="0" presId="urn:microsoft.com/office/officeart/2005/8/layout/vList5"/>
    <dgm:cxn modelId="{01EC09C0-00FA-4BBC-80F5-EA067AD2E4A4}" type="presParOf" srcId="{12B0390E-CB0D-43C1-AB6C-32E3AF39D6E9}" destId="{6FF99444-5108-47A0-A62A-31A05CC66B4E}" srcOrd="0" destOrd="0" presId="urn:microsoft.com/office/officeart/2005/8/layout/vList5"/>
    <dgm:cxn modelId="{A85E623F-BD88-4DC7-8418-21F792305E1C}" type="presParOf" srcId="{12B0390E-CB0D-43C1-AB6C-32E3AF39D6E9}" destId="{0589196F-9462-47FA-A699-0D6839D6F7FC}" srcOrd="1" destOrd="0" presId="urn:microsoft.com/office/officeart/2005/8/layout/vList5"/>
    <dgm:cxn modelId="{B4712902-D60F-42A3-B6DE-7055BAAD5DFA}" type="presParOf" srcId="{FB6A8291-5D7E-4456-9B32-824E84317454}" destId="{580DA3F2-8365-45BC-98D8-BC6A774CF200}" srcOrd="3" destOrd="0" presId="urn:microsoft.com/office/officeart/2005/8/layout/vList5"/>
    <dgm:cxn modelId="{62055B3D-CFBD-4482-B116-F9C8A28542F5}" type="presParOf" srcId="{FB6A8291-5D7E-4456-9B32-824E84317454}" destId="{9F2C6132-7F85-4545-B29B-691D7D3430ED}" srcOrd="4" destOrd="0" presId="urn:microsoft.com/office/officeart/2005/8/layout/vList5"/>
    <dgm:cxn modelId="{6FA495FA-58D8-4C25-AD59-581D25694727}" type="presParOf" srcId="{9F2C6132-7F85-4545-B29B-691D7D3430ED}" destId="{3DEF753C-2419-4CC5-941C-E486C5D15708}" srcOrd="0" destOrd="0" presId="urn:microsoft.com/office/officeart/2005/8/layout/vList5"/>
    <dgm:cxn modelId="{458BFF8D-8790-473C-86B9-6F33856B6223}" type="presParOf" srcId="{9F2C6132-7F85-4545-B29B-691D7D3430ED}" destId="{171AA019-FD05-49DD-9301-3E13566657A0}" srcOrd="1" destOrd="0" presId="urn:microsoft.com/office/officeart/2005/8/layout/vList5"/>
    <dgm:cxn modelId="{EF9939CB-AE72-4277-BEB9-C75D7E407F20}" type="presParOf" srcId="{FB6A8291-5D7E-4456-9B32-824E84317454}" destId="{82C2D33F-E942-4A72-A80F-291825D394E1}" srcOrd="5" destOrd="0" presId="urn:microsoft.com/office/officeart/2005/8/layout/vList5"/>
    <dgm:cxn modelId="{5DCC8877-78DE-4985-BDEB-BA4CBD72F283}" type="presParOf" srcId="{FB6A8291-5D7E-4456-9B32-824E84317454}" destId="{432A739A-42CF-43B7-A908-86E1239D6212}" srcOrd="6" destOrd="0" presId="urn:microsoft.com/office/officeart/2005/8/layout/vList5"/>
    <dgm:cxn modelId="{90AE3E86-CB06-4061-82C6-E1A0FCE0B9EF}" type="presParOf" srcId="{432A739A-42CF-43B7-A908-86E1239D6212}" destId="{064428C7-8B25-44D5-AC5D-FF036C3233EE}" srcOrd="0" destOrd="0" presId="urn:microsoft.com/office/officeart/2005/8/layout/vList5"/>
    <dgm:cxn modelId="{17FB338E-AF7E-4144-90EE-EA71F52AB30C}" type="presParOf" srcId="{432A739A-42CF-43B7-A908-86E1239D6212}" destId="{8C04F018-ACB2-4299-88CD-8F410B02D5C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BAB586-87A3-4BB5-A63F-1767336BAF51}" type="doc">
      <dgm:prSet loTypeId="urn:microsoft.com/office/officeart/2005/8/layout/vList5" loCatId="list" qsTypeId="urn:microsoft.com/office/officeart/2005/8/quickstyle/simple1" qsCatId="simple" csTypeId="urn:microsoft.com/office/officeart/2005/8/colors/accent2_2" csCatId="accent2" phldr="1"/>
      <dgm:spPr/>
      <dgm:t>
        <a:bodyPr/>
        <a:lstStyle/>
        <a:p>
          <a:pPr rtl="1"/>
          <a:endParaRPr lang="ar-SA"/>
        </a:p>
      </dgm:t>
    </dgm:pt>
    <dgm:pt modelId="{84F48F02-F28A-44F5-877B-0D2B6702C086}">
      <dgm:prSet phldrT="[Text]" custT="1"/>
      <dgm:spPr/>
      <dgm:t>
        <a:bodyPr/>
        <a:lstStyle/>
        <a:p>
          <a:pPr rtl="1"/>
          <a:r>
            <a:rPr lang="ar-SA" sz="2400" b="1" dirty="0"/>
            <a:t>الخطوة 5</a:t>
          </a:r>
        </a:p>
        <a:p>
          <a:pPr rtl="1"/>
          <a:r>
            <a:rPr lang="ar-SA" sz="2400" b="1" dirty="0"/>
            <a:t>بناء معدلات التحميل </a:t>
          </a:r>
          <a:endParaRPr lang="en-GB" sz="2400" b="1" dirty="0"/>
        </a:p>
      </dgm:t>
    </dgm:pt>
    <dgm:pt modelId="{CF83E66E-12A1-40D4-9511-8DA18EC7CBBD}" type="parTrans" cxnId="{D354EF7F-4DE5-43E1-AC13-98D2F1AF1AE1}">
      <dgm:prSet/>
      <dgm:spPr/>
      <dgm:t>
        <a:bodyPr/>
        <a:lstStyle/>
        <a:p>
          <a:pPr rtl="1"/>
          <a:endParaRPr lang="ar-SA"/>
        </a:p>
      </dgm:t>
    </dgm:pt>
    <dgm:pt modelId="{EE209590-B76A-41DF-BFDC-4613016B12D7}" type="sibTrans" cxnId="{D354EF7F-4DE5-43E1-AC13-98D2F1AF1AE1}">
      <dgm:prSet/>
      <dgm:spPr/>
      <dgm:t>
        <a:bodyPr/>
        <a:lstStyle/>
        <a:p>
          <a:pPr rtl="1"/>
          <a:endParaRPr lang="ar-SA"/>
        </a:p>
      </dgm:t>
    </dgm:pt>
    <dgm:pt modelId="{D12BBF1F-DF6F-4B62-AF92-0F7014376F80}">
      <dgm:prSet phldrT="[Text]" custT="1"/>
      <dgm:spPr/>
      <dgm:t>
        <a:bodyPr/>
        <a:lstStyle/>
        <a:p>
          <a:pPr algn="r" rtl="1"/>
          <a:r>
            <a:rPr lang="ar-SA" sz="1600" dirty="0"/>
            <a:t>معدل التحميل = إجمالي التكاليف غير المباشرة /أساس التحميل لكل قسم من أقسام الإنتاج </a:t>
          </a:r>
        </a:p>
      </dgm:t>
    </dgm:pt>
    <dgm:pt modelId="{316A02B1-2B9B-4DC5-8CEB-A2EB4516CC32}" type="parTrans" cxnId="{DC985177-D7C3-4250-A4D2-DDA0170D56BB}">
      <dgm:prSet/>
      <dgm:spPr/>
      <dgm:t>
        <a:bodyPr/>
        <a:lstStyle/>
        <a:p>
          <a:pPr rtl="1"/>
          <a:endParaRPr lang="ar-SA"/>
        </a:p>
      </dgm:t>
    </dgm:pt>
    <dgm:pt modelId="{95121658-0ECB-4691-B292-55F10DC0BD2D}" type="sibTrans" cxnId="{DC985177-D7C3-4250-A4D2-DDA0170D56BB}">
      <dgm:prSet/>
      <dgm:spPr/>
      <dgm:t>
        <a:bodyPr/>
        <a:lstStyle/>
        <a:p>
          <a:pPr rtl="1"/>
          <a:endParaRPr lang="ar-SA"/>
        </a:p>
      </dgm:t>
    </dgm:pt>
    <dgm:pt modelId="{D16B834B-8C00-4F72-90F7-EA078B549606}">
      <dgm:prSet phldrT="[Text]" custT="1"/>
      <dgm:spPr/>
      <dgm:t>
        <a:bodyPr/>
        <a:lstStyle/>
        <a:p>
          <a:pPr rtl="1"/>
          <a:endParaRPr lang="ar-SA" sz="1400" b="1" dirty="0"/>
        </a:p>
      </dgm:t>
    </dgm:pt>
    <dgm:pt modelId="{DA729E36-1BD8-46FA-94F5-F8F9E0DEEA62}" type="parTrans" cxnId="{088D0FB8-C699-4CB3-B07E-A84E6F2E570C}">
      <dgm:prSet/>
      <dgm:spPr/>
      <dgm:t>
        <a:bodyPr/>
        <a:lstStyle/>
        <a:p>
          <a:pPr rtl="1"/>
          <a:endParaRPr lang="ar-SA"/>
        </a:p>
      </dgm:t>
    </dgm:pt>
    <dgm:pt modelId="{F4E9FE7E-5C45-4D20-92AA-80CB50EB554E}" type="sibTrans" cxnId="{088D0FB8-C699-4CB3-B07E-A84E6F2E570C}">
      <dgm:prSet/>
      <dgm:spPr/>
      <dgm:t>
        <a:bodyPr/>
        <a:lstStyle/>
        <a:p>
          <a:pPr rtl="1"/>
          <a:endParaRPr lang="ar-SA"/>
        </a:p>
      </dgm:t>
    </dgm:pt>
    <dgm:pt modelId="{7891EC5E-8D07-4E7F-9FF8-8FAF8337AD91}">
      <dgm:prSet phldrT="[Text]" custT="1"/>
      <dgm:spPr/>
      <dgm:t>
        <a:bodyPr/>
        <a:lstStyle/>
        <a:p>
          <a:pPr algn="r" rtl="1"/>
          <a:r>
            <a:rPr lang="ar-SA" sz="1600" dirty="0"/>
            <a:t>إدخال بيانات أساس التحميل : انقر الخلية (</a:t>
          </a:r>
          <a:r>
            <a:rPr lang="en-GB" sz="1600" dirty="0"/>
            <a:t>A10</a:t>
          </a:r>
          <a:r>
            <a:rPr lang="ar-SA" sz="1600" dirty="0"/>
            <a:t>) ,اكتب أسس التحميل</a:t>
          </a:r>
        </a:p>
      </dgm:t>
    </dgm:pt>
    <dgm:pt modelId="{9A5C0448-00BC-4509-B47B-F5C72B2473CD}" type="parTrans" cxnId="{2B0587D4-12CA-4FE2-B03B-C702AAAFD113}">
      <dgm:prSet/>
      <dgm:spPr/>
      <dgm:t>
        <a:bodyPr/>
        <a:lstStyle/>
        <a:p>
          <a:endParaRPr lang="en-GB"/>
        </a:p>
      </dgm:t>
    </dgm:pt>
    <dgm:pt modelId="{B325BAEE-F79C-49DB-856D-4E9121FF188A}" type="sibTrans" cxnId="{2B0587D4-12CA-4FE2-B03B-C702AAAFD113}">
      <dgm:prSet/>
      <dgm:spPr/>
      <dgm:t>
        <a:bodyPr/>
        <a:lstStyle/>
        <a:p>
          <a:endParaRPr lang="en-GB"/>
        </a:p>
      </dgm:t>
    </dgm:pt>
    <dgm:pt modelId="{23850A38-13B8-492C-B6B6-DA8EFD98189C}">
      <dgm:prSet phldrT="[Text]" custT="1"/>
      <dgm:spPr/>
      <dgm:t>
        <a:bodyPr/>
        <a:lstStyle/>
        <a:p>
          <a:pPr algn="r" rtl="1"/>
          <a:r>
            <a:rPr lang="ar-SA" sz="1600" dirty="0"/>
            <a:t>انقر الخليه (</a:t>
          </a:r>
          <a:r>
            <a:rPr lang="en-GB" sz="1600" dirty="0"/>
            <a:t>C10</a:t>
          </a:r>
          <a:r>
            <a:rPr lang="ar-SA" sz="1600" dirty="0"/>
            <a:t>) واكتب 3000 وهو أساس التحميل للقسم أ - عبارة عن عدد ساعات العمل المباشر للقسم الاإنتاجي أ</a:t>
          </a:r>
        </a:p>
      </dgm:t>
    </dgm:pt>
    <dgm:pt modelId="{3C7BA72B-EA5F-486A-8722-C8732B6CBE86}" type="parTrans" cxnId="{4270B782-6C47-4345-9104-35ABCE2C0445}">
      <dgm:prSet/>
      <dgm:spPr/>
      <dgm:t>
        <a:bodyPr/>
        <a:lstStyle/>
        <a:p>
          <a:endParaRPr lang="en-GB"/>
        </a:p>
      </dgm:t>
    </dgm:pt>
    <dgm:pt modelId="{01CB4D58-D91B-4902-9CD3-ADF9FE2694F3}" type="sibTrans" cxnId="{4270B782-6C47-4345-9104-35ABCE2C0445}">
      <dgm:prSet/>
      <dgm:spPr/>
      <dgm:t>
        <a:bodyPr/>
        <a:lstStyle/>
        <a:p>
          <a:endParaRPr lang="en-GB"/>
        </a:p>
      </dgm:t>
    </dgm:pt>
    <dgm:pt modelId="{BFDAAC0E-B563-476A-995A-63B7092E47A7}">
      <dgm:prSet phldrT="[Text]" custT="1"/>
      <dgm:spPr/>
      <dgm:t>
        <a:bodyPr/>
        <a:lstStyle/>
        <a:p>
          <a:pPr algn="r" rtl="1"/>
          <a:r>
            <a:rPr lang="ar-SA" sz="1600" dirty="0"/>
            <a:t>انقر الخلية (</a:t>
          </a:r>
          <a:r>
            <a:rPr lang="en-GB" sz="1600" dirty="0"/>
            <a:t>D10</a:t>
          </a:r>
          <a:r>
            <a:rPr lang="ar-SA" sz="1600" dirty="0"/>
            <a:t>) وأكتب 2500 وهو أساس التحميل للقسم ب - عبارة عن عدد ساعات العمل المباشر للقسم الاإنتاجي ب</a:t>
          </a:r>
        </a:p>
      </dgm:t>
    </dgm:pt>
    <dgm:pt modelId="{235588C0-1007-466D-807A-B4006D758E85}" type="parTrans" cxnId="{422DA370-0B7F-478E-A8C5-29229AF982DF}">
      <dgm:prSet/>
      <dgm:spPr/>
      <dgm:t>
        <a:bodyPr/>
        <a:lstStyle/>
        <a:p>
          <a:endParaRPr lang="en-GB"/>
        </a:p>
      </dgm:t>
    </dgm:pt>
    <dgm:pt modelId="{A423C095-57A2-49A1-8719-51AEB9BF8FEC}" type="sibTrans" cxnId="{422DA370-0B7F-478E-A8C5-29229AF982DF}">
      <dgm:prSet/>
      <dgm:spPr/>
      <dgm:t>
        <a:bodyPr/>
        <a:lstStyle/>
        <a:p>
          <a:endParaRPr lang="en-GB"/>
        </a:p>
      </dgm:t>
    </dgm:pt>
    <dgm:pt modelId="{12BF3583-7796-4EB5-AF8B-D2486D792F81}">
      <dgm:prSet phldrT="[Text]" custT="1"/>
      <dgm:spPr/>
      <dgm:t>
        <a:bodyPr/>
        <a:lstStyle/>
        <a:p>
          <a:pPr algn="r" rtl="1"/>
          <a:r>
            <a:rPr lang="ar-SA" sz="1600" dirty="0"/>
            <a:t>أنقر الخلية (</a:t>
          </a:r>
          <a:r>
            <a:rPr lang="en-GB" sz="1600" dirty="0"/>
            <a:t>A11</a:t>
          </a:r>
          <a:r>
            <a:rPr lang="ar-SA" sz="1600" dirty="0"/>
            <a:t>) واكتب معدلات التحميل </a:t>
          </a:r>
        </a:p>
      </dgm:t>
    </dgm:pt>
    <dgm:pt modelId="{0F228FA7-A5EE-4631-A888-209CBCFEF252}" type="parTrans" cxnId="{0DCECB5A-3EBF-42B3-8A73-DD0394B09982}">
      <dgm:prSet/>
      <dgm:spPr/>
      <dgm:t>
        <a:bodyPr/>
        <a:lstStyle/>
        <a:p>
          <a:endParaRPr lang="en-GB"/>
        </a:p>
      </dgm:t>
    </dgm:pt>
    <dgm:pt modelId="{20FFB081-FECB-4237-ACEB-BE46517383C9}" type="sibTrans" cxnId="{0DCECB5A-3EBF-42B3-8A73-DD0394B09982}">
      <dgm:prSet/>
      <dgm:spPr/>
      <dgm:t>
        <a:bodyPr/>
        <a:lstStyle/>
        <a:p>
          <a:endParaRPr lang="en-GB"/>
        </a:p>
      </dgm:t>
    </dgm:pt>
    <dgm:pt modelId="{6142F01A-7096-4A76-B1E8-978421D5C028}">
      <dgm:prSet phldrT="[Text]" custT="1"/>
      <dgm:spPr/>
      <dgm:t>
        <a:bodyPr/>
        <a:lstStyle/>
        <a:p>
          <a:pPr algn="r" rtl="1"/>
          <a:r>
            <a:rPr lang="ar-SA" sz="1600" dirty="0"/>
            <a:t>أنقر الخلية (</a:t>
          </a:r>
          <a:r>
            <a:rPr lang="en-GB" sz="1600" dirty="0"/>
            <a:t>C11</a:t>
          </a:r>
          <a:r>
            <a:rPr lang="ar-SA" sz="1600" dirty="0"/>
            <a:t>) وأكتب معادلة معدل التحميل : </a:t>
          </a:r>
          <a:r>
            <a:rPr lang="en-GB" sz="1600" dirty="0"/>
            <a:t>=C9/C10</a:t>
          </a:r>
          <a:endParaRPr lang="ar-SA" sz="1600" dirty="0"/>
        </a:p>
      </dgm:t>
    </dgm:pt>
    <dgm:pt modelId="{5D8FDF7F-EE70-4128-B6C6-E1E5FE8BA4F7}" type="parTrans" cxnId="{0D23D2C1-42E5-454B-B8CD-71C7323347A9}">
      <dgm:prSet/>
      <dgm:spPr/>
      <dgm:t>
        <a:bodyPr/>
        <a:lstStyle/>
        <a:p>
          <a:endParaRPr lang="en-GB"/>
        </a:p>
      </dgm:t>
    </dgm:pt>
    <dgm:pt modelId="{CA38175A-EF8D-4958-997D-8C89BF0727F8}" type="sibTrans" cxnId="{0D23D2C1-42E5-454B-B8CD-71C7323347A9}">
      <dgm:prSet/>
      <dgm:spPr/>
      <dgm:t>
        <a:bodyPr/>
        <a:lstStyle/>
        <a:p>
          <a:endParaRPr lang="en-GB"/>
        </a:p>
      </dgm:t>
    </dgm:pt>
    <dgm:pt modelId="{EAF66DFE-37EF-4C4C-B5A8-F184BD535C6A}">
      <dgm:prSet phldrT="[Text]" custT="1"/>
      <dgm:spPr/>
      <dgm:t>
        <a:bodyPr/>
        <a:lstStyle/>
        <a:p>
          <a:pPr rtl="1"/>
          <a:endParaRPr lang="en-GB" sz="2400" b="1" dirty="0"/>
        </a:p>
      </dgm:t>
    </dgm:pt>
    <dgm:pt modelId="{CE5C7920-0EEF-4CF6-92D2-167C0CF74743}" type="sibTrans" cxnId="{2730F11A-CD77-4E3F-AD17-91C383D5BCC8}">
      <dgm:prSet/>
      <dgm:spPr/>
      <dgm:t>
        <a:bodyPr/>
        <a:lstStyle/>
        <a:p>
          <a:pPr rtl="1"/>
          <a:endParaRPr lang="ar-SA"/>
        </a:p>
      </dgm:t>
    </dgm:pt>
    <dgm:pt modelId="{24D42169-0D37-4CDD-A541-6C7F34969991}" type="parTrans" cxnId="{2730F11A-CD77-4E3F-AD17-91C383D5BCC8}">
      <dgm:prSet/>
      <dgm:spPr/>
      <dgm:t>
        <a:bodyPr/>
        <a:lstStyle/>
        <a:p>
          <a:pPr rtl="1"/>
          <a:endParaRPr lang="ar-SA"/>
        </a:p>
      </dgm:t>
    </dgm:pt>
    <dgm:pt modelId="{FB6A8291-5D7E-4456-9B32-824E84317454}" type="pres">
      <dgm:prSet presAssocID="{6CBAB586-87A3-4BB5-A63F-1767336BAF51}" presName="Name0" presStyleCnt="0">
        <dgm:presLayoutVars>
          <dgm:dir val="rev"/>
          <dgm:animLvl val="lvl"/>
          <dgm:resizeHandles val="exact"/>
        </dgm:presLayoutVars>
      </dgm:prSet>
      <dgm:spPr/>
    </dgm:pt>
    <dgm:pt modelId="{325C29C8-38E8-458F-883D-39AD28AD5646}" type="pres">
      <dgm:prSet presAssocID="{84F48F02-F28A-44F5-877B-0D2B6702C086}" presName="linNode" presStyleCnt="0"/>
      <dgm:spPr/>
    </dgm:pt>
    <dgm:pt modelId="{21CE78F5-7BFF-46D4-B925-0A4555324AF2}" type="pres">
      <dgm:prSet presAssocID="{84F48F02-F28A-44F5-877B-0D2B6702C086}" presName="parentText" presStyleLbl="node1" presStyleIdx="0" presStyleCnt="2" custScaleX="69169" custScaleY="78335" custLinFactNeighborX="-177" custLinFactNeighborY="2371">
        <dgm:presLayoutVars>
          <dgm:chMax val="1"/>
          <dgm:bulletEnabled val="1"/>
        </dgm:presLayoutVars>
      </dgm:prSet>
      <dgm:spPr/>
    </dgm:pt>
    <dgm:pt modelId="{FA82C049-E65F-4E3F-B4DC-E4F2A0712E87}" type="pres">
      <dgm:prSet presAssocID="{84F48F02-F28A-44F5-877B-0D2B6702C086}" presName="descendantText" presStyleLbl="alignAccFollowNode1" presStyleIdx="0" presStyleCnt="2" custScaleX="120422" custScaleY="95388" custLinFactNeighborX="-208" custLinFactNeighborY="4088">
        <dgm:presLayoutVars>
          <dgm:bulletEnabled val="1"/>
        </dgm:presLayoutVars>
      </dgm:prSet>
      <dgm:spPr/>
    </dgm:pt>
    <dgm:pt modelId="{CF85BEFB-A674-449D-8D20-1D2441846F1C}" type="pres">
      <dgm:prSet presAssocID="{EE209590-B76A-41DF-BFDC-4613016B12D7}" presName="sp" presStyleCnt="0"/>
      <dgm:spPr/>
    </dgm:pt>
    <dgm:pt modelId="{9F2C6132-7F85-4545-B29B-691D7D3430ED}" type="pres">
      <dgm:prSet presAssocID="{EAF66DFE-37EF-4C4C-B5A8-F184BD535C6A}" presName="linNode" presStyleCnt="0"/>
      <dgm:spPr/>
    </dgm:pt>
    <dgm:pt modelId="{3DEF753C-2419-4CC5-941C-E486C5D15708}" type="pres">
      <dgm:prSet presAssocID="{EAF66DFE-37EF-4C4C-B5A8-F184BD535C6A}" presName="parentText" presStyleLbl="node1" presStyleIdx="1" presStyleCnt="2" custScaleX="73720" custScaleY="71833">
        <dgm:presLayoutVars>
          <dgm:chMax val="1"/>
          <dgm:bulletEnabled val="1"/>
        </dgm:presLayoutVars>
      </dgm:prSet>
      <dgm:spPr/>
    </dgm:pt>
    <dgm:pt modelId="{171AA019-FD05-49DD-9301-3E13566657A0}" type="pres">
      <dgm:prSet presAssocID="{EAF66DFE-37EF-4C4C-B5A8-F184BD535C6A}" presName="descendantText" presStyleLbl="alignAccFollowNode1" presStyleIdx="1" presStyleCnt="2" custScaleX="130729" custScaleY="93145">
        <dgm:presLayoutVars>
          <dgm:bulletEnabled val="1"/>
        </dgm:presLayoutVars>
      </dgm:prSet>
      <dgm:spPr/>
    </dgm:pt>
  </dgm:ptLst>
  <dgm:cxnLst>
    <dgm:cxn modelId="{2B0587D4-12CA-4FE2-B03B-C702AAAFD113}" srcId="{84F48F02-F28A-44F5-877B-0D2B6702C086}" destId="{7891EC5E-8D07-4E7F-9FF8-8FAF8337AD91}" srcOrd="1" destOrd="0" parTransId="{9A5C0448-00BC-4509-B47B-F5C72B2473CD}" sibTransId="{B325BAEE-F79C-49DB-856D-4E9121FF188A}"/>
    <dgm:cxn modelId="{5686C148-A42F-4178-A47C-9F03E7E51980}" type="presOf" srcId="{6CBAB586-87A3-4BB5-A63F-1767336BAF51}" destId="{FB6A8291-5D7E-4456-9B32-824E84317454}" srcOrd="0" destOrd="0" presId="urn:microsoft.com/office/officeart/2005/8/layout/vList5"/>
    <dgm:cxn modelId="{088D0FB8-C699-4CB3-B07E-A84E6F2E570C}" srcId="{EAF66DFE-37EF-4C4C-B5A8-F184BD535C6A}" destId="{D16B834B-8C00-4F72-90F7-EA078B549606}" srcOrd="0" destOrd="0" parTransId="{DA729E36-1BD8-46FA-94F5-F8F9E0DEEA62}" sibTransId="{F4E9FE7E-5C45-4D20-92AA-80CB50EB554E}"/>
    <dgm:cxn modelId="{DC985177-D7C3-4250-A4D2-DDA0170D56BB}" srcId="{84F48F02-F28A-44F5-877B-0D2B6702C086}" destId="{D12BBF1F-DF6F-4B62-AF92-0F7014376F80}" srcOrd="0" destOrd="0" parTransId="{316A02B1-2B9B-4DC5-8CEB-A2EB4516CC32}" sibTransId="{95121658-0ECB-4691-B292-55F10DC0BD2D}"/>
    <dgm:cxn modelId="{4CA1A93C-CE84-4122-940E-B1663E212833}" type="presOf" srcId="{6142F01A-7096-4A76-B1E8-978421D5C028}" destId="{FA82C049-E65F-4E3F-B4DC-E4F2A0712E87}" srcOrd="0" destOrd="5" presId="urn:microsoft.com/office/officeart/2005/8/layout/vList5"/>
    <dgm:cxn modelId="{D354EF7F-4DE5-43E1-AC13-98D2F1AF1AE1}" srcId="{6CBAB586-87A3-4BB5-A63F-1767336BAF51}" destId="{84F48F02-F28A-44F5-877B-0D2B6702C086}" srcOrd="0" destOrd="0" parTransId="{CF83E66E-12A1-40D4-9511-8DA18EC7CBBD}" sibTransId="{EE209590-B76A-41DF-BFDC-4613016B12D7}"/>
    <dgm:cxn modelId="{0DCECB5A-3EBF-42B3-8A73-DD0394B09982}" srcId="{84F48F02-F28A-44F5-877B-0D2B6702C086}" destId="{12BF3583-7796-4EB5-AF8B-D2486D792F81}" srcOrd="4" destOrd="0" parTransId="{0F228FA7-A5EE-4631-A888-209CBCFEF252}" sibTransId="{20FFB081-FECB-4237-ACEB-BE46517383C9}"/>
    <dgm:cxn modelId="{87D1BCD6-96CB-4457-95E6-8BE77FFA8DF2}" type="presOf" srcId="{7891EC5E-8D07-4E7F-9FF8-8FAF8337AD91}" destId="{FA82C049-E65F-4E3F-B4DC-E4F2A0712E87}" srcOrd="0" destOrd="1" presId="urn:microsoft.com/office/officeart/2005/8/layout/vList5"/>
    <dgm:cxn modelId="{0D23D2C1-42E5-454B-B8CD-71C7323347A9}" srcId="{84F48F02-F28A-44F5-877B-0D2B6702C086}" destId="{6142F01A-7096-4A76-B1E8-978421D5C028}" srcOrd="5" destOrd="0" parTransId="{5D8FDF7F-EE70-4128-B6C6-E1E5FE8BA4F7}" sibTransId="{CA38175A-EF8D-4958-997D-8C89BF0727F8}"/>
    <dgm:cxn modelId="{2730F11A-CD77-4E3F-AD17-91C383D5BCC8}" srcId="{6CBAB586-87A3-4BB5-A63F-1767336BAF51}" destId="{EAF66DFE-37EF-4C4C-B5A8-F184BD535C6A}" srcOrd="1" destOrd="0" parTransId="{24D42169-0D37-4CDD-A541-6C7F34969991}" sibTransId="{CE5C7920-0EEF-4CF6-92D2-167C0CF74743}"/>
    <dgm:cxn modelId="{4270B782-6C47-4345-9104-35ABCE2C0445}" srcId="{84F48F02-F28A-44F5-877B-0D2B6702C086}" destId="{23850A38-13B8-492C-B6B6-DA8EFD98189C}" srcOrd="2" destOrd="0" parTransId="{3C7BA72B-EA5F-486A-8722-C8732B6CBE86}" sibTransId="{01CB4D58-D91B-4902-9CD3-ADF9FE2694F3}"/>
    <dgm:cxn modelId="{B78C9A7D-CF71-45CF-8497-E225F8C53429}" type="presOf" srcId="{BFDAAC0E-B563-476A-995A-63B7092E47A7}" destId="{FA82C049-E65F-4E3F-B4DC-E4F2A0712E87}" srcOrd="0" destOrd="3" presId="urn:microsoft.com/office/officeart/2005/8/layout/vList5"/>
    <dgm:cxn modelId="{A18DC19A-8719-495D-8446-5DCC3B7BF76A}" type="presOf" srcId="{EAF66DFE-37EF-4C4C-B5A8-F184BD535C6A}" destId="{3DEF753C-2419-4CC5-941C-E486C5D15708}" srcOrd="0" destOrd="0" presId="urn:microsoft.com/office/officeart/2005/8/layout/vList5"/>
    <dgm:cxn modelId="{690238F7-DF33-4031-984D-DA3F85DA129A}" type="presOf" srcId="{D12BBF1F-DF6F-4B62-AF92-0F7014376F80}" destId="{FA82C049-E65F-4E3F-B4DC-E4F2A0712E87}" srcOrd="0" destOrd="0" presId="urn:microsoft.com/office/officeart/2005/8/layout/vList5"/>
    <dgm:cxn modelId="{D26B8EEE-E0D3-4FBB-AA80-33EF9CDAA7A0}" type="presOf" srcId="{84F48F02-F28A-44F5-877B-0D2B6702C086}" destId="{21CE78F5-7BFF-46D4-B925-0A4555324AF2}" srcOrd="0" destOrd="0" presId="urn:microsoft.com/office/officeart/2005/8/layout/vList5"/>
    <dgm:cxn modelId="{511EA8A9-FADA-4021-8D98-E00A41B78BCD}" type="presOf" srcId="{12BF3583-7796-4EB5-AF8B-D2486D792F81}" destId="{FA82C049-E65F-4E3F-B4DC-E4F2A0712E87}" srcOrd="0" destOrd="4" presId="urn:microsoft.com/office/officeart/2005/8/layout/vList5"/>
    <dgm:cxn modelId="{CF528988-7602-4DA4-B69F-DFDC5E11764B}" type="presOf" srcId="{23850A38-13B8-492C-B6B6-DA8EFD98189C}" destId="{FA82C049-E65F-4E3F-B4DC-E4F2A0712E87}" srcOrd="0" destOrd="2" presId="urn:microsoft.com/office/officeart/2005/8/layout/vList5"/>
    <dgm:cxn modelId="{422DA370-0B7F-478E-A8C5-29229AF982DF}" srcId="{84F48F02-F28A-44F5-877B-0D2B6702C086}" destId="{BFDAAC0E-B563-476A-995A-63B7092E47A7}" srcOrd="3" destOrd="0" parTransId="{235588C0-1007-466D-807A-B4006D758E85}" sibTransId="{A423C095-57A2-49A1-8719-51AEB9BF8FEC}"/>
    <dgm:cxn modelId="{2DACBE33-1B2B-40CC-B05D-AB0C1D7051D8}" type="presOf" srcId="{D16B834B-8C00-4F72-90F7-EA078B549606}" destId="{171AA019-FD05-49DD-9301-3E13566657A0}" srcOrd="0" destOrd="0" presId="urn:microsoft.com/office/officeart/2005/8/layout/vList5"/>
    <dgm:cxn modelId="{C82B4ACE-F583-4D2B-8928-AEA3594B140D}" type="presParOf" srcId="{FB6A8291-5D7E-4456-9B32-824E84317454}" destId="{325C29C8-38E8-458F-883D-39AD28AD5646}" srcOrd="0" destOrd="0" presId="urn:microsoft.com/office/officeart/2005/8/layout/vList5"/>
    <dgm:cxn modelId="{504DBF9B-FFCE-462C-87F3-CAFD9C75EE4B}" type="presParOf" srcId="{325C29C8-38E8-458F-883D-39AD28AD5646}" destId="{21CE78F5-7BFF-46D4-B925-0A4555324AF2}" srcOrd="0" destOrd="0" presId="urn:microsoft.com/office/officeart/2005/8/layout/vList5"/>
    <dgm:cxn modelId="{CF4A42B7-74C8-4BEE-B621-FC8BA8885D43}" type="presParOf" srcId="{325C29C8-38E8-458F-883D-39AD28AD5646}" destId="{FA82C049-E65F-4E3F-B4DC-E4F2A0712E87}" srcOrd="1" destOrd="0" presId="urn:microsoft.com/office/officeart/2005/8/layout/vList5"/>
    <dgm:cxn modelId="{85E8B0E3-BBE1-43D1-A726-67AB4487AA41}" type="presParOf" srcId="{FB6A8291-5D7E-4456-9B32-824E84317454}" destId="{CF85BEFB-A674-449D-8D20-1D2441846F1C}" srcOrd="1" destOrd="0" presId="urn:microsoft.com/office/officeart/2005/8/layout/vList5"/>
    <dgm:cxn modelId="{87C8A2FC-1441-46A1-B2FA-8FC1ABF217C8}" type="presParOf" srcId="{FB6A8291-5D7E-4456-9B32-824E84317454}" destId="{9F2C6132-7F85-4545-B29B-691D7D3430ED}" srcOrd="2" destOrd="0" presId="urn:microsoft.com/office/officeart/2005/8/layout/vList5"/>
    <dgm:cxn modelId="{2AE8C745-4AB7-431D-827E-ECE524C17DF4}" type="presParOf" srcId="{9F2C6132-7F85-4545-B29B-691D7D3430ED}" destId="{3DEF753C-2419-4CC5-941C-E486C5D15708}" srcOrd="0" destOrd="0" presId="urn:microsoft.com/office/officeart/2005/8/layout/vList5"/>
    <dgm:cxn modelId="{7C60B435-7818-4D23-8C9D-1933ECB2CB40}" type="presParOf" srcId="{9F2C6132-7F85-4545-B29B-691D7D3430ED}" destId="{171AA019-FD05-49DD-9301-3E13566657A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BAB586-87A3-4BB5-A63F-1767336BAF51}" type="doc">
      <dgm:prSet loTypeId="urn:microsoft.com/office/officeart/2005/8/layout/vList5" loCatId="list" qsTypeId="urn:microsoft.com/office/officeart/2005/8/quickstyle/simple1" qsCatId="simple" csTypeId="urn:microsoft.com/office/officeart/2005/8/colors/accent2_2" csCatId="accent2" phldr="1"/>
      <dgm:spPr/>
      <dgm:t>
        <a:bodyPr/>
        <a:lstStyle/>
        <a:p>
          <a:pPr rtl="1"/>
          <a:endParaRPr lang="ar-SA"/>
        </a:p>
      </dgm:t>
    </dgm:pt>
    <dgm:pt modelId="{84F48F02-F28A-44F5-877B-0D2B6702C086}">
      <dgm:prSet phldrT="[Text]"/>
      <dgm:spPr/>
      <dgm:t>
        <a:bodyPr/>
        <a:lstStyle/>
        <a:p>
          <a:pPr rtl="1"/>
          <a:r>
            <a:rPr lang="ar-SA" b="1" dirty="0"/>
            <a:t>الخطوة 1 </a:t>
          </a:r>
        </a:p>
        <a:p>
          <a:pPr rtl="1"/>
          <a:r>
            <a:rPr lang="ar-SA" b="1" dirty="0"/>
            <a:t>إدخال البيانات اللازمة لتنفيذ </a:t>
          </a:r>
          <a:endParaRPr lang="en-GB" b="1" dirty="0"/>
        </a:p>
        <a:p>
          <a:pPr rtl="1"/>
          <a:r>
            <a:rPr lang="ar-SA" b="1" dirty="0"/>
            <a:t> </a:t>
          </a:r>
          <a:r>
            <a:rPr lang="ar-SA" b="1" u="sng" dirty="0">
              <a:solidFill>
                <a:schemeClr val="tx1"/>
              </a:solidFill>
            </a:rPr>
            <a:t>المرحلة الأولى: </a:t>
          </a:r>
        </a:p>
        <a:p>
          <a:pPr rtl="1"/>
          <a:r>
            <a:rPr lang="ar-SA" b="1" dirty="0"/>
            <a:t>(توزيع عناصر التكاليف غير المباشرة على أقسام الإنتاج والخدمات) </a:t>
          </a:r>
        </a:p>
      </dgm:t>
    </dgm:pt>
    <dgm:pt modelId="{CF83E66E-12A1-40D4-9511-8DA18EC7CBBD}" type="parTrans" cxnId="{D354EF7F-4DE5-43E1-AC13-98D2F1AF1AE1}">
      <dgm:prSet/>
      <dgm:spPr/>
      <dgm:t>
        <a:bodyPr/>
        <a:lstStyle/>
        <a:p>
          <a:pPr rtl="1"/>
          <a:endParaRPr lang="ar-SA"/>
        </a:p>
      </dgm:t>
    </dgm:pt>
    <dgm:pt modelId="{EE209590-B76A-41DF-BFDC-4613016B12D7}" type="sibTrans" cxnId="{D354EF7F-4DE5-43E1-AC13-98D2F1AF1AE1}">
      <dgm:prSet/>
      <dgm:spPr/>
      <dgm:t>
        <a:bodyPr/>
        <a:lstStyle/>
        <a:p>
          <a:pPr rtl="1"/>
          <a:endParaRPr lang="ar-SA"/>
        </a:p>
      </dgm:t>
    </dgm:pt>
    <dgm:pt modelId="{D12BBF1F-DF6F-4B62-AF92-0F7014376F80}">
      <dgm:prSet phldrT="[Text]" custT="1"/>
      <dgm:spPr/>
      <dgm:t>
        <a:bodyPr/>
        <a:lstStyle/>
        <a:p>
          <a:pPr rtl="1"/>
          <a:r>
            <a:rPr lang="ar-SA" sz="1400" dirty="0"/>
            <a:t>تجهيز البيانات: فتح برنامج إكسل.</a:t>
          </a:r>
        </a:p>
      </dgm:t>
    </dgm:pt>
    <dgm:pt modelId="{316A02B1-2B9B-4DC5-8CEB-A2EB4516CC32}" type="parTrans" cxnId="{DC985177-D7C3-4250-A4D2-DDA0170D56BB}">
      <dgm:prSet/>
      <dgm:spPr/>
      <dgm:t>
        <a:bodyPr/>
        <a:lstStyle/>
        <a:p>
          <a:pPr rtl="1"/>
          <a:endParaRPr lang="ar-SA"/>
        </a:p>
      </dgm:t>
    </dgm:pt>
    <dgm:pt modelId="{95121658-0ECB-4691-B292-55F10DC0BD2D}" type="sibTrans" cxnId="{DC985177-D7C3-4250-A4D2-DDA0170D56BB}">
      <dgm:prSet/>
      <dgm:spPr/>
      <dgm:t>
        <a:bodyPr/>
        <a:lstStyle/>
        <a:p>
          <a:pPr rtl="1"/>
          <a:endParaRPr lang="ar-SA"/>
        </a:p>
      </dgm:t>
    </dgm:pt>
    <dgm:pt modelId="{F1FECF57-DA7A-493F-9645-9DC6BBB12535}">
      <dgm:prSet phldrT="[Text]"/>
      <dgm:spPr/>
      <dgm:t>
        <a:bodyPr/>
        <a:lstStyle/>
        <a:p>
          <a:pPr rtl="1"/>
          <a:r>
            <a:rPr lang="ar-SA" b="1" dirty="0"/>
            <a:t>الخطوة 2 </a:t>
          </a:r>
        </a:p>
        <a:p>
          <a:pPr rtl="1"/>
          <a:r>
            <a:rPr lang="ar-SA" b="1" dirty="0"/>
            <a:t>توزيع عنصر المواد  غير المباشرة على أقسم الإنتاج والخدمات </a:t>
          </a:r>
          <a:endParaRPr lang="en-GB" b="1" dirty="0"/>
        </a:p>
      </dgm:t>
    </dgm:pt>
    <dgm:pt modelId="{AB49FAB0-AF84-40A9-8FF6-E5C11FA980E7}" type="parTrans" cxnId="{0081A515-DAE8-4065-876B-505675317AD3}">
      <dgm:prSet/>
      <dgm:spPr/>
      <dgm:t>
        <a:bodyPr/>
        <a:lstStyle/>
        <a:p>
          <a:pPr rtl="1"/>
          <a:endParaRPr lang="ar-SA"/>
        </a:p>
      </dgm:t>
    </dgm:pt>
    <dgm:pt modelId="{DC02AA41-9743-42B6-83CF-2223378C2309}" type="sibTrans" cxnId="{0081A515-DAE8-4065-876B-505675317AD3}">
      <dgm:prSet/>
      <dgm:spPr/>
      <dgm:t>
        <a:bodyPr/>
        <a:lstStyle/>
        <a:p>
          <a:pPr rtl="1"/>
          <a:endParaRPr lang="ar-SA"/>
        </a:p>
      </dgm:t>
    </dgm:pt>
    <dgm:pt modelId="{250977B4-88AB-44DB-860F-1926E6927DD0}">
      <dgm:prSet phldrT="[Text]" custT="1"/>
      <dgm:spPr/>
      <dgm:t>
        <a:bodyPr/>
        <a:lstStyle/>
        <a:p>
          <a:pPr rtl="1"/>
          <a:r>
            <a:rPr lang="ar-SA" sz="1400" dirty="0"/>
            <a:t>نصيب القسم (أ) من المواد غير المباشرة= (التكلفة الإجمالية للمواد غير المباشرة * نسبة استفادة القسم (أ) /</a:t>
          </a:r>
          <a:r>
            <a:rPr lang="en-GB" sz="1400" dirty="0"/>
            <a:t> </a:t>
          </a:r>
          <a:r>
            <a:rPr lang="ar-SA" sz="1400" dirty="0"/>
            <a:t>مجموع نسب الاستفادة من المواد غير المباشرة </a:t>
          </a:r>
        </a:p>
      </dgm:t>
    </dgm:pt>
    <dgm:pt modelId="{FC59E26C-0E78-4DE2-AC38-4E8372CD222D}" type="parTrans" cxnId="{8BEA5188-5D7C-4EA6-A817-353DF745DA75}">
      <dgm:prSet/>
      <dgm:spPr/>
      <dgm:t>
        <a:bodyPr/>
        <a:lstStyle/>
        <a:p>
          <a:pPr rtl="1"/>
          <a:endParaRPr lang="ar-SA"/>
        </a:p>
      </dgm:t>
    </dgm:pt>
    <dgm:pt modelId="{973B5EA5-33A6-4DFE-8446-0A2FA4B32520}" type="sibTrans" cxnId="{8BEA5188-5D7C-4EA6-A817-353DF745DA75}">
      <dgm:prSet/>
      <dgm:spPr/>
      <dgm:t>
        <a:bodyPr/>
        <a:lstStyle/>
        <a:p>
          <a:pPr rtl="1"/>
          <a:endParaRPr lang="ar-SA"/>
        </a:p>
      </dgm:t>
    </dgm:pt>
    <dgm:pt modelId="{EAF66DFE-37EF-4C4C-B5A8-F184BD535C6A}">
      <dgm:prSet phldrT="[Text]"/>
      <dgm:spPr/>
      <dgm:t>
        <a:bodyPr/>
        <a:lstStyle/>
        <a:p>
          <a:pPr rtl="1"/>
          <a:r>
            <a:rPr lang="ar-SA" b="1" dirty="0"/>
            <a:t>الخطوة 3</a:t>
          </a:r>
        </a:p>
        <a:p>
          <a:pPr rtl="1"/>
          <a:r>
            <a:rPr lang="ar-SA" b="1" dirty="0"/>
            <a:t>توزيع باقي عناصر التكاليف الصناعية غير المباشرة على أقسام الإنتاج والخدمات </a:t>
          </a:r>
        </a:p>
      </dgm:t>
    </dgm:pt>
    <dgm:pt modelId="{24D42169-0D37-4CDD-A541-6C7F34969991}" type="parTrans" cxnId="{2730F11A-CD77-4E3F-AD17-91C383D5BCC8}">
      <dgm:prSet/>
      <dgm:spPr/>
      <dgm:t>
        <a:bodyPr/>
        <a:lstStyle/>
        <a:p>
          <a:pPr rtl="1"/>
          <a:endParaRPr lang="ar-SA"/>
        </a:p>
      </dgm:t>
    </dgm:pt>
    <dgm:pt modelId="{CE5C7920-0EEF-4CF6-92D2-167C0CF74743}" type="sibTrans" cxnId="{2730F11A-CD77-4E3F-AD17-91C383D5BCC8}">
      <dgm:prSet/>
      <dgm:spPr/>
      <dgm:t>
        <a:bodyPr/>
        <a:lstStyle/>
        <a:p>
          <a:pPr rtl="1"/>
          <a:endParaRPr lang="ar-SA"/>
        </a:p>
      </dgm:t>
    </dgm:pt>
    <dgm:pt modelId="{D16B834B-8C00-4F72-90F7-EA078B549606}">
      <dgm:prSet phldrT="[Text]" custT="1"/>
      <dgm:spPr/>
      <dgm:t>
        <a:bodyPr/>
        <a:lstStyle/>
        <a:p>
          <a:pPr rtl="1"/>
          <a:r>
            <a:rPr lang="ar-SA" sz="1400" dirty="0"/>
            <a:t>نفس الطريقة التي تمت بالنسبة لعنصر المواد غير المباشرة وذلك نسخ الخلية (</a:t>
          </a:r>
          <a:r>
            <a:rPr lang="en-GB" sz="1400" dirty="0"/>
            <a:t>C3</a:t>
          </a:r>
          <a:r>
            <a:rPr lang="ar-SA" sz="1400" dirty="0"/>
            <a:t>) إلى خلايا النطاق </a:t>
          </a:r>
          <a:r>
            <a:rPr lang="en-GB" sz="1400" dirty="0"/>
            <a:t>C4:F5</a:t>
          </a:r>
          <a:endParaRPr lang="ar-SA" sz="1400" dirty="0"/>
        </a:p>
      </dgm:t>
    </dgm:pt>
    <dgm:pt modelId="{DA729E36-1BD8-46FA-94F5-F8F9E0DEEA62}" type="parTrans" cxnId="{088D0FB8-C699-4CB3-B07E-A84E6F2E570C}">
      <dgm:prSet/>
      <dgm:spPr/>
      <dgm:t>
        <a:bodyPr/>
        <a:lstStyle/>
        <a:p>
          <a:pPr rtl="1"/>
          <a:endParaRPr lang="ar-SA"/>
        </a:p>
      </dgm:t>
    </dgm:pt>
    <dgm:pt modelId="{F4E9FE7E-5C45-4D20-92AA-80CB50EB554E}" type="sibTrans" cxnId="{088D0FB8-C699-4CB3-B07E-A84E6F2E570C}">
      <dgm:prSet/>
      <dgm:spPr/>
      <dgm:t>
        <a:bodyPr/>
        <a:lstStyle/>
        <a:p>
          <a:pPr rtl="1"/>
          <a:endParaRPr lang="ar-SA"/>
        </a:p>
      </dgm:t>
    </dgm:pt>
    <dgm:pt modelId="{C318C69B-E170-43A9-812E-76686C464DA3}">
      <dgm:prSet/>
      <dgm:spPr/>
      <dgm:t>
        <a:bodyPr/>
        <a:lstStyle/>
        <a:p>
          <a:pPr rtl="1"/>
          <a:r>
            <a:rPr lang="ar-SA" b="1" dirty="0"/>
            <a:t>الخطوة 4</a:t>
          </a:r>
        </a:p>
        <a:p>
          <a:pPr rtl="1"/>
          <a:r>
            <a:rPr lang="ar-SA" b="1" dirty="0"/>
            <a:t>حساب إجمالي التكاليف</a:t>
          </a:r>
        </a:p>
      </dgm:t>
    </dgm:pt>
    <dgm:pt modelId="{4CF1A4F5-DC0E-4DD8-BCD3-8EE839EAE8DB}" type="parTrans" cxnId="{E594BAFE-FEA3-4CEF-B19D-BAE2645C118B}">
      <dgm:prSet/>
      <dgm:spPr/>
      <dgm:t>
        <a:bodyPr/>
        <a:lstStyle/>
        <a:p>
          <a:pPr rtl="1"/>
          <a:endParaRPr lang="ar-SA"/>
        </a:p>
      </dgm:t>
    </dgm:pt>
    <dgm:pt modelId="{3548B874-6EA1-4202-A80C-6751DFF8F37D}" type="sibTrans" cxnId="{E594BAFE-FEA3-4CEF-B19D-BAE2645C118B}">
      <dgm:prSet/>
      <dgm:spPr/>
      <dgm:t>
        <a:bodyPr/>
        <a:lstStyle/>
        <a:p>
          <a:pPr rtl="1"/>
          <a:endParaRPr lang="ar-SA"/>
        </a:p>
      </dgm:t>
    </dgm:pt>
    <dgm:pt modelId="{7BBE89C5-138A-4512-AEE5-D5786926BBBD}">
      <dgm:prSet custT="1"/>
      <dgm:spPr/>
      <dgm:t>
        <a:bodyPr/>
        <a:lstStyle/>
        <a:p>
          <a:pPr rtl="1"/>
          <a:r>
            <a:rPr lang="ar-SA" sz="1400" dirty="0"/>
            <a:t>استخراج إجمالي التكاليف الصناعية غير المباشرة التي تم توزيعها على الأقسام المستفيدة بالخلية (</a:t>
          </a:r>
          <a:r>
            <a:rPr lang="en-GB" sz="1400" dirty="0"/>
            <a:t>B6</a:t>
          </a:r>
          <a:r>
            <a:rPr lang="ar-SA" sz="1400" dirty="0"/>
            <a:t>) :</a:t>
          </a:r>
          <a:r>
            <a:rPr lang="en-GB" sz="1400" dirty="0"/>
            <a:t>SUM(B3:B5) </a:t>
          </a:r>
          <a:endParaRPr lang="ar-SA" sz="1400" dirty="0"/>
        </a:p>
      </dgm:t>
    </dgm:pt>
    <dgm:pt modelId="{46054592-F405-46EB-B8DA-664218D7566B}" type="parTrans" cxnId="{FD10E534-01B8-419C-BDEE-FA7E1DF76362}">
      <dgm:prSet/>
      <dgm:spPr/>
      <dgm:t>
        <a:bodyPr/>
        <a:lstStyle/>
        <a:p>
          <a:pPr rtl="1"/>
          <a:endParaRPr lang="ar-SA"/>
        </a:p>
      </dgm:t>
    </dgm:pt>
    <dgm:pt modelId="{41F558A3-8A8D-4F70-AE94-C48DCC78A976}" type="sibTrans" cxnId="{FD10E534-01B8-419C-BDEE-FA7E1DF76362}">
      <dgm:prSet/>
      <dgm:spPr/>
      <dgm:t>
        <a:bodyPr/>
        <a:lstStyle/>
        <a:p>
          <a:pPr rtl="1"/>
          <a:endParaRPr lang="ar-SA"/>
        </a:p>
      </dgm:t>
    </dgm:pt>
    <dgm:pt modelId="{32CB61D2-64C5-4DAC-BA91-3F9042CDDD08}">
      <dgm:prSet phldrT="[Text]" custT="1"/>
      <dgm:spPr/>
      <dgm:t>
        <a:bodyPr/>
        <a:lstStyle/>
        <a:p>
          <a:pPr rtl="1"/>
          <a:r>
            <a:rPr lang="ar-SA" sz="1400" dirty="0"/>
            <a:t>إدخال البيانات الأساسية التالية: خصص العمود (</a:t>
          </a:r>
          <a:r>
            <a:rPr lang="en-GB" sz="1400" dirty="0"/>
            <a:t>A</a:t>
          </a:r>
          <a:r>
            <a:rPr lang="ar-SA" sz="1400" dirty="0"/>
            <a:t>) للبيان , العمود (</a:t>
          </a:r>
          <a:r>
            <a:rPr lang="en-GB" sz="1400" dirty="0"/>
            <a:t>B</a:t>
          </a:r>
          <a:r>
            <a:rPr lang="ar-SA" sz="1400" dirty="0"/>
            <a:t>) لإجمالي التكاليف الصناعية غير المباشرة لكل عنصر , العمود ( </a:t>
          </a:r>
          <a:r>
            <a:rPr lang="en-GB" sz="1400" dirty="0"/>
            <a:t>C</a:t>
          </a:r>
          <a:r>
            <a:rPr lang="ar-SA" sz="1400" dirty="0"/>
            <a:t>) لقسم التصوير أ , والعمود (</a:t>
          </a:r>
          <a:r>
            <a:rPr lang="en-GB" sz="1400" dirty="0"/>
            <a:t>D</a:t>
          </a:r>
          <a:r>
            <a:rPr lang="ar-SA" sz="1400" dirty="0"/>
            <a:t>) لقسم الطباعة ب , والعمود (</a:t>
          </a:r>
          <a:r>
            <a:rPr lang="en-GB" sz="1400" dirty="0"/>
            <a:t>E</a:t>
          </a:r>
          <a:r>
            <a:rPr lang="ar-SA" sz="1400" dirty="0"/>
            <a:t>) لقسم المناولة س , والعمود (</a:t>
          </a:r>
          <a:r>
            <a:rPr lang="en-GB" sz="1400" dirty="0"/>
            <a:t>F</a:t>
          </a:r>
          <a:r>
            <a:rPr lang="ar-SA" sz="1400" dirty="0"/>
            <a:t>) لقسم التكييف ص , والعمود (</a:t>
          </a:r>
          <a:r>
            <a:rPr lang="en-GB" sz="1400" dirty="0"/>
            <a:t>G</a:t>
          </a:r>
          <a:r>
            <a:rPr lang="ar-SA" sz="1400" dirty="0"/>
            <a:t>) لنسب استفادة القسم أ , والعمود (</a:t>
          </a:r>
          <a:r>
            <a:rPr lang="en-GB" sz="1400" dirty="0"/>
            <a:t>H</a:t>
          </a:r>
          <a:r>
            <a:rPr lang="ar-SA" sz="1400" dirty="0"/>
            <a:t>) لنسب استفادة القسم ب , والعمود ( </a:t>
          </a:r>
          <a:r>
            <a:rPr lang="en-GB" sz="1400" dirty="0"/>
            <a:t>I</a:t>
          </a:r>
          <a:r>
            <a:rPr lang="ar-SA" sz="1400" dirty="0"/>
            <a:t>) لنسب استفادة القسم س , والعمود ( </a:t>
          </a:r>
          <a:r>
            <a:rPr lang="en-GB" sz="1400" dirty="0"/>
            <a:t>J</a:t>
          </a:r>
          <a:r>
            <a:rPr lang="ar-SA" sz="1400" dirty="0"/>
            <a:t>) لنسب استفادة القسم ص , والعمود ( </a:t>
          </a:r>
          <a:r>
            <a:rPr lang="en-GB" sz="1400" dirty="0"/>
            <a:t>K</a:t>
          </a:r>
          <a:r>
            <a:rPr lang="ar-SA" sz="1400" dirty="0"/>
            <a:t>) لمجموع نسب الاستفادة.</a:t>
          </a:r>
        </a:p>
      </dgm:t>
    </dgm:pt>
    <dgm:pt modelId="{123241C0-A55A-430E-8305-A3F44361B32D}" type="parTrans" cxnId="{0C988B6A-AFA2-412C-AE10-27280697198F}">
      <dgm:prSet/>
      <dgm:spPr/>
      <dgm:t>
        <a:bodyPr/>
        <a:lstStyle/>
        <a:p>
          <a:endParaRPr lang="en-US"/>
        </a:p>
      </dgm:t>
    </dgm:pt>
    <dgm:pt modelId="{5EA5919A-A6D6-4AD0-BEC5-3ADB5A71B9AA}" type="sibTrans" cxnId="{0C988B6A-AFA2-412C-AE10-27280697198F}">
      <dgm:prSet/>
      <dgm:spPr/>
      <dgm:t>
        <a:bodyPr/>
        <a:lstStyle/>
        <a:p>
          <a:endParaRPr lang="en-US"/>
        </a:p>
      </dgm:t>
    </dgm:pt>
    <dgm:pt modelId="{7024141D-E41D-451B-AA25-747A62CB2D34}">
      <dgm:prSet phldrT="[Text]" custT="1"/>
      <dgm:spPr/>
      <dgm:t>
        <a:bodyPr/>
        <a:lstStyle/>
        <a:p>
          <a:pPr rtl="1"/>
          <a:r>
            <a:rPr lang="ar-SA" sz="1400" dirty="0"/>
            <a:t>وهكذا بالنسبة لباقي الاقسام المستفيدة</a:t>
          </a:r>
        </a:p>
      </dgm:t>
    </dgm:pt>
    <dgm:pt modelId="{D83AE209-D883-4381-9098-277F1CB719CB}" type="parTrans" cxnId="{9B2934A6-DD55-4C56-A931-4DB3F6823FE3}">
      <dgm:prSet/>
      <dgm:spPr/>
      <dgm:t>
        <a:bodyPr/>
        <a:lstStyle/>
        <a:p>
          <a:endParaRPr lang="en-GB"/>
        </a:p>
      </dgm:t>
    </dgm:pt>
    <dgm:pt modelId="{1D897468-03AF-484F-A112-AC39C27D6934}" type="sibTrans" cxnId="{9B2934A6-DD55-4C56-A931-4DB3F6823FE3}">
      <dgm:prSet/>
      <dgm:spPr/>
      <dgm:t>
        <a:bodyPr/>
        <a:lstStyle/>
        <a:p>
          <a:endParaRPr lang="en-GB"/>
        </a:p>
      </dgm:t>
    </dgm:pt>
    <dgm:pt modelId="{97CE77B7-063C-4091-90A6-952D8C280874}">
      <dgm:prSet phldrT="[Text]" custT="1"/>
      <dgm:spPr/>
      <dgm:t>
        <a:bodyPr/>
        <a:lstStyle/>
        <a:p>
          <a:pPr rtl="1"/>
          <a:r>
            <a:rPr lang="ar-SA" sz="1400" dirty="0"/>
            <a:t>استخراج نصيب القسم (أ) من المواد غير المياشرة بالخلية (</a:t>
          </a:r>
          <a:r>
            <a:rPr lang="en-GB" sz="1400" dirty="0"/>
            <a:t>C3</a:t>
          </a:r>
          <a:r>
            <a:rPr lang="ar-SA" sz="1400" dirty="0"/>
            <a:t>): </a:t>
          </a:r>
          <a:r>
            <a:rPr lang="en-GB" sz="1400" dirty="0"/>
            <a:t>=$B3*G3/$k3</a:t>
          </a:r>
          <a:endParaRPr lang="ar-SA" sz="1400" dirty="0"/>
        </a:p>
      </dgm:t>
    </dgm:pt>
    <dgm:pt modelId="{CBBB480A-6326-4AC1-9228-8B0D6DB502D4}" type="parTrans" cxnId="{42D7616A-AE42-4A2E-8F60-B3DEF7A93BC7}">
      <dgm:prSet/>
      <dgm:spPr/>
      <dgm:t>
        <a:bodyPr/>
        <a:lstStyle/>
        <a:p>
          <a:endParaRPr lang="en-GB"/>
        </a:p>
      </dgm:t>
    </dgm:pt>
    <dgm:pt modelId="{5F6F3ECD-9F7B-4D6D-9196-6E2EE0111C03}" type="sibTrans" cxnId="{42D7616A-AE42-4A2E-8F60-B3DEF7A93BC7}">
      <dgm:prSet/>
      <dgm:spPr/>
      <dgm:t>
        <a:bodyPr/>
        <a:lstStyle/>
        <a:p>
          <a:endParaRPr lang="en-GB"/>
        </a:p>
      </dgm:t>
    </dgm:pt>
    <dgm:pt modelId="{027F7BF4-9CC4-4D19-AE23-F8305B8DC307}">
      <dgm:prSet phldrT="[Text]" custT="1"/>
      <dgm:spPr/>
      <dgm:t>
        <a:bodyPr/>
        <a:lstStyle/>
        <a:p>
          <a:pPr rtl="1"/>
          <a:endParaRPr lang="ar-SA" sz="1400" dirty="0"/>
        </a:p>
      </dgm:t>
    </dgm:pt>
    <dgm:pt modelId="{82001345-7478-41B0-BDDD-EEEEAB06FF95}" type="parTrans" cxnId="{F26D3BCA-BDC2-4105-A667-DE48FF224504}">
      <dgm:prSet/>
      <dgm:spPr/>
      <dgm:t>
        <a:bodyPr/>
        <a:lstStyle/>
        <a:p>
          <a:endParaRPr lang="en-GB"/>
        </a:p>
      </dgm:t>
    </dgm:pt>
    <dgm:pt modelId="{B664D06E-0B64-499A-BEBB-98AA52AED830}" type="sibTrans" cxnId="{F26D3BCA-BDC2-4105-A667-DE48FF224504}">
      <dgm:prSet/>
      <dgm:spPr/>
      <dgm:t>
        <a:bodyPr/>
        <a:lstStyle/>
        <a:p>
          <a:endParaRPr lang="en-GB"/>
        </a:p>
      </dgm:t>
    </dgm:pt>
    <dgm:pt modelId="{AF6C0E7B-CB2A-495A-81DD-4F64F61F922C}">
      <dgm:prSet phldrT="[Text]" custT="1"/>
      <dgm:spPr/>
      <dgm:t>
        <a:bodyPr/>
        <a:lstStyle/>
        <a:p>
          <a:pPr rtl="1"/>
          <a:r>
            <a:rPr lang="ar-SA" sz="1400" dirty="0"/>
            <a:t>الخطوات:</a:t>
          </a:r>
        </a:p>
      </dgm:t>
    </dgm:pt>
    <dgm:pt modelId="{D16E9DDF-84E3-4A1B-B0C6-325A922F4A45}" type="parTrans" cxnId="{889492D2-793A-4B4B-AC2A-6F60DC9B0B08}">
      <dgm:prSet/>
      <dgm:spPr/>
      <dgm:t>
        <a:bodyPr/>
        <a:lstStyle/>
        <a:p>
          <a:endParaRPr lang="en-GB"/>
        </a:p>
      </dgm:t>
    </dgm:pt>
    <dgm:pt modelId="{343C7E5D-4728-4B32-B641-15CB95AF3532}" type="sibTrans" cxnId="{889492D2-793A-4B4B-AC2A-6F60DC9B0B08}">
      <dgm:prSet/>
      <dgm:spPr/>
      <dgm:t>
        <a:bodyPr/>
        <a:lstStyle/>
        <a:p>
          <a:endParaRPr lang="en-GB"/>
        </a:p>
      </dgm:t>
    </dgm:pt>
    <dgm:pt modelId="{238C3373-F49E-4209-8AE0-299C0C6352C6}">
      <dgm:prSet custT="1"/>
      <dgm:spPr/>
      <dgm:t>
        <a:bodyPr/>
        <a:lstStyle/>
        <a:p>
          <a:pPr rtl="1"/>
          <a:r>
            <a:rPr lang="ar-SA" sz="1400" dirty="0"/>
            <a:t>وهكذا لباقي الأعمدة </a:t>
          </a:r>
          <a:r>
            <a:rPr lang="en-GB" sz="1400" dirty="0"/>
            <a:t>C, D, E, F </a:t>
          </a:r>
          <a:endParaRPr lang="ar-SA" sz="1400" dirty="0"/>
        </a:p>
      </dgm:t>
    </dgm:pt>
    <dgm:pt modelId="{D478B5EA-A1EF-44BF-AEC1-2BA343DCF1ED}" type="parTrans" cxnId="{61B774E5-0E22-4F04-AB54-95BD27BAAFBC}">
      <dgm:prSet/>
      <dgm:spPr/>
      <dgm:t>
        <a:bodyPr/>
        <a:lstStyle/>
        <a:p>
          <a:endParaRPr lang="en-GB"/>
        </a:p>
      </dgm:t>
    </dgm:pt>
    <dgm:pt modelId="{BB543EEE-1F76-4C95-AE3C-6F3492B483EE}" type="sibTrans" cxnId="{61B774E5-0E22-4F04-AB54-95BD27BAAFBC}">
      <dgm:prSet/>
      <dgm:spPr/>
      <dgm:t>
        <a:bodyPr/>
        <a:lstStyle/>
        <a:p>
          <a:endParaRPr lang="en-GB"/>
        </a:p>
      </dgm:t>
    </dgm:pt>
    <dgm:pt modelId="{CCB7B445-A6E4-437F-AA02-7A2CD1BD64F6}">
      <dgm:prSet phldrT="[Text]" custT="1"/>
      <dgm:spPr/>
      <dgm:t>
        <a:bodyPr/>
        <a:lstStyle/>
        <a:p>
          <a:pPr rtl="1"/>
          <a:r>
            <a:rPr lang="ar-SA" sz="1400" dirty="0"/>
            <a:t>استخراج مجموع النسب بالخلية (</a:t>
          </a:r>
          <a:r>
            <a:rPr lang="en-GB" sz="1400" dirty="0"/>
            <a:t>K3</a:t>
          </a:r>
          <a:r>
            <a:rPr lang="ar-SA" sz="1400" dirty="0"/>
            <a:t>)  : </a:t>
          </a:r>
          <a:r>
            <a:rPr lang="en-GB" sz="1400" dirty="0"/>
            <a:t>=SUM(G3:J3)</a:t>
          </a:r>
          <a:endParaRPr lang="ar-SA" sz="1400" dirty="0"/>
        </a:p>
      </dgm:t>
    </dgm:pt>
    <dgm:pt modelId="{C3D06827-4B80-4025-9213-C5EC7DFAFA98}" type="parTrans" cxnId="{684649C2-7ABE-4E51-B1C5-6B83E291BA69}">
      <dgm:prSet/>
      <dgm:spPr/>
      <dgm:t>
        <a:bodyPr/>
        <a:lstStyle/>
        <a:p>
          <a:endParaRPr lang="en-GB"/>
        </a:p>
      </dgm:t>
    </dgm:pt>
    <dgm:pt modelId="{2F4864C9-7DF5-4A6C-A54E-5D39343F9CFC}" type="sibTrans" cxnId="{684649C2-7ABE-4E51-B1C5-6B83E291BA69}">
      <dgm:prSet/>
      <dgm:spPr/>
      <dgm:t>
        <a:bodyPr/>
        <a:lstStyle/>
        <a:p>
          <a:endParaRPr lang="en-GB"/>
        </a:p>
      </dgm:t>
    </dgm:pt>
    <dgm:pt modelId="{FB6A8291-5D7E-4456-9B32-824E84317454}" type="pres">
      <dgm:prSet presAssocID="{6CBAB586-87A3-4BB5-A63F-1767336BAF51}" presName="Name0" presStyleCnt="0">
        <dgm:presLayoutVars>
          <dgm:dir val="rev"/>
          <dgm:animLvl val="lvl"/>
          <dgm:resizeHandles val="exact"/>
        </dgm:presLayoutVars>
      </dgm:prSet>
      <dgm:spPr/>
    </dgm:pt>
    <dgm:pt modelId="{325C29C8-38E8-458F-883D-39AD28AD5646}" type="pres">
      <dgm:prSet presAssocID="{84F48F02-F28A-44F5-877B-0D2B6702C086}" presName="linNode" presStyleCnt="0"/>
      <dgm:spPr/>
    </dgm:pt>
    <dgm:pt modelId="{21CE78F5-7BFF-46D4-B925-0A4555324AF2}" type="pres">
      <dgm:prSet presAssocID="{84F48F02-F28A-44F5-877B-0D2B6702C086}" presName="parentText" presStyleLbl="node1" presStyleIdx="0" presStyleCnt="4" custScaleX="76450" custScaleY="110646" custLinFactNeighborX="-174" custLinFactNeighborY="-146">
        <dgm:presLayoutVars>
          <dgm:chMax val="1"/>
          <dgm:bulletEnabled val="1"/>
        </dgm:presLayoutVars>
      </dgm:prSet>
      <dgm:spPr/>
    </dgm:pt>
    <dgm:pt modelId="{FA82C049-E65F-4E3F-B4DC-E4F2A0712E87}" type="pres">
      <dgm:prSet presAssocID="{84F48F02-F28A-44F5-877B-0D2B6702C086}" presName="descendantText" presStyleLbl="alignAccFollowNode1" presStyleIdx="0" presStyleCnt="4" custScaleX="120422" custScaleY="126403">
        <dgm:presLayoutVars>
          <dgm:bulletEnabled val="1"/>
        </dgm:presLayoutVars>
      </dgm:prSet>
      <dgm:spPr/>
    </dgm:pt>
    <dgm:pt modelId="{CF85BEFB-A674-449D-8D20-1D2441846F1C}" type="pres">
      <dgm:prSet presAssocID="{EE209590-B76A-41DF-BFDC-4613016B12D7}" presName="sp" presStyleCnt="0"/>
      <dgm:spPr/>
    </dgm:pt>
    <dgm:pt modelId="{12B0390E-CB0D-43C1-AB6C-32E3AF39D6E9}" type="pres">
      <dgm:prSet presAssocID="{F1FECF57-DA7A-493F-9645-9DC6BBB12535}" presName="linNode" presStyleCnt="0"/>
      <dgm:spPr/>
    </dgm:pt>
    <dgm:pt modelId="{6FF99444-5108-47A0-A62A-31A05CC66B4E}" type="pres">
      <dgm:prSet presAssocID="{F1FECF57-DA7A-493F-9645-9DC6BBB12535}" presName="parentText" presStyleLbl="node1" presStyleIdx="1" presStyleCnt="4" custScaleX="85111" custScaleY="90785">
        <dgm:presLayoutVars>
          <dgm:chMax val="1"/>
          <dgm:bulletEnabled val="1"/>
        </dgm:presLayoutVars>
      </dgm:prSet>
      <dgm:spPr/>
    </dgm:pt>
    <dgm:pt modelId="{0589196F-9462-47FA-A699-0D6839D6F7FC}" type="pres">
      <dgm:prSet presAssocID="{F1FECF57-DA7A-493F-9645-9DC6BBB12535}" presName="descendantText" presStyleLbl="alignAccFollowNode1" presStyleIdx="1" presStyleCnt="4" custScaleX="130817" custScaleY="111782" custLinFactNeighborX="-3394" custLinFactNeighborY="2899">
        <dgm:presLayoutVars>
          <dgm:bulletEnabled val="1"/>
        </dgm:presLayoutVars>
      </dgm:prSet>
      <dgm:spPr/>
    </dgm:pt>
    <dgm:pt modelId="{580DA3F2-8365-45BC-98D8-BC6A774CF200}" type="pres">
      <dgm:prSet presAssocID="{DC02AA41-9743-42B6-83CF-2223378C2309}" presName="sp" presStyleCnt="0"/>
      <dgm:spPr/>
    </dgm:pt>
    <dgm:pt modelId="{9F2C6132-7F85-4545-B29B-691D7D3430ED}" type="pres">
      <dgm:prSet presAssocID="{EAF66DFE-37EF-4C4C-B5A8-F184BD535C6A}" presName="linNode" presStyleCnt="0"/>
      <dgm:spPr/>
    </dgm:pt>
    <dgm:pt modelId="{3DEF753C-2419-4CC5-941C-E486C5D15708}" type="pres">
      <dgm:prSet presAssocID="{EAF66DFE-37EF-4C4C-B5A8-F184BD535C6A}" presName="parentText" presStyleLbl="node1" presStyleIdx="2" presStyleCnt="4" custScaleX="79211" custScaleY="73551">
        <dgm:presLayoutVars>
          <dgm:chMax val="1"/>
          <dgm:bulletEnabled val="1"/>
        </dgm:presLayoutVars>
      </dgm:prSet>
      <dgm:spPr/>
    </dgm:pt>
    <dgm:pt modelId="{171AA019-FD05-49DD-9301-3E13566657A0}" type="pres">
      <dgm:prSet presAssocID="{EAF66DFE-37EF-4C4C-B5A8-F184BD535C6A}" presName="descendantText" presStyleLbl="alignAccFollowNode1" presStyleIdx="2" presStyleCnt="4" custScaleX="121245" custScaleY="71195">
        <dgm:presLayoutVars>
          <dgm:bulletEnabled val="1"/>
        </dgm:presLayoutVars>
      </dgm:prSet>
      <dgm:spPr/>
    </dgm:pt>
    <dgm:pt modelId="{82C2D33F-E942-4A72-A80F-291825D394E1}" type="pres">
      <dgm:prSet presAssocID="{CE5C7920-0EEF-4CF6-92D2-167C0CF74743}" presName="sp" presStyleCnt="0"/>
      <dgm:spPr/>
    </dgm:pt>
    <dgm:pt modelId="{432A739A-42CF-43B7-A908-86E1239D6212}" type="pres">
      <dgm:prSet presAssocID="{C318C69B-E170-43A9-812E-76686C464DA3}" presName="linNode" presStyleCnt="0"/>
      <dgm:spPr/>
    </dgm:pt>
    <dgm:pt modelId="{064428C7-8B25-44D5-AC5D-FF036C3233EE}" type="pres">
      <dgm:prSet presAssocID="{C318C69B-E170-43A9-812E-76686C464DA3}" presName="parentText" presStyleLbl="node1" presStyleIdx="3" presStyleCnt="4" custScaleX="82632" custScaleY="69657" custLinFactNeighborX="576" custLinFactNeighborY="638">
        <dgm:presLayoutVars>
          <dgm:chMax val="1"/>
          <dgm:bulletEnabled val="1"/>
        </dgm:presLayoutVars>
      </dgm:prSet>
      <dgm:spPr/>
    </dgm:pt>
    <dgm:pt modelId="{8C04F018-ACB2-4299-88CD-8F410B02D5C1}" type="pres">
      <dgm:prSet presAssocID="{C318C69B-E170-43A9-812E-76686C464DA3}" presName="descendantText" presStyleLbl="alignAccFollowNode1" presStyleIdx="3" presStyleCnt="4" custScaleX="124065" custScaleY="63234">
        <dgm:presLayoutVars>
          <dgm:bulletEnabled val="1"/>
        </dgm:presLayoutVars>
      </dgm:prSet>
      <dgm:spPr/>
    </dgm:pt>
  </dgm:ptLst>
  <dgm:cxnLst>
    <dgm:cxn modelId="{1C44C7BC-3C69-4C6E-8CD5-C4FED82E08C4}" type="presOf" srcId="{AF6C0E7B-CB2A-495A-81DD-4F64F61F922C}" destId="{0589196F-9462-47FA-A699-0D6839D6F7FC}" srcOrd="0" destOrd="2" presId="urn:microsoft.com/office/officeart/2005/8/layout/vList5"/>
    <dgm:cxn modelId="{FD10E534-01B8-419C-BDEE-FA7E1DF76362}" srcId="{C318C69B-E170-43A9-812E-76686C464DA3}" destId="{7BBE89C5-138A-4512-AEE5-D5786926BBBD}" srcOrd="0" destOrd="0" parTransId="{46054592-F405-46EB-B8DA-664218D7566B}" sibTransId="{41F558A3-8A8D-4F70-AE94-C48DCC78A976}"/>
    <dgm:cxn modelId="{91DB4D79-E254-4101-A9D1-0348AB43ECCA}" type="presOf" srcId="{F1FECF57-DA7A-493F-9645-9DC6BBB12535}" destId="{6FF99444-5108-47A0-A62A-31A05CC66B4E}" srcOrd="0" destOrd="0" presId="urn:microsoft.com/office/officeart/2005/8/layout/vList5"/>
    <dgm:cxn modelId="{A32C03FF-EBAD-472D-97E1-E1953A5529B5}" type="presOf" srcId="{84F48F02-F28A-44F5-877B-0D2B6702C086}" destId="{21CE78F5-7BFF-46D4-B925-0A4555324AF2}" srcOrd="0" destOrd="0" presId="urn:microsoft.com/office/officeart/2005/8/layout/vList5"/>
    <dgm:cxn modelId="{1BF22564-A35B-42C3-B72E-A30B76EDC9D4}" type="presOf" srcId="{6CBAB586-87A3-4BB5-A63F-1767336BAF51}" destId="{FB6A8291-5D7E-4456-9B32-824E84317454}" srcOrd="0" destOrd="0" presId="urn:microsoft.com/office/officeart/2005/8/layout/vList5"/>
    <dgm:cxn modelId="{0C988B6A-AFA2-412C-AE10-27280697198F}" srcId="{84F48F02-F28A-44F5-877B-0D2B6702C086}" destId="{32CB61D2-64C5-4DAC-BA91-3F9042CDDD08}" srcOrd="1" destOrd="0" parTransId="{123241C0-A55A-430E-8305-A3F44361B32D}" sibTransId="{5EA5919A-A6D6-4AD0-BEC5-3ADB5A71B9AA}"/>
    <dgm:cxn modelId="{3ED3DC0A-DF2E-473A-A03C-03216F2E3D99}" type="presOf" srcId="{D16B834B-8C00-4F72-90F7-EA078B549606}" destId="{171AA019-FD05-49DD-9301-3E13566657A0}" srcOrd="0" destOrd="0" presId="urn:microsoft.com/office/officeart/2005/8/layout/vList5"/>
    <dgm:cxn modelId="{4CD86EFF-2ADF-4C8B-9697-5142F01CC547}" type="presOf" srcId="{238C3373-F49E-4209-8AE0-299C0C6352C6}" destId="{8C04F018-ACB2-4299-88CD-8F410B02D5C1}" srcOrd="0" destOrd="1" presId="urn:microsoft.com/office/officeart/2005/8/layout/vList5"/>
    <dgm:cxn modelId="{04EC7756-10BE-462A-8F34-6FEB434AFA7D}" type="presOf" srcId="{7BBE89C5-138A-4512-AEE5-D5786926BBBD}" destId="{8C04F018-ACB2-4299-88CD-8F410B02D5C1}" srcOrd="0" destOrd="0" presId="urn:microsoft.com/office/officeart/2005/8/layout/vList5"/>
    <dgm:cxn modelId="{0081A515-DAE8-4065-876B-505675317AD3}" srcId="{6CBAB586-87A3-4BB5-A63F-1767336BAF51}" destId="{F1FECF57-DA7A-493F-9645-9DC6BBB12535}" srcOrd="1" destOrd="0" parTransId="{AB49FAB0-AF84-40A9-8FF6-E5C11FA980E7}" sibTransId="{DC02AA41-9743-42B6-83CF-2223378C2309}"/>
    <dgm:cxn modelId="{42D7616A-AE42-4A2E-8F60-B3DEF7A93BC7}" srcId="{F1FECF57-DA7A-493F-9645-9DC6BBB12535}" destId="{97CE77B7-063C-4091-90A6-952D8C280874}" srcOrd="4" destOrd="0" parTransId="{CBBB480A-6326-4AC1-9228-8B0D6DB502D4}" sibTransId="{5F6F3ECD-9F7B-4D6D-9196-6E2EE0111C03}"/>
    <dgm:cxn modelId="{684649C2-7ABE-4E51-B1C5-6B83E291BA69}" srcId="{F1FECF57-DA7A-493F-9645-9DC6BBB12535}" destId="{CCB7B445-A6E4-437F-AA02-7A2CD1BD64F6}" srcOrd="3" destOrd="0" parTransId="{C3D06827-4B80-4025-9213-C5EC7DFAFA98}" sibTransId="{2F4864C9-7DF5-4A6C-A54E-5D39343F9CFC}"/>
    <dgm:cxn modelId="{9B2934A6-DD55-4C56-A931-4DB3F6823FE3}" srcId="{F1FECF57-DA7A-493F-9645-9DC6BBB12535}" destId="{7024141D-E41D-451B-AA25-747A62CB2D34}" srcOrd="1" destOrd="0" parTransId="{D83AE209-D883-4381-9098-277F1CB719CB}" sibTransId="{1D897468-03AF-484F-A112-AC39C27D6934}"/>
    <dgm:cxn modelId="{A84B46D6-41EC-47A9-9F89-F1C1ED97A9DB}" type="presOf" srcId="{7024141D-E41D-451B-AA25-747A62CB2D34}" destId="{0589196F-9462-47FA-A699-0D6839D6F7FC}" srcOrd="0" destOrd="1" presId="urn:microsoft.com/office/officeart/2005/8/layout/vList5"/>
    <dgm:cxn modelId="{8FB735E3-C05C-4209-A90F-34ADF210A375}" type="presOf" srcId="{C318C69B-E170-43A9-812E-76686C464DA3}" destId="{064428C7-8B25-44D5-AC5D-FF036C3233EE}" srcOrd="0" destOrd="0" presId="urn:microsoft.com/office/officeart/2005/8/layout/vList5"/>
    <dgm:cxn modelId="{D354EF7F-4DE5-43E1-AC13-98D2F1AF1AE1}" srcId="{6CBAB586-87A3-4BB5-A63F-1767336BAF51}" destId="{84F48F02-F28A-44F5-877B-0D2B6702C086}" srcOrd="0" destOrd="0" parTransId="{CF83E66E-12A1-40D4-9511-8DA18EC7CBBD}" sibTransId="{EE209590-B76A-41DF-BFDC-4613016B12D7}"/>
    <dgm:cxn modelId="{DC985177-D7C3-4250-A4D2-DDA0170D56BB}" srcId="{84F48F02-F28A-44F5-877B-0D2B6702C086}" destId="{D12BBF1F-DF6F-4B62-AF92-0F7014376F80}" srcOrd="0" destOrd="0" parTransId="{316A02B1-2B9B-4DC5-8CEB-A2EB4516CC32}" sibTransId="{95121658-0ECB-4691-B292-55F10DC0BD2D}"/>
    <dgm:cxn modelId="{74E79627-AEE9-4292-B0BB-8047A3284803}" type="presOf" srcId="{32CB61D2-64C5-4DAC-BA91-3F9042CDDD08}" destId="{FA82C049-E65F-4E3F-B4DC-E4F2A0712E87}" srcOrd="0" destOrd="1" presId="urn:microsoft.com/office/officeart/2005/8/layout/vList5"/>
    <dgm:cxn modelId="{0E508669-01A5-4A18-ABB9-75ABD5A8ABC9}" type="presOf" srcId="{027F7BF4-9CC4-4D19-AE23-F8305B8DC307}" destId="{171AA019-FD05-49DD-9301-3E13566657A0}" srcOrd="0" destOrd="1" presId="urn:microsoft.com/office/officeart/2005/8/layout/vList5"/>
    <dgm:cxn modelId="{E594BAFE-FEA3-4CEF-B19D-BAE2645C118B}" srcId="{6CBAB586-87A3-4BB5-A63F-1767336BAF51}" destId="{C318C69B-E170-43A9-812E-76686C464DA3}" srcOrd="3" destOrd="0" parTransId="{4CF1A4F5-DC0E-4DD8-BCD3-8EE839EAE8DB}" sibTransId="{3548B874-6EA1-4202-A80C-6751DFF8F37D}"/>
    <dgm:cxn modelId="{A6AD3E33-06D9-47D6-8E53-EC8F033AA963}" type="presOf" srcId="{250977B4-88AB-44DB-860F-1926E6927DD0}" destId="{0589196F-9462-47FA-A699-0D6839D6F7FC}" srcOrd="0" destOrd="0" presId="urn:microsoft.com/office/officeart/2005/8/layout/vList5"/>
    <dgm:cxn modelId="{2730F11A-CD77-4E3F-AD17-91C383D5BCC8}" srcId="{6CBAB586-87A3-4BB5-A63F-1767336BAF51}" destId="{EAF66DFE-37EF-4C4C-B5A8-F184BD535C6A}" srcOrd="2" destOrd="0" parTransId="{24D42169-0D37-4CDD-A541-6C7F34969991}" sibTransId="{CE5C7920-0EEF-4CF6-92D2-167C0CF74743}"/>
    <dgm:cxn modelId="{607886F9-4A0D-483A-9833-56B3177A24A0}" type="presOf" srcId="{EAF66DFE-37EF-4C4C-B5A8-F184BD535C6A}" destId="{3DEF753C-2419-4CC5-941C-E486C5D15708}" srcOrd="0" destOrd="0" presId="urn:microsoft.com/office/officeart/2005/8/layout/vList5"/>
    <dgm:cxn modelId="{63CD68C8-8573-4200-B0B4-44ADD94B307C}" type="presOf" srcId="{CCB7B445-A6E4-437F-AA02-7A2CD1BD64F6}" destId="{0589196F-9462-47FA-A699-0D6839D6F7FC}" srcOrd="0" destOrd="3" presId="urn:microsoft.com/office/officeart/2005/8/layout/vList5"/>
    <dgm:cxn modelId="{088D0FB8-C699-4CB3-B07E-A84E6F2E570C}" srcId="{EAF66DFE-37EF-4C4C-B5A8-F184BD535C6A}" destId="{D16B834B-8C00-4F72-90F7-EA078B549606}" srcOrd="0" destOrd="0" parTransId="{DA729E36-1BD8-46FA-94F5-F8F9E0DEEA62}" sibTransId="{F4E9FE7E-5C45-4D20-92AA-80CB50EB554E}"/>
    <dgm:cxn modelId="{61B774E5-0E22-4F04-AB54-95BD27BAAFBC}" srcId="{C318C69B-E170-43A9-812E-76686C464DA3}" destId="{238C3373-F49E-4209-8AE0-299C0C6352C6}" srcOrd="1" destOrd="0" parTransId="{D478B5EA-A1EF-44BF-AEC1-2BA343DCF1ED}" sibTransId="{BB543EEE-1F76-4C95-AE3C-6F3492B483EE}"/>
    <dgm:cxn modelId="{8BEA5188-5D7C-4EA6-A817-353DF745DA75}" srcId="{F1FECF57-DA7A-493F-9645-9DC6BBB12535}" destId="{250977B4-88AB-44DB-860F-1926E6927DD0}" srcOrd="0" destOrd="0" parTransId="{FC59E26C-0E78-4DE2-AC38-4E8372CD222D}" sibTransId="{973B5EA5-33A6-4DFE-8446-0A2FA4B32520}"/>
    <dgm:cxn modelId="{F26D3BCA-BDC2-4105-A667-DE48FF224504}" srcId="{EAF66DFE-37EF-4C4C-B5A8-F184BD535C6A}" destId="{027F7BF4-9CC4-4D19-AE23-F8305B8DC307}" srcOrd="1" destOrd="0" parTransId="{82001345-7478-41B0-BDDD-EEEEAB06FF95}" sibTransId="{B664D06E-0B64-499A-BEBB-98AA52AED830}"/>
    <dgm:cxn modelId="{2F7F25F0-EC1C-437E-85D9-1A1738FDAC01}" type="presOf" srcId="{97CE77B7-063C-4091-90A6-952D8C280874}" destId="{0589196F-9462-47FA-A699-0D6839D6F7FC}" srcOrd="0" destOrd="4" presId="urn:microsoft.com/office/officeart/2005/8/layout/vList5"/>
    <dgm:cxn modelId="{889492D2-793A-4B4B-AC2A-6F60DC9B0B08}" srcId="{F1FECF57-DA7A-493F-9645-9DC6BBB12535}" destId="{AF6C0E7B-CB2A-495A-81DD-4F64F61F922C}" srcOrd="2" destOrd="0" parTransId="{D16E9DDF-84E3-4A1B-B0C6-325A922F4A45}" sibTransId="{343C7E5D-4728-4B32-B641-15CB95AF3532}"/>
    <dgm:cxn modelId="{32C22E65-F116-44E3-8503-E82B78A26E53}" type="presOf" srcId="{D12BBF1F-DF6F-4B62-AF92-0F7014376F80}" destId="{FA82C049-E65F-4E3F-B4DC-E4F2A0712E87}" srcOrd="0" destOrd="0" presId="urn:microsoft.com/office/officeart/2005/8/layout/vList5"/>
    <dgm:cxn modelId="{6161CE69-54A4-459B-B566-930782EB4F06}" type="presParOf" srcId="{FB6A8291-5D7E-4456-9B32-824E84317454}" destId="{325C29C8-38E8-458F-883D-39AD28AD5646}" srcOrd="0" destOrd="0" presId="urn:microsoft.com/office/officeart/2005/8/layout/vList5"/>
    <dgm:cxn modelId="{C2A1C1D8-33A6-4347-8E9D-DB357242ABA9}" type="presParOf" srcId="{325C29C8-38E8-458F-883D-39AD28AD5646}" destId="{21CE78F5-7BFF-46D4-B925-0A4555324AF2}" srcOrd="0" destOrd="0" presId="urn:microsoft.com/office/officeart/2005/8/layout/vList5"/>
    <dgm:cxn modelId="{D281EE81-28DF-4F1C-BB56-3AF9453AC9AE}" type="presParOf" srcId="{325C29C8-38E8-458F-883D-39AD28AD5646}" destId="{FA82C049-E65F-4E3F-B4DC-E4F2A0712E87}" srcOrd="1" destOrd="0" presId="urn:microsoft.com/office/officeart/2005/8/layout/vList5"/>
    <dgm:cxn modelId="{7B4FC6B2-2AE7-40DB-8784-0D36668D654F}" type="presParOf" srcId="{FB6A8291-5D7E-4456-9B32-824E84317454}" destId="{CF85BEFB-A674-449D-8D20-1D2441846F1C}" srcOrd="1" destOrd="0" presId="urn:microsoft.com/office/officeart/2005/8/layout/vList5"/>
    <dgm:cxn modelId="{A79FB69F-B170-4815-A41B-993F1A68C109}" type="presParOf" srcId="{FB6A8291-5D7E-4456-9B32-824E84317454}" destId="{12B0390E-CB0D-43C1-AB6C-32E3AF39D6E9}" srcOrd="2" destOrd="0" presId="urn:microsoft.com/office/officeart/2005/8/layout/vList5"/>
    <dgm:cxn modelId="{58B6DA84-E999-4662-AACA-8C0E460DAE8D}" type="presParOf" srcId="{12B0390E-CB0D-43C1-AB6C-32E3AF39D6E9}" destId="{6FF99444-5108-47A0-A62A-31A05CC66B4E}" srcOrd="0" destOrd="0" presId="urn:microsoft.com/office/officeart/2005/8/layout/vList5"/>
    <dgm:cxn modelId="{FBE753DB-9AD9-49A2-990F-D9C0D41F2AF8}" type="presParOf" srcId="{12B0390E-CB0D-43C1-AB6C-32E3AF39D6E9}" destId="{0589196F-9462-47FA-A699-0D6839D6F7FC}" srcOrd="1" destOrd="0" presId="urn:microsoft.com/office/officeart/2005/8/layout/vList5"/>
    <dgm:cxn modelId="{D3792129-8B06-45C9-A7CE-97AB16AFDCA8}" type="presParOf" srcId="{FB6A8291-5D7E-4456-9B32-824E84317454}" destId="{580DA3F2-8365-45BC-98D8-BC6A774CF200}" srcOrd="3" destOrd="0" presId="urn:microsoft.com/office/officeart/2005/8/layout/vList5"/>
    <dgm:cxn modelId="{5A1901A8-4471-4AEF-95F9-999EF8E14BD8}" type="presParOf" srcId="{FB6A8291-5D7E-4456-9B32-824E84317454}" destId="{9F2C6132-7F85-4545-B29B-691D7D3430ED}" srcOrd="4" destOrd="0" presId="urn:microsoft.com/office/officeart/2005/8/layout/vList5"/>
    <dgm:cxn modelId="{BD927ED6-DC35-40A8-A4ED-8DFF4D55F64E}" type="presParOf" srcId="{9F2C6132-7F85-4545-B29B-691D7D3430ED}" destId="{3DEF753C-2419-4CC5-941C-E486C5D15708}" srcOrd="0" destOrd="0" presId="urn:microsoft.com/office/officeart/2005/8/layout/vList5"/>
    <dgm:cxn modelId="{30E94406-1792-4BB5-8412-451806BF5C3D}" type="presParOf" srcId="{9F2C6132-7F85-4545-B29B-691D7D3430ED}" destId="{171AA019-FD05-49DD-9301-3E13566657A0}" srcOrd="1" destOrd="0" presId="urn:microsoft.com/office/officeart/2005/8/layout/vList5"/>
    <dgm:cxn modelId="{13736746-FC67-4FE7-BC5B-AEC93E5FC169}" type="presParOf" srcId="{FB6A8291-5D7E-4456-9B32-824E84317454}" destId="{82C2D33F-E942-4A72-A80F-291825D394E1}" srcOrd="5" destOrd="0" presId="urn:microsoft.com/office/officeart/2005/8/layout/vList5"/>
    <dgm:cxn modelId="{5D638286-A7D4-458A-9C49-A4B2A51EFE0F}" type="presParOf" srcId="{FB6A8291-5D7E-4456-9B32-824E84317454}" destId="{432A739A-42CF-43B7-A908-86E1239D6212}" srcOrd="6" destOrd="0" presId="urn:microsoft.com/office/officeart/2005/8/layout/vList5"/>
    <dgm:cxn modelId="{421F3754-9D11-4D6F-A581-8E1E42FA1E7D}" type="presParOf" srcId="{432A739A-42CF-43B7-A908-86E1239D6212}" destId="{064428C7-8B25-44D5-AC5D-FF036C3233EE}" srcOrd="0" destOrd="0" presId="urn:microsoft.com/office/officeart/2005/8/layout/vList5"/>
    <dgm:cxn modelId="{BEC41924-DDDC-4A2B-BAC6-AB0ED637B8E7}" type="presParOf" srcId="{432A739A-42CF-43B7-A908-86E1239D6212}" destId="{8C04F018-ACB2-4299-88CD-8F410B02D5C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BAB586-87A3-4BB5-A63F-1767336BAF51}" type="doc">
      <dgm:prSet loTypeId="urn:microsoft.com/office/officeart/2005/8/layout/vList5" loCatId="list" qsTypeId="urn:microsoft.com/office/officeart/2005/8/quickstyle/simple1" qsCatId="simple" csTypeId="urn:microsoft.com/office/officeart/2005/8/colors/accent2_2" csCatId="accent2" phldr="1"/>
      <dgm:spPr/>
      <dgm:t>
        <a:bodyPr/>
        <a:lstStyle/>
        <a:p>
          <a:pPr rtl="1"/>
          <a:endParaRPr lang="ar-SA"/>
        </a:p>
      </dgm:t>
    </dgm:pt>
    <dgm:pt modelId="{84F48F02-F28A-44F5-877B-0D2B6702C086}">
      <dgm:prSet phldrT="[Text]"/>
      <dgm:spPr/>
      <dgm:t>
        <a:bodyPr/>
        <a:lstStyle/>
        <a:p>
          <a:pPr rtl="1"/>
          <a:r>
            <a:rPr lang="ar-SA" b="1" dirty="0"/>
            <a:t>الخطوة 1 </a:t>
          </a:r>
        </a:p>
        <a:p>
          <a:pPr rtl="1"/>
          <a:r>
            <a:rPr lang="ar-SA" b="1" dirty="0"/>
            <a:t>إدخال البيانات اللازمة لتنفيذ </a:t>
          </a:r>
          <a:r>
            <a:rPr lang="ar-SA" b="1" u="sng" dirty="0">
              <a:solidFill>
                <a:schemeClr val="tx1"/>
              </a:solidFill>
            </a:rPr>
            <a:t>المرحلة الثانية :</a:t>
          </a:r>
        </a:p>
        <a:p>
          <a:pPr rtl="1"/>
          <a:r>
            <a:rPr lang="ar-SA" b="1" dirty="0"/>
            <a:t>(توزيع تكاليف أقسام الخدمات على أقسام الإنتاج)</a:t>
          </a:r>
          <a:endParaRPr lang="en-GB" b="1" dirty="0"/>
        </a:p>
      </dgm:t>
    </dgm:pt>
    <dgm:pt modelId="{CF83E66E-12A1-40D4-9511-8DA18EC7CBBD}" type="parTrans" cxnId="{D354EF7F-4DE5-43E1-AC13-98D2F1AF1AE1}">
      <dgm:prSet/>
      <dgm:spPr/>
      <dgm:t>
        <a:bodyPr/>
        <a:lstStyle/>
        <a:p>
          <a:pPr rtl="1"/>
          <a:endParaRPr lang="ar-SA"/>
        </a:p>
      </dgm:t>
    </dgm:pt>
    <dgm:pt modelId="{EE209590-B76A-41DF-BFDC-4613016B12D7}" type="sibTrans" cxnId="{D354EF7F-4DE5-43E1-AC13-98D2F1AF1AE1}">
      <dgm:prSet/>
      <dgm:spPr/>
      <dgm:t>
        <a:bodyPr/>
        <a:lstStyle/>
        <a:p>
          <a:pPr rtl="1"/>
          <a:endParaRPr lang="ar-SA"/>
        </a:p>
      </dgm:t>
    </dgm:pt>
    <dgm:pt modelId="{D12BBF1F-DF6F-4B62-AF92-0F7014376F80}">
      <dgm:prSet phldrT="[Text]" custT="1"/>
      <dgm:spPr/>
      <dgm:t>
        <a:bodyPr/>
        <a:lstStyle/>
        <a:p>
          <a:pPr algn="r" rtl="1"/>
          <a:r>
            <a:rPr lang="ar-SA" sz="1400" dirty="0"/>
            <a:t>بالخلية (</a:t>
          </a:r>
          <a:r>
            <a:rPr lang="en-GB" sz="1400" dirty="0"/>
            <a:t>A7</a:t>
          </a:r>
          <a:r>
            <a:rPr lang="ar-SA" sz="1400" dirty="0"/>
            <a:t>)  اكتب توزيع تكاليف القسم ص</a:t>
          </a:r>
        </a:p>
      </dgm:t>
    </dgm:pt>
    <dgm:pt modelId="{316A02B1-2B9B-4DC5-8CEB-A2EB4516CC32}" type="parTrans" cxnId="{DC985177-D7C3-4250-A4D2-DDA0170D56BB}">
      <dgm:prSet/>
      <dgm:spPr/>
      <dgm:t>
        <a:bodyPr/>
        <a:lstStyle/>
        <a:p>
          <a:pPr rtl="1"/>
          <a:endParaRPr lang="ar-SA"/>
        </a:p>
      </dgm:t>
    </dgm:pt>
    <dgm:pt modelId="{95121658-0ECB-4691-B292-55F10DC0BD2D}" type="sibTrans" cxnId="{DC985177-D7C3-4250-A4D2-DDA0170D56BB}">
      <dgm:prSet/>
      <dgm:spPr/>
      <dgm:t>
        <a:bodyPr/>
        <a:lstStyle/>
        <a:p>
          <a:pPr rtl="1"/>
          <a:endParaRPr lang="ar-SA"/>
        </a:p>
      </dgm:t>
    </dgm:pt>
    <dgm:pt modelId="{F1FECF57-DA7A-493F-9645-9DC6BBB12535}">
      <dgm:prSet phldrT="[Text]"/>
      <dgm:spPr/>
      <dgm:t>
        <a:bodyPr/>
        <a:lstStyle/>
        <a:p>
          <a:pPr rtl="1"/>
          <a:r>
            <a:rPr lang="ar-SA" b="1" dirty="0"/>
            <a:t>الخطوة 2 </a:t>
          </a:r>
        </a:p>
        <a:p>
          <a:pPr rtl="1"/>
          <a:r>
            <a:rPr lang="ar-SA" b="1" dirty="0"/>
            <a:t>توزيع تكاليف قسم التكييف (ص)</a:t>
          </a:r>
          <a:endParaRPr lang="en-GB" b="1" dirty="0"/>
        </a:p>
      </dgm:t>
    </dgm:pt>
    <dgm:pt modelId="{AB49FAB0-AF84-40A9-8FF6-E5C11FA980E7}" type="parTrans" cxnId="{0081A515-DAE8-4065-876B-505675317AD3}">
      <dgm:prSet/>
      <dgm:spPr/>
      <dgm:t>
        <a:bodyPr/>
        <a:lstStyle/>
        <a:p>
          <a:pPr rtl="1"/>
          <a:endParaRPr lang="ar-SA"/>
        </a:p>
      </dgm:t>
    </dgm:pt>
    <dgm:pt modelId="{DC02AA41-9743-42B6-83CF-2223378C2309}" type="sibTrans" cxnId="{0081A515-DAE8-4065-876B-505675317AD3}">
      <dgm:prSet/>
      <dgm:spPr/>
      <dgm:t>
        <a:bodyPr/>
        <a:lstStyle/>
        <a:p>
          <a:pPr rtl="1"/>
          <a:endParaRPr lang="ar-SA"/>
        </a:p>
      </dgm:t>
    </dgm:pt>
    <dgm:pt modelId="{250977B4-88AB-44DB-860F-1926E6927DD0}">
      <dgm:prSet phldrT="[Text]" custT="1"/>
      <dgm:spPr/>
      <dgm:t>
        <a:bodyPr/>
        <a:lstStyle/>
        <a:p>
          <a:pPr rtl="1"/>
          <a:r>
            <a:rPr lang="ar-SA" sz="1400" dirty="0"/>
            <a:t>نصيب القسم (أ) من تكاليف القسم (ص) = (تكاليف القسم (ص) * نسبة استفادة القسم (أ) /مجموع نسب الاستفادة من قسم الخدمات (ص)</a:t>
          </a:r>
        </a:p>
      </dgm:t>
    </dgm:pt>
    <dgm:pt modelId="{FC59E26C-0E78-4DE2-AC38-4E8372CD222D}" type="parTrans" cxnId="{8BEA5188-5D7C-4EA6-A817-353DF745DA75}">
      <dgm:prSet/>
      <dgm:spPr/>
      <dgm:t>
        <a:bodyPr/>
        <a:lstStyle/>
        <a:p>
          <a:pPr rtl="1"/>
          <a:endParaRPr lang="ar-SA"/>
        </a:p>
      </dgm:t>
    </dgm:pt>
    <dgm:pt modelId="{973B5EA5-33A6-4DFE-8446-0A2FA4B32520}" type="sibTrans" cxnId="{8BEA5188-5D7C-4EA6-A817-353DF745DA75}">
      <dgm:prSet/>
      <dgm:spPr/>
      <dgm:t>
        <a:bodyPr/>
        <a:lstStyle/>
        <a:p>
          <a:pPr rtl="1"/>
          <a:endParaRPr lang="ar-SA"/>
        </a:p>
      </dgm:t>
    </dgm:pt>
    <dgm:pt modelId="{EAF66DFE-37EF-4C4C-B5A8-F184BD535C6A}">
      <dgm:prSet phldrT="[Text]"/>
      <dgm:spPr/>
      <dgm:t>
        <a:bodyPr/>
        <a:lstStyle/>
        <a:p>
          <a:pPr rtl="1"/>
          <a:r>
            <a:rPr lang="ar-SA" b="1" dirty="0"/>
            <a:t>الخطوة 3</a:t>
          </a:r>
        </a:p>
        <a:p>
          <a:pPr rtl="1"/>
          <a:r>
            <a:rPr lang="ar-SA" b="1" dirty="0"/>
            <a:t>توزيع تكاليف قسم المناولة (س)</a:t>
          </a:r>
        </a:p>
      </dgm:t>
    </dgm:pt>
    <dgm:pt modelId="{24D42169-0D37-4CDD-A541-6C7F34969991}" type="parTrans" cxnId="{2730F11A-CD77-4E3F-AD17-91C383D5BCC8}">
      <dgm:prSet/>
      <dgm:spPr/>
      <dgm:t>
        <a:bodyPr/>
        <a:lstStyle/>
        <a:p>
          <a:pPr rtl="1"/>
          <a:endParaRPr lang="ar-SA"/>
        </a:p>
      </dgm:t>
    </dgm:pt>
    <dgm:pt modelId="{CE5C7920-0EEF-4CF6-92D2-167C0CF74743}" type="sibTrans" cxnId="{2730F11A-CD77-4E3F-AD17-91C383D5BCC8}">
      <dgm:prSet/>
      <dgm:spPr/>
      <dgm:t>
        <a:bodyPr/>
        <a:lstStyle/>
        <a:p>
          <a:pPr rtl="1"/>
          <a:endParaRPr lang="ar-SA"/>
        </a:p>
      </dgm:t>
    </dgm:pt>
    <dgm:pt modelId="{D16B834B-8C00-4F72-90F7-EA078B549606}">
      <dgm:prSet phldrT="[Text]" custT="1"/>
      <dgm:spPr/>
      <dgm:t>
        <a:bodyPr/>
        <a:lstStyle/>
        <a:p>
          <a:pPr rtl="1"/>
          <a:r>
            <a:rPr lang="ar-SA" sz="1400" dirty="0">
              <a:solidFill>
                <a:schemeClr val="tx1"/>
              </a:solidFill>
            </a:rPr>
            <a:t>نصيب القسم (أ) من تكاليف القسم (س) = (مجموع تكاليف القسم (س)* نسبة استفادة القسم (أ) /مجموع نسب الاستفادة من قسم المناولة (س)</a:t>
          </a:r>
        </a:p>
      </dgm:t>
    </dgm:pt>
    <dgm:pt modelId="{DA729E36-1BD8-46FA-94F5-F8F9E0DEEA62}" type="parTrans" cxnId="{088D0FB8-C699-4CB3-B07E-A84E6F2E570C}">
      <dgm:prSet/>
      <dgm:spPr/>
      <dgm:t>
        <a:bodyPr/>
        <a:lstStyle/>
        <a:p>
          <a:pPr rtl="1"/>
          <a:endParaRPr lang="ar-SA"/>
        </a:p>
      </dgm:t>
    </dgm:pt>
    <dgm:pt modelId="{F4E9FE7E-5C45-4D20-92AA-80CB50EB554E}" type="sibTrans" cxnId="{088D0FB8-C699-4CB3-B07E-A84E6F2E570C}">
      <dgm:prSet/>
      <dgm:spPr/>
      <dgm:t>
        <a:bodyPr/>
        <a:lstStyle/>
        <a:p>
          <a:pPr rtl="1"/>
          <a:endParaRPr lang="ar-SA"/>
        </a:p>
      </dgm:t>
    </dgm:pt>
    <dgm:pt modelId="{97CE77B7-063C-4091-90A6-952D8C280874}">
      <dgm:prSet phldrT="[Text]" custT="1"/>
      <dgm:spPr/>
      <dgm:t>
        <a:bodyPr/>
        <a:lstStyle/>
        <a:p>
          <a:pPr rtl="1"/>
          <a:r>
            <a:rPr lang="ar-SA" sz="1400" dirty="0"/>
            <a:t>نصيب القسم (أ) من تكاليف القسم (ص) (7</a:t>
          </a:r>
          <a:r>
            <a:rPr lang="en-GB" sz="1400" dirty="0"/>
            <a:t>C</a:t>
          </a:r>
          <a:r>
            <a:rPr lang="ar-SA" sz="1400" dirty="0"/>
            <a:t>) : </a:t>
          </a:r>
          <a:r>
            <a:rPr lang="en-GB" sz="1400" dirty="0"/>
            <a:t>=$F6*G7/$k7</a:t>
          </a:r>
          <a:endParaRPr lang="ar-SA" sz="1400" dirty="0"/>
        </a:p>
      </dgm:t>
    </dgm:pt>
    <dgm:pt modelId="{CBBB480A-6326-4AC1-9228-8B0D6DB502D4}" type="parTrans" cxnId="{42D7616A-AE42-4A2E-8F60-B3DEF7A93BC7}">
      <dgm:prSet/>
      <dgm:spPr/>
      <dgm:t>
        <a:bodyPr/>
        <a:lstStyle/>
        <a:p>
          <a:endParaRPr lang="en-GB"/>
        </a:p>
      </dgm:t>
    </dgm:pt>
    <dgm:pt modelId="{5F6F3ECD-9F7B-4D6D-9196-6E2EE0111C03}" type="sibTrans" cxnId="{42D7616A-AE42-4A2E-8F60-B3DEF7A93BC7}">
      <dgm:prSet/>
      <dgm:spPr/>
      <dgm:t>
        <a:bodyPr/>
        <a:lstStyle/>
        <a:p>
          <a:endParaRPr lang="en-GB"/>
        </a:p>
      </dgm:t>
    </dgm:pt>
    <dgm:pt modelId="{AF6C0E7B-CB2A-495A-81DD-4F64F61F922C}">
      <dgm:prSet phldrT="[Text]" custT="1"/>
      <dgm:spPr/>
      <dgm:t>
        <a:bodyPr/>
        <a:lstStyle/>
        <a:p>
          <a:pPr rtl="1"/>
          <a:r>
            <a:rPr lang="ar-SA" sz="1400" dirty="0"/>
            <a:t>الخطوات: نسخ خلية مجموع النسب (</a:t>
          </a:r>
          <a:r>
            <a:rPr lang="en-GB" sz="1400" dirty="0"/>
            <a:t>K5</a:t>
          </a:r>
          <a:r>
            <a:rPr lang="ar-SA" sz="1400" dirty="0"/>
            <a:t>)  لنطاق الخلايا </a:t>
          </a:r>
          <a:r>
            <a:rPr lang="en-GB" sz="1400" dirty="0"/>
            <a:t>K6:K8</a:t>
          </a:r>
          <a:endParaRPr lang="ar-SA" sz="1400" dirty="0"/>
        </a:p>
      </dgm:t>
    </dgm:pt>
    <dgm:pt modelId="{D16E9DDF-84E3-4A1B-B0C6-325A922F4A45}" type="parTrans" cxnId="{889492D2-793A-4B4B-AC2A-6F60DC9B0B08}">
      <dgm:prSet/>
      <dgm:spPr/>
      <dgm:t>
        <a:bodyPr/>
        <a:lstStyle/>
        <a:p>
          <a:endParaRPr lang="en-GB"/>
        </a:p>
      </dgm:t>
    </dgm:pt>
    <dgm:pt modelId="{343C7E5D-4728-4B32-B641-15CB95AF3532}" type="sibTrans" cxnId="{889492D2-793A-4B4B-AC2A-6F60DC9B0B08}">
      <dgm:prSet/>
      <dgm:spPr/>
      <dgm:t>
        <a:bodyPr/>
        <a:lstStyle/>
        <a:p>
          <a:endParaRPr lang="en-GB"/>
        </a:p>
      </dgm:t>
    </dgm:pt>
    <dgm:pt modelId="{17048EE5-0BFE-4351-BD5F-8FA7D5B94688}">
      <dgm:prSet phldrT="[Text]" custT="1"/>
      <dgm:spPr/>
      <dgm:t>
        <a:bodyPr/>
        <a:lstStyle/>
        <a:p>
          <a:pPr algn="r" rtl="1"/>
          <a:r>
            <a:rPr lang="ar-SA" sz="1400" dirty="0"/>
            <a:t>بالخلية (</a:t>
          </a:r>
          <a:r>
            <a:rPr lang="en-GB" sz="1400" dirty="0"/>
            <a:t>A8</a:t>
          </a:r>
          <a:r>
            <a:rPr lang="ar-SA" sz="1400" dirty="0"/>
            <a:t>) اكتب توزيع تكاليف القسم س</a:t>
          </a:r>
        </a:p>
      </dgm:t>
    </dgm:pt>
    <dgm:pt modelId="{8BE0ABFF-841B-4CB2-9A5A-934C1CB2C534}" type="parTrans" cxnId="{572478CC-6965-464D-A2B8-8A32973AB253}">
      <dgm:prSet/>
      <dgm:spPr/>
      <dgm:t>
        <a:bodyPr/>
        <a:lstStyle/>
        <a:p>
          <a:endParaRPr lang="en-GB"/>
        </a:p>
      </dgm:t>
    </dgm:pt>
    <dgm:pt modelId="{35EC5C43-F7C1-4189-B1F5-E483C5198BA3}" type="sibTrans" cxnId="{572478CC-6965-464D-A2B8-8A32973AB253}">
      <dgm:prSet/>
      <dgm:spPr/>
      <dgm:t>
        <a:bodyPr/>
        <a:lstStyle/>
        <a:p>
          <a:endParaRPr lang="en-GB"/>
        </a:p>
      </dgm:t>
    </dgm:pt>
    <dgm:pt modelId="{84BA3313-88EA-4A36-9B1C-18FA95FFE9EB}">
      <dgm:prSet phldrT="[Text]" custT="1"/>
      <dgm:spPr/>
      <dgm:t>
        <a:bodyPr/>
        <a:lstStyle/>
        <a:p>
          <a:pPr algn="r" rtl="1"/>
          <a:r>
            <a:rPr lang="ar-SA" sz="1400" dirty="0"/>
            <a:t>إدخال البيانات:</a:t>
          </a:r>
        </a:p>
      </dgm:t>
    </dgm:pt>
    <dgm:pt modelId="{BC97EF83-A39E-4A44-A7D5-CA33CA47D90B}" type="parTrans" cxnId="{4087F879-9884-4C50-8CDD-D3B471E554AE}">
      <dgm:prSet/>
      <dgm:spPr/>
      <dgm:t>
        <a:bodyPr/>
        <a:lstStyle/>
        <a:p>
          <a:endParaRPr lang="en-GB"/>
        </a:p>
      </dgm:t>
    </dgm:pt>
    <dgm:pt modelId="{418632A8-F8E8-4AB2-9D35-85A4C08566FC}" type="sibTrans" cxnId="{4087F879-9884-4C50-8CDD-D3B471E554AE}">
      <dgm:prSet/>
      <dgm:spPr/>
      <dgm:t>
        <a:bodyPr/>
        <a:lstStyle/>
        <a:p>
          <a:endParaRPr lang="en-GB"/>
        </a:p>
      </dgm:t>
    </dgm:pt>
    <dgm:pt modelId="{2BF6FE98-907A-4A40-9464-AAB78DCFDFBD}">
      <dgm:prSet phldrT="[Text]" custT="1"/>
      <dgm:spPr/>
      <dgm:t>
        <a:bodyPr/>
        <a:lstStyle/>
        <a:p>
          <a:pPr algn="r" rtl="1"/>
          <a:r>
            <a:rPr lang="ar-SA" sz="1400" dirty="0"/>
            <a:t>بالخلية (</a:t>
          </a:r>
          <a:r>
            <a:rPr lang="en-GB" sz="1400" dirty="0"/>
            <a:t>H7</a:t>
          </a:r>
          <a:r>
            <a:rPr lang="ar-SA" sz="1400" dirty="0"/>
            <a:t>)</a:t>
          </a:r>
          <a:r>
            <a:rPr lang="en-GB" sz="1400" dirty="0"/>
            <a:t> </a:t>
          </a:r>
          <a:r>
            <a:rPr lang="ar-SA" sz="1400" dirty="0"/>
            <a:t>نسبة استفادة القسم الانتاجي (ب) من قسم الخدمات (ص) =7</a:t>
          </a:r>
        </a:p>
      </dgm:t>
    </dgm:pt>
    <dgm:pt modelId="{A0A70F05-9A00-4C4F-9C2C-0FC2CAFBA047}" type="parTrans" cxnId="{746E25F8-2928-4A1B-B1CE-EFEDD752F4D1}">
      <dgm:prSet/>
      <dgm:spPr/>
      <dgm:t>
        <a:bodyPr/>
        <a:lstStyle/>
        <a:p>
          <a:endParaRPr lang="en-GB"/>
        </a:p>
      </dgm:t>
    </dgm:pt>
    <dgm:pt modelId="{43F9F218-36DE-44B2-9425-924F799243B6}" type="sibTrans" cxnId="{746E25F8-2928-4A1B-B1CE-EFEDD752F4D1}">
      <dgm:prSet/>
      <dgm:spPr/>
      <dgm:t>
        <a:bodyPr/>
        <a:lstStyle/>
        <a:p>
          <a:endParaRPr lang="en-GB"/>
        </a:p>
      </dgm:t>
    </dgm:pt>
    <dgm:pt modelId="{45ABFBFB-F450-44B3-BB39-C7576950FCAD}">
      <dgm:prSet phldrT="[Text]" custT="1"/>
      <dgm:spPr/>
      <dgm:t>
        <a:bodyPr/>
        <a:lstStyle/>
        <a:p>
          <a:pPr algn="r" rtl="1"/>
          <a:r>
            <a:rPr lang="ar-SA" sz="1400" dirty="0"/>
            <a:t>بالخلية (</a:t>
          </a:r>
          <a:r>
            <a:rPr lang="en-GB" sz="1400" dirty="0"/>
            <a:t>G8</a:t>
          </a:r>
          <a:r>
            <a:rPr lang="ar-SA" sz="1400" dirty="0"/>
            <a:t>) نسبة استفادة القسم الانتاجي (أ) من قسم الخدمات (س) =20</a:t>
          </a:r>
        </a:p>
      </dgm:t>
    </dgm:pt>
    <dgm:pt modelId="{F2E79E41-EDE3-4E59-91A7-EAAA09DE49E5}" type="parTrans" cxnId="{3C5CBFBE-B582-4266-B006-A9DC8B9FC062}">
      <dgm:prSet/>
      <dgm:spPr/>
      <dgm:t>
        <a:bodyPr/>
        <a:lstStyle/>
        <a:p>
          <a:endParaRPr lang="en-GB"/>
        </a:p>
      </dgm:t>
    </dgm:pt>
    <dgm:pt modelId="{CAF9EDAE-804C-4A67-BFD4-5B3156B22A7A}" type="sibTrans" cxnId="{3C5CBFBE-B582-4266-B006-A9DC8B9FC062}">
      <dgm:prSet/>
      <dgm:spPr/>
      <dgm:t>
        <a:bodyPr/>
        <a:lstStyle/>
        <a:p>
          <a:endParaRPr lang="en-GB"/>
        </a:p>
      </dgm:t>
    </dgm:pt>
    <dgm:pt modelId="{DA212225-C5EF-4ED1-919B-441407CBB95B}">
      <dgm:prSet custT="1"/>
      <dgm:spPr/>
      <dgm:t>
        <a:bodyPr/>
        <a:lstStyle/>
        <a:p>
          <a:pPr algn="r" rtl="1"/>
          <a:r>
            <a:rPr lang="ar-SA" sz="1400" dirty="0"/>
            <a:t>بالخلية (</a:t>
          </a:r>
          <a:r>
            <a:rPr lang="en-GB" sz="1400" dirty="0"/>
            <a:t>H8</a:t>
          </a:r>
          <a:r>
            <a:rPr lang="ar-SA" sz="1400" dirty="0"/>
            <a:t>)</a:t>
          </a:r>
          <a:r>
            <a:rPr lang="en-GB" sz="1400" dirty="0"/>
            <a:t> </a:t>
          </a:r>
          <a:r>
            <a:rPr lang="ar-SA" sz="1400" dirty="0"/>
            <a:t>نسبة استفادة القسم الانتاجي (ب) من قسم الخدمات (س) =35</a:t>
          </a:r>
          <a:endParaRPr lang="en-GB" sz="1400" dirty="0"/>
        </a:p>
      </dgm:t>
    </dgm:pt>
    <dgm:pt modelId="{E72B1960-0DE5-436F-9979-05B90FA0C31A}" type="sibTrans" cxnId="{5DDC49CC-F78C-4366-9443-9E2AFE0E1F9B}">
      <dgm:prSet/>
      <dgm:spPr/>
      <dgm:t>
        <a:bodyPr/>
        <a:lstStyle/>
        <a:p>
          <a:endParaRPr lang="en-GB"/>
        </a:p>
      </dgm:t>
    </dgm:pt>
    <dgm:pt modelId="{6A1EB102-56E7-48D3-86F3-0B199CD26DFC}" type="parTrans" cxnId="{5DDC49CC-F78C-4366-9443-9E2AFE0E1F9B}">
      <dgm:prSet/>
      <dgm:spPr/>
      <dgm:t>
        <a:bodyPr/>
        <a:lstStyle/>
        <a:p>
          <a:endParaRPr lang="en-GB"/>
        </a:p>
      </dgm:t>
    </dgm:pt>
    <dgm:pt modelId="{DA2DC67D-2413-4D80-8B37-AE99C35D1E75}">
      <dgm:prSet phldrT="[Text]" custT="1"/>
      <dgm:spPr/>
      <dgm:t>
        <a:bodyPr/>
        <a:lstStyle/>
        <a:p>
          <a:pPr algn="r" rtl="1"/>
          <a:r>
            <a:rPr lang="ar-SA" sz="1400" dirty="0"/>
            <a:t>بالخلية (</a:t>
          </a:r>
          <a:r>
            <a:rPr lang="en-GB" sz="1400" dirty="0"/>
            <a:t>G7</a:t>
          </a:r>
          <a:r>
            <a:rPr lang="ar-SA" sz="1400" dirty="0"/>
            <a:t>) نسبة استفادة القسم الانتاجي (أ) من قسم الخدمات (ص) =3</a:t>
          </a:r>
        </a:p>
      </dgm:t>
    </dgm:pt>
    <dgm:pt modelId="{6D9C34D9-A208-4561-8A02-BEA4F68219E2}" type="parTrans" cxnId="{8987453C-F8E0-4E56-8BDC-8C3A2BF1E8C8}">
      <dgm:prSet/>
      <dgm:spPr/>
      <dgm:t>
        <a:bodyPr/>
        <a:lstStyle/>
        <a:p>
          <a:endParaRPr lang="en-GB"/>
        </a:p>
      </dgm:t>
    </dgm:pt>
    <dgm:pt modelId="{17DF8797-D1AB-417B-987F-FC7D88EEE5B0}" type="sibTrans" cxnId="{8987453C-F8E0-4E56-8BDC-8C3A2BF1E8C8}">
      <dgm:prSet/>
      <dgm:spPr/>
      <dgm:t>
        <a:bodyPr/>
        <a:lstStyle/>
        <a:p>
          <a:endParaRPr lang="en-GB"/>
        </a:p>
      </dgm:t>
    </dgm:pt>
    <dgm:pt modelId="{48F1520C-BABE-404E-9A74-6149BA072E54}">
      <dgm:prSet phldrT="[Text]" custT="1"/>
      <dgm:spPr/>
      <dgm:t>
        <a:bodyPr/>
        <a:lstStyle/>
        <a:p>
          <a:pPr rtl="1"/>
          <a:r>
            <a:rPr lang="ar-SA" sz="1400" dirty="0"/>
            <a:t>نصيب القسم (ب) والقسم (س) من تكاليف القسم (ص) : بنسخ المعادلة السابقة إلى الخلايا (</a:t>
          </a:r>
          <a:r>
            <a:rPr lang="en-GB" sz="1400" dirty="0"/>
            <a:t>D7</a:t>
          </a:r>
          <a:r>
            <a:rPr lang="ar-SA" sz="1400" dirty="0"/>
            <a:t>)(</a:t>
          </a:r>
          <a:r>
            <a:rPr lang="en-GB" sz="1400" dirty="0"/>
            <a:t>E7</a:t>
          </a:r>
          <a:r>
            <a:rPr lang="ar-SA" sz="1400" dirty="0"/>
            <a:t>)</a:t>
          </a:r>
        </a:p>
      </dgm:t>
    </dgm:pt>
    <dgm:pt modelId="{4A93D4DA-76F8-4FA0-9A97-640BEC791DA6}" type="parTrans" cxnId="{2A7FD898-9E80-4F2D-99BA-ADFF48F5CD33}">
      <dgm:prSet/>
      <dgm:spPr/>
      <dgm:t>
        <a:bodyPr/>
        <a:lstStyle/>
        <a:p>
          <a:endParaRPr lang="en-GB"/>
        </a:p>
      </dgm:t>
    </dgm:pt>
    <dgm:pt modelId="{2DA80F4B-C77E-4ED6-A56A-1052685D83A2}" type="sibTrans" cxnId="{2A7FD898-9E80-4F2D-99BA-ADFF48F5CD33}">
      <dgm:prSet/>
      <dgm:spPr/>
      <dgm:t>
        <a:bodyPr/>
        <a:lstStyle/>
        <a:p>
          <a:endParaRPr lang="en-GB"/>
        </a:p>
      </dgm:t>
    </dgm:pt>
    <dgm:pt modelId="{D360F1E4-0EE9-4B2E-97F8-84695C868AE8}">
      <dgm:prSet custT="1"/>
      <dgm:spPr/>
      <dgm:t>
        <a:bodyPr/>
        <a:lstStyle/>
        <a:p>
          <a:pPr rtl="1"/>
          <a:r>
            <a:rPr lang="ar-SA" sz="1400" dirty="0">
              <a:solidFill>
                <a:schemeClr val="tx1"/>
              </a:solidFill>
            </a:rPr>
            <a:t>نصيب القسم (أ) من تكاليف القسم (س) (</a:t>
          </a:r>
          <a:r>
            <a:rPr lang="en-GB" sz="1400" dirty="0">
              <a:solidFill>
                <a:schemeClr val="tx1"/>
              </a:solidFill>
            </a:rPr>
            <a:t>C8</a:t>
          </a:r>
          <a:r>
            <a:rPr lang="ar-SA" sz="1400" dirty="0">
              <a:solidFill>
                <a:schemeClr val="tx1"/>
              </a:solidFill>
            </a:rPr>
            <a:t>) : </a:t>
          </a:r>
          <a:r>
            <a:rPr lang="en-GB" sz="1400" dirty="0">
              <a:solidFill>
                <a:schemeClr val="tx1"/>
              </a:solidFill>
            </a:rPr>
            <a:t>=($E6+$E7)*G8/$k8</a:t>
          </a:r>
          <a:endParaRPr lang="ar-SA" sz="1400" dirty="0">
            <a:solidFill>
              <a:schemeClr val="tx1"/>
            </a:solidFill>
          </a:endParaRPr>
        </a:p>
      </dgm:t>
    </dgm:pt>
    <dgm:pt modelId="{3685A706-D551-4011-ABFF-E76D087C363C}" type="parTrans" cxnId="{C1139306-6D58-4569-BDBC-9B81FEEA91F6}">
      <dgm:prSet/>
      <dgm:spPr/>
      <dgm:t>
        <a:bodyPr/>
        <a:lstStyle/>
        <a:p>
          <a:endParaRPr lang="en-GB"/>
        </a:p>
      </dgm:t>
    </dgm:pt>
    <dgm:pt modelId="{50263C31-1667-4D64-B335-C4959AB4883A}" type="sibTrans" cxnId="{C1139306-6D58-4569-BDBC-9B81FEEA91F6}">
      <dgm:prSet/>
      <dgm:spPr/>
      <dgm:t>
        <a:bodyPr/>
        <a:lstStyle/>
        <a:p>
          <a:endParaRPr lang="en-GB"/>
        </a:p>
      </dgm:t>
    </dgm:pt>
    <dgm:pt modelId="{801B04A8-7E86-4C35-B3FF-F0AD0DE2A420}">
      <dgm:prSet custT="1"/>
      <dgm:spPr/>
      <dgm:t>
        <a:bodyPr/>
        <a:lstStyle/>
        <a:p>
          <a:pPr rtl="1"/>
          <a:r>
            <a:rPr lang="ar-SA" sz="1400" dirty="0">
              <a:solidFill>
                <a:schemeClr val="tx1"/>
              </a:solidFill>
            </a:rPr>
            <a:t>نصيب القسم (ب) من تكاليف القسم (س) : بنسخ المعادلة السابقة إالى الخليه (</a:t>
          </a:r>
          <a:r>
            <a:rPr lang="en-GB" sz="1400" dirty="0">
              <a:solidFill>
                <a:schemeClr val="tx1"/>
              </a:solidFill>
            </a:rPr>
            <a:t>D8</a:t>
          </a:r>
          <a:r>
            <a:rPr lang="ar-SA" sz="1400" dirty="0">
              <a:solidFill>
                <a:schemeClr val="tx1"/>
              </a:solidFill>
            </a:rPr>
            <a:t>)</a:t>
          </a:r>
        </a:p>
      </dgm:t>
    </dgm:pt>
    <dgm:pt modelId="{BE76C4B3-EABA-4D72-9920-6E944A4B8C2D}" type="parTrans" cxnId="{77B42E27-1FE7-4F70-BB70-721B534349C9}">
      <dgm:prSet/>
      <dgm:spPr/>
      <dgm:t>
        <a:bodyPr/>
        <a:lstStyle/>
        <a:p>
          <a:endParaRPr lang="en-GB"/>
        </a:p>
      </dgm:t>
    </dgm:pt>
    <dgm:pt modelId="{3338CD5A-6263-452A-B7DC-B06AAE48152D}" type="sibTrans" cxnId="{77B42E27-1FE7-4F70-BB70-721B534349C9}">
      <dgm:prSet/>
      <dgm:spPr/>
      <dgm:t>
        <a:bodyPr/>
        <a:lstStyle/>
        <a:p>
          <a:endParaRPr lang="en-GB"/>
        </a:p>
      </dgm:t>
    </dgm:pt>
    <dgm:pt modelId="{9AFBD392-CC41-411E-A683-D322E6853A78}">
      <dgm:prSet phldrT="[Text]" custT="1"/>
      <dgm:spPr/>
      <dgm:t>
        <a:bodyPr/>
        <a:lstStyle/>
        <a:p>
          <a:pPr algn="r" rtl="1"/>
          <a:r>
            <a:rPr lang="ar-SA" sz="1400" dirty="0"/>
            <a:t>بالخلية (</a:t>
          </a:r>
          <a:r>
            <a:rPr lang="en-GB" sz="1400" dirty="0"/>
            <a:t>I7</a:t>
          </a:r>
          <a:r>
            <a:rPr lang="ar-SA" sz="1400" dirty="0"/>
            <a:t>)</a:t>
          </a:r>
          <a:r>
            <a:rPr lang="en-GB" sz="1400" dirty="0"/>
            <a:t> </a:t>
          </a:r>
          <a:r>
            <a:rPr lang="ar-SA" sz="1400" dirty="0"/>
            <a:t>نسبة استفادة قسم الخدمات (س) من قسم الخدمات (ص) =2</a:t>
          </a:r>
        </a:p>
      </dgm:t>
    </dgm:pt>
    <dgm:pt modelId="{051C1CF8-57CA-4DD5-86AB-36EF8925B783}" type="parTrans" cxnId="{26D3D169-8F06-4AC8-B342-20E4582359E7}">
      <dgm:prSet/>
      <dgm:spPr/>
    </dgm:pt>
    <dgm:pt modelId="{FB555ACF-F47F-4C31-8C17-29B7C91B9FDE}" type="sibTrans" cxnId="{26D3D169-8F06-4AC8-B342-20E4582359E7}">
      <dgm:prSet/>
      <dgm:spPr/>
    </dgm:pt>
    <dgm:pt modelId="{FB6A8291-5D7E-4456-9B32-824E84317454}" type="pres">
      <dgm:prSet presAssocID="{6CBAB586-87A3-4BB5-A63F-1767336BAF51}" presName="Name0" presStyleCnt="0">
        <dgm:presLayoutVars>
          <dgm:dir val="rev"/>
          <dgm:animLvl val="lvl"/>
          <dgm:resizeHandles val="exact"/>
        </dgm:presLayoutVars>
      </dgm:prSet>
      <dgm:spPr/>
    </dgm:pt>
    <dgm:pt modelId="{325C29C8-38E8-458F-883D-39AD28AD5646}" type="pres">
      <dgm:prSet presAssocID="{84F48F02-F28A-44F5-877B-0D2B6702C086}" presName="linNode" presStyleCnt="0"/>
      <dgm:spPr/>
    </dgm:pt>
    <dgm:pt modelId="{21CE78F5-7BFF-46D4-B925-0A4555324AF2}" type="pres">
      <dgm:prSet presAssocID="{84F48F02-F28A-44F5-877B-0D2B6702C086}" presName="parentText" presStyleLbl="node1" presStyleIdx="0" presStyleCnt="3" custScaleX="84168" custScaleY="113677" custLinFactNeighborX="-174" custLinFactNeighborY="-146">
        <dgm:presLayoutVars>
          <dgm:chMax val="1"/>
          <dgm:bulletEnabled val="1"/>
        </dgm:presLayoutVars>
      </dgm:prSet>
      <dgm:spPr/>
    </dgm:pt>
    <dgm:pt modelId="{FA82C049-E65F-4E3F-B4DC-E4F2A0712E87}" type="pres">
      <dgm:prSet presAssocID="{84F48F02-F28A-44F5-877B-0D2B6702C086}" presName="descendantText" presStyleLbl="alignAccFollowNode1" presStyleIdx="0" presStyleCnt="3" custScaleX="120422" custScaleY="145729">
        <dgm:presLayoutVars>
          <dgm:bulletEnabled val="1"/>
        </dgm:presLayoutVars>
      </dgm:prSet>
      <dgm:spPr/>
    </dgm:pt>
    <dgm:pt modelId="{CF85BEFB-A674-449D-8D20-1D2441846F1C}" type="pres">
      <dgm:prSet presAssocID="{EE209590-B76A-41DF-BFDC-4613016B12D7}" presName="sp" presStyleCnt="0"/>
      <dgm:spPr/>
    </dgm:pt>
    <dgm:pt modelId="{12B0390E-CB0D-43C1-AB6C-32E3AF39D6E9}" type="pres">
      <dgm:prSet presAssocID="{F1FECF57-DA7A-493F-9645-9DC6BBB12535}" presName="linNode" presStyleCnt="0"/>
      <dgm:spPr/>
    </dgm:pt>
    <dgm:pt modelId="{6FF99444-5108-47A0-A62A-31A05CC66B4E}" type="pres">
      <dgm:prSet presAssocID="{F1FECF57-DA7A-493F-9645-9DC6BBB12535}" presName="parentText" presStyleLbl="node1" presStyleIdx="1" presStyleCnt="3" custScaleX="93511">
        <dgm:presLayoutVars>
          <dgm:chMax val="1"/>
          <dgm:bulletEnabled val="1"/>
        </dgm:presLayoutVars>
      </dgm:prSet>
      <dgm:spPr/>
    </dgm:pt>
    <dgm:pt modelId="{0589196F-9462-47FA-A699-0D6839D6F7FC}" type="pres">
      <dgm:prSet presAssocID="{F1FECF57-DA7A-493F-9645-9DC6BBB12535}" presName="descendantText" presStyleLbl="alignAccFollowNode1" presStyleIdx="1" presStyleCnt="3" custScaleX="130817" custScaleY="124970" custLinFactNeighborX="-3394" custLinFactNeighborY="2899">
        <dgm:presLayoutVars>
          <dgm:bulletEnabled val="1"/>
        </dgm:presLayoutVars>
      </dgm:prSet>
      <dgm:spPr/>
    </dgm:pt>
    <dgm:pt modelId="{580DA3F2-8365-45BC-98D8-BC6A774CF200}" type="pres">
      <dgm:prSet presAssocID="{DC02AA41-9743-42B6-83CF-2223378C2309}" presName="sp" presStyleCnt="0"/>
      <dgm:spPr/>
    </dgm:pt>
    <dgm:pt modelId="{9F2C6132-7F85-4545-B29B-691D7D3430ED}" type="pres">
      <dgm:prSet presAssocID="{EAF66DFE-37EF-4C4C-B5A8-F184BD535C6A}" presName="linNode" presStyleCnt="0"/>
      <dgm:spPr/>
    </dgm:pt>
    <dgm:pt modelId="{3DEF753C-2419-4CC5-941C-E486C5D15708}" type="pres">
      <dgm:prSet presAssocID="{EAF66DFE-37EF-4C4C-B5A8-F184BD535C6A}" presName="parentText" presStyleLbl="node1" presStyleIdx="2" presStyleCnt="3" custScaleX="87027" custScaleY="88125">
        <dgm:presLayoutVars>
          <dgm:chMax val="1"/>
          <dgm:bulletEnabled val="1"/>
        </dgm:presLayoutVars>
      </dgm:prSet>
      <dgm:spPr/>
    </dgm:pt>
    <dgm:pt modelId="{171AA019-FD05-49DD-9301-3E13566657A0}" type="pres">
      <dgm:prSet presAssocID="{EAF66DFE-37EF-4C4C-B5A8-F184BD535C6A}" presName="descendantText" presStyleLbl="alignAccFollowNode1" presStyleIdx="2" presStyleCnt="3" custScaleX="121245" custScaleY="107665" custLinFactNeighborX="-13" custLinFactNeighborY="2860">
        <dgm:presLayoutVars>
          <dgm:bulletEnabled val="1"/>
        </dgm:presLayoutVars>
      </dgm:prSet>
      <dgm:spPr/>
    </dgm:pt>
  </dgm:ptLst>
  <dgm:cxnLst>
    <dgm:cxn modelId="{CE33EB11-B70E-4D42-960A-DAEC7EE82632}" type="presOf" srcId="{D360F1E4-0EE9-4B2E-97F8-84695C868AE8}" destId="{171AA019-FD05-49DD-9301-3E13566657A0}" srcOrd="0" destOrd="1" presId="urn:microsoft.com/office/officeart/2005/8/layout/vList5"/>
    <dgm:cxn modelId="{26D3D169-8F06-4AC8-B342-20E4582359E7}" srcId="{84F48F02-F28A-44F5-877B-0D2B6702C086}" destId="{9AFBD392-CC41-411E-A683-D322E6853A78}" srcOrd="5" destOrd="0" parTransId="{051C1CF8-57CA-4DD5-86AB-36EF8925B783}" sibTransId="{FB555ACF-F47F-4C31-8C17-29B7C91B9FDE}"/>
    <dgm:cxn modelId="{0D31E911-54C1-466E-84F5-2C728A4FB743}" type="presOf" srcId="{17048EE5-0BFE-4351-BD5F-8FA7D5B94688}" destId="{FA82C049-E65F-4E3F-B4DC-E4F2A0712E87}" srcOrd="0" destOrd="1" presId="urn:microsoft.com/office/officeart/2005/8/layout/vList5"/>
    <dgm:cxn modelId="{A7EC4F3F-C5D9-4BBD-B02F-59E3898CF7EF}" type="presOf" srcId="{84F48F02-F28A-44F5-877B-0D2B6702C086}" destId="{21CE78F5-7BFF-46D4-B925-0A4555324AF2}" srcOrd="0" destOrd="0" presId="urn:microsoft.com/office/officeart/2005/8/layout/vList5"/>
    <dgm:cxn modelId="{572478CC-6965-464D-A2B8-8A32973AB253}" srcId="{84F48F02-F28A-44F5-877B-0D2B6702C086}" destId="{17048EE5-0BFE-4351-BD5F-8FA7D5B94688}" srcOrd="1" destOrd="0" parTransId="{8BE0ABFF-841B-4CB2-9A5A-934C1CB2C534}" sibTransId="{35EC5C43-F7C1-4189-B1F5-E483C5198BA3}"/>
    <dgm:cxn modelId="{D934C48D-BEED-4CEC-A16D-3A9C8D0ACF37}" type="presOf" srcId="{84BA3313-88EA-4A36-9B1C-18FA95FFE9EB}" destId="{FA82C049-E65F-4E3F-B4DC-E4F2A0712E87}" srcOrd="0" destOrd="2" presId="urn:microsoft.com/office/officeart/2005/8/layout/vList5"/>
    <dgm:cxn modelId="{088D0FB8-C699-4CB3-B07E-A84E6F2E570C}" srcId="{EAF66DFE-37EF-4C4C-B5A8-F184BD535C6A}" destId="{D16B834B-8C00-4F72-90F7-EA078B549606}" srcOrd="0" destOrd="0" parTransId="{DA729E36-1BD8-46FA-94F5-F8F9E0DEEA62}" sibTransId="{F4E9FE7E-5C45-4D20-92AA-80CB50EB554E}"/>
    <dgm:cxn modelId="{211DDAD2-ED92-4173-9117-DB273F08DC7B}" type="presOf" srcId="{EAF66DFE-37EF-4C4C-B5A8-F184BD535C6A}" destId="{3DEF753C-2419-4CC5-941C-E486C5D15708}" srcOrd="0" destOrd="0" presId="urn:microsoft.com/office/officeart/2005/8/layout/vList5"/>
    <dgm:cxn modelId="{2730F11A-CD77-4E3F-AD17-91C383D5BCC8}" srcId="{6CBAB586-87A3-4BB5-A63F-1767336BAF51}" destId="{EAF66DFE-37EF-4C4C-B5A8-F184BD535C6A}" srcOrd="2" destOrd="0" parTransId="{24D42169-0D37-4CDD-A541-6C7F34969991}" sibTransId="{CE5C7920-0EEF-4CF6-92D2-167C0CF74743}"/>
    <dgm:cxn modelId="{5A6C3D0D-8AB1-4A55-AF0D-EE7226771BA3}" type="presOf" srcId="{D16B834B-8C00-4F72-90F7-EA078B549606}" destId="{171AA019-FD05-49DD-9301-3E13566657A0}" srcOrd="0" destOrd="0" presId="urn:microsoft.com/office/officeart/2005/8/layout/vList5"/>
    <dgm:cxn modelId="{77B42E27-1FE7-4F70-BB70-721B534349C9}" srcId="{EAF66DFE-37EF-4C4C-B5A8-F184BD535C6A}" destId="{801B04A8-7E86-4C35-B3FF-F0AD0DE2A420}" srcOrd="2" destOrd="0" parTransId="{BE76C4B3-EABA-4D72-9920-6E944A4B8C2D}" sibTransId="{3338CD5A-6263-452A-B7DC-B06AAE48152D}"/>
    <dgm:cxn modelId="{42D7616A-AE42-4A2E-8F60-B3DEF7A93BC7}" srcId="{F1FECF57-DA7A-493F-9645-9DC6BBB12535}" destId="{97CE77B7-063C-4091-90A6-952D8C280874}" srcOrd="2" destOrd="0" parTransId="{CBBB480A-6326-4AC1-9228-8B0D6DB502D4}" sibTransId="{5F6F3ECD-9F7B-4D6D-9196-6E2EE0111C03}"/>
    <dgm:cxn modelId="{8987453C-F8E0-4E56-8BDC-8C3A2BF1E8C8}" srcId="{84F48F02-F28A-44F5-877B-0D2B6702C086}" destId="{DA2DC67D-2413-4D80-8B37-AE99C35D1E75}" srcOrd="3" destOrd="0" parTransId="{6D9C34D9-A208-4561-8A02-BEA4F68219E2}" sibTransId="{17DF8797-D1AB-417B-987F-FC7D88EEE5B0}"/>
    <dgm:cxn modelId="{3C5CBFBE-B582-4266-B006-A9DC8B9FC062}" srcId="{84F48F02-F28A-44F5-877B-0D2B6702C086}" destId="{45ABFBFB-F450-44B3-BB39-C7576950FCAD}" srcOrd="6" destOrd="0" parTransId="{F2E79E41-EDE3-4E59-91A7-EAAA09DE49E5}" sibTransId="{CAF9EDAE-804C-4A67-BFD4-5B3156B22A7A}"/>
    <dgm:cxn modelId="{0A57B1E4-7A2A-42EA-BD22-BB749DC4C312}" type="presOf" srcId="{250977B4-88AB-44DB-860F-1926E6927DD0}" destId="{0589196F-9462-47FA-A699-0D6839D6F7FC}" srcOrd="0" destOrd="0" presId="urn:microsoft.com/office/officeart/2005/8/layout/vList5"/>
    <dgm:cxn modelId="{2C40760B-2635-4F1D-A924-B4A890FE8CD5}" type="presOf" srcId="{48F1520C-BABE-404E-9A74-6149BA072E54}" destId="{0589196F-9462-47FA-A699-0D6839D6F7FC}" srcOrd="0" destOrd="3" presId="urn:microsoft.com/office/officeart/2005/8/layout/vList5"/>
    <dgm:cxn modelId="{8369D41F-3174-461C-808D-A4BA21326282}" type="presOf" srcId="{DA2DC67D-2413-4D80-8B37-AE99C35D1E75}" destId="{FA82C049-E65F-4E3F-B4DC-E4F2A0712E87}" srcOrd="0" destOrd="3" presId="urn:microsoft.com/office/officeart/2005/8/layout/vList5"/>
    <dgm:cxn modelId="{746E25F8-2928-4A1B-B1CE-EFEDD752F4D1}" srcId="{84F48F02-F28A-44F5-877B-0D2B6702C086}" destId="{2BF6FE98-907A-4A40-9464-AAB78DCFDFBD}" srcOrd="4" destOrd="0" parTransId="{A0A70F05-9A00-4C4F-9C2C-0FC2CAFBA047}" sibTransId="{43F9F218-36DE-44B2-9425-924F799243B6}"/>
    <dgm:cxn modelId="{5DDC49CC-F78C-4366-9443-9E2AFE0E1F9B}" srcId="{84F48F02-F28A-44F5-877B-0D2B6702C086}" destId="{DA212225-C5EF-4ED1-919B-441407CBB95B}" srcOrd="7" destOrd="0" parTransId="{6A1EB102-56E7-48D3-86F3-0B199CD26DFC}" sibTransId="{E72B1960-0DE5-436F-9979-05B90FA0C31A}"/>
    <dgm:cxn modelId="{8BEA5188-5D7C-4EA6-A817-353DF745DA75}" srcId="{F1FECF57-DA7A-493F-9645-9DC6BBB12535}" destId="{250977B4-88AB-44DB-860F-1926E6927DD0}" srcOrd="0" destOrd="0" parTransId="{FC59E26C-0E78-4DE2-AC38-4E8372CD222D}" sibTransId="{973B5EA5-33A6-4DFE-8446-0A2FA4B32520}"/>
    <dgm:cxn modelId="{D354EF7F-4DE5-43E1-AC13-98D2F1AF1AE1}" srcId="{6CBAB586-87A3-4BB5-A63F-1767336BAF51}" destId="{84F48F02-F28A-44F5-877B-0D2B6702C086}" srcOrd="0" destOrd="0" parTransId="{CF83E66E-12A1-40D4-9511-8DA18EC7CBBD}" sibTransId="{EE209590-B76A-41DF-BFDC-4613016B12D7}"/>
    <dgm:cxn modelId="{B5969591-B7B0-4BB6-AFF4-9A4EB3592E97}" type="presOf" srcId="{45ABFBFB-F450-44B3-BB39-C7576950FCAD}" destId="{FA82C049-E65F-4E3F-B4DC-E4F2A0712E87}" srcOrd="0" destOrd="6" presId="urn:microsoft.com/office/officeart/2005/8/layout/vList5"/>
    <dgm:cxn modelId="{6BC0E984-F73F-431C-9D79-03DA4C5756B2}" type="presOf" srcId="{F1FECF57-DA7A-493F-9645-9DC6BBB12535}" destId="{6FF99444-5108-47A0-A62A-31A05CC66B4E}" srcOrd="0" destOrd="0" presId="urn:microsoft.com/office/officeart/2005/8/layout/vList5"/>
    <dgm:cxn modelId="{D8476898-A91F-4EF6-A1B8-CA03CF9AE01A}" type="presOf" srcId="{AF6C0E7B-CB2A-495A-81DD-4F64F61F922C}" destId="{0589196F-9462-47FA-A699-0D6839D6F7FC}" srcOrd="0" destOrd="1" presId="urn:microsoft.com/office/officeart/2005/8/layout/vList5"/>
    <dgm:cxn modelId="{C1139306-6D58-4569-BDBC-9B81FEEA91F6}" srcId="{EAF66DFE-37EF-4C4C-B5A8-F184BD535C6A}" destId="{D360F1E4-0EE9-4B2E-97F8-84695C868AE8}" srcOrd="1" destOrd="0" parTransId="{3685A706-D551-4011-ABFF-E76D087C363C}" sibTransId="{50263C31-1667-4D64-B335-C4959AB4883A}"/>
    <dgm:cxn modelId="{E8D10A9B-913F-4746-B8D1-5EDE3144EF0F}" type="presOf" srcId="{DA212225-C5EF-4ED1-919B-441407CBB95B}" destId="{FA82C049-E65F-4E3F-B4DC-E4F2A0712E87}" srcOrd="0" destOrd="7" presId="urn:microsoft.com/office/officeart/2005/8/layout/vList5"/>
    <dgm:cxn modelId="{2A7FD898-9E80-4F2D-99BA-ADFF48F5CD33}" srcId="{F1FECF57-DA7A-493F-9645-9DC6BBB12535}" destId="{48F1520C-BABE-404E-9A74-6149BA072E54}" srcOrd="3" destOrd="0" parTransId="{4A93D4DA-76F8-4FA0-9A97-640BEC791DA6}" sibTransId="{2DA80F4B-C77E-4ED6-A56A-1052685D83A2}"/>
    <dgm:cxn modelId="{0081A515-DAE8-4065-876B-505675317AD3}" srcId="{6CBAB586-87A3-4BB5-A63F-1767336BAF51}" destId="{F1FECF57-DA7A-493F-9645-9DC6BBB12535}" srcOrd="1" destOrd="0" parTransId="{AB49FAB0-AF84-40A9-8FF6-E5C11FA980E7}" sibTransId="{DC02AA41-9743-42B6-83CF-2223378C2309}"/>
    <dgm:cxn modelId="{7389CE55-838C-4294-9DA4-03AE54CD3F1A}" type="presOf" srcId="{9AFBD392-CC41-411E-A683-D322E6853A78}" destId="{FA82C049-E65F-4E3F-B4DC-E4F2A0712E87}" srcOrd="0" destOrd="5" presId="urn:microsoft.com/office/officeart/2005/8/layout/vList5"/>
    <dgm:cxn modelId="{0CDFBE1F-AB05-4203-9A19-F76DB8C32FA1}" type="presOf" srcId="{801B04A8-7E86-4C35-B3FF-F0AD0DE2A420}" destId="{171AA019-FD05-49DD-9301-3E13566657A0}" srcOrd="0" destOrd="2" presId="urn:microsoft.com/office/officeart/2005/8/layout/vList5"/>
    <dgm:cxn modelId="{889492D2-793A-4B4B-AC2A-6F60DC9B0B08}" srcId="{F1FECF57-DA7A-493F-9645-9DC6BBB12535}" destId="{AF6C0E7B-CB2A-495A-81DD-4F64F61F922C}" srcOrd="1" destOrd="0" parTransId="{D16E9DDF-84E3-4A1B-B0C6-325A922F4A45}" sibTransId="{343C7E5D-4728-4B32-B641-15CB95AF3532}"/>
    <dgm:cxn modelId="{0833FB98-EAF2-4705-B6AE-8FDB7B4C4A91}" type="presOf" srcId="{2BF6FE98-907A-4A40-9464-AAB78DCFDFBD}" destId="{FA82C049-E65F-4E3F-B4DC-E4F2A0712E87}" srcOrd="0" destOrd="4" presId="urn:microsoft.com/office/officeart/2005/8/layout/vList5"/>
    <dgm:cxn modelId="{DC985177-D7C3-4250-A4D2-DDA0170D56BB}" srcId="{84F48F02-F28A-44F5-877B-0D2B6702C086}" destId="{D12BBF1F-DF6F-4B62-AF92-0F7014376F80}" srcOrd="0" destOrd="0" parTransId="{316A02B1-2B9B-4DC5-8CEB-A2EB4516CC32}" sibTransId="{95121658-0ECB-4691-B292-55F10DC0BD2D}"/>
    <dgm:cxn modelId="{4087F879-9884-4C50-8CDD-D3B471E554AE}" srcId="{84F48F02-F28A-44F5-877B-0D2B6702C086}" destId="{84BA3313-88EA-4A36-9B1C-18FA95FFE9EB}" srcOrd="2" destOrd="0" parTransId="{BC97EF83-A39E-4A44-A7D5-CA33CA47D90B}" sibTransId="{418632A8-F8E8-4AB2-9D35-85A4C08566FC}"/>
    <dgm:cxn modelId="{B1095C9D-C798-41EA-ADFF-04334ADD608A}" type="presOf" srcId="{97CE77B7-063C-4091-90A6-952D8C280874}" destId="{0589196F-9462-47FA-A699-0D6839D6F7FC}" srcOrd="0" destOrd="2" presId="urn:microsoft.com/office/officeart/2005/8/layout/vList5"/>
    <dgm:cxn modelId="{F56E781F-9864-4EC1-A1D8-54009FD3A211}" type="presOf" srcId="{6CBAB586-87A3-4BB5-A63F-1767336BAF51}" destId="{FB6A8291-5D7E-4456-9B32-824E84317454}" srcOrd="0" destOrd="0" presId="urn:microsoft.com/office/officeart/2005/8/layout/vList5"/>
    <dgm:cxn modelId="{C05BFDD5-A389-48EA-A341-8A1EA1605D14}" type="presOf" srcId="{D12BBF1F-DF6F-4B62-AF92-0F7014376F80}" destId="{FA82C049-E65F-4E3F-B4DC-E4F2A0712E87}" srcOrd="0" destOrd="0" presId="urn:microsoft.com/office/officeart/2005/8/layout/vList5"/>
    <dgm:cxn modelId="{EC4FE9C8-FA5D-4015-B718-000D7BD1D777}" type="presParOf" srcId="{FB6A8291-5D7E-4456-9B32-824E84317454}" destId="{325C29C8-38E8-458F-883D-39AD28AD5646}" srcOrd="0" destOrd="0" presId="urn:microsoft.com/office/officeart/2005/8/layout/vList5"/>
    <dgm:cxn modelId="{DCC43AD7-C762-42DF-B6C9-57C81B1E0A70}" type="presParOf" srcId="{325C29C8-38E8-458F-883D-39AD28AD5646}" destId="{21CE78F5-7BFF-46D4-B925-0A4555324AF2}" srcOrd="0" destOrd="0" presId="urn:microsoft.com/office/officeart/2005/8/layout/vList5"/>
    <dgm:cxn modelId="{40D95815-A180-43BE-9334-9256C1D4A51D}" type="presParOf" srcId="{325C29C8-38E8-458F-883D-39AD28AD5646}" destId="{FA82C049-E65F-4E3F-B4DC-E4F2A0712E87}" srcOrd="1" destOrd="0" presId="urn:microsoft.com/office/officeart/2005/8/layout/vList5"/>
    <dgm:cxn modelId="{A02ED7D8-C328-4E7C-8E20-4DD62FD33D6B}" type="presParOf" srcId="{FB6A8291-5D7E-4456-9B32-824E84317454}" destId="{CF85BEFB-A674-449D-8D20-1D2441846F1C}" srcOrd="1" destOrd="0" presId="urn:microsoft.com/office/officeart/2005/8/layout/vList5"/>
    <dgm:cxn modelId="{2F4222FA-072F-43B6-A8A7-A82A33BADC29}" type="presParOf" srcId="{FB6A8291-5D7E-4456-9B32-824E84317454}" destId="{12B0390E-CB0D-43C1-AB6C-32E3AF39D6E9}" srcOrd="2" destOrd="0" presId="urn:microsoft.com/office/officeart/2005/8/layout/vList5"/>
    <dgm:cxn modelId="{171D3BED-0E28-47FD-B3B0-29AB5D0B9BBF}" type="presParOf" srcId="{12B0390E-CB0D-43C1-AB6C-32E3AF39D6E9}" destId="{6FF99444-5108-47A0-A62A-31A05CC66B4E}" srcOrd="0" destOrd="0" presId="urn:microsoft.com/office/officeart/2005/8/layout/vList5"/>
    <dgm:cxn modelId="{4758D69F-866F-4E31-84B9-598B1FEA37FA}" type="presParOf" srcId="{12B0390E-CB0D-43C1-AB6C-32E3AF39D6E9}" destId="{0589196F-9462-47FA-A699-0D6839D6F7FC}" srcOrd="1" destOrd="0" presId="urn:microsoft.com/office/officeart/2005/8/layout/vList5"/>
    <dgm:cxn modelId="{9CD477FA-0A2F-4130-B086-EB45156957D5}" type="presParOf" srcId="{FB6A8291-5D7E-4456-9B32-824E84317454}" destId="{580DA3F2-8365-45BC-98D8-BC6A774CF200}" srcOrd="3" destOrd="0" presId="urn:microsoft.com/office/officeart/2005/8/layout/vList5"/>
    <dgm:cxn modelId="{BCF6E252-6682-40FE-8F26-217DCDE65FB4}" type="presParOf" srcId="{FB6A8291-5D7E-4456-9B32-824E84317454}" destId="{9F2C6132-7F85-4545-B29B-691D7D3430ED}" srcOrd="4" destOrd="0" presId="urn:microsoft.com/office/officeart/2005/8/layout/vList5"/>
    <dgm:cxn modelId="{9A715C62-4B17-47E7-97F4-3E7AC5554B63}" type="presParOf" srcId="{9F2C6132-7F85-4545-B29B-691D7D3430ED}" destId="{3DEF753C-2419-4CC5-941C-E486C5D15708}" srcOrd="0" destOrd="0" presId="urn:microsoft.com/office/officeart/2005/8/layout/vList5"/>
    <dgm:cxn modelId="{33A9277F-BDDD-4ECA-9CD0-B16A4055EF40}" type="presParOf" srcId="{9F2C6132-7F85-4545-B29B-691D7D3430ED}" destId="{171AA019-FD05-49DD-9301-3E13566657A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BAB586-87A3-4BB5-A63F-1767336BAF51}" type="doc">
      <dgm:prSet loTypeId="urn:microsoft.com/office/officeart/2005/8/layout/vList5" loCatId="list" qsTypeId="urn:microsoft.com/office/officeart/2005/8/quickstyle/simple1" qsCatId="simple" csTypeId="urn:microsoft.com/office/officeart/2005/8/colors/accent2_2" csCatId="accent2" phldr="1"/>
      <dgm:spPr/>
      <dgm:t>
        <a:bodyPr/>
        <a:lstStyle/>
        <a:p>
          <a:pPr rtl="1"/>
          <a:endParaRPr lang="ar-SA"/>
        </a:p>
      </dgm:t>
    </dgm:pt>
    <dgm:pt modelId="{84F48F02-F28A-44F5-877B-0D2B6702C086}">
      <dgm:prSet phldrT="[Text]" custT="1"/>
      <dgm:spPr/>
      <dgm:t>
        <a:bodyPr/>
        <a:lstStyle/>
        <a:p>
          <a:pPr rtl="1"/>
          <a:r>
            <a:rPr lang="ar-SA" sz="2400" b="1" dirty="0"/>
            <a:t>الخطوة 4</a:t>
          </a:r>
        </a:p>
        <a:p>
          <a:pPr rtl="1"/>
          <a:r>
            <a:rPr lang="ar-SA" sz="2400" b="1" dirty="0"/>
            <a:t>حساب إجمالي تكاليف أقسام الإنتاج</a:t>
          </a:r>
          <a:endParaRPr lang="en-GB" sz="2400" b="1" dirty="0"/>
        </a:p>
      </dgm:t>
    </dgm:pt>
    <dgm:pt modelId="{CF83E66E-12A1-40D4-9511-8DA18EC7CBBD}" type="parTrans" cxnId="{D354EF7F-4DE5-43E1-AC13-98D2F1AF1AE1}">
      <dgm:prSet/>
      <dgm:spPr/>
      <dgm:t>
        <a:bodyPr/>
        <a:lstStyle/>
        <a:p>
          <a:pPr rtl="1"/>
          <a:endParaRPr lang="ar-SA"/>
        </a:p>
      </dgm:t>
    </dgm:pt>
    <dgm:pt modelId="{EE209590-B76A-41DF-BFDC-4613016B12D7}" type="sibTrans" cxnId="{D354EF7F-4DE5-43E1-AC13-98D2F1AF1AE1}">
      <dgm:prSet/>
      <dgm:spPr/>
      <dgm:t>
        <a:bodyPr/>
        <a:lstStyle/>
        <a:p>
          <a:pPr rtl="1"/>
          <a:endParaRPr lang="ar-SA"/>
        </a:p>
      </dgm:t>
    </dgm:pt>
    <dgm:pt modelId="{D12BBF1F-DF6F-4B62-AF92-0F7014376F80}">
      <dgm:prSet phldrT="[Text]" custT="1"/>
      <dgm:spPr/>
      <dgm:t>
        <a:bodyPr/>
        <a:lstStyle/>
        <a:p>
          <a:pPr algn="r" rtl="1"/>
          <a:r>
            <a:rPr lang="ar-SA" sz="1600">
              <a:solidFill>
                <a:schemeClr val="tx1"/>
              </a:solidFill>
            </a:rPr>
            <a:t>بالخلية (</a:t>
          </a:r>
          <a:r>
            <a:rPr lang="en-GB" sz="1600">
              <a:solidFill>
                <a:schemeClr val="tx1"/>
              </a:solidFill>
            </a:rPr>
            <a:t>A9</a:t>
          </a:r>
          <a:r>
            <a:rPr lang="ar-SA" sz="1600">
              <a:solidFill>
                <a:schemeClr val="tx1"/>
              </a:solidFill>
            </a:rPr>
            <a:t>) اكنب إجمالي التكاليف</a:t>
          </a:r>
          <a:endParaRPr lang="ar-SA" sz="1600" dirty="0">
            <a:solidFill>
              <a:srgbClr val="FF0000"/>
            </a:solidFill>
          </a:endParaRPr>
        </a:p>
      </dgm:t>
    </dgm:pt>
    <dgm:pt modelId="{316A02B1-2B9B-4DC5-8CEB-A2EB4516CC32}" type="parTrans" cxnId="{DC985177-D7C3-4250-A4D2-DDA0170D56BB}">
      <dgm:prSet/>
      <dgm:spPr/>
      <dgm:t>
        <a:bodyPr/>
        <a:lstStyle/>
        <a:p>
          <a:pPr rtl="1"/>
          <a:endParaRPr lang="ar-SA"/>
        </a:p>
      </dgm:t>
    </dgm:pt>
    <dgm:pt modelId="{95121658-0ECB-4691-B292-55F10DC0BD2D}" type="sibTrans" cxnId="{DC985177-D7C3-4250-A4D2-DDA0170D56BB}">
      <dgm:prSet/>
      <dgm:spPr/>
      <dgm:t>
        <a:bodyPr/>
        <a:lstStyle/>
        <a:p>
          <a:pPr rtl="1"/>
          <a:endParaRPr lang="ar-SA"/>
        </a:p>
      </dgm:t>
    </dgm:pt>
    <dgm:pt modelId="{D16B834B-8C00-4F72-90F7-EA078B549606}">
      <dgm:prSet phldrT="[Text]" custT="1"/>
      <dgm:spPr/>
      <dgm:t>
        <a:bodyPr/>
        <a:lstStyle/>
        <a:p>
          <a:pPr rtl="1"/>
          <a:r>
            <a:rPr lang="ar-SA" sz="1600" dirty="0">
              <a:solidFill>
                <a:schemeClr val="tx1"/>
              </a:solidFill>
            </a:rPr>
            <a:t>معدل التحميل = إجمالي التكاليف غير المباشرة /أساس التحميل لكل قسم من أقسام الإنتاج </a:t>
          </a:r>
          <a:endParaRPr lang="ar-SA" sz="1600" b="1" dirty="0">
            <a:solidFill>
              <a:schemeClr val="tx1"/>
            </a:solidFill>
          </a:endParaRPr>
        </a:p>
      </dgm:t>
    </dgm:pt>
    <dgm:pt modelId="{DA729E36-1BD8-46FA-94F5-F8F9E0DEEA62}" type="parTrans" cxnId="{088D0FB8-C699-4CB3-B07E-A84E6F2E570C}">
      <dgm:prSet/>
      <dgm:spPr/>
      <dgm:t>
        <a:bodyPr/>
        <a:lstStyle/>
        <a:p>
          <a:pPr rtl="1"/>
          <a:endParaRPr lang="ar-SA"/>
        </a:p>
      </dgm:t>
    </dgm:pt>
    <dgm:pt modelId="{F4E9FE7E-5C45-4D20-92AA-80CB50EB554E}" type="sibTrans" cxnId="{088D0FB8-C699-4CB3-B07E-A84E6F2E570C}">
      <dgm:prSet/>
      <dgm:spPr/>
      <dgm:t>
        <a:bodyPr/>
        <a:lstStyle/>
        <a:p>
          <a:pPr rtl="1"/>
          <a:endParaRPr lang="ar-SA"/>
        </a:p>
      </dgm:t>
    </dgm:pt>
    <dgm:pt modelId="{EAF66DFE-37EF-4C4C-B5A8-F184BD535C6A}">
      <dgm:prSet phldrT="[Text]" custT="1"/>
      <dgm:spPr/>
      <dgm:t>
        <a:bodyPr/>
        <a:lstStyle/>
        <a:p>
          <a:pPr rtl="1"/>
          <a:r>
            <a:rPr lang="ar-SA" sz="2400" b="1" dirty="0"/>
            <a:t>الخطوة 5</a:t>
          </a:r>
        </a:p>
        <a:p>
          <a:pPr rtl="1"/>
          <a:r>
            <a:rPr lang="ar-SA" sz="2400" b="1" dirty="0"/>
            <a:t>بناء معدلات التحميل </a:t>
          </a:r>
          <a:endParaRPr lang="en-GB" sz="2400" b="1" dirty="0"/>
        </a:p>
        <a:p>
          <a:pPr rtl="1"/>
          <a:endParaRPr lang="en-GB" sz="2400" b="1" dirty="0"/>
        </a:p>
      </dgm:t>
    </dgm:pt>
    <dgm:pt modelId="{CE5C7920-0EEF-4CF6-92D2-167C0CF74743}" type="sibTrans" cxnId="{2730F11A-CD77-4E3F-AD17-91C383D5BCC8}">
      <dgm:prSet/>
      <dgm:spPr/>
      <dgm:t>
        <a:bodyPr/>
        <a:lstStyle/>
        <a:p>
          <a:pPr rtl="1"/>
          <a:endParaRPr lang="ar-SA"/>
        </a:p>
      </dgm:t>
    </dgm:pt>
    <dgm:pt modelId="{24D42169-0D37-4CDD-A541-6C7F34969991}" type="parTrans" cxnId="{2730F11A-CD77-4E3F-AD17-91C383D5BCC8}">
      <dgm:prSet/>
      <dgm:spPr/>
      <dgm:t>
        <a:bodyPr/>
        <a:lstStyle/>
        <a:p>
          <a:pPr rtl="1"/>
          <a:endParaRPr lang="ar-SA"/>
        </a:p>
      </dgm:t>
    </dgm:pt>
    <dgm:pt modelId="{ED19AD4F-9E6A-404E-BFC6-842B40B200F3}">
      <dgm:prSet custT="1"/>
      <dgm:spPr/>
      <dgm:t>
        <a:bodyPr/>
        <a:lstStyle/>
        <a:p>
          <a:pPr rtl="1"/>
          <a:r>
            <a:rPr lang="ar-SA" sz="1600" dirty="0">
              <a:solidFill>
                <a:schemeClr val="tx1"/>
              </a:solidFill>
            </a:rPr>
            <a:t>إدخال بيانات أساس التحميل : انقر الخلية (</a:t>
          </a:r>
          <a:r>
            <a:rPr lang="en-GB" sz="1600" dirty="0">
              <a:solidFill>
                <a:schemeClr val="tx1"/>
              </a:solidFill>
            </a:rPr>
            <a:t>A10</a:t>
          </a:r>
          <a:r>
            <a:rPr lang="ar-SA" sz="1600" dirty="0">
              <a:solidFill>
                <a:schemeClr val="tx1"/>
              </a:solidFill>
            </a:rPr>
            <a:t>) ,اكتب أسس التحميل</a:t>
          </a:r>
        </a:p>
      </dgm:t>
    </dgm:pt>
    <dgm:pt modelId="{4A7405C9-45E1-49A0-A4EB-5FEC602F5CFB}" type="parTrans" cxnId="{CD1ACFCA-C392-459B-B77F-F092B220DCFA}">
      <dgm:prSet/>
      <dgm:spPr/>
      <dgm:t>
        <a:bodyPr/>
        <a:lstStyle/>
        <a:p>
          <a:endParaRPr lang="en-GB"/>
        </a:p>
      </dgm:t>
    </dgm:pt>
    <dgm:pt modelId="{BE27BE0E-B3AA-44FC-B07C-6BEF70F6D229}" type="sibTrans" cxnId="{CD1ACFCA-C392-459B-B77F-F092B220DCFA}">
      <dgm:prSet/>
      <dgm:spPr/>
      <dgm:t>
        <a:bodyPr/>
        <a:lstStyle/>
        <a:p>
          <a:endParaRPr lang="en-GB"/>
        </a:p>
      </dgm:t>
    </dgm:pt>
    <dgm:pt modelId="{7C0873C1-F486-452A-99B9-BA281BD41F35}">
      <dgm:prSet custT="1"/>
      <dgm:spPr/>
      <dgm:t>
        <a:bodyPr/>
        <a:lstStyle/>
        <a:p>
          <a:pPr rtl="1"/>
          <a:r>
            <a:rPr lang="ar-SA" sz="1600" dirty="0">
              <a:solidFill>
                <a:schemeClr val="tx1"/>
              </a:solidFill>
            </a:rPr>
            <a:t>انقر الخليه (</a:t>
          </a:r>
          <a:r>
            <a:rPr lang="en-GB" sz="1600" dirty="0">
              <a:solidFill>
                <a:schemeClr val="tx1"/>
              </a:solidFill>
            </a:rPr>
            <a:t>C10</a:t>
          </a:r>
          <a:r>
            <a:rPr lang="ar-SA" sz="1600" dirty="0">
              <a:solidFill>
                <a:schemeClr val="tx1"/>
              </a:solidFill>
            </a:rPr>
            <a:t>) واكتب 3000 وهو أساس التحميل للقسم أ - عبارة عن عدد ساعات العمل المباشر للقسم الاإنتاجي أ</a:t>
          </a:r>
        </a:p>
      </dgm:t>
    </dgm:pt>
    <dgm:pt modelId="{5936DA8C-CA28-4C99-8C12-7E3441C93DE8}" type="parTrans" cxnId="{2EFC4EE9-F252-4DFF-941C-CF2AE4BA2541}">
      <dgm:prSet/>
      <dgm:spPr/>
      <dgm:t>
        <a:bodyPr/>
        <a:lstStyle/>
        <a:p>
          <a:endParaRPr lang="en-GB"/>
        </a:p>
      </dgm:t>
    </dgm:pt>
    <dgm:pt modelId="{6000D83F-BF6C-480B-AC2B-3080711B71F6}" type="sibTrans" cxnId="{2EFC4EE9-F252-4DFF-941C-CF2AE4BA2541}">
      <dgm:prSet/>
      <dgm:spPr/>
      <dgm:t>
        <a:bodyPr/>
        <a:lstStyle/>
        <a:p>
          <a:endParaRPr lang="en-GB"/>
        </a:p>
      </dgm:t>
    </dgm:pt>
    <dgm:pt modelId="{2C14F319-4C70-457E-8515-AD9C848F983F}">
      <dgm:prSet custT="1"/>
      <dgm:spPr/>
      <dgm:t>
        <a:bodyPr/>
        <a:lstStyle/>
        <a:p>
          <a:pPr rtl="1"/>
          <a:r>
            <a:rPr lang="ar-SA" sz="1600" dirty="0">
              <a:solidFill>
                <a:schemeClr val="tx1"/>
              </a:solidFill>
            </a:rPr>
            <a:t>انقر الخلية (</a:t>
          </a:r>
          <a:r>
            <a:rPr lang="en-GB" sz="1600" dirty="0">
              <a:solidFill>
                <a:schemeClr val="tx1"/>
              </a:solidFill>
            </a:rPr>
            <a:t>D10</a:t>
          </a:r>
          <a:r>
            <a:rPr lang="ar-SA" sz="1600" dirty="0">
              <a:solidFill>
                <a:schemeClr val="tx1"/>
              </a:solidFill>
            </a:rPr>
            <a:t>) وأكتب 2500 وهو أساس التحميل للقسم ب - عبارة عن عدد ساعات العمل المباشر للقسم الاإنتاجي ب</a:t>
          </a:r>
        </a:p>
      </dgm:t>
    </dgm:pt>
    <dgm:pt modelId="{66CD6C74-111D-4B52-9A5F-76C47D8EF17B}" type="parTrans" cxnId="{EB660BD5-7471-48C9-8035-31A73D47D9D4}">
      <dgm:prSet/>
      <dgm:spPr/>
      <dgm:t>
        <a:bodyPr/>
        <a:lstStyle/>
        <a:p>
          <a:endParaRPr lang="en-GB"/>
        </a:p>
      </dgm:t>
    </dgm:pt>
    <dgm:pt modelId="{8AB2D94E-896D-4B01-ADBC-A64056AFBCEB}" type="sibTrans" cxnId="{EB660BD5-7471-48C9-8035-31A73D47D9D4}">
      <dgm:prSet/>
      <dgm:spPr/>
      <dgm:t>
        <a:bodyPr/>
        <a:lstStyle/>
        <a:p>
          <a:endParaRPr lang="en-GB"/>
        </a:p>
      </dgm:t>
    </dgm:pt>
    <dgm:pt modelId="{1B544D99-BFAA-440B-A262-E933454DBF94}">
      <dgm:prSet custT="1"/>
      <dgm:spPr/>
      <dgm:t>
        <a:bodyPr/>
        <a:lstStyle/>
        <a:p>
          <a:pPr rtl="1"/>
          <a:r>
            <a:rPr lang="ar-SA" sz="1600" dirty="0">
              <a:solidFill>
                <a:schemeClr val="tx1"/>
              </a:solidFill>
            </a:rPr>
            <a:t>أنقر الخلية (</a:t>
          </a:r>
          <a:r>
            <a:rPr lang="en-GB" sz="1600" dirty="0">
              <a:solidFill>
                <a:schemeClr val="tx1"/>
              </a:solidFill>
            </a:rPr>
            <a:t>A11</a:t>
          </a:r>
          <a:r>
            <a:rPr lang="ar-SA" sz="1600" dirty="0">
              <a:solidFill>
                <a:schemeClr val="tx1"/>
              </a:solidFill>
            </a:rPr>
            <a:t>) واكتب معدلات التحميل </a:t>
          </a:r>
        </a:p>
      </dgm:t>
    </dgm:pt>
    <dgm:pt modelId="{EB3C802C-0EB7-4105-B817-D9C60329EA4A}" type="parTrans" cxnId="{1137C9E8-88C2-4A52-BBA9-74DBFE95E9E1}">
      <dgm:prSet/>
      <dgm:spPr/>
      <dgm:t>
        <a:bodyPr/>
        <a:lstStyle/>
        <a:p>
          <a:endParaRPr lang="en-GB"/>
        </a:p>
      </dgm:t>
    </dgm:pt>
    <dgm:pt modelId="{82AA1D35-637A-4C2A-BD6D-055560DFA5C1}" type="sibTrans" cxnId="{1137C9E8-88C2-4A52-BBA9-74DBFE95E9E1}">
      <dgm:prSet/>
      <dgm:spPr/>
      <dgm:t>
        <a:bodyPr/>
        <a:lstStyle/>
        <a:p>
          <a:endParaRPr lang="en-GB"/>
        </a:p>
      </dgm:t>
    </dgm:pt>
    <dgm:pt modelId="{E8274995-E3D8-4BB6-B5DA-229144A3CD05}">
      <dgm:prSet custT="1"/>
      <dgm:spPr/>
      <dgm:t>
        <a:bodyPr/>
        <a:lstStyle/>
        <a:p>
          <a:pPr rtl="1"/>
          <a:r>
            <a:rPr lang="ar-SA" sz="1600" dirty="0">
              <a:solidFill>
                <a:schemeClr val="tx1"/>
              </a:solidFill>
            </a:rPr>
            <a:t>أنقر الخلية (</a:t>
          </a:r>
          <a:r>
            <a:rPr lang="en-GB" sz="1600" dirty="0">
              <a:solidFill>
                <a:schemeClr val="tx1"/>
              </a:solidFill>
            </a:rPr>
            <a:t>C11</a:t>
          </a:r>
          <a:r>
            <a:rPr lang="ar-SA" sz="1600" dirty="0">
              <a:solidFill>
                <a:schemeClr val="tx1"/>
              </a:solidFill>
            </a:rPr>
            <a:t>) وأكتب معادلة معدل التحميل : </a:t>
          </a:r>
          <a:r>
            <a:rPr lang="en-GB" sz="1600" dirty="0">
              <a:solidFill>
                <a:schemeClr val="tx1"/>
              </a:solidFill>
            </a:rPr>
            <a:t>=C9/C10</a:t>
          </a:r>
          <a:endParaRPr lang="ar-SA" sz="1600" dirty="0">
            <a:solidFill>
              <a:schemeClr val="tx1"/>
            </a:solidFill>
          </a:endParaRPr>
        </a:p>
      </dgm:t>
    </dgm:pt>
    <dgm:pt modelId="{057EE721-9F4C-4C23-9302-E47AE5942E51}" type="parTrans" cxnId="{D32347EC-CFFE-4157-8EB7-3EF49C767991}">
      <dgm:prSet/>
      <dgm:spPr/>
      <dgm:t>
        <a:bodyPr/>
        <a:lstStyle/>
        <a:p>
          <a:endParaRPr lang="en-GB"/>
        </a:p>
      </dgm:t>
    </dgm:pt>
    <dgm:pt modelId="{BB5D9FFF-2C58-45BB-B507-34FDFF043993}" type="sibTrans" cxnId="{D32347EC-CFFE-4157-8EB7-3EF49C767991}">
      <dgm:prSet/>
      <dgm:spPr/>
      <dgm:t>
        <a:bodyPr/>
        <a:lstStyle/>
        <a:p>
          <a:endParaRPr lang="en-GB"/>
        </a:p>
      </dgm:t>
    </dgm:pt>
    <dgm:pt modelId="{4E919F4D-C5B8-4BB2-A79D-2EA678DF914D}">
      <dgm:prSet custT="1"/>
      <dgm:spPr/>
      <dgm:t>
        <a:bodyPr/>
        <a:lstStyle/>
        <a:p>
          <a:pPr algn="r" rtl="1"/>
          <a:r>
            <a:rPr lang="ar-SA" sz="1600" dirty="0">
              <a:solidFill>
                <a:schemeClr val="tx1"/>
              </a:solidFill>
            </a:rPr>
            <a:t>استخراج إجمالي تكاليف </a:t>
          </a:r>
          <a:r>
            <a:rPr lang="ar-SA" sz="1600" b="0" i="0" dirty="0">
              <a:solidFill>
                <a:schemeClr val="tx1"/>
              </a:solidFill>
            </a:rPr>
            <a:t>قسم الإنتاج (أ</a:t>
          </a:r>
          <a:r>
            <a:rPr lang="ar-SA" sz="1600" b="0" i="0">
              <a:solidFill>
                <a:schemeClr val="tx1"/>
              </a:solidFill>
            </a:rPr>
            <a:t>) : </a:t>
          </a:r>
          <a:r>
            <a:rPr lang="en-GB" sz="1600" b="0" i="0">
              <a:solidFill>
                <a:schemeClr val="tx1"/>
              </a:solidFill>
            </a:rPr>
            <a:t>SUM (C6:C8)</a:t>
          </a:r>
          <a:endParaRPr lang="ar-SA" sz="1600" b="0" i="0" dirty="0">
            <a:solidFill>
              <a:schemeClr val="tx1"/>
            </a:solidFill>
          </a:endParaRPr>
        </a:p>
      </dgm:t>
    </dgm:pt>
    <dgm:pt modelId="{F4A212D4-DD41-4C9B-95A1-AB740D4903A3}" type="parTrans" cxnId="{FDABADBB-5496-4353-8F78-651C675BD8FC}">
      <dgm:prSet/>
      <dgm:spPr/>
      <dgm:t>
        <a:bodyPr/>
        <a:lstStyle/>
        <a:p>
          <a:endParaRPr lang="en-GB"/>
        </a:p>
      </dgm:t>
    </dgm:pt>
    <dgm:pt modelId="{BC125C5C-CF07-4F45-A177-018491BA5F76}" type="sibTrans" cxnId="{FDABADBB-5496-4353-8F78-651C675BD8FC}">
      <dgm:prSet/>
      <dgm:spPr/>
      <dgm:t>
        <a:bodyPr/>
        <a:lstStyle/>
        <a:p>
          <a:endParaRPr lang="en-GB"/>
        </a:p>
      </dgm:t>
    </dgm:pt>
    <dgm:pt modelId="{60F9935B-9BD0-41E1-87D8-127316F04EEE}">
      <dgm:prSet custT="1"/>
      <dgm:spPr/>
      <dgm:t>
        <a:bodyPr/>
        <a:lstStyle/>
        <a:p>
          <a:pPr algn="r" rtl="1"/>
          <a:r>
            <a:rPr lang="ar-SA" sz="1600" dirty="0">
              <a:solidFill>
                <a:schemeClr val="tx1"/>
              </a:solidFill>
            </a:rPr>
            <a:t>استخراج إجمالي تكاليف </a:t>
          </a:r>
          <a:r>
            <a:rPr lang="ar-SA" sz="1600" b="0" i="0" dirty="0">
              <a:solidFill>
                <a:schemeClr val="tx1"/>
              </a:solidFill>
            </a:rPr>
            <a:t>قسم الإنتاج (ب) : </a:t>
          </a:r>
          <a:r>
            <a:rPr lang="en-GB" sz="1600" b="0" i="0" dirty="0">
              <a:solidFill>
                <a:schemeClr val="tx1"/>
              </a:solidFill>
            </a:rPr>
            <a:t>SUM (D6:D8)</a:t>
          </a:r>
          <a:endParaRPr lang="en-GB" sz="1600" dirty="0"/>
        </a:p>
      </dgm:t>
    </dgm:pt>
    <dgm:pt modelId="{C01D91BA-3BEC-4C62-939B-376E12BDA05B}" type="parTrans" cxnId="{847E688A-07F2-4027-97D1-AB94AD416549}">
      <dgm:prSet/>
      <dgm:spPr/>
      <dgm:t>
        <a:bodyPr/>
        <a:lstStyle/>
        <a:p>
          <a:endParaRPr lang="en-GB"/>
        </a:p>
      </dgm:t>
    </dgm:pt>
    <dgm:pt modelId="{ADA180F8-7E3B-4B67-9DFB-C6DF696800A6}" type="sibTrans" cxnId="{847E688A-07F2-4027-97D1-AB94AD416549}">
      <dgm:prSet/>
      <dgm:spPr/>
      <dgm:t>
        <a:bodyPr/>
        <a:lstStyle/>
        <a:p>
          <a:endParaRPr lang="en-GB"/>
        </a:p>
      </dgm:t>
    </dgm:pt>
    <dgm:pt modelId="{FB6A8291-5D7E-4456-9B32-824E84317454}" type="pres">
      <dgm:prSet presAssocID="{6CBAB586-87A3-4BB5-A63F-1767336BAF51}" presName="Name0" presStyleCnt="0">
        <dgm:presLayoutVars>
          <dgm:dir val="rev"/>
          <dgm:animLvl val="lvl"/>
          <dgm:resizeHandles val="exact"/>
        </dgm:presLayoutVars>
      </dgm:prSet>
      <dgm:spPr/>
    </dgm:pt>
    <dgm:pt modelId="{325C29C8-38E8-458F-883D-39AD28AD5646}" type="pres">
      <dgm:prSet presAssocID="{84F48F02-F28A-44F5-877B-0D2B6702C086}" presName="linNode" presStyleCnt="0"/>
      <dgm:spPr/>
    </dgm:pt>
    <dgm:pt modelId="{21CE78F5-7BFF-46D4-B925-0A4555324AF2}" type="pres">
      <dgm:prSet presAssocID="{84F48F02-F28A-44F5-877B-0D2B6702C086}" presName="parentText" presStyleLbl="node1" presStyleIdx="0" presStyleCnt="2" custScaleX="69169" custScaleY="48067" custLinFactNeighborX="-177" custLinFactNeighborY="2371">
        <dgm:presLayoutVars>
          <dgm:chMax val="1"/>
          <dgm:bulletEnabled val="1"/>
        </dgm:presLayoutVars>
      </dgm:prSet>
      <dgm:spPr/>
    </dgm:pt>
    <dgm:pt modelId="{FA82C049-E65F-4E3F-B4DC-E4F2A0712E87}" type="pres">
      <dgm:prSet presAssocID="{84F48F02-F28A-44F5-877B-0D2B6702C086}" presName="descendantText" presStyleLbl="alignAccFollowNode1" presStyleIdx="0" presStyleCnt="2" custScaleX="120422" custScaleY="55857" custLinFactNeighborX="-208" custLinFactNeighborY="4088">
        <dgm:presLayoutVars>
          <dgm:bulletEnabled val="1"/>
        </dgm:presLayoutVars>
      </dgm:prSet>
      <dgm:spPr/>
    </dgm:pt>
    <dgm:pt modelId="{CF85BEFB-A674-449D-8D20-1D2441846F1C}" type="pres">
      <dgm:prSet presAssocID="{EE209590-B76A-41DF-BFDC-4613016B12D7}" presName="sp" presStyleCnt="0"/>
      <dgm:spPr/>
    </dgm:pt>
    <dgm:pt modelId="{9F2C6132-7F85-4545-B29B-691D7D3430ED}" type="pres">
      <dgm:prSet presAssocID="{EAF66DFE-37EF-4C4C-B5A8-F184BD535C6A}" presName="linNode" presStyleCnt="0"/>
      <dgm:spPr/>
    </dgm:pt>
    <dgm:pt modelId="{3DEF753C-2419-4CC5-941C-E486C5D15708}" type="pres">
      <dgm:prSet presAssocID="{EAF66DFE-37EF-4C4C-B5A8-F184BD535C6A}" presName="parentText" presStyleLbl="node1" presStyleIdx="1" presStyleCnt="2" custScaleX="73720" custScaleY="71833">
        <dgm:presLayoutVars>
          <dgm:chMax val="1"/>
          <dgm:bulletEnabled val="1"/>
        </dgm:presLayoutVars>
      </dgm:prSet>
      <dgm:spPr/>
    </dgm:pt>
    <dgm:pt modelId="{171AA019-FD05-49DD-9301-3E13566657A0}" type="pres">
      <dgm:prSet presAssocID="{EAF66DFE-37EF-4C4C-B5A8-F184BD535C6A}" presName="descendantText" presStyleLbl="alignAccFollowNode1" presStyleIdx="1" presStyleCnt="2" custScaleX="130729" custScaleY="86123">
        <dgm:presLayoutVars>
          <dgm:bulletEnabled val="1"/>
        </dgm:presLayoutVars>
      </dgm:prSet>
      <dgm:spPr/>
    </dgm:pt>
  </dgm:ptLst>
  <dgm:cxnLst>
    <dgm:cxn modelId="{1137C9E8-88C2-4A52-BBA9-74DBFE95E9E1}" srcId="{EAF66DFE-37EF-4C4C-B5A8-F184BD535C6A}" destId="{1B544D99-BFAA-440B-A262-E933454DBF94}" srcOrd="4" destOrd="0" parTransId="{EB3C802C-0EB7-4105-B817-D9C60329EA4A}" sibTransId="{82AA1D35-637A-4C2A-BD6D-055560DFA5C1}"/>
    <dgm:cxn modelId="{BE73103C-8C97-49CD-8A65-5D554FE65C67}" type="presOf" srcId="{D16B834B-8C00-4F72-90F7-EA078B549606}" destId="{171AA019-FD05-49DD-9301-3E13566657A0}" srcOrd="0" destOrd="0" presId="urn:microsoft.com/office/officeart/2005/8/layout/vList5"/>
    <dgm:cxn modelId="{E20D4504-7D54-43E8-97A9-4C63476BF4BF}" type="presOf" srcId="{ED19AD4F-9E6A-404E-BFC6-842B40B200F3}" destId="{171AA019-FD05-49DD-9301-3E13566657A0}" srcOrd="0" destOrd="1" presId="urn:microsoft.com/office/officeart/2005/8/layout/vList5"/>
    <dgm:cxn modelId="{FDABADBB-5496-4353-8F78-651C675BD8FC}" srcId="{84F48F02-F28A-44F5-877B-0D2B6702C086}" destId="{4E919F4D-C5B8-4BB2-A79D-2EA678DF914D}" srcOrd="1" destOrd="0" parTransId="{F4A212D4-DD41-4C9B-95A1-AB740D4903A3}" sibTransId="{BC125C5C-CF07-4F45-A177-018491BA5F76}"/>
    <dgm:cxn modelId="{F57148F0-CAD7-412D-939B-35FE9AA7E697}" type="presOf" srcId="{4E919F4D-C5B8-4BB2-A79D-2EA678DF914D}" destId="{FA82C049-E65F-4E3F-B4DC-E4F2A0712E87}" srcOrd="0" destOrd="1" presId="urn:microsoft.com/office/officeart/2005/8/layout/vList5"/>
    <dgm:cxn modelId="{D32347EC-CFFE-4157-8EB7-3EF49C767991}" srcId="{EAF66DFE-37EF-4C4C-B5A8-F184BD535C6A}" destId="{E8274995-E3D8-4BB6-B5DA-229144A3CD05}" srcOrd="5" destOrd="0" parTransId="{057EE721-9F4C-4C23-9302-E47AE5942E51}" sibTransId="{BB5D9FFF-2C58-45BB-B507-34FDFF043993}"/>
    <dgm:cxn modelId="{EB660BD5-7471-48C9-8035-31A73D47D9D4}" srcId="{EAF66DFE-37EF-4C4C-B5A8-F184BD535C6A}" destId="{2C14F319-4C70-457E-8515-AD9C848F983F}" srcOrd="3" destOrd="0" parTransId="{66CD6C74-111D-4B52-9A5F-76C47D8EF17B}" sibTransId="{8AB2D94E-896D-4B01-ADBC-A64056AFBCEB}"/>
    <dgm:cxn modelId="{DC985177-D7C3-4250-A4D2-DDA0170D56BB}" srcId="{84F48F02-F28A-44F5-877B-0D2B6702C086}" destId="{D12BBF1F-DF6F-4B62-AF92-0F7014376F80}" srcOrd="0" destOrd="0" parTransId="{316A02B1-2B9B-4DC5-8CEB-A2EB4516CC32}" sibTransId="{95121658-0ECB-4691-B292-55F10DC0BD2D}"/>
    <dgm:cxn modelId="{088D0FB8-C699-4CB3-B07E-A84E6F2E570C}" srcId="{EAF66DFE-37EF-4C4C-B5A8-F184BD535C6A}" destId="{D16B834B-8C00-4F72-90F7-EA078B549606}" srcOrd="0" destOrd="0" parTransId="{DA729E36-1BD8-46FA-94F5-F8F9E0DEEA62}" sibTransId="{F4E9FE7E-5C45-4D20-92AA-80CB50EB554E}"/>
    <dgm:cxn modelId="{22B1F0B8-1B7A-46F7-BA4D-AB394B673CF8}" type="presOf" srcId="{84F48F02-F28A-44F5-877B-0D2B6702C086}" destId="{21CE78F5-7BFF-46D4-B925-0A4555324AF2}" srcOrd="0" destOrd="0" presId="urn:microsoft.com/office/officeart/2005/8/layout/vList5"/>
    <dgm:cxn modelId="{CD1ACFCA-C392-459B-B77F-F092B220DCFA}" srcId="{EAF66DFE-37EF-4C4C-B5A8-F184BD535C6A}" destId="{ED19AD4F-9E6A-404E-BFC6-842B40B200F3}" srcOrd="1" destOrd="0" parTransId="{4A7405C9-45E1-49A0-A4EB-5FEC602F5CFB}" sibTransId="{BE27BE0E-B3AA-44FC-B07C-6BEF70F6D229}"/>
    <dgm:cxn modelId="{D354EF7F-4DE5-43E1-AC13-98D2F1AF1AE1}" srcId="{6CBAB586-87A3-4BB5-A63F-1767336BAF51}" destId="{84F48F02-F28A-44F5-877B-0D2B6702C086}" srcOrd="0" destOrd="0" parTransId="{CF83E66E-12A1-40D4-9511-8DA18EC7CBBD}" sibTransId="{EE209590-B76A-41DF-BFDC-4613016B12D7}"/>
    <dgm:cxn modelId="{847E688A-07F2-4027-97D1-AB94AD416549}" srcId="{84F48F02-F28A-44F5-877B-0D2B6702C086}" destId="{60F9935B-9BD0-41E1-87D8-127316F04EEE}" srcOrd="2" destOrd="0" parTransId="{C01D91BA-3BEC-4C62-939B-376E12BDA05B}" sibTransId="{ADA180F8-7E3B-4B67-9DFB-C6DF696800A6}"/>
    <dgm:cxn modelId="{AA0F0B62-333C-4D21-9FB1-9AE10ACF864D}" type="presOf" srcId="{1B544D99-BFAA-440B-A262-E933454DBF94}" destId="{171AA019-FD05-49DD-9301-3E13566657A0}" srcOrd="0" destOrd="4" presId="urn:microsoft.com/office/officeart/2005/8/layout/vList5"/>
    <dgm:cxn modelId="{C61F66E2-CAB8-4987-9628-1D6CE53FA021}" type="presOf" srcId="{7C0873C1-F486-452A-99B9-BA281BD41F35}" destId="{171AA019-FD05-49DD-9301-3E13566657A0}" srcOrd="0" destOrd="2" presId="urn:microsoft.com/office/officeart/2005/8/layout/vList5"/>
    <dgm:cxn modelId="{2730F11A-CD77-4E3F-AD17-91C383D5BCC8}" srcId="{6CBAB586-87A3-4BB5-A63F-1767336BAF51}" destId="{EAF66DFE-37EF-4C4C-B5A8-F184BD535C6A}" srcOrd="1" destOrd="0" parTransId="{24D42169-0D37-4CDD-A541-6C7F34969991}" sibTransId="{CE5C7920-0EEF-4CF6-92D2-167C0CF74743}"/>
    <dgm:cxn modelId="{2EFC4EE9-F252-4DFF-941C-CF2AE4BA2541}" srcId="{EAF66DFE-37EF-4C4C-B5A8-F184BD535C6A}" destId="{7C0873C1-F486-452A-99B9-BA281BD41F35}" srcOrd="2" destOrd="0" parTransId="{5936DA8C-CA28-4C99-8C12-7E3441C93DE8}" sibTransId="{6000D83F-BF6C-480B-AC2B-3080711B71F6}"/>
    <dgm:cxn modelId="{66C8A828-B087-429E-A6C7-F374EFCC88BC}" type="presOf" srcId="{D12BBF1F-DF6F-4B62-AF92-0F7014376F80}" destId="{FA82C049-E65F-4E3F-B4DC-E4F2A0712E87}" srcOrd="0" destOrd="0" presId="urn:microsoft.com/office/officeart/2005/8/layout/vList5"/>
    <dgm:cxn modelId="{430D3396-2E7D-4E8D-89E5-D65F34D3DB44}" type="presOf" srcId="{60F9935B-9BD0-41E1-87D8-127316F04EEE}" destId="{FA82C049-E65F-4E3F-B4DC-E4F2A0712E87}" srcOrd="0" destOrd="2" presId="urn:microsoft.com/office/officeart/2005/8/layout/vList5"/>
    <dgm:cxn modelId="{CED6DD19-D438-423D-B3AD-784A786CBE23}" type="presOf" srcId="{E8274995-E3D8-4BB6-B5DA-229144A3CD05}" destId="{171AA019-FD05-49DD-9301-3E13566657A0}" srcOrd="0" destOrd="5" presId="urn:microsoft.com/office/officeart/2005/8/layout/vList5"/>
    <dgm:cxn modelId="{F82F1093-0560-42C4-ACA1-B97A94EC2DAA}" type="presOf" srcId="{6CBAB586-87A3-4BB5-A63F-1767336BAF51}" destId="{FB6A8291-5D7E-4456-9B32-824E84317454}" srcOrd="0" destOrd="0" presId="urn:microsoft.com/office/officeart/2005/8/layout/vList5"/>
    <dgm:cxn modelId="{5E42AF93-9773-4D42-90E3-3C64D124997A}" type="presOf" srcId="{EAF66DFE-37EF-4C4C-B5A8-F184BD535C6A}" destId="{3DEF753C-2419-4CC5-941C-E486C5D15708}" srcOrd="0" destOrd="0" presId="urn:microsoft.com/office/officeart/2005/8/layout/vList5"/>
    <dgm:cxn modelId="{B2325087-93CC-473E-B2A9-B41F867AFF6E}" type="presOf" srcId="{2C14F319-4C70-457E-8515-AD9C848F983F}" destId="{171AA019-FD05-49DD-9301-3E13566657A0}" srcOrd="0" destOrd="3" presId="urn:microsoft.com/office/officeart/2005/8/layout/vList5"/>
    <dgm:cxn modelId="{53AFD82A-B1F8-4A9E-8464-89D5588DA3F3}" type="presParOf" srcId="{FB6A8291-5D7E-4456-9B32-824E84317454}" destId="{325C29C8-38E8-458F-883D-39AD28AD5646}" srcOrd="0" destOrd="0" presId="urn:microsoft.com/office/officeart/2005/8/layout/vList5"/>
    <dgm:cxn modelId="{8CE4CC5C-8617-4279-BFA6-A4E708182BD6}" type="presParOf" srcId="{325C29C8-38E8-458F-883D-39AD28AD5646}" destId="{21CE78F5-7BFF-46D4-B925-0A4555324AF2}" srcOrd="0" destOrd="0" presId="urn:microsoft.com/office/officeart/2005/8/layout/vList5"/>
    <dgm:cxn modelId="{5BCF1453-72B6-4EF9-9429-CEA4ADBB65CD}" type="presParOf" srcId="{325C29C8-38E8-458F-883D-39AD28AD5646}" destId="{FA82C049-E65F-4E3F-B4DC-E4F2A0712E87}" srcOrd="1" destOrd="0" presId="urn:microsoft.com/office/officeart/2005/8/layout/vList5"/>
    <dgm:cxn modelId="{77E7FE30-7DCD-4A5B-A487-93F8DE3B221B}" type="presParOf" srcId="{FB6A8291-5D7E-4456-9B32-824E84317454}" destId="{CF85BEFB-A674-449D-8D20-1D2441846F1C}" srcOrd="1" destOrd="0" presId="urn:microsoft.com/office/officeart/2005/8/layout/vList5"/>
    <dgm:cxn modelId="{99E87EF2-34C5-49A4-BCFD-587AF96833EB}" type="presParOf" srcId="{FB6A8291-5D7E-4456-9B32-824E84317454}" destId="{9F2C6132-7F85-4545-B29B-691D7D3430ED}" srcOrd="2" destOrd="0" presId="urn:microsoft.com/office/officeart/2005/8/layout/vList5"/>
    <dgm:cxn modelId="{8DC53F1C-3EA4-4D7E-9113-3F37AD5D7E4E}" type="presParOf" srcId="{9F2C6132-7F85-4545-B29B-691D7D3430ED}" destId="{3DEF753C-2419-4CC5-941C-E486C5D15708}" srcOrd="0" destOrd="0" presId="urn:microsoft.com/office/officeart/2005/8/layout/vList5"/>
    <dgm:cxn modelId="{9B40CA58-A782-4D68-80AF-F7740F66B9AD}" type="presParOf" srcId="{9F2C6132-7F85-4545-B29B-691D7D3430ED}" destId="{171AA019-FD05-49DD-9301-3E13566657A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2C049-E65F-4E3F-B4DC-E4F2A0712E87}">
      <dsp:nvSpPr>
        <dsp:cNvPr id="0" name=""/>
        <dsp:cNvSpPr/>
      </dsp:nvSpPr>
      <dsp:spPr>
        <a:xfrm rot="16200000">
          <a:off x="2007824" y="-1921552"/>
          <a:ext cx="1618454" cy="5618635"/>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تجهيز البيانات: فتح برنامج إكسل.</a:t>
          </a:r>
        </a:p>
        <a:p>
          <a:pPr marL="114300" lvl="1" indent="-114300" algn="r" defTabSz="622300" rtl="1">
            <a:lnSpc>
              <a:spcPct val="90000"/>
            </a:lnSpc>
            <a:spcBef>
              <a:spcPct val="0"/>
            </a:spcBef>
            <a:spcAft>
              <a:spcPct val="15000"/>
            </a:spcAft>
            <a:buChar char="•"/>
          </a:pPr>
          <a:r>
            <a:rPr lang="ar-SA" sz="1400" kern="1200" dirty="0"/>
            <a:t>إدخال البيانات الأساسية التالية: خصص العمود (</a:t>
          </a:r>
          <a:r>
            <a:rPr lang="en-GB" sz="1400" kern="1200" dirty="0"/>
            <a:t>A</a:t>
          </a:r>
          <a:r>
            <a:rPr lang="ar-SA" sz="1400" kern="1200" dirty="0"/>
            <a:t>) للبيان , العمود (</a:t>
          </a:r>
          <a:r>
            <a:rPr lang="en-GB" sz="1400" kern="1200" dirty="0"/>
            <a:t>B</a:t>
          </a:r>
          <a:r>
            <a:rPr lang="ar-SA" sz="1400" kern="1200" dirty="0"/>
            <a:t>) لإجمالي التكاليف الصناعية غير المباشرة لكل عنصر , العمود ( </a:t>
          </a:r>
          <a:r>
            <a:rPr lang="en-GB" sz="1400" kern="1200" dirty="0"/>
            <a:t>C</a:t>
          </a:r>
          <a:r>
            <a:rPr lang="ar-SA" sz="1400" kern="1200" dirty="0"/>
            <a:t>) لقسم التصوير أ , والعمود (</a:t>
          </a:r>
          <a:r>
            <a:rPr lang="en-GB" sz="1400" kern="1200" dirty="0"/>
            <a:t>D</a:t>
          </a:r>
          <a:r>
            <a:rPr lang="ar-SA" sz="1400" kern="1200" dirty="0"/>
            <a:t>) لقسم الطباعة ب , والعمود (</a:t>
          </a:r>
          <a:r>
            <a:rPr lang="en-GB" sz="1400" kern="1200" dirty="0"/>
            <a:t>E</a:t>
          </a:r>
          <a:r>
            <a:rPr lang="ar-SA" sz="1400" kern="1200" dirty="0"/>
            <a:t>) لقسم المناولة س , والعمود (</a:t>
          </a:r>
          <a:r>
            <a:rPr lang="en-GB" sz="1400" kern="1200" dirty="0"/>
            <a:t>F</a:t>
          </a:r>
          <a:r>
            <a:rPr lang="ar-SA" sz="1400" kern="1200" dirty="0"/>
            <a:t>) لقسم التكييف ص , والعمود (</a:t>
          </a:r>
          <a:r>
            <a:rPr lang="en-GB" sz="1400" kern="1200" dirty="0"/>
            <a:t>G</a:t>
          </a:r>
          <a:r>
            <a:rPr lang="ar-SA" sz="1400" kern="1200" dirty="0"/>
            <a:t>) لنسب استفادة القسم أ , والعمود (</a:t>
          </a:r>
          <a:r>
            <a:rPr lang="en-GB" sz="1400" kern="1200" dirty="0"/>
            <a:t>H</a:t>
          </a:r>
          <a:r>
            <a:rPr lang="ar-SA" sz="1400" kern="1200" dirty="0"/>
            <a:t>) لنسب استفادة القسم ب , والعمود ( </a:t>
          </a:r>
          <a:r>
            <a:rPr lang="en-GB" sz="1400" kern="1200" dirty="0"/>
            <a:t>I</a:t>
          </a:r>
          <a:r>
            <a:rPr lang="ar-SA" sz="1400" kern="1200" dirty="0"/>
            <a:t>) لنسب استفادة القسم س , والعمود ( </a:t>
          </a:r>
          <a:r>
            <a:rPr lang="en-GB" sz="1400" kern="1200" dirty="0"/>
            <a:t>J</a:t>
          </a:r>
          <a:r>
            <a:rPr lang="ar-SA" sz="1400" kern="1200" dirty="0"/>
            <a:t>) لنسب استفادة القسم ص , والعمود ( </a:t>
          </a:r>
          <a:r>
            <a:rPr lang="en-GB" sz="1400" kern="1200" dirty="0"/>
            <a:t>K</a:t>
          </a:r>
          <a:r>
            <a:rPr lang="ar-SA" sz="1400" kern="1200" dirty="0"/>
            <a:t>) لمجموع نسب الاستفادة.</a:t>
          </a:r>
        </a:p>
      </dsp:txBody>
      <dsp:txXfrm rot="5400000">
        <a:off x="86740" y="157544"/>
        <a:ext cx="5539629" cy="1460442"/>
      </dsp:txXfrm>
    </dsp:sp>
    <dsp:sp modelId="{21CE78F5-7BFF-46D4-B925-0A4555324AF2}">
      <dsp:nvSpPr>
        <dsp:cNvPr id="0" name=""/>
        <dsp:cNvSpPr/>
      </dsp:nvSpPr>
      <dsp:spPr>
        <a:xfrm>
          <a:off x="5618250" y="0"/>
          <a:ext cx="2006434" cy="1770878"/>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0" lvl="0" indent="0" algn="ctr" defTabSz="666750" rtl="1">
            <a:lnSpc>
              <a:spcPct val="90000"/>
            </a:lnSpc>
            <a:spcBef>
              <a:spcPct val="0"/>
            </a:spcBef>
            <a:spcAft>
              <a:spcPct val="35000"/>
            </a:spcAft>
            <a:buNone/>
          </a:pPr>
          <a:r>
            <a:rPr lang="ar-SA" sz="1500" b="1" kern="1200" dirty="0"/>
            <a:t>الخطوة 1 </a:t>
          </a:r>
        </a:p>
        <a:p>
          <a:pPr marL="0" lvl="0" indent="0" algn="ctr" defTabSz="666750" rtl="1">
            <a:lnSpc>
              <a:spcPct val="90000"/>
            </a:lnSpc>
            <a:spcBef>
              <a:spcPct val="0"/>
            </a:spcBef>
            <a:spcAft>
              <a:spcPct val="35000"/>
            </a:spcAft>
            <a:buNone/>
          </a:pPr>
          <a:r>
            <a:rPr lang="ar-SA" sz="1500" b="1" kern="1200" dirty="0"/>
            <a:t>إدخال البيانات اللازمة لتنفيذ </a:t>
          </a:r>
          <a:endParaRPr lang="en-GB" sz="1500" b="1" kern="1200" dirty="0"/>
        </a:p>
        <a:p>
          <a:pPr marL="0" lvl="0" indent="0" algn="ctr" defTabSz="666750" rtl="1">
            <a:lnSpc>
              <a:spcPct val="90000"/>
            </a:lnSpc>
            <a:spcBef>
              <a:spcPct val="0"/>
            </a:spcBef>
            <a:spcAft>
              <a:spcPct val="35000"/>
            </a:spcAft>
            <a:buNone/>
          </a:pPr>
          <a:r>
            <a:rPr lang="ar-SA" sz="1500" b="1" kern="1200" dirty="0"/>
            <a:t> </a:t>
          </a:r>
          <a:r>
            <a:rPr lang="ar-SA" sz="1500" b="1" u="sng" kern="1200" dirty="0">
              <a:solidFill>
                <a:schemeClr val="tx1"/>
              </a:solidFill>
            </a:rPr>
            <a:t>المرحلة الأولى: </a:t>
          </a:r>
        </a:p>
        <a:p>
          <a:pPr marL="0" lvl="0" indent="0" algn="ctr" defTabSz="666750" rtl="1">
            <a:lnSpc>
              <a:spcPct val="90000"/>
            </a:lnSpc>
            <a:spcBef>
              <a:spcPct val="0"/>
            </a:spcBef>
            <a:spcAft>
              <a:spcPct val="35000"/>
            </a:spcAft>
            <a:buNone/>
          </a:pPr>
          <a:r>
            <a:rPr lang="ar-SA" sz="1500" b="1" kern="1200" dirty="0"/>
            <a:t>(توزيع عناصر التكاليف غير المباشرة على أقسام الإنتاج والخدمات) </a:t>
          </a:r>
        </a:p>
      </dsp:txBody>
      <dsp:txXfrm>
        <a:off x="5704697" y="86447"/>
        <a:ext cx="1833540" cy="1597984"/>
      </dsp:txXfrm>
    </dsp:sp>
    <dsp:sp modelId="{0589196F-9462-47FA-A699-0D6839D6F7FC}">
      <dsp:nvSpPr>
        <dsp:cNvPr id="0" name=""/>
        <dsp:cNvSpPr/>
      </dsp:nvSpPr>
      <dsp:spPr>
        <a:xfrm rot="16200000">
          <a:off x="2077073" y="-175846"/>
          <a:ext cx="1431248" cy="5585394"/>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b="1" kern="1200" dirty="0"/>
            <a:t>نصيب القسم (أ) من المواد غير المباشرة= (التكلفة الإجمالية للمواد غير المباشرة * نسبة استفادة القسم (أ) /</a:t>
          </a:r>
          <a:r>
            <a:rPr lang="en-GB" sz="1400" b="1" kern="1200" dirty="0"/>
            <a:t> </a:t>
          </a:r>
          <a:r>
            <a:rPr lang="ar-SA" sz="1400" b="1" kern="1200" dirty="0"/>
            <a:t>مجموع نسب الاستفادة من المواد غير المباشرة </a:t>
          </a:r>
        </a:p>
        <a:p>
          <a:pPr marL="114300" lvl="1" indent="-114300" algn="r" defTabSz="622300" rtl="1">
            <a:lnSpc>
              <a:spcPct val="90000"/>
            </a:lnSpc>
            <a:spcBef>
              <a:spcPct val="0"/>
            </a:spcBef>
            <a:spcAft>
              <a:spcPct val="15000"/>
            </a:spcAft>
            <a:buChar char="•"/>
          </a:pPr>
          <a:r>
            <a:rPr lang="ar-SA" sz="1400" kern="1200" dirty="0"/>
            <a:t>وهكذا بالنسبة لباقي الاقسام المستفيدة</a:t>
          </a:r>
        </a:p>
        <a:p>
          <a:pPr marL="114300" lvl="1" indent="-114300" algn="r" defTabSz="622300" rtl="1">
            <a:lnSpc>
              <a:spcPct val="90000"/>
            </a:lnSpc>
            <a:spcBef>
              <a:spcPct val="0"/>
            </a:spcBef>
            <a:spcAft>
              <a:spcPct val="15000"/>
            </a:spcAft>
            <a:buChar char="•"/>
          </a:pPr>
          <a:r>
            <a:rPr lang="ar-SA" sz="1400" kern="1200" dirty="0"/>
            <a:t>الخطوات:</a:t>
          </a:r>
        </a:p>
        <a:p>
          <a:pPr marL="114300" lvl="1" indent="-114300" algn="r" defTabSz="622300" rtl="1">
            <a:lnSpc>
              <a:spcPct val="90000"/>
            </a:lnSpc>
            <a:spcBef>
              <a:spcPct val="0"/>
            </a:spcBef>
            <a:spcAft>
              <a:spcPct val="15000"/>
            </a:spcAft>
            <a:buChar char="•"/>
          </a:pPr>
          <a:r>
            <a:rPr lang="ar-SA" sz="1400" kern="1200" dirty="0"/>
            <a:t>استخراج مجموع النسب بالخلية (</a:t>
          </a:r>
          <a:r>
            <a:rPr lang="en-GB" sz="1400" kern="1200" dirty="0"/>
            <a:t>K3</a:t>
          </a:r>
          <a:r>
            <a:rPr lang="ar-SA" sz="1400" kern="1200" dirty="0"/>
            <a:t>)  : </a:t>
          </a:r>
          <a:r>
            <a:rPr lang="en-GB" sz="1400" kern="1200" dirty="0"/>
            <a:t>=SUM(G3:J3)</a:t>
          </a:r>
          <a:endParaRPr lang="ar-SA" sz="1400" kern="1200" dirty="0"/>
        </a:p>
        <a:p>
          <a:pPr marL="114300" lvl="1" indent="-114300" algn="r" defTabSz="622300" rtl="1">
            <a:lnSpc>
              <a:spcPct val="90000"/>
            </a:lnSpc>
            <a:spcBef>
              <a:spcPct val="0"/>
            </a:spcBef>
            <a:spcAft>
              <a:spcPct val="15000"/>
            </a:spcAft>
            <a:buChar char="•"/>
          </a:pPr>
          <a:r>
            <a:rPr lang="ar-SA" sz="1400" kern="1200" dirty="0"/>
            <a:t>استخراج نصيب القسم (أ) من المواد غير المياشرة بالخلية (</a:t>
          </a:r>
          <a:r>
            <a:rPr lang="en-GB" sz="1400" kern="1200" dirty="0"/>
            <a:t>C3</a:t>
          </a:r>
          <a:r>
            <a:rPr lang="ar-SA" sz="1400" kern="1200" dirty="0"/>
            <a:t>): </a:t>
          </a:r>
          <a:r>
            <a:rPr lang="en-GB" sz="1400" kern="1200" dirty="0"/>
            <a:t>=$B3*G3/$k3</a:t>
          </a:r>
          <a:endParaRPr lang="ar-SA" sz="1400" kern="1200" dirty="0"/>
        </a:p>
      </dsp:txBody>
      <dsp:txXfrm rot="5400000">
        <a:off x="69868" y="1971095"/>
        <a:ext cx="5515526" cy="1291512"/>
      </dsp:txXfrm>
    </dsp:sp>
    <dsp:sp modelId="{6FF99444-5108-47A0-A62A-31A05CC66B4E}">
      <dsp:nvSpPr>
        <dsp:cNvPr id="0" name=""/>
        <dsp:cNvSpPr/>
      </dsp:nvSpPr>
      <dsp:spPr>
        <a:xfrm>
          <a:off x="5588723" y="1853229"/>
          <a:ext cx="2044079" cy="1453005"/>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0" lvl="0" indent="0" algn="ctr" defTabSz="666750" rtl="1">
            <a:lnSpc>
              <a:spcPct val="90000"/>
            </a:lnSpc>
            <a:spcBef>
              <a:spcPct val="0"/>
            </a:spcBef>
            <a:spcAft>
              <a:spcPct val="35000"/>
            </a:spcAft>
            <a:buNone/>
          </a:pPr>
          <a:r>
            <a:rPr lang="ar-SA" sz="1500" b="1" kern="1200" dirty="0"/>
            <a:t>الخطوة 2 </a:t>
          </a:r>
        </a:p>
        <a:p>
          <a:pPr marL="0" lvl="0" indent="0" algn="ctr" defTabSz="666750" rtl="1">
            <a:lnSpc>
              <a:spcPct val="90000"/>
            </a:lnSpc>
            <a:spcBef>
              <a:spcPct val="0"/>
            </a:spcBef>
            <a:spcAft>
              <a:spcPct val="35000"/>
            </a:spcAft>
            <a:buNone/>
          </a:pPr>
          <a:r>
            <a:rPr lang="ar-SA" sz="1500" b="1" kern="1200" dirty="0"/>
            <a:t>توزيع عنصر المواد  غير المباشرة على أقسم الإنتاج والخدمات </a:t>
          </a:r>
          <a:endParaRPr lang="en-GB" sz="1500" b="1" kern="1200" dirty="0"/>
        </a:p>
      </dsp:txBody>
      <dsp:txXfrm>
        <a:off x="5659653" y="1924159"/>
        <a:ext cx="1902219" cy="1311145"/>
      </dsp:txXfrm>
    </dsp:sp>
    <dsp:sp modelId="{171AA019-FD05-49DD-9301-3E13566657A0}">
      <dsp:nvSpPr>
        <dsp:cNvPr id="0" name=""/>
        <dsp:cNvSpPr/>
      </dsp:nvSpPr>
      <dsp:spPr>
        <a:xfrm rot="16200000">
          <a:off x="2335050" y="1184053"/>
          <a:ext cx="911575" cy="5581588"/>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نفس الطريقة التي تمت بالنسبة لعنصر المواد غير المباشرة وذلك نسخ الخلية (</a:t>
          </a:r>
          <a:r>
            <a:rPr lang="en-GB" sz="1400" kern="1200" dirty="0"/>
            <a:t>C3</a:t>
          </a:r>
          <a:r>
            <a:rPr lang="ar-SA" sz="1400" kern="1200" dirty="0"/>
            <a:t>) إلى خلايا النطاق </a:t>
          </a:r>
          <a:r>
            <a:rPr lang="en-GB" sz="1400" kern="1200" dirty="0"/>
            <a:t>C4:F5</a:t>
          </a:r>
          <a:endParaRPr lang="ar-SA" sz="1400" kern="1200" dirty="0"/>
        </a:p>
        <a:p>
          <a:pPr marL="114300" lvl="1" indent="-114300" algn="r" defTabSz="622300" rtl="1">
            <a:lnSpc>
              <a:spcPct val="90000"/>
            </a:lnSpc>
            <a:spcBef>
              <a:spcPct val="0"/>
            </a:spcBef>
            <a:spcAft>
              <a:spcPct val="15000"/>
            </a:spcAft>
            <a:buChar char="•"/>
          </a:pPr>
          <a:endParaRPr lang="ar-SA" sz="1400" kern="1200" dirty="0"/>
        </a:p>
      </dsp:txBody>
      <dsp:txXfrm rot="5400000">
        <a:off x="44543" y="3563559"/>
        <a:ext cx="5537089" cy="822577"/>
      </dsp:txXfrm>
    </dsp:sp>
    <dsp:sp modelId="{3DEF753C-2419-4CC5-941C-E486C5D15708}">
      <dsp:nvSpPr>
        <dsp:cNvPr id="0" name=""/>
        <dsp:cNvSpPr/>
      </dsp:nvSpPr>
      <dsp:spPr>
        <a:xfrm>
          <a:off x="5581632" y="3386258"/>
          <a:ext cx="2051171" cy="1177176"/>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0" lvl="0" indent="0" algn="ctr" defTabSz="666750" rtl="1">
            <a:lnSpc>
              <a:spcPct val="90000"/>
            </a:lnSpc>
            <a:spcBef>
              <a:spcPct val="0"/>
            </a:spcBef>
            <a:spcAft>
              <a:spcPct val="35000"/>
            </a:spcAft>
            <a:buNone/>
          </a:pPr>
          <a:r>
            <a:rPr lang="ar-SA" sz="1500" b="1" kern="1200" dirty="0"/>
            <a:t>الخطوة 3</a:t>
          </a:r>
        </a:p>
        <a:p>
          <a:pPr marL="0" lvl="0" indent="0" algn="ctr" defTabSz="666750" rtl="1">
            <a:lnSpc>
              <a:spcPct val="90000"/>
            </a:lnSpc>
            <a:spcBef>
              <a:spcPct val="0"/>
            </a:spcBef>
            <a:spcAft>
              <a:spcPct val="35000"/>
            </a:spcAft>
            <a:buNone/>
          </a:pPr>
          <a:r>
            <a:rPr lang="ar-SA" sz="1500" b="1" kern="1200" dirty="0"/>
            <a:t>توزيع باقي عناصر التكاليف الصناعية غير المباشرة على أقسام الإنتاج والخدمات </a:t>
          </a:r>
        </a:p>
      </dsp:txBody>
      <dsp:txXfrm>
        <a:off x="5639097" y="3443723"/>
        <a:ext cx="1936241" cy="1062246"/>
      </dsp:txXfrm>
    </dsp:sp>
    <dsp:sp modelId="{8C04F018-ACB2-4299-88CD-8F410B02D5C1}">
      <dsp:nvSpPr>
        <dsp:cNvPr id="0" name=""/>
        <dsp:cNvSpPr/>
      </dsp:nvSpPr>
      <dsp:spPr>
        <a:xfrm rot="16200000">
          <a:off x="2372288" y="2425083"/>
          <a:ext cx="809643" cy="5551607"/>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استخراج إجمالي التكاليف الصناعية غير المباشرة التي تم توزيعها على الأقسام المستفيدة بالخلية (</a:t>
          </a:r>
          <a:r>
            <a:rPr lang="en-GB" sz="1400" kern="1200" dirty="0"/>
            <a:t>B6</a:t>
          </a:r>
          <a:r>
            <a:rPr lang="ar-SA" sz="1400" kern="1200" dirty="0"/>
            <a:t>) :</a:t>
          </a:r>
          <a:r>
            <a:rPr lang="en-GB" sz="1400" kern="1200" dirty="0"/>
            <a:t>SUM(B3:B5) </a:t>
          </a:r>
          <a:endParaRPr lang="ar-SA" sz="1400" kern="1200" dirty="0"/>
        </a:p>
        <a:p>
          <a:pPr marL="114300" lvl="1" indent="-114300" algn="r" defTabSz="622300" rtl="1">
            <a:lnSpc>
              <a:spcPct val="90000"/>
            </a:lnSpc>
            <a:spcBef>
              <a:spcPct val="0"/>
            </a:spcBef>
            <a:spcAft>
              <a:spcPct val="15000"/>
            </a:spcAft>
            <a:buChar char="•"/>
          </a:pPr>
          <a:r>
            <a:rPr lang="ar-SA" sz="1400" kern="1200" dirty="0"/>
            <a:t>وهكذا لباقي الأعمدة </a:t>
          </a:r>
          <a:r>
            <a:rPr lang="en-GB" sz="1400" kern="1200" dirty="0"/>
            <a:t>C, D, E, F </a:t>
          </a:r>
          <a:endParaRPr lang="ar-SA" sz="1400" kern="1200" dirty="0"/>
        </a:p>
      </dsp:txBody>
      <dsp:txXfrm rot="5400000">
        <a:off x="40830" y="4835589"/>
        <a:ext cx="5512083" cy="730595"/>
      </dsp:txXfrm>
    </dsp:sp>
    <dsp:sp modelId="{064428C7-8B25-44D5-AC5D-FF036C3233EE}">
      <dsp:nvSpPr>
        <dsp:cNvPr id="0" name=""/>
        <dsp:cNvSpPr/>
      </dsp:nvSpPr>
      <dsp:spPr>
        <a:xfrm>
          <a:off x="5552958" y="4645786"/>
          <a:ext cx="2079889" cy="1114853"/>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0" lvl="0" indent="0" algn="ctr" defTabSz="666750" rtl="1">
            <a:lnSpc>
              <a:spcPct val="90000"/>
            </a:lnSpc>
            <a:spcBef>
              <a:spcPct val="0"/>
            </a:spcBef>
            <a:spcAft>
              <a:spcPct val="35000"/>
            </a:spcAft>
            <a:buNone/>
          </a:pPr>
          <a:r>
            <a:rPr lang="ar-SA" sz="1500" b="1" kern="1200" dirty="0"/>
            <a:t>الخطوة 4</a:t>
          </a:r>
        </a:p>
        <a:p>
          <a:pPr marL="0" lvl="0" indent="0" algn="ctr" defTabSz="666750" rtl="1">
            <a:lnSpc>
              <a:spcPct val="90000"/>
            </a:lnSpc>
            <a:spcBef>
              <a:spcPct val="0"/>
            </a:spcBef>
            <a:spcAft>
              <a:spcPct val="35000"/>
            </a:spcAft>
            <a:buNone/>
          </a:pPr>
          <a:r>
            <a:rPr lang="ar-SA" sz="1500" b="1" kern="1200" dirty="0"/>
            <a:t>حساب إجمالي التكاليف</a:t>
          </a:r>
        </a:p>
      </dsp:txBody>
      <dsp:txXfrm>
        <a:off x="5607381" y="4700209"/>
        <a:ext cx="1971043" cy="10060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2C049-E65F-4E3F-B4DC-E4F2A0712E87}">
      <dsp:nvSpPr>
        <dsp:cNvPr id="0" name=""/>
        <dsp:cNvSpPr/>
      </dsp:nvSpPr>
      <dsp:spPr>
        <a:xfrm rot="16200000">
          <a:off x="1903205" y="-1897660"/>
          <a:ext cx="1678984" cy="5474763"/>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A7</a:t>
          </a:r>
          <a:r>
            <a:rPr lang="ar-SA" sz="1400" kern="1200" dirty="0"/>
            <a:t>)  اكتب توزيع تكاليف القسم ص</a:t>
          </a:r>
        </a:p>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A8</a:t>
          </a:r>
          <a:r>
            <a:rPr lang="ar-SA" sz="1400" kern="1200" dirty="0"/>
            <a:t>) اكتب توزيع تكاليف القسم س</a:t>
          </a:r>
        </a:p>
        <a:p>
          <a:pPr marL="114300" lvl="1" indent="-114300" algn="r" defTabSz="622300" rtl="1">
            <a:lnSpc>
              <a:spcPct val="90000"/>
            </a:lnSpc>
            <a:spcBef>
              <a:spcPct val="0"/>
            </a:spcBef>
            <a:spcAft>
              <a:spcPct val="15000"/>
            </a:spcAft>
            <a:buChar char="•"/>
          </a:pPr>
          <a:r>
            <a:rPr lang="ar-SA" sz="1400" kern="1200" dirty="0"/>
            <a:t>إدخال البيانات</a:t>
          </a:r>
          <a:r>
            <a:rPr lang="en-GB" sz="1400" kern="1200" dirty="0"/>
            <a:t>:</a:t>
          </a:r>
          <a:endParaRPr lang="ar-SA" sz="1400" kern="1200" dirty="0"/>
        </a:p>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G7</a:t>
          </a:r>
          <a:r>
            <a:rPr lang="ar-SA" sz="1400" kern="1200" dirty="0"/>
            <a:t>) نسبة استفادة القسم الانتاجي (أ) من قسم الخدمات (ص) =11</a:t>
          </a:r>
        </a:p>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H7</a:t>
          </a:r>
          <a:r>
            <a:rPr lang="ar-SA" sz="1400" kern="1200" dirty="0"/>
            <a:t>)</a:t>
          </a:r>
          <a:r>
            <a:rPr lang="en-GB" sz="1400" kern="1200" dirty="0"/>
            <a:t> </a:t>
          </a:r>
          <a:r>
            <a:rPr lang="ar-SA" sz="1400" kern="1200" dirty="0"/>
            <a:t>نسبة استفادة القسم الانتاجي (ب) من قسم الخدمات (ص) =5</a:t>
          </a:r>
        </a:p>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G8</a:t>
          </a:r>
          <a:r>
            <a:rPr lang="ar-SA" sz="1400" kern="1200" dirty="0"/>
            <a:t>) نسبة استفادة القسم الانتاجي (أ) من قسم الخدمات (س) =20</a:t>
          </a:r>
        </a:p>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H8</a:t>
          </a:r>
          <a:r>
            <a:rPr lang="ar-SA" sz="1400" kern="1200" dirty="0"/>
            <a:t>)</a:t>
          </a:r>
          <a:r>
            <a:rPr lang="en-GB" sz="1400" kern="1200" dirty="0"/>
            <a:t> </a:t>
          </a:r>
          <a:r>
            <a:rPr lang="ar-SA" sz="1400" kern="1200" dirty="0"/>
            <a:t>نسبة استفادة القسم الانتاجي (ب) من قسم الخدمات (س) =35</a:t>
          </a:r>
          <a:endParaRPr lang="en-GB" sz="1400" kern="1200" dirty="0"/>
        </a:p>
      </dsp:txBody>
      <dsp:txXfrm rot="5400000">
        <a:off x="87277" y="82190"/>
        <a:ext cx="5392802" cy="1515062"/>
      </dsp:txXfrm>
    </dsp:sp>
    <dsp:sp modelId="{21CE78F5-7BFF-46D4-B925-0A4555324AF2}">
      <dsp:nvSpPr>
        <dsp:cNvPr id="0" name=""/>
        <dsp:cNvSpPr/>
      </dsp:nvSpPr>
      <dsp:spPr>
        <a:xfrm>
          <a:off x="5472169" y="19053"/>
          <a:ext cx="2152430" cy="163713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rtl="1">
            <a:lnSpc>
              <a:spcPct val="90000"/>
            </a:lnSpc>
            <a:spcBef>
              <a:spcPct val="0"/>
            </a:spcBef>
            <a:spcAft>
              <a:spcPct val="35000"/>
            </a:spcAft>
            <a:buNone/>
          </a:pPr>
          <a:r>
            <a:rPr lang="ar-SA" sz="1600" b="1" kern="1200" dirty="0"/>
            <a:t>الخطوة 1 </a:t>
          </a:r>
        </a:p>
        <a:p>
          <a:pPr marL="0" lvl="0" indent="0" algn="ctr" defTabSz="711200" rtl="1">
            <a:lnSpc>
              <a:spcPct val="90000"/>
            </a:lnSpc>
            <a:spcBef>
              <a:spcPct val="0"/>
            </a:spcBef>
            <a:spcAft>
              <a:spcPct val="35000"/>
            </a:spcAft>
            <a:buNone/>
          </a:pPr>
          <a:r>
            <a:rPr lang="ar-SA" sz="1600" b="1" kern="1200" dirty="0"/>
            <a:t>إدخال البيانات اللازمة لتنفيذ </a:t>
          </a:r>
          <a:r>
            <a:rPr lang="ar-SA" sz="1600" b="1" u="sng" kern="1200" dirty="0">
              <a:solidFill>
                <a:schemeClr val="tx1"/>
              </a:solidFill>
            </a:rPr>
            <a:t>المرحلة الثانية :</a:t>
          </a:r>
        </a:p>
        <a:p>
          <a:pPr marL="0" lvl="0" indent="0" algn="ctr" defTabSz="711200" rtl="1">
            <a:lnSpc>
              <a:spcPct val="90000"/>
            </a:lnSpc>
            <a:spcBef>
              <a:spcPct val="0"/>
            </a:spcBef>
            <a:spcAft>
              <a:spcPct val="35000"/>
            </a:spcAft>
            <a:buNone/>
          </a:pPr>
          <a:r>
            <a:rPr lang="ar-SA" sz="1600" b="1" kern="1200" dirty="0"/>
            <a:t>(توزيع تكاليف أقسام الخدمات على أقسام الإنتاج)</a:t>
          </a:r>
          <a:endParaRPr lang="en-GB" sz="1600" b="1" kern="1200" dirty="0"/>
        </a:p>
      </dsp:txBody>
      <dsp:txXfrm>
        <a:off x="5552087" y="98971"/>
        <a:ext cx="1992594" cy="1477294"/>
      </dsp:txXfrm>
    </dsp:sp>
    <dsp:sp modelId="{0589196F-9462-47FA-A699-0D6839D6F7FC}">
      <dsp:nvSpPr>
        <dsp:cNvPr id="0" name=""/>
        <dsp:cNvSpPr/>
      </dsp:nvSpPr>
      <dsp:spPr>
        <a:xfrm rot="16200000">
          <a:off x="2001022" y="-216227"/>
          <a:ext cx="1439814" cy="5441859"/>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b="1" kern="1200" dirty="0"/>
            <a:t>نصيب القسم (أ) من تكاليف القسم (ص) = تكاليف القسم (ص) * نسبة استفادة القسم (أ) /مجموع نسب الاستفادة من قسم الخدمات (ص)</a:t>
          </a:r>
        </a:p>
        <a:p>
          <a:pPr marL="114300" lvl="1" indent="-114300" algn="r" defTabSz="622300" rtl="1">
            <a:lnSpc>
              <a:spcPct val="90000"/>
            </a:lnSpc>
            <a:spcBef>
              <a:spcPct val="0"/>
            </a:spcBef>
            <a:spcAft>
              <a:spcPct val="15000"/>
            </a:spcAft>
            <a:buChar char="•"/>
          </a:pPr>
          <a:r>
            <a:rPr lang="ar-SA" sz="1400" kern="1200" dirty="0"/>
            <a:t>الخطوات: نسخ خلية مجموع النسب (</a:t>
          </a:r>
          <a:r>
            <a:rPr lang="en-GB" sz="1400" kern="1200" dirty="0"/>
            <a:t>K5</a:t>
          </a:r>
          <a:r>
            <a:rPr lang="ar-SA" sz="1400" kern="1200" dirty="0"/>
            <a:t>)  لنطاق الخلايا </a:t>
          </a:r>
          <a:r>
            <a:rPr lang="en-GB" sz="1400" kern="1200" dirty="0"/>
            <a:t>K6:K8</a:t>
          </a:r>
          <a:endParaRPr lang="ar-SA" sz="1400" kern="1200" dirty="0"/>
        </a:p>
        <a:p>
          <a:pPr marL="114300" lvl="1" indent="-114300" algn="r" defTabSz="622300" rtl="1">
            <a:lnSpc>
              <a:spcPct val="90000"/>
            </a:lnSpc>
            <a:spcBef>
              <a:spcPct val="0"/>
            </a:spcBef>
            <a:spcAft>
              <a:spcPct val="15000"/>
            </a:spcAft>
            <a:buChar char="•"/>
          </a:pPr>
          <a:r>
            <a:rPr lang="ar-SA" sz="1400" kern="1200" dirty="0"/>
            <a:t>نصيب القسم (أ) من تكاليف القسم (ص) (7</a:t>
          </a:r>
          <a:r>
            <a:rPr lang="en-GB" sz="1400" kern="1200" dirty="0"/>
            <a:t>C</a:t>
          </a:r>
          <a:r>
            <a:rPr lang="ar-SA" sz="1400" kern="1200" dirty="0"/>
            <a:t>) : </a:t>
          </a:r>
          <a:r>
            <a:rPr lang="en-GB" sz="1400" kern="1200" dirty="0"/>
            <a:t>=$F6*G7/$k7</a:t>
          </a:r>
          <a:endParaRPr lang="ar-SA" sz="1400" kern="1200" dirty="0"/>
        </a:p>
        <a:p>
          <a:pPr marL="114300" lvl="1" indent="-114300" algn="r" defTabSz="622300" rtl="1">
            <a:lnSpc>
              <a:spcPct val="90000"/>
            </a:lnSpc>
            <a:spcBef>
              <a:spcPct val="0"/>
            </a:spcBef>
            <a:spcAft>
              <a:spcPct val="15000"/>
            </a:spcAft>
            <a:buChar char="•"/>
          </a:pPr>
          <a:r>
            <a:rPr lang="ar-SA" sz="1400" kern="1200" dirty="0"/>
            <a:t>نصيب القسم (ب) من تكاليف القسم (ص) : بنسخ المعادلة السابقة إالى الخليه (</a:t>
          </a:r>
          <a:r>
            <a:rPr lang="en-GB" sz="1400" kern="1200" dirty="0"/>
            <a:t>D7</a:t>
          </a:r>
          <a:r>
            <a:rPr lang="ar-SA" sz="1400" kern="1200" dirty="0"/>
            <a:t>)</a:t>
          </a:r>
        </a:p>
      </dsp:txBody>
      <dsp:txXfrm rot="5400000">
        <a:off x="70286" y="1855081"/>
        <a:ext cx="5371573" cy="1299242"/>
      </dsp:txXfrm>
    </dsp:sp>
    <dsp:sp modelId="{6FF99444-5108-47A0-A62A-31A05CC66B4E}">
      <dsp:nvSpPr>
        <dsp:cNvPr id="0" name=""/>
        <dsp:cNvSpPr/>
      </dsp:nvSpPr>
      <dsp:spPr>
        <a:xfrm>
          <a:off x="5444403" y="1751221"/>
          <a:ext cx="2188105" cy="1440160"/>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rtl="1">
            <a:lnSpc>
              <a:spcPct val="90000"/>
            </a:lnSpc>
            <a:spcBef>
              <a:spcPct val="0"/>
            </a:spcBef>
            <a:spcAft>
              <a:spcPct val="35000"/>
            </a:spcAft>
            <a:buNone/>
          </a:pPr>
          <a:r>
            <a:rPr lang="ar-SA" sz="1600" b="1" kern="1200" dirty="0"/>
            <a:t>الخطوة 2 </a:t>
          </a:r>
        </a:p>
        <a:p>
          <a:pPr marL="0" lvl="0" indent="0" algn="ctr" defTabSz="711200" rtl="1">
            <a:lnSpc>
              <a:spcPct val="90000"/>
            </a:lnSpc>
            <a:spcBef>
              <a:spcPct val="0"/>
            </a:spcBef>
            <a:spcAft>
              <a:spcPct val="35000"/>
            </a:spcAft>
            <a:buNone/>
          </a:pPr>
          <a:r>
            <a:rPr lang="ar-SA" sz="1600" b="1" kern="1200" dirty="0"/>
            <a:t>توزيع تكاليف قسم التكييف (ص)</a:t>
          </a:r>
          <a:endParaRPr lang="en-GB" sz="1600" b="1" kern="1200" dirty="0"/>
        </a:p>
      </dsp:txBody>
      <dsp:txXfrm>
        <a:off x="5514706" y="1821524"/>
        <a:ext cx="2047499" cy="1299554"/>
      </dsp:txXfrm>
    </dsp:sp>
    <dsp:sp modelId="{171AA019-FD05-49DD-9301-3E13566657A0}">
      <dsp:nvSpPr>
        <dsp:cNvPr id="0" name=""/>
        <dsp:cNvSpPr/>
      </dsp:nvSpPr>
      <dsp:spPr>
        <a:xfrm rot="16200000">
          <a:off x="2098284" y="1212417"/>
          <a:ext cx="1240438" cy="5436987"/>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نصيب القسم (أ) من تكاليف القسم (س) = (تكاليف القسم (س)* نسبة استفادة القسم (أ) /مجموع نسب الاستفادة من قسم المناولة (س)</a:t>
          </a:r>
        </a:p>
        <a:p>
          <a:pPr marL="114300" lvl="1" indent="-114300" algn="r" defTabSz="622300" rtl="1">
            <a:lnSpc>
              <a:spcPct val="90000"/>
            </a:lnSpc>
            <a:spcBef>
              <a:spcPct val="0"/>
            </a:spcBef>
            <a:spcAft>
              <a:spcPct val="15000"/>
            </a:spcAft>
            <a:buChar char="•"/>
          </a:pPr>
          <a:r>
            <a:rPr lang="ar-SA" sz="1400" kern="1200" dirty="0"/>
            <a:t>نصيب القسم (أ) من تكاليف القسم (س) (</a:t>
          </a:r>
          <a:r>
            <a:rPr lang="en-GB" sz="1400" kern="1200" dirty="0"/>
            <a:t>C8</a:t>
          </a:r>
          <a:r>
            <a:rPr lang="ar-SA" sz="1400" kern="1200" dirty="0"/>
            <a:t>) : </a:t>
          </a:r>
          <a:r>
            <a:rPr lang="en-GB" sz="1400" kern="1200" dirty="0"/>
            <a:t>=$E6*G8/$k8</a:t>
          </a:r>
          <a:endParaRPr lang="ar-SA" sz="1400" kern="1200" dirty="0"/>
        </a:p>
        <a:p>
          <a:pPr marL="114300" lvl="1" indent="-114300" algn="r" defTabSz="622300" rtl="1">
            <a:lnSpc>
              <a:spcPct val="90000"/>
            </a:lnSpc>
            <a:spcBef>
              <a:spcPct val="0"/>
            </a:spcBef>
            <a:spcAft>
              <a:spcPct val="15000"/>
            </a:spcAft>
            <a:buChar char="•"/>
          </a:pPr>
          <a:r>
            <a:rPr lang="ar-SA" sz="1400" kern="1200" dirty="0"/>
            <a:t>نصيب القسم (ب) من تكاليف القسم (س) : بنسخ المعادلة السابقة إالى الخليه (</a:t>
          </a:r>
          <a:r>
            <a:rPr lang="en-GB" sz="1400" kern="1200" dirty="0"/>
            <a:t>D8</a:t>
          </a:r>
          <a:r>
            <a:rPr lang="ar-SA" sz="1400" kern="1200" dirty="0"/>
            <a:t>)</a:t>
          </a:r>
        </a:p>
      </dsp:txBody>
      <dsp:txXfrm rot="5400000">
        <a:off x="60563" y="3371245"/>
        <a:ext cx="5376434" cy="1119332"/>
      </dsp:txXfrm>
    </dsp:sp>
    <dsp:sp modelId="{3DEF753C-2419-4CC5-941C-E486C5D15708}">
      <dsp:nvSpPr>
        <dsp:cNvPr id="0" name=""/>
        <dsp:cNvSpPr/>
      </dsp:nvSpPr>
      <dsp:spPr>
        <a:xfrm>
          <a:off x="5437325" y="3263389"/>
          <a:ext cx="2195184" cy="1269141"/>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rtl="1">
            <a:lnSpc>
              <a:spcPct val="90000"/>
            </a:lnSpc>
            <a:spcBef>
              <a:spcPct val="0"/>
            </a:spcBef>
            <a:spcAft>
              <a:spcPct val="35000"/>
            </a:spcAft>
            <a:buNone/>
          </a:pPr>
          <a:r>
            <a:rPr lang="ar-SA" sz="1600" b="1" kern="1200" dirty="0"/>
            <a:t>الخطوة 3</a:t>
          </a:r>
        </a:p>
        <a:p>
          <a:pPr marL="0" lvl="0" indent="0" algn="ctr" defTabSz="711200" rtl="1">
            <a:lnSpc>
              <a:spcPct val="90000"/>
            </a:lnSpc>
            <a:spcBef>
              <a:spcPct val="0"/>
            </a:spcBef>
            <a:spcAft>
              <a:spcPct val="35000"/>
            </a:spcAft>
            <a:buNone/>
          </a:pPr>
          <a:r>
            <a:rPr lang="ar-SA" sz="1600" b="1" kern="1200" dirty="0"/>
            <a:t>توزيع تكاليف قسم المناولة (س)</a:t>
          </a:r>
        </a:p>
      </dsp:txBody>
      <dsp:txXfrm>
        <a:off x="5499279" y="3325343"/>
        <a:ext cx="2071276" cy="1145233"/>
      </dsp:txXfrm>
    </dsp:sp>
    <dsp:sp modelId="{8C04F018-ACB2-4299-88CD-8F410B02D5C1}">
      <dsp:nvSpPr>
        <dsp:cNvPr id="0" name=""/>
        <dsp:cNvSpPr/>
      </dsp:nvSpPr>
      <dsp:spPr>
        <a:xfrm rot="16200000">
          <a:off x="2222806" y="2480653"/>
          <a:ext cx="967948" cy="5403643"/>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A9</a:t>
          </a:r>
          <a:r>
            <a:rPr lang="ar-SA" sz="1400" kern="1200" dirty="0"/>
            <a:t>) اكنب إجمالي التكاليف</a:t>
          </a:r>
        </a:p>
        <a:p>
          <a:pPr marL="114300" lvl="1" indent="-114300" algn="r" defTabSz="622300" rtl="1">
            <a:lnSpc>
              <a:spcPct val="90000"/>
            </a:lnSpc>
            <a:spcBef>
              <a:spcPct val="0"/>
            </a:spcBef>
            <a:spcAft>
              <a:spcPct val="15000"/>
            </a:spcAft>
            <a:buChar char="•"/>
          </a:pPr>
          <a:r>
            <a:rPr lang="ar-SA" sz="1400" kern="1200" dirty="0"/>
            <a:t>استخراج إجمالي تكاليف </a:t>
          </a:r>
          <a:r>
            <a:rPr lang="ar-SA" sz="1400" b="0" i="0" kern="1200" dirty="0"/>
            <a:t>قسم الإنتاج (أ) : </a:t>
          </a:r>
          <a:r>
            <a:rPr lang="en-GB" sz="1400" b="0" i="0" kern="1200" dirty="0"/>
            <a:t>SUM (C6:C8)</a:t>
          </a:r>
          <a:endParaRPr lang="ar-SA" sz="1400" b="0" i="0" kern="1200" dirty="0"/>
        </a:p>
        <a:p>
          <a:pPr marL="114300" lvl="1" indent="-114300" algn="r" defTabSz="622300" rtl="1">
            <a:lnSpc>
              <a:spcPct val="90000"/>
            </a:lnSpc>
            <a:spcBef>
              <a:spcPct val="0"/>
            </a:spcBef>
            <a:spcAft>
              <a:spcPct val="15000"/>
            </a:spcAft>
            <a:buChar char="•"/>
          </a:pPr>
          <a:r>
            <a:rPr lang="ar-SA" sz="1400" kern="1200" dirty="0"/>
            <a:t>استخراج إجمالي تكاليف </a:t>
          </a:r>
          <a:r>
            <a:rPr lang="ar-SA" sz="1400" b="0" i="0" kern="1200" dirty="0"/>
            <a:t>قسم الإنتاج (ب) : </a:t>
          </a:r>
          <a:r>
            <a:rPr lang="en-GB" sz="1400" b="0" i="0" kern="1200" dirty="0"/>
            <a:t>SUM (D6:D8)</a:t>
          </a:r>
          <a:endParaRPr lang="ar-SA" sz="1400" kern="1200" dirty="0"/>
        </a:p>
      </dsp:txBody>
      <dsp:txXfrm rot="5400000">
        <a:off x="52210" y="4745752"/>
        <a:ext cx="5356392" cy="873446"/>
      </dsp:txXfrm>
    </dsp:sp>
    <dsp:sp modelId="{064428C7-8B25-44D5-AC5D-FF036C3233EE}">
      <dsp:nvSpPr>
        <dsp:cNvPr id="0" name=""/>
        <dsp:cNvSpPr/>
      </dsp:nvSpPr>
      <dsp:spPr>
        <a:xfrm>
          <a:off x="5408940" y="4604767"/>
          <a:ext cx="2223907" cy="115587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rtl="1">
            <a:lnSpc>
              <a:spcPct val="90000"/>
            </a:lnSpc>
            <a:spcBef>
              <a:spcPct val="0"/>
            </a:spcBef>
            <a:spcAft>
              <a:spcPct val="35000"/>
            </a:spcAft>
            <a:buNone/>
          </a:pPr>
          <a:r>
            <a:rPr lang="ar-SA" sz="1600" b="1" kern="1200" dirty="0"/>
            <a:t>الخطوة 4</a:t>
          </a:r>
        </a:p>
        <a:p>
          <a:pPr marL="0" lvl="0" indent="0" algn="ctr" defTabSz="711200" rtl="1">
            <a:lnSpc>
              <a:spcPct val="90000"/>
            </a:lnSpc>
            <a:spcBef>
              <a:spcPct val="0"/>
            </a:spcBef>
            <a:spcAft>
              <a:spcPct val="35000"/>
            </a:spcAft>
            <a:buNone/>
          </a:pPr>
          <a:r>
            <a:rPr lang="ar-SA" sz="1600" b="1" kern="1200" dirty="0"/>
            <a:t>حساب إجمالي تكاليف أقسام الإنتاج</a:t>
          </a:r>
        </a:p>
      </dsp:txBody>
      <dsp:txXfrm>
        <a:off x="5465365" y="4661192"/>
        <a:ext cx="2111057" cy="10430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2C049-E65F-4E3F-B4DC-E4F2A0712E87}">
      <dsp:nvSpPr>
        <dsp:cNvPr id="0" name=""/>
        <dsp:cNvSpPr/>
      </dsp:nvSpPr>
      <dsp:spPr>
        <a:xfrm rot="16200000">
          <a:off x="1492961" y="-1333674"/>
          <a:ext cx="2781823" cy="5767746"/>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a:t>معدل التحميل = إجمالي التكاليف غير المباشرة /أساس التحميل لكل قسم من أقسام الإنتاج </a:t>
          </a:r>
        </a:p>
        <a:p>
          <a:pPr marL="171450" lvl="1" indent="-171450" algn="r" defTabSz="711200" rtl="1">
            <a:lnSpc>
              <a:spcPct val="90000"/>
            </a:lnSpc>
            <a:spcBef>
              <a:spcPct val="0"/>
            </a:spcBef>
            <a:spcAft>
              <a:spcPct val="15000"/>
            </a:spcAft>
            <a:buChar char="•"/>
          </a:pPr>
          <a:r>
            <a:rPr lang="ar-SA" sz="1600" kern="1200" dirty="0"/>
            <a:t>إدخال بيانات أساس التحميل : انقر الخلية (</a:t>
          </a:r>
          <a:r>
            <a:rPr lang="en-GB" sz="1600" kern="1200" dirty="0"/>
            <a:t>A10</a:t>
          </a:r>
          <a:r>
            <a:rPr lang="ar-SA" sz="1600" kern="1200" dirty="0"/>
            <a:t>) ,اكتب أسس التحميل</a:t>
          </a:r>
        </a:p>
        <a:p>
          <a:pPr marL="171450" lvl="1" indent="-171450" algn="r" defTabSz="711200" rtl="1">
            <a:lnSpc>
              <a:spcPct val="90000"/>
            </a:lnSpc>
            <a:spcBef>
              <a:spcPct val="0"/>
            </a:spcBef>
            <a:spcAft>
              <a:spcPct val="15000"/>
            </a:spcAft>
            <a:buChar char="•"/>
          </a:pPr>
          <a:r>
            <a:rPr lang="ar-SA" sz="1600" kern="1200" dirty="0"/>
            <a:t>انقر الخليه (</a:t>
          </a:r>
          <a:r>
            <a:rPr lang="en-GB" sz="1600" kern="1200" dirty="0"/>
            <a:t>C10</a:t>
          </a:r>
          <a:r>
            <a:rPr lang="ar-SA" sz="1600" kern="1200" dirty="0"/>
            <a:t>) واكتب 3000 وهو أساس التحميل للقسم أ - عبارة عن عدد ساعات العمل المباشر للقسم الاإنتاجي أ</a:t>
          </a:r>
        </a:p>
        <a:p>
          <a:pPr marL="171450" lvl="1" indent="-171450" algn="r" defTabSz="711200" rtl="1">
            <a:lnSpc>
              <a:spcPct val="90000"/>
            </a:lnSpc>
            <a:spcBef>
              <a:spcPct val="0"/>
            </a:spcBef>
            <a:spcAft>
              <a:spcPct val="15000"/>
            </a:spcAft>
            <a:buChar char="•"/>
          </a:pPr>
          <a:r>
            <a:rPr lang="ar-SA" sz="1600" kern="1200" dirty="0"/>
            <a:t>انقر الخلية (</a:t>
          </a:r>
          <a:r>
            <a:rPr lang="en-GB" sz="1600" kern="1200" dirty="0"/>
            <a:t>D10</a:t>
          </a:r>
          <a:r>
            <a:rPr lang="ar-SA" sz="1600" kern="1200" dirty="0"/>
            <a:t>) وأكتب 2500 وهو أساس التحميل للقسم ب - عبارة عن عدد ساعات العمل المباشر للقسم الاإنتاجي ب</a:t>
          </a:r>
        </a:p>
        <a:p>
          <a:pPr marL="171450" lvl="1" indent="-171450" algn="r" defTabSz="711200" rtl="1">
            <a:lnSpc>
              <a:spcPct val="90000"/>
            </a:lnSpc>
            <a:spcBef>
              <a:spcPct val="0"/>
            </a:spcBef>
            <a:spcAft>
              <a:spcPct val="15000"/>
            </a:spcAft>
            <a:buChar char="•"/>
          </a:pPr>
          <a:r>
            <a:rPr lang="ar-SA" sz="1600" kern="1200" dirty="0"/>
            <a:t>أنقر الخلية (</a:t>
          </a:r>
          <a:r>
            <a:rPr lang="en-GB" sz="1600" kern="1200" dirty="0"/>
            <a:t>A11</a:t>
          </a:r>
          <a:r>
            <a:rPr lang="ar-SA" sz="1600" kern="1200" dirty="0"/>
            <a:t>) واكتب معدلات التحميل </a:t>
          </a:r>
        </a:p>
        <a:p>
          <a:pPr marL="171450" lvl="1" indent="-171450" algn="r" defTabSz="711200" rtl="1">
            <a:lnSpc>
              <a:spcPct val="90000"/>
            </a:lnSpc>
            <a:spcBef>
              <a:spcPct val="0"/>
            </a:spcBef>
            <a:spcAft>
              <a:spcPct val="15000"/>
            </a:spcAft>
            <a:buChar char="•"/>
          </a:pPr>
          <a:r>
            <a:rPr lang="ar-SA" sz="1600" kern="1200" dirty="0"/>
            <a:t>أنقر الخلية (</a:t>
          </a:r>
          <a:r>
            <a:rPr lang="en-GB" sz="1600" kern="1200" dirty="0"/>
            <a:t>C11</a:t>
          </a:r>
          <a:r>
            <a:rPr lang="ar-SA" sz="1600" kern="1200" dirty="0"/>
            <a:t>) وأكتب معادلة معدل التحميل : </a:t>
          </a:r>
          <a:r>
            <a:rPr lang="en-GB" sz="1600" kern="1200" dirty="0"/>
            <a:t>=C9/C10</a:t>
          </a:r>
          <a:endParaRPr lang="ar-SA" sz="1600" kern="1200" dirty="0"/>
        </a:p>
      </dsp:txBody>
      <dsp:txXfrm rot="5400000">
        <a:off x="135797" y="295084"/>
        <a:ext cx="5631949" cy="2510229"/>
      </dsp:txXfrm>
    </dsp:sp>
    <dsp:sp modelId="{21CE78F5-7BFF-46D4-B925-0A4555324AF2}">
      <dsp:nvSpPr>
        <dsp:cNvPr id="0" name=""/>
        <dsp:cNvSpPr/>
      </dsp:nvSpPr>
      <dsp:spPr>
        <a:xfrm>
          <a:off x="5760146" y="89598"/>
          <a:ext cx="1863521" cy="2855628"/>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rtl="1">
            <a:lnSpc>
              <a:spcPct val="90000"/>
            </a:lnSpc>
            <a:spcBef>
              <a:spcPct val="0"/>
            </a:spcBef>
            <a:spcAft>
              <a:spcPct val="35000"/>
            </a:spcAft>
            <a:buNone/>
          </a:pPr>
          <a:r>
            <a:rPr lang="ar-SA" sz="2400" b="1" kern="1200" dirty="0"/>
            <a:t>الخطوة 5</a:t>
          </a:r>
        </a:p>
        <a:p>
          <a:pPr marL="0" lvl="0" indent="0" algn="ctr" defTabSz="1066800" rtl="1">
            <a:lnSpc>
              <a:spcPct val="90000"/>
            </a:lnSpc>
            <a:spcBef>
              <a:spcPct val="0"/>
            </a:spcBef>
            <a:spcAft>
              <a:spcPct val="35000"/>
            </a:spcAft>
            <a:buNone/>
          </a:pPr>
          <a:r>
            <a:rPr lang="ar-SA" sz="2400" b="1" kern="1200" dirty="0"/>
            <a:t>بناء معدلات التحميل </a:t>
          </a:r>
          <a:endParaRPr lang="en-GB" sz="2400" b="1" kern="1200" dirty="0"/>
        </a:p>
      </dsp:txBody>
      <dsp:txXfrm>
        <a:off x="5851116" y="180568"/>
        <a:ext cx="1681581" cy="2673688"/>
      </dsp:txXfrm>
    </dsp:sp>
    <dsp:sp modelId="{171AA019-FD05-49DD-9301-3E13566657A0}">
      <dsp:nvSpPr>
        <dsp:cNvPr id="0" name=""/>
        <dsp:cNvSpPr/>
      </dsp:nvSpPr>
      <dsp:spPr>
        <a:xfrm rot="16200000">
          <a:off x="1539336" y="1502430"/>
          <a:ext cx="2716409" cy="5793677"/>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endParaRPr lang="ar-SA" sz="1400" b="1" kern="1200" dirty="0"/>
        </a:p>
      </dsp:txBody>
      <dsp:txXfrm rot="5400000">
        <a:off x="133306" y="3173668"/>
        <a:ext cx="5661073" cy="2451201"/>
      </dsp:txXfrm>
    </dsp:sp>
    <dsp:sp modelId="{3DEF753C-2419-4CC5-941C-E486C5D15708}">
      <dsp:nvSpPr>
        <dsp:cNvPr id="0" name=""/>
        <dsp:cNvSpPr/>
      </dsp:nvSpPr>
      <dsp:spPr>
        <a:xfrm>
          <a:off x="5794379" y="3089967"/>
          <a:ext cx="1837765" cy="2618603"/>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rtl="1">
            <a:lnSpc>
              <a:spcPct val="90000"/>
            </a:lnSpc>
            <a:spcBef>
              <a:spcPct val="0"/>
            </a:spcBef>
            <a:spcAft>
              <a:spcPct val="35000"/>
            </a:spcAft>
            <a:buNone/>
          </a:pPr>
          <a:endParaRPr lang="en-GB" sz="2400" b="1" kern="1200" dirty="0"/>
        </a:p>
      </dsp:txBody>
      <dsp:txXfrm>
        <a:off x="5884091" y="3179679"/>
        <a:ext cx="1658341" cy="24391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2C049-E65F-4E3F-B4DC-E4F2A0712E87}">
      <dsp:nvSpPr>
        <dsp:cNvPr id="0" name=""/>
        <dsp:cNvSpPr/>
      </dsp:nvSpPr>
      <dsp:spPr>
        <a:xfrm rot="16200000">
          <a:off x="2007824" y="-1921552"/>
          <a:ext cx="1618454" cy="5618635"/>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تجهيز البيانات: فتح برنامج إكسل.</a:t>
          </a:r>
        </a:p>
        <a:p>
          <a:pPr marL="114300" lvl="1" indent="-114300" algn="r" defTabSz="622300" rtl="1">
            <a:lnSpc>
              <a:spcPct val="90000"/>
            </a:lnSpc>
            <a:spcBef>
              <a:spcPct val="0"/>
            </a:spcBef>
            <a:spcAft>
              <a:spcPct val="15000"/>
            </a:spcAft>
            <a:buChar char="•"/>
          </a:pPr>
          <a:r>
            <a:rPr lang="ar-SA" sz="1400" kern="1200" dirty="0"/>
            <a:t>إدخال البيانات الأساسية التالية: خصص العمود (</a:t>
          </a:r>
          <a:r>
            <a:rPr lang="en-GB" sz="1400" kern="1200" dirty="0"/>
            <a:t>A</a:t>
          </a:r>
          <a:r>
            <a:rPr lang="ar-SA" sz="1400" kern="1200" dirty="0"/>
            <a:t>) للبيان , العمود (</a:t>
          </a:r>
          <a:r>
            <a:rPr lang="en-GB" sz="1400" kern="1200" dirty="0"/>
            <a:t>B</a:t>
          </a:r>
          <a:r>
            <a:rPr lang="ar-SA" sz="1400" kern="1200" dirty="0"/>
            <a:t>) لإجمالي التكاليف الصناعية غير المباشرة لكل عنصر , العمود ( </a:t>
          </a:r>
          <a:r>
            <a:rPr lang="en-GB" sz="1400" kern="1200" dirty="0"/>
            <a:t>C</a:t>
          </a:r>
          <a:r>
            <a:rPr lang="ar-SA" sz="1400" kern="1200" dirty="0"/>
            <a:t>) لقسم التصوير أ , والعمود (</a:t>
          </a:r>
          <a:r>
            <a:rPr lang="en-GB" sz="1400" kern="1200" dirty="0"/>
            <a:t>D</a:t>
          </a:r>
          <a:r>
            <a:rPr lang="ar-SA" sz="1400" kern="1200" dirty="0"/>
            <a:t>) لقسم الطباعة ب , والعمود (</a:t>
          </a:r>
          <a:r>
            <a:rPr lang="en-GB" sz="1400" kern="1200" dirty="0"/>
            <a:t>E</a:t>
          </a:r>
          <a:r>
            <a:rPr lang="ar-SA" sz="1400" kern="1200" dirty="0"/>
            <a:t>) لقسم المناولة س , والعمود (</a:t>
          </a:r>
          <a:r>
            <a:rPr lang="en-GB" sz="1400" kern="1200" dirty="0"/>
            <a:t>F</a:t>
          </a:r>
          <a:r>
            <a:rPr lang="ar-SA" sz="1400" kern="1200" dirty="0"/>
            <a:t>) لقسم التكييف ص , والعمود (</a:t>
          </a:r>
          <a:r>
            <a:rPr lang="en-GB" sz="1400" kern="1200" dirty="0"/>
            <a:t>G</a:t>
          </a:r>
          <a:r>
            <a:rPr lang="ar-SA" sz="1400" kern="1200" dirty="0"/>
            <a:t>) لنسب استفادة القسم أ , والعمود (</a:t>
          </a:r>
          <a:r>
            <a:rPr lang="en-GB" sz="1400" kern="1200" dirty="0"/>
            <a:t>H</a:t>
          </a:r>
          <a:r>
            <a:rPr lang="ar-SA" sz="1400" kern="1200" dirty="0"/>
            <a:t>) لنسب استفادة القسم ب , والعمود ( </a:t>
          </a:r>
          <a:r>
            <a:rPr lang="en-GB" sz="1400" kern="1200" dirty="0"/>
            <a:t>I</a:t>
          </a:r>
          <a:r>
            <a:rPr lang="ar-SA" sz="1400" kern="1200" dirty="0"/>
            <a:t>) لنسب استفادة القسم س , والعمود ( </a:t>
          </a:r>
          <a:r>
            <a:rPr lang="en-GB" sz="1400" kern="1200" dirty="0"/>
            <a:t>J</a:t>
          </a:r>
          <a:r>
            <a:rPr lang="ar-SA" sz="1400" kern="1200" dirty="0"/>
            <a:t>) لنسب استفادة القسم ص , والعمود ( </a:t>
          </a:r>
          <a:r>
            <a:rPr lang="en-GB" sz="1400" kern="1200" dirty="0"/>
            <a:t>K</a:t>
          </a:r>
          <a:r>
            <a:rPr lang="ar-SA" sz="1400" kern="1200" dirty="0"/>
            <a:t>) لمجموع نسب الاستفادة.</a:t>
          </a:r>
        </a:p>
      </dsp:txBody>
      <dsp:txXfrm rot="5400000">
        <a:off x="86740" y="157544"/>
        <a:ext cx="5539629" cy="1460442"/>
      </dsp:txXfrm>
    </dsp:sp>
    <dsp:sp modelId="{21CE78F5-7BFF-46D4-B925-0A4555324AF2}">
      <dsp:nvSpPr>
        <dsp:cNvPr id="0" name=""/>
        <dsp:cNvSpPr/>
      </dsp:nvSpPr>
      <dsp:spPr>
        <a:xfrm>
          <a:off x="5618250" y="0"/>
          <a:ext cx="2006434" cy="1770878"/>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0" lvl="0" indent="0" algn="ctr" defTabSz="666750" rtl="1">
            <a:lnSpc>
              <a:spcPct val="90000"/>
            </a:lnSpc>
            <a:spcBef>
              <a:spcPct val="0"/>
            </a:spcBef>
            <a:spcAft>
              <a:spcPct val="35000"/>
            </a:spcAft>
            <a:buNone/>
          </a:pPr>
          <a:r>
            <a:rPr lang="ar-SA" sz="1500" b="1" kern="1200" dirty="0"/>
            <a:t>الخطوة 1 </a:t>
          </a:r>
        </a:p>
        <a:p>
          <a:pPr marL="0" lvl="0" indent="0" algn="ctr" defTabSz="666750" rtl="1">
            <a:lnSpc>
              <a:spcPct val="90000"/>
            </a:lnSpc>
            <a:spcBef>
              <a:spcPct val="0"/>
            </a:spcBef>
            <a:spcAft>
              <a:spcPct val="35000"/>
            </a:spcAft>
            <a:buNone/>
          </a:pPr>
          <a:r>
            <a:rPr lang="ar-SA" sz="1500" b="1" kern="1200" dirty="0"/>
            <a:t>إدخال البيانات اللازمة لتنفيذ </a:t>
          </a:r>
          <a:endParaRPr lang="en-GB" sz="1500" b="1" kern="1200" dirty="0"/>
        </a:p>
        <a:p>
          <a:pPr marL="0" lvl="0" indent="0" algn="ctr" defTabSz="666750" rtl="1">
            <a:lnSpc>
              <a:spcPct val="90000"/>
            </a:lnSpc>
            <a:spcBef>
              <a:spcPct val="0"/>
            </a:spcBef>
            <a:spcAft>
              <a:spcPct val="35000"/>
            </a:spcAft>
            <a:buNone/>
          </a:pPr>
          <a:r>
            <a:rPr lang="ar-SA" sz="1500" b="1" kern="1200" dirty="0"/>
            <a:t> </a:t>
          </a:r>
          <a:r>
            <a:rPr lang="ar-SA" sz="1500" b="1" u="sng" kern="1200" dirty="0">
              <a:solidFill>
                <a:schemeClr val="tx1"/>
              </a:solidFill>
            </a:rPr>
            <a:t>المرحلة الأولى: </a:t>
          </a:r>
        </a:p>
        <a:p>
          <a:pPr marL="0" lvl="0" indent="0" algn="ctr" defTabSz="666750" rtl="1">
            <a:lnSpc>
              <a:spcPct val="90000"/>
            </a:lnSpc>
            <a:spcBef>
              <a:spcPct val="0"/>
            </a:spcBef>
            <a:spcAft>
              <a:spcPct val="35000"/>
            </a:spcAft>
            <a:buNone/>
          </a:pPr>
          <a:r>
            <a:rPr lang="ar-SA" sz="1500" b="1" kern="1200" dirty="0"/>
            <a:t>(توزيع عناصر التكاليف غير المباشرة على أقسام الإنتاج والخدمات) </a:t>
          </a:r>
        </a:p>
      </dsp:txBody>
      <dsp:txXfrm>
        <a:off x="5704697" y="86447"/>
        <a:ext cx="1833540" cy="1597984"/>
      </dsp:txXfrm>
    </dsp:sp>
    <dsp:sp modelId="{0589196F-9462-47FA-A699-0D6839D6F7FC}">
      <dsp:nvSpPr>
        <dsp:cNvPr id="0" name=""/>
        <dsp:cNvSpPr/>
      </dsp:nvSpPr>
      <dsp:spPr>
        <a:xfrm rot="16200000">
          <a:off x="2077073" y="-175846"/>
          <a:ext cx="1431248" cy="5585394"/>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نصيب القسم (أ) من المواد غير المباشرة= (التكلفة الإجمالية للمواد غير المباشرة * نسبة استفادة القسم (أ) /</a:t>
          </a:r>
          <a:r>
            <a:rPr lang="en-GB" sz="1400" kern="1200" dirty="0"/>
            <a:t> </a:t>
          </a:r>
          <a:r>
            <a:rPr lang="ar-SA" sz="1400" kern="1200" dirty="0"/>
            <a:t>مجموع نسب الاستفادة من المواد غير المباشرة </a:t>
          </a:r>
        </a:p>
        <a:p>
          <a:pPr marL="114300" lvl="1" indent="-114300" algn="r" defTabSz="622300" rtl="1">
            <a:lnSpc>
              <a:spcPct val="90000"/>
            </a:lnSpc>
            <a:spcBef>
              <a:spcPct val="0"/>
            </a:spcBef>
            <a:spcAft>
              <a:spcPct val="15000"/>
            </a:spcAft>
            <a:buChar char="•"/>
          </a:pPr>
          <a:r>
            <a:rPr lang="ar-SA" sz="1400" kern="1200" dirty="0"/>
            <a:t>وهكذا بالنسبة لباقي الاقسام المستفيدة</a:t>
          </a:r>
        </a:p>
        <a:p>
          <a:pPr marL="114300" lvl="1" indent="-114300" algn="r" defTabSz="622300" rtl="1">
            <a:lnSpc>
              <a:spcPct val="90000"/>
            </a:lnSpc>
            <a:spcBef>
              <a:spcPct val="0"/>
            </a:spcBef>
            <a:spcAft>
              <a:spcPct val="15000"/>
            </a:spcAft>
            <a:buChar char="•"/>
          </a:pPr>
          <a:r>
            <a:rPr lang="ar-SA" sz="1400" kern="1200" dirty="0"/>
            <a:t>الخطوات:</a:t>
          </a:r>
        </a:p>
        <a:p>
          <a:pPr marL="114300" lvl="1" indent="-114300" algn="r" defTabSz="622300" rtl="1">
            <a:lnSpc>
              <a:spcPct val="90000"/>
            </a:lnSpc>
            <a:spcBef>
              <a:spcPct val="0"/>
            </a:spcBef>
            <a:spcAft>
              <a:spcPct val="15000"/>
            </a:spcAft>
            <a:buChar char="•"/>
          </a:pPr>
          <a:r>
            <a:rPr lang="ar-SA" sz="1400" kern="1200" dirty="0"/>
            <a:t>استخراج مجموع النسب بالخلية (</a:t>
          </a:r>
          <a:r>
            <a:rPr lang="en-GB" sz="1400" kern="1200" dirty="0"/>
            <a:t>K3</a:t>
          </a:r>
          <a:r>
            <a:rPr lang="ar-SA" sz="1400" kern="1200" dirty="0"/>
            <a:t>)  : </a:t>
          </a:r>
          <a:r>
            <a:rPr lang="en-GB" sz="1400" kern="1200" dirty="0"/>
            <a:t>=SUM(G3:J3)</a:t>
          </a:r>
          <a:endParaRPr lang="ar-SA" sz="1400" kern="1200" dirty="0"/>
        </a:p>
        <a:p>
          <a:pPr marL="114300" lvl="1" indent="-114300" algn="r" defTabSz="622300" rtl="1">
            <a:lnSpc>
              <a:spcPct val="90000"/>
            </a:lnSpc>
            <a:spcBef>
              <a:spcPct val="0"/>
            </a:spcBef>
            <a:spcAft>
              <a:spcPct val="15000"/>
            </a:spcAft>
            <a:buChar char="•"/>
          </a:pPr>
          <a:r>
            <a:rPr lang="ar-SA" sz="1400" kern="1200" dirty="0"/>
            <a:t>استخراج نصيب القسم (أ) من المواد غير المياشرة بالخلية (</a:t>
          </a:r>
          <a:r>
            <a:rPr lang="en-GB" sz="1400" kern="1200" dirty="0"/>
            <a:t>C3</a:t>
          </a:r>
          <a:r>
            <a:rPr lang="ar-SA" sz="1400" kern="1200" dirty="0"/>
            <a:t>): </a:t>
          </a:r>
          <a:r>
            <a:rPr lang="en-GB" sz="1400" kern="1200" dirty="0"/>
            <a:t>=$B3*G3/$k3</a:t>
          </a:r>
          <a:endParaRPr lang="ar-SA" sz="1400" kern="1200" dirty="0"/>
        </a:p>
      </dsp:txBody>
      <dsp:txXfrm rot="5400000">
        <a:off x="69868" y="1971095"/>
        <a:ext cx="5515526" cy="1291512"/>
      </dsp:txXfrm>
    </dsp:sp>
    <dsp:sp modelId="{6FF99444-5108-47A0-A62A-31A05CC66B4E}">
      <dsp:nvSpPr>
        <dsp:cNvPr id="0" name=""/>
        <dsp:cNvSpPr/>
      </dsp:nvSpPr>
      <dsp:spPr>
        <a:xfrm>
          <a:off x="5588723" y="1853229"/>
          <a:ext cx="2044079" cy="1453005"/>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0" lvl="0" indent="0" algn="ctr" defTabSz="666750" rtl="1">
            <a:lnSpc>
              <a:spcPct val="90000"/>
            </a:lnSpc>
            <a:spcBef>
              <a:spcPct val="0"/>
            </a:spcBef>
            <a:spcAft>
              <a:spcPct val="35000"/>
            </a:spcAft>
            <a:buNone/>
          </a:pPr>
          <a:r>
            <a:rPr lang="ar-SA" sz="1500" b="1" kern="1200" dirty="0"/>
            <a:t>الخطوة 2 </a:t>
          </a:r>
        </a:p>
        <a:p>
          <a:pPr marL="0" lvl="0" indent="0" algn="ctr" defTabSz="666750" rtl="1">
            <a:lnSpc>
              <a:spcPct val="90000"/>
            </a:lnSpc>
            <a:spcBef>
              <a:spcPct val="0"/>
            </a:spcBef>
            <a:spcAft>
              <a:spcPct val="35000"/>
            </a:spcAft>
            <a:buNone/>
          </a:pPr>
          <a:r>
            <a:rPr lang="ar-SA" sz="1500" b="1" kern="1200" dirty="0"/>
            <a:t>توزيع عنصر المواد  غير المباشرة على أقسم الإنتاج والخدمات </a:t>
          </a:r>
          <a:endParaRPr lang="en-GB" sz="1500" b="1" kern="1200" dirty="0"/>
        </a:p>
      </dsp:txBody>
      <dsp:txXfrm>
        <a:off x="5659653" y="1924159"/>
        <a:ext cx="1902219" cy="1311145"/>
      </dsp:txXfrm>
    </dsp:sp>
    <dsp:sp modelId="{171AA019-FD05-49DD-9301-3E13566657A0}">
      <dsp:nvSpPr>
        <dsp:cNvPr id="0" name=""/>
        <dsp:cNvSpPr/>
      </dsp:nvSpPr>
      <dsp:spPr>
        <a:xfrm rot="16200000">
          <a:off x="2335050" y="1184053"/>
          <a:ext cx="911575" cy="5581588"/>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نفس الطريقة التي تمت بالنسبة لعنصر المواد غير المباشرة وذلك نسخ الخلية (</a:t>
          </a:r>
          <a:r>
            <a:rPr lang="en-GB" sz="1400" kern="1200" dirty="0"/>
            <a:t>C3</a:t>
          </a:r>
          <a:r>
            <a:rPr lang="ar-SA" sz="1400" kern="1200" dirty="0"/>
            <a:t>) إلى خلايا النطاق </a:t>
          </a:r>
          <a:r>
            <a:rPr lang="en-GB" sz="1400" kern="1200" dirty="0"/>
            <a:t>C4:F5</a:t>
          </a:r>
          <a:endParaRPr lang="ar-SA" sz="1400" kern="1200" dirty="0"/>
        </a:p>
        <a:p>
          <a:pPr marL="114300" lvl="1" indent="-114300" algn="r" defTabSz="622300" rtl="1">
            <a:lnSpc>
              <a:spcPct val="90000"/>
            </a:lnSpc>
            <a:spcBef>
              <a:spcPct val="0"/>
            </a:spcBef>
            <a:spcAft>
              <a:spcPct val="15000"/>
            </a:spcAft>
            <a:buChar char="•"/>
          </a:pPr>
          <a:endParaRPr lang="ar-SA" sz="1400" kern="1200" dirty="0"/>
        </a:p>
      </dsp:txBody>
      <dsp:txXfrm rot="5400000">
        <a:off x="44543" y="3563559"/>
        <a:ext cx="5537089" cy="822577"/>
      </dsp:txXfrm>
    </dsp:sp>
    <dsp:sp modelId="{3DEF753C-2419-4CC5-941C-E486C5D15708}">
      <dsp:nvSpPr>
        <dsp:cNvPr id="0" name=""/>
        <dsp:cNvSpPr/>
      </dsp:nvSpPr>
      <dsp:spPr>
        <a:xfrm>
          <a:off x="5581632" y="3386258"/>
          <a:ext cx="2051171" cy="1177176"/>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0" lvl="0" indent="0" algn="ctr" defTabSz="666750" rtl="1">
            <a:lnSpc>
              <a:spcPct val="90000"/>
            </a:lnSpc>
            <a:spcBef>
              <a:spcPct val="0"/>
            </a:spcBef>
            <a:spcAft>
              <a:spcPct val="35000"/>
            </a:spcAft>
            <a:buNone/>
          </a:pPr>
          <a:r>
            <a:rPr lang="ar-SA" sz="1500" b="1" kern="1200" dirty="0"/>
            <a:t>الخطوة 3</a:t>
          </a:r>
        </a:p>
        <a:p>
          <a:pPr marL="0" lvl="0" indent="0" algn="ctr" defTabSz="666750" rtl="1">
            <a:lnSpc>
              <a:spcPct val="90000"/>
            </a:lnSpc>
            <a:spcBef>
              <a:spcPct val="0"/>
            </a:spcBef>
            <a:spcAft>
              <a:spcPct val="35000"/>
            </a:spcAft>
            <a:buNone/>
          </a:pPr>
          <a:r>
            <a:rPr lang="ar-SA" sz="1500" b="1" kern="1200" dirty="0"/>
            <a:t>توزيع باقي عناصر التكاليف الصناعية غير المباشرة على أقسام الإنتاج والخدمات </a:t>
          </a:r>
        </a:p>
      </dsp:txBody>
      <dsp:txXfrm>
        <a:off x="5639097" y="3443723"/>
        <a:ext cx="1936241" cy="1062246"/>
      </dsp:txXfrm>
    </dsp:sp>
    <dsp:sp modelId="{8C04F018-ACB2-4299-88CD-8F410B02D5C1}">
      <dsp:nvSpPr>
        <dsp:cNvPr id="0" name=""/>
        <dsp:cNvSpPr/>
      </dsp:nvSpPr>
      <dsp:spPr>
        <a:xfrm rot="16200000">
          <a:off x="2372288" y="2425083"/>
          <a:ext cx="809643" cy="5551607"/>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استخراج إجمالي التكاليف الصناعية غير المباشرة التي تم توزيعها على الأقسام المستفيدة بالخلية (</a:t>
          </a:r>
          <a:r>
            <a:rPr lang="en-GB" sz="1400" kern="1200" dirty="0"/>
            <a:t>B6</a:t>
          </a:r>
          <a:r>
            <a:rPr lang="ar-SA" sz="1400" kern="1200" dirty="0"/>
            <a:t>) :</a:t>
          </a:r>
          <a:r>
            <a:rPr lang="en-GB" sz="1400" kern="1200" dirty="0"/>
            <a:t>SUM(B3:B5) </a:t>
          </a:r>
          <a:endParaRPr lang="ar-SA" sz="1400" kern="1200" dirty="0"/>
        </a:p>
        <a:p>
          <a:pPr marL="114300" lvl="1" indent="-114300" algn="r" defTabSz="622300" rtl="1">
            <a:lnSpc>
              <a:spcPct val="90000"/>
            </a:lnSpc>
            <a:spcBef>
              <a:spcPct val="0"/>
            </a:spcBef>
            <a:spcAft>
              <a:spcPct val="15000"/>
            </a:spcAft>
            <a:buChar char="•"/>
          </a:pPr>
          <a:r>
            <a:rPr lang="ar-SA" sz="1400" kern="1200" dirty="0"/>
            <a:t>وهكذا لباقي الأعمدة </a:t>
          </a:r>
          <a:r>
            <a:rPr lang="en-GB" sz="1400" kern="1200" dirty="0"/>
            <a:t>C, D, E, F </a:t>
          </a:r>
          <a:endParaRPr lang="ar-SA" sz="1400" kern="1200" dirty="0"/>
        </a:p>
      </dsp:txBody>
      <dsp:txXfrm rot="5400000">
        <a:off x="40830" y="4835589"/>
        <a:ext cx="5512083" cy="730595"/>
      </dsp:txXfrm>
    </dsp:sp>
    <dsp:sp modelId="{064428C7-8B25-44D5-AC5D-FF036C3233EE}">
      <dsp:nvSpPr>
        <dsp:cNvPr id="0" name=""/>
        <dsp:cNvSpPr/>
      </dsp:nvSpPr>
      <dsp:spPr>
        <a:xfrm>
          <a:off x="5552958" y="4645786"/>
          <a:ext cx="2079889" cy="1114853"/>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marL="0" lvl="0" indent="0" algn="ctr" defTabSz="666750" rtl="1">
            <a:lnSpc>
              <a:spcPct val="90000"/>
            </a:lnSpc>
            <a:spcBef>
              <a:spcPct val="0"/>
            </a:spcBef>
            <a:spcAft>
              <a:spcPct val="35000"/>
            </a:spcAft>
            <a:buNone/>
          </a:pPr>
          <a:r>
            <a:rPr lang="ar-SA" sz="1500" b="1" kern="1200" dirty="0"/>
            <a:t>الخطوة 4</a:t>
          </a:r>
        </a:p>
        <a:p>
          <a:pPr marL="0" lvl="0" indent="0" algn="ctr" defTabSz="666750" rtl="1">
            <a:lnSpc>
              <a:spcPct val="90000"/>
            </a:lnSpc>
            <a:spcBef>
              <a:spcPct val="0"/>
            </a:spcBef>
            <a:spcAft>
              <a:spcPct val="35000"/>
            </a:spcAft>
            <a:buNone/>
          </a:pPr>
          <a:r>
            <a:rPr lang="ar-SA" sz="1500" b="1" kern="1200" dirty="0"/>
            <a:t>حساب إجمالي التكاليف</a:t>
          </a:r>
        </a:p>
      </dsp:txBody>
      <dsp:txXfrm>
        <a:off x="5607381" y="4700209"/>
        <a:ext cx="1971043" cy="10060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2C049-E65F-4E3F-B4DC-E4F2A0712E87}">
      <dsp:nvSpPr>
        <dsp:cNvPr id="0" name=""/>
        <dsp:cNvSpPr/>
      </dsp:nvSpPr>
      <dsp:spPr>
        <a:xfrm rot="16200000">
          <a:off x="1676936" y="-1668249"/>
          <a:ext cx="2131523" cy="5474763"/>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A7</a:t>
          </a:r>
          <a:r>
            <a:rPr lang="ar-SA" sz="1400" kern="1200" dirty="0"/>
            <a:t>)  اكتب توزيع تكاليف القسم ص</a:t>
          </a:r>
        </a:p>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A8</a:t>
          </a:r>
          <a:r>
            <a:rPr lang="ar-SA" sz="1400" kern="1200" dirty="0"/>
            <a:t>) اكتب توزيع تكاليف القسم س</a:t>
          </a:r>
        </a:p>
        <a:p>
          <a:pPr marL="114300" lvl="1" indent="-114300" algn="r" defTabSz="622300" rtl="1">
            <a:lnSpc>
              <a:spcPct val="90000"/>
            </a:lnSpc>
            <a:spcBef>
              <a:spcPct val="0"/>
            </a:spcBef>
            <a:spcAft>
              <a:spcPct val="15000"/>
            </a:spcAft>
            <a:buChar char="•"/>
          </a:pPr>
          <a:r>
            <a:rPr lang="ar-SA" sz="1400" kern="1200" dirty="0"/>
            <a:t>إدخال البيانات:</a:t>
          </a:r>
        </a:p>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G7</a:t>
          </a:r>
          <a:r>
            <a:rPr lang="ar-SA" sz="1400" kern="1200" dirty="0"/>
            <a:t>) نسبة استفادة القسم الانتاجي (أ) من قسم الخدمات (ص) =3</a:t>
          </a:r>
        </a:p>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H7</a:t>
          </a:r>
          <a:r>
            <a:rPr lang="ar-SA" sz="1400" kern="1200" dirty="0"/>
            <a:t>)</a:t>
          </a:r>
          <a:r>
            <a:rPr lang="en-GB" sz="1400" kern="1200" dirty="0"/>
            <a:t> </a:t>
          </a:r>
          <a:r>
            <a:rPr lang="ar-SA" sz="1400" kern="1200" dirty="0"/>
            <a:t>نسبة استفادة القسم الانتاجي (ب) من قسم الخدمات (ص) =7</a:t>
          </a:r>
        </a:p>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I7</a:t>
          </a:r>
          <a:r>
            <a:rPr lang="ar-SA" sz="1400" kern="1200" dirty="0"/>
            <a:t>)</a:t>
          </a:r>
          <a:r>
            <a:rPr lang="en-GB" sz="1400" kern="1200" dirty="0"/>
            <a:t> </a:t>
          </a:r>
          <a:r>
            <a:rPr lang="ar-SA" sz="1400" kern="1200" dirty="0"/>
            <a:t>نسبة استفادة قسم الخدمات (س) من قسم الخدمات (ص) =2</a:t>
          </a:r>
        </a:p>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G8</a:t>
          </a:r>
          <a:r>
            <a:rPr lang="ar-SA" sz="1400" kern="1200" dirty="0"/>
            <a:t>) نسبة استفادة القسم الانتاجي (أ) من قسم الخدمات (س) =20</a:t>
          </a:r>
        </a:p>
        <a:p>
          <a:pPr marL="114300" lvl="1" indent="-114300" algn="r" defTabSz="622300" rtl="1">
            <a:lnSpc>
              <a:spcPct val="90000"/>
            </a:lnSpc>
            <a:spcBef>
              <a:spcPct val="0"/>
            </a:spcBef>
            <a:spcAft>
              <a:spcPct val="15000"/>
            </a:spcAft>
            <a:buChar char="•"/>
          </a:pPr>
          <a:r>
            <a:rPr lang="ar-SA" sz="1400" kern="1200" dirty="0"/>
            <a:t>بالخلية (</a:t>
          </a:r>
          <a:r>
            <a:rPr lang="en-GB" sz="1400" kern="1200" dirty="0"/>
            <a:t>H8</a:t>
          </a:r>
          <a:r>
            <a:rPr lang="ar-SA" sz="1400" kern="1200" dirty="0"/>
            <a:t>)</a:t>
          </a:r>
          <a:r>
            <a:rPr lang="en-GB" sz="1400" kern="1200" dirty="0"/>
            <a:t> </a:t>
          </a:r>
          <a:r>
            <a:rPr lang="ar-SA" sz="1400" kern="1200" dirty="0"/>
            <a:t>نسبة استفادة القسم الانتاجي (ب) من قسم الخدمات (س) =35</a:t>
          </a:r>
          <a:endParaRPr lang="en-GB" sz="1400" kern="1200" dirty="0"/>
        </a:p>
      </dsp:txBody>
      <dsp:txXfrm rot="5400000">
        <a:off x="109368" y="107423"/>
        <a:ext cx="5370711" cy="1923419"/>
      </dsp:txXfrm>
    </dsp:sp>
    <dsp:sp modelId="{21CE78F5-7BFF-46D4-B925-0A4555324AF2}">
      <dsp:nvSpPr>
        <dsp:cNvPr id="0" name=""/>
        <dsp:cNvSpPr/>
      </dsp:nvSpPr>
      <dsp:spPr>
        <a:xfrm>
          <a:off x="5472169" y="27268"/>
          <a:ext cx="2152430" cy="2078388"/>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rtl="1">
            <a:lnSpc>
              <a:spcPct val="90000"/>
            </a:lnSpc>
            <a:spcBef>
              <a:spcPct val="0"/>
            </a:spcBef>
            <a:spcAft>
              <a:spcPct val="35000"/>
            </a:spcAft>
            <a:buNone/>
          </a:pPr>
          <a:r>
            <a:rPr lang="ar-SA" sz="1900" b="1" kern="1200" dirty="0"/>
            <a:t>الخطوة 1 </a:t>
          </a:r>
        </a:p>
        <a:p>
          <a:pPr marL="0" lvl="0" indent="0" algn="ctr" defTabSz="844550" rtl="1">
            <a:lnSpc>
              <a:spcPct val="90000"/>
            </a:lnSpc>
            <a:spcBef>
              <a:spcPct val="0"/>
            </a:spcBef>
            <a:spcAft>
              <a:spcPct val="35000"/>
            </a:spcAft>
            <a:buNone/>
          </a:pPr>
          <a:r>
            <a:rPr lang="ar-SA" sz="1900" b="1" kern="1200" dirty="0"/>
            <a:t>إدخال البيانات اللازمة لتنفيذ </a:t>
          </a:r>
          <a:r>
            <a:rPr lang="ar-SA" sz="1900" b="1" u="sng" kern="1200" dirty="0">
              <a:solidFill>
                <a:schemeClr val="tx1"/>
              </a:solidFill>
            </a:rPr>
            <a:t>المرحلة الثانية :</a:t>
          </a:r>
        </a:p>
        <a:p>
          <a:pPr marL="0" lvl="0" indent="0" algn="ctr" defTabSz="844550" rtl="1">
            <a:lnSpc>
              <a:spcPct val="90000"/>
            </a:lnSpc>
            <a:spcBef>
              <a:spcPct val="0"/>
            </a:spcBef>
            <a:spcAft>
              <a:spcPct val="35000"/>
            </a:spcAft>
            <a:buNone/>
          </a:pPr>
          <a:r>
            <a:rPr lang="ar-SA" sz="1900" b="1" kern="1200" dirty="0"/>
            <a:t>(توزيع تكاليف أقسام الخدمات على أقسام الإنتاج)</a:t>
          </a:r>
          <a:endParaRPr lang="en-GB" sz="1900" b="1" kern="1200" dirty="0"/>
        </a:p>
      </dsp:txBody>
      <dsp:txXfrm>
        <a:off x="5573628" y="128727"/>
        <a:ext cx="1949512" cy="1875470"/>
      </dsp:txXfrm>
    </dsp:sp>
    <dsp:sp modelId="{0589196F-9462-47FA-A699-0D6839D6F7FC}">
      <dsp:nvSpPr>
        <dsp:cNvPr id="0" name=""/>
        <dsp:cNvSpPr/>
      </dsp:nvSpPr>
      <dsp:spPr>
        <a:xfrm rot="16200000">
          <a:off x="1806984" y="461947"/>
          <a:ext cx="1827889" cy="5441859"/>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t>نصيب القسم (أ) من تكاليف القسم (ص) = (تكاليف القسم (ص) * نسبة استفادة القسم (أ) /مجموع نسب الاستفادة من قسم الخدمات (ص)</a:t>
          </a:r>
        </a:p>
        <a:p>
          <a:pPr marL="114300" lvl="1" indent="-114300" algn="r" defTabSz="622300" rtl="1">
            <a:lnSpc>
              <a:spcPct val="90000"/>
            </a:lnSpc>
            <a:spcBef>
              <a:spcPct val="0"/>
            </a:spcBef>
            <a:spcAft>
              <a:spcPct val="15000"/>
            </a:spcAft>
            <a:buChar char="•"/>
          </a:pPr>
          <a:r>
            <a:rPr lang="ar-SA" sz="1400" kern="1200" dirty="0"/>
            <a:t>الخطوات: نسخ خلية مجموع النسب (</a:t>
          </a:r>
          <a:r>
            <a:rPr lang="en-GB" sz="1400" kern="1200" dirty="0"/>
            <a:t>K5</a:t>
          </a:r>
          <a:r>
            <a:rPr lang="ar-SA" sz="1400" kern="1200" dirty="0"/>
            <a:t>)  لنطاق الخلايا </a:t>
          </a:r>
          <a:r>
            <a:rPr lang="en-GB" sz="1400" kern="1200" dirty="0"/>
            <a:t>K6:K8</a:t>
          </a:r>
          <a:endParaRPr lang="ar-SA" sz="1400" kern="1200" dirty="0"/>
        </a:p>
        <a:p>
          <a:pPr marL="114300" lvl="1" indent="-114300" algn="r" defTabSz="622300" rtl="1">
            <a:lnSpc>
              <a:spcPct val="90000"/>
            </a:lnSpc>
            <a:spcBef>
              <a:spcPct val="0"/>
            </a:spcBef>
            <a:spcAft>
              <a:spcPct val="15000"/>
            </a:spcAft>
            <a:buChar char="•"/>
          </a:pPr>
          <a:r>
            <a:rPr lang="ar-SA" sz="1400" kern="1200" dirty="0"/>
            <a:t>نصيب القسم (أ) من تكاليف القسم (ص) (7</a:t>
          </a:r>
          <a:r>
            <a:rPr lang="en-GB" sz="1400" kern="1200" dirty="0"/>
            <a:t>C</a:t>
          </a:r>
          <a:r>
            <a:rPr lang="ar-SA" sz="1400" kern="1200" dirty="0"/>
            <a:t>) : </a:t>
          </a:r>
          <a:r>
            <a:rPr lang="en-GB" sz="1400" kern="1200" dirty="0"/>
            <a:t>=$F6*G7/$k7</a:t>
          </a:r>
          <a:endParaRPr lang="ar-SA" sz="1400" kern="1200" dirty="0"/>
        </a:p>
        <a:p>
          <a:pPr marL="114300" lvl="1" indent="-114300" algn="r" defTabSz="622300" rtl="1">
            <a:lnSpc>
              <a:spcPct val="90000"/>
            </a:lnSpc>
            <a:spcBef>
              <a:spcPct val="0"/>
            </a:spcBef>
            <a:spcAft>
              <a:spcPct val="15000"/>
            </a:spcAft>
            <a:buChar char="•"/>
          </a:pPr>
          <a:r>
            <a:rPr lang="ar-SA" sz="1400" kern="1200" dirty="0"/>
            <a:t>نصيب القسم (ب) والقسم (س) من تكاليف القسم (ص) : بنسخ المعادلة السابقة إلى الخلايا (</a:t>
          </a:r>
          <a:r>
            <a:rPr lang="en-GB" sz="1400" kern="1200" dirty="0"/>
            <a:t>D7</a:t>
          </a:r>
          <a:r>
            <a:rPr lang="ar-SA" sz="1400" kern="1200" dirty="0"/>
            <a:t>)(</a:t>
          </a:r>
          <a:r>
            <a:rPr lang="en-GB" sz="1400" kern="1200" dirty="0"/>
            <a:t>E7</a:t>
          </a:r>
          <a:r>
            <a:rPr lang="ar-SA" sz="1400" kern="1200" dirty="0"/>
            <a:t>)</a:t>
          </a:r>
        </a:p>
      </dsp:txBody>
      <dsp:txXfrm rot="5400000">
        <a:off x="89229" y="2358162"/>
        <a:ext cx="5352629" cy="1649429"/>
      </dsp:txXfrm>
    </dsp:sp>
    <dsp:sp modelId="{6FF99444-5108-47A0-A62A-31A05CC66B4E}">
      <dsp:nvSpPr>
        <dsp:cNvPr id="0" name=""/>
        <dsp:cNvSpPr/>
      </dsp:nvSpPr>
      <dsp:spPr>
        <a:xfrm>
          <a:off x="5444403" y="2226310"/>
          <a:ext cx="2188105" cy="1828328"/>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rtl="1">
            <a:lnSpc>
              <a:spcPct val="90000"/>
            </a:lnSpc>
            <a:spcBef>
              <a:spcPct val="0"/>
            </a:spcBef>
            <a:spcAft>
              <a:spcPct val="35000"/>
            </a:spcAft>
            <a:buNone/>
          </a:pPr>
          <a:r>
            <a:rPr lang="ar-SA" sz="1900" b="1" kern="1200" dirty="0"/>
            <a:t>الخطوة 2 </a:t>
          </a:r>
        </a:p>
        <a:p>
          <a:pPr marL="0" lvl="0" indent="0" algn="ctr" defTabSz="844550" rtl="1">
            <a:lnSpc>
              <a:spcPct val="90000"/>
            </a:lnSpc>
            <a:spcBef>
              <a:spcPct val="0"/>
            </a:spcBef>
            <a:spcAft>
              <a:spcPct val="35000"/>
            </a:spcAft>
            <a:buNone/>
          </a:pPr>
          <a:r>
            <a:rPr lang="ar-SA" sz="1900" b="1" kern="1200" dirty="0"/>
            <a:t>توزيع تكاليف قسم التكييف (ص)</a:t>
          </a:r>
          <a:endParaRPr lang="en-GB" sz="1900" b="1" kern="1200" dirty="0"/>
        </a:p>
      </dsp:txBody>
      <dsp:txXfrm>
        <a:off x="5533655" y="2315562"/>
        <a:ext cx="2009601" cy="1649824"/>
      </dsp:txXfrm>
    </dsp:sp>
    <dsp:sp modelId="{171AA019-FD05-49DD-9301-3E13566657A0}">
      <dsp:nvSpPr>
        <dsp:cNvPr id="0" name=""/>
        <dsp:cNvSpPr/>
      </dsp:nvSpPr>
      <dsp:spPr>
        <a:xfrm rot="16200000">
          <a:off x="1931116" y="2254758"/>
          <a:ext cx="1574775" cy="5436987"/>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a:solidFill>
                <a:schemeClr val="tx1"/>
              </a:solidFill>
            </a:rPr>
            <a:t>نصيب القسم (أ) من تكاليف القسم (س) = (مجموع تكاليف القسم (س)* نسبة استفادة القسم (أ) /مجموع نسب الاستفادة من قسم المناولة (س)</a:t>
          </a:r>
        </a:p>
        <a:p>
          <a:pPr marL="114300" lvl="1" indent="-114300" algn="r" defTabSz="622300" rtl="1">
            <a:lnSpc>
              <a:spcPct val="90000"/>
            </a:lnSpc>
            <a:spcBef>
              <a:spcPct val="0"/>
            </a:spcBef>
            <a:spcAft>
              <a:spcPct val="15000"/>
            </a:spcAft>
            <a:buChar char="•"/>
          </a:pPr>
          <a:r>
            <a:rPr lang="ar-SA" sz="1400" kern="1200" dirty="0">
              <a:solidFill>
                <a:schemeClr val="tx1"/>
              </a:solidFill>
            </a:rPr>
            <a:t>نصيب القسم (أ) من تكاليف القسم (س) (</a:t>
          </a:r>
          <a:r>
            <a:rPr lang="en-GB" sz="1400" kern="1200" dirty="0">
              <a:solidFill>
                <a:schemeClr val="tx1"/>
              </a:solidFill>
            </a:rPr>
            <a:t>C8</a:t>
          </a:r>
          <a:r>
            <a:rPr lang="ar-SA" sz="1400" kern="1200" dirty="0">
              <a:solidFill>
                <a:schemeClr val="tx1"/>
              </a:solidFill>
            </a:rPr>
            <a:t>) : </a:t>
          </a:r>
          <a:r>
            <a:rPr lang="en-GB" sz="1400" kern="1200" dirty="0">
              <a:solidFill>
                <a:schemeClr val="tx1"/>
              </a:solidFill>
            </a:rPr>
            <a:t>=($E6+$E7)*G8/$k8</a:t>
          </a:r>
          <a:endParaRPr lang="ar-SA" sz="1400" kern="1200" dirty="0">
            <a:solidFill>
              <a:schemeClr val="tx1"/>
            </a:solidFill>
          </a:endParaRPr>
        </a:p>
        <a:p>
          <a:pPr marL="114300" lvl="1" indent="-114300" algn="r" defTabSz="622300" rtl="1">
            <a:lnSpc>
              <a:spcPct val="90000"/>
            </a:lnSpc>
            <a:spcBef>
              <a:spcPct val="0"/>
            </a:spcBef>
            <a:spcAft>
              <a:spcPct val="15000"/>
            </a:spcAft>
            <a:buChar char="•"/>
          </a:pPr>
          <a:r>
            <a:rPr lang="ar-SA" sz="1400" kern="1200" dirty="0">
              <a:solidFill>
                <a:schemeClr val="tx1"/>
              </a:solidFill>
            </a:rPr>
            <a:t>نصيب القسم (ب) من تكاليف القسم (س) : بنسخ المعادلة السابقة إالى الخليه (</a:t>
          </a:r>
          <a:r>
            <a:rPr lang="en-GB" sz="1400" kern="1200" dirty="0">
              <a:solidFill>
                <a:schemeClr val="tx1"/>
              </a:solidFill>
            </a:rPr>
            <a:t>D8</a:t>
          </a:r>
          <a:r>
            <a:rPr lang="ar-SA" sz="1400" kern="1200" dirty="0">
              <a:solidFill>
                <a:schemeClr val="tx1"/>
              </a:solidFill>
            </a:rPr>
            <a:t>)</a:t>
          </a:r>
        </a:p>
      </dsp:txBody>
      <dsp:txXfrm rot="5400000">
        <a:off x="76884" y="4262738"/>
        <a:ext cx="5360113" cy="1421027"/>
      </dsp:txXfrm>
    </dsp:sp>
    <dsp:sp modelId="{3DEF753C-2419-4CC5-941C-E486C5D15708}">
      <dsp:nvSpPr>
        <dsp:cNvPr id="0" name=""/>
        <dsp:cNvSpPr/>
      </dsp:nvSpPr>
      <dsp:spPr>
        <a:xfrm>
          <a:off x="5437325" y="4146055"/>
          <a:ext cx="2195184" cy="1611214"/>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rtl="1">
            <a:lnSpc>
              <a:spcPct val="90000"/>
            </a:lnSpc>
            <a:spcBef>
              <a:spcPct val="0"/>
            </a:spcBef>
            <a:spcAft>
              <a:spcPct val="35000"/>
            </a:spcAft>
            <a:buNone/>
          </a:pPr>
          <a:r>
            <a:rPr lang="ar-SA" sz="1900" b="1" kern="1200" dirty="0"/>
            <a:t>الخطوة 3</a:t>
          </a:r>
        </a:p>
        <a:p>
          <a:pPr marL="0" lvl="0" indent="0" algn="ctr" defTabSz="844550" rtl="1">
            <a:lnSpc>
              <a:spcPct val="90000"/>
            </a:lnSpc>
            <a:spcBef>
              <a:spcPct val="0"/>
            </a:spcBef>
            <a:spcAft>
              <a:spcPct val="35000"/>
            </a:spcAft>
            <a:buNone/>
          </a:pPr>
          <a:r>
            <a:rPr lang="ar-SA" sz="1900" b="1" kern="1200" dirty="0"/>
            <a:t>توزيع تكاليف قسم المناولة (س)</a:t>
          </a:r>
        </a:p>
      </dsp:txBody>
      <dsp:txXfrm>
        <a:off x="5515978" y="4224708"/>
        <a:ext cx="2037878" cy="145390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2C049-E65F-4E3F-B4DC-E4F2A0712E87}">
      <dsp:nvSpPr>
        <dsp:cNvPr id="0" name=""/>
        <dsp:cNvSpPr/>
      </dsp:nvSpPr>
      <dsp:spPr>
        <a:xfrm rot="16200000">
          <a:off x="1854454" y="-1622870"/>
          <a:ext cx="2058838" cy="5767746"/>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711200" rtl="1">
            <a:lnSpc>
              <a:spcPct val="90000"/>
            </a:lnSpc>
            <a:spcBef>
              <a:spcPct val="0"/>
            </a:spcBef>
            <a:spcAft>
              <a:spcPct val="15000"/>
            </a:spcAft>
            <a:buChar char="•"/>
          </a:pPr>
          <a:r>
            <a:rPr lang="ar-SA" sz="1600" kern="1200">
              <a:solidFill>
                <a:schemeClr val="tx1"/>
              </a:solidFill>
            </a:rPr>
            <a:t>بالخلية (</a:t>
          </a:r>
          <a:r>
            <a:rPr lang="en-GB" sz="1600" kern="1200">
              <a:solidFill>
                <a:schemeClr val="tx1"/>
              </a:solidFill>
            </a:rPr>
            <a:t>A9</a:t>
          </a:r>
          <a:r>
            <a:rPr lang="ar-SA" sz="1600" kern="1200">
              <a:solidFill>
                <a:schemeClr val="tx1"/>
              </a:solidFill>
            </a:rPr>
            <a:t>) اكنب إجمالي التكاليف</a:t>
          </a:r>
          <a:endParaRPr lang="ar-SA" sz="1600" kern="1200" dirty="0">
            <a:solidFill>
              <a:srgbClr val="FF0000"/>
            </a:solidFill>
          </a:endParaRPr>
        </a:p>
        <a:p>
          <a:pPr marL="171450" lvl="1" indent="-171450" algn="r" defTabSz="711200" rtl="1">
            <a:lnSpc>
              <a:spcPct val="90000"/>
            </a:lnSpc>
            <a:spcBef>
              <a:spcPct val="0"/>
            </a:spcBef>
            <a:spcAft>
              <a:spcPct val="15000"/>
            </a:spcAft>
            <a:buChar char="•"/>
          </a:pPr>
          <a:r>
            <a:rPr lang="ar-SA" sz="1600" kern="1200" dirty="0">
              <a:solidFill>
                <a:schemeClr val="tx1"/>
              </a:solidFill>
            </a:rPr>
            <a:t>استخراج إجمالي تكاليف </a:t>
          </a:r>
          <a:r>
            <a:rPr lang="ar-SA" sz="1600" b="0" i="0" kern="1200" dirty="0">
              <a:solidFill>
                <a:schemeClr val="tx1"/>
              </a:solidFill>
            </a:rPr>
            <a:t>قسم الإنتاج (أ</a:t>
          </a:r>
          <a:r>
            <a:rPr lang="ar-SA" sz="1600" b="0" i="0" kern="1200">
              <a:solidFill>
                <a:schemeClr val="tx1"/>
              </a:solidFill>
            </a:rPr>
            <a:t>) : </a:t>
          </a:r>
          <a:r>
            <a:rPr lang="en-GB" sz="1600" b="0" i="0" kern="1200">
              <a:solidFill>
                <a:schemeClr val="tx1"/>
              </a:solidFill>
            </a:rPr>
            <a:t>SUM (C6:C8)</a:t>
          </a:r>
          <a:endParaRPr lang="ar-SA" sz="1600" b="0" i="0" kern="1200" dirty="0">
            <a:solidFill>
              <a:schemeClr val="tx1"/>
            </a:solidFill>
          </a:endParaRPr>
        </a:p>
        <a:p>
          <a:pPr marL="171450" lvl="1" indent="-171450" algn="r" defTabSz="711200" rtl="1">
            <a:lnSpc>
              <a:spcPct val="90000"/>
            </a:lnSpc>
            <a:spcBef>
              <a:spcPct val="0"/>
            </a:spcBef>
            <a:spcAft>
              <a:spcPct val="15000"/>
            </a:spcAft>
            <a:buChar char="•"/>
          </a:pPr>
          <a:r>
            <a:rPr lang="ar-SA" sz="1600" kern="1200" dirty="0">
              <a:solidFill>
                <a:schemeClr val="tx1"/>
              </a:solidFill>
            </a:rPr>
            <a:t>استخراج إجمالي تكاليف </a:t>
          </a:r>
          <a:r>
            <a:rPr lang="ar-SA" sz="1600" b="0" i="0" kern="1200" dirty="0">
              <a:solidFill>
                <a:schemeClr val="tx1"/>
              </a:solidFill>
            </a:rPr>
            <a:t>قسم الإنتاج (ب) : </a:t>
          </a:r>
          <a:r>
            <a:rPr lang="en-GB" sz="1600" b="0" i="0" kern="1200" dirty="0">
              <a:solidFill>
                <a:schemeClr val="tx1"/>
              </a:solidFill>
            </a:rPr>
            <a:t>SUM (D6:D8)</a:t>
          </a:r>
          <a:endParaRPr lang="en-GB" sz="1600" kern="1200" dirty="0"/>
        </a:p>
      </dsp:txBody>
      <dsp:txXfrm rot="5400000">
        <a:off x="100504" y="332088"/>
        <a:ext cx="5667242" cy="1857830"/>
      </dsp:txXfrm>
    </dsp:sp>
    <dsp:sp modelId="{21CE78F5-7BFF-46D4-B925-0A4555324AF2}">
      <dsp:nvSpPr>
        <dsp:cNvPr id="0" name=""/>
        <dsp:cNvSpPr/>
      </dsp:nvSpPr>
      <dsp:spPr>
        <a:xfrm>
          <a:off x="5760146" y="112248"/>
          <a:ext cx="1863521" cy="221463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rtl="1">
            <a:lnSpc>
              <a:spcPct val="90000"/>
            </a:lnSpc>
            <a:spcBef>
              <a:spcPct val="0"/>
            </a:spcBef>
            <a:spcAft>
              <a:spcPct val="35000"/>
            </a:spcAft>
            <a:buNone/>
          </a:pPr>
          <a:r>
            <a:rPr lang="ar-SA" sz="2400" b="1" kern="1200" dirty="0"/>
            <a:t>الخطوة 4</a:t>
          </a:r>
        </a:p>
        <a:p>
          <a:pPr marL="0" lvl="0" indent="0" algn="ctr" defTabSz="1066800" rtl="1">
            <a:lnSpc>
              <a:spcPct val="90000"/>
            </a:lnSpc>
            <a:spcBef>
              <a:spcPct val="0"/>
            </a:spcBef>
            <a:spcAft>
              <a:spcPct val="35000"/>
            </a:spcAft>
            <a:buNone/>
          </a:pPr>
          <a:r>
            <a:rPr lang="ar-SA" sz="2400" b="1" kern="1200" dirty="0"/>
            <a:t>حساب إجمالي تكاليف أقسام الإنتاج</a:t>
          </a:r>
          <a:endParaRPr lang="en-GB" sz="2400" b="1" kern="1200" dirty="0"/>
        </a:p>
      </dsp:txBody>
      <dsp:txXfrm>
        <a:off x="5851116" y="203218"/>
        <a:ext cx="1681581" cy="2032692"/>
      </dsp:txXfrm>
    </dsp:sp>
    <dsp:sp modelId="{171AA019-FD05-49DD-9301-3E13566657A0}">
      <dsp:nvSpPr>
        <dsp:cNvPr id="0" name=""/>
        <dsp:cNvSpPr/>
      </dsp:nvSpPr>
      <dsp:spPr>
        <a:xfrm rot="16200000">
          <a:off x="1310333" y="1205982"/>
          <a:ext cx="3174415" cy="5793677"/>
        </a:xfrm>
        <a:prstGeom prst="round2Same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a:solidFill>
                <a:schemeClr val="tx1"/>
              </a:solidFill>
            </a:rPr>
            <a:t>معدل التحميل = إجمالي التكاليف غير المباشرة /أساس التحميل لكل قسم من أقسام الإنتاج </a:t>
          </a:r>
          <a:endParaRPr lang="ar-SA" sz="1600" b="1" kern="1200" dirty="0">
            <a:solidFill>
              <a:schemeClr val="tx1"/>
            </a:solidFill>
          </a:endParaRPr>
        </a:p>
        <a:p>
          <a:pPr marL="171450" lvl="1" indent="-171450" algn="r" defTabSz="711200" rtl="1">
            <a:lnSpc>
              <a:spcPct val="90000"/>
            </a:lnSpc>
            <a:spcBef>
              <a:spcPct val="0"/>
            </a:spcBef>
            <a:spcAft>
              <a:spcPct val="15000"/>
            </a:spcAft>
            <a:buChar char="•"/>
          </a:pPr>
          <a:r>
            <a:rPr lang="ar-SA" sz="1600" kern="1200" dirty="0">
              <a:solidFill>
                <a:schemeClr val="tx1"/>
              </a:solidFill>
            </a:rPr>
            <a:t>إدخال بيانات أساس التحميل : انقر الخلية (</a:t>
          </a:r>
          <a:r>
            <a:rPr lang="en-GB" sz="1600" kern="1200" dirty="0">
              <a:solidFill>
                <a:schemeClr val="tx1"/>
              </a:solidFill>
            </a:rPr>
            <a:t>A10</a:t>
          </a:r>
          <a:r>
            <a:rPr lang="ar-SA" sz="1600" kern="1200" dirty="0">
              <a:solidFill>
                <a:schemeClr val="tx1"/>
              </a:solidFill>
            </a:rPr>
            <a:t>) ,اكتب أسس التحميل</a:t>
          </a:r>
        </a:p>
        <a:p>
          <a:pPr marL="171450" lvl="1" indent="-171450" algn="r" defTabSz="711200" rtl="1">
            <a:lnSpc>
              <a:spcPct val="90000"/>
            </a:lnSpc>
            <a:spcBef>
              <a:spcPct val="0"/>
            </a:spcBef>
            <a:spcAft>
              <a:spcPct val="15000"/>
            </a:spcAft>
            <a:buChar char="•"/>
          </a:pPr>
          <a:r>
            <a:rPr lang="ar-SA" sz="1600" kern="1200" dirty="0">
              <a:solidFill>
                <a:schemeClr val="tx1"/>
              </a:solidFill>
            </a:rPr>
            <a:t>انقر الخليه (</a:t>
          </a:r>
          <a:r>
            <a:rPr lang="en-GB" sz="1600" kern="1200" dirty="0">
              <a:solidFill>
                <a:schemeClr val="tx1"/>
              </a:solidFill>
            </a:rPr>
            <a:t>C10</a:t>
          </a:r>
          <a:r>
            <a:rPr lang="ar-SA" sz="1600" kern="1200" dirty="0">
              <a:solidFill>
                <a:schemeClr val="tx1"/>
              </a:solidFill>
            </a:rPr>
            <a:t>) واكتب 3000 وهو أساس التحميل للقسم أ - عبارة عن عدد ساعات العمل المباشر للقسم الاإنتاجي أ</a:t>
          </a:r>
        </a:p>
        <a:p>
          <a:pPr marL="171450" lvl="1" indent="-171450" algn="r" defTabSz="711200" rtl="1">
            <a:lnSpc>
              <a:spcPct val="90000"/>
            </a:lnSpc>
            <a:spcBef>
              <a:spcPct val="0"/>
            </a:spcBef>
            <a:spcAft>
              <a:spcPct val="15000"/>
            </a:spcAft>
            <a:buChar char="•"/>
          </a:pPr>
          <a:r>
            <a:rPr lang="ar-SA" sz="1600" kern="1200" dirty="0">
              <a:solidFill>
                <a:schemeClr val="tx1"/>
              </a:solidFill>
            </a:rPr>
            <a:t>انقر الخلية (</a:t>
          </a:r>
          <a:r>
            <a:rPr lang="en-GB" sz="1600" kern="1200" dirty="0">
              <a:solidFill>
                <a:schemeClr val="tx1"/>
              </a:solidFill>
            </a:rPr>
            <a:t>D10</a:t>
          </a:r>
          <a:r>
            <a:rPr lang="ar-SA" sz="1600" kern="1200" dirty="0">
              <a:solidFill>
                <a:schemeClr val="tx1"/>
              </a:solidFill>
            </a:rPr>
            <a:t>) وأكتب 2500 وهو أساس التحميل للقسم ب - عبارة عن عدد ساعات العمل المباشر للقسم الاإنتاجي ب</a:t>
          </a:r>
        </a:p>
        <a:p>
          <a:pPr marL="171450" lvl="1" indent="-171450" algn="r" defTabSz="711200" rtl="1">
            <a:lnSpc>
              <a:spcPct val="90000"/>
            </a:lnSpc>
            <a:spcBef>
              <a:spcPct val="0"/>
            </a:spcBef>
            <a:spcAft>
              <a:spcPct val="15000"/>
            </a:spcAft>
            <a:buChar char="•"/>
          </a:pPr>
          <a:r>
            <a:rPr lang="ar-SA" sz="1600" kern="1200" dirty="0">
              <a:solidFill>
                <a:schemeClr val="tx1"/>
              </a:solidFill>
            </a:rPr>
            <a:t>أنقر الخلية (</a:t>
          </a:r>
          <a:r>
            <a:rPr lang="en-GB" sz="1600" kern="1200" dirty="0">
              <a:solidFill>
                <a:schemeClr val="tx1"/>
              </a:solidFill>
            </a:rPr>
            <a:t>A11</a:t>
          </a:r>
          <a:r>
            <a:rPr lang="ar-SA" sz="1600" kern="1200" dirty="0">
              <a:solidFill>
                <a:schemeClr val="tx1"/>
              </a:solidFill>
            </a:rPr>
            <a:t>) واكتب معدلات التحميل </a:t>
          </a:r>
        </a:p>
        <a:p>
          <a:pPr marL="171450" lvl="1" indent="-171450" algn="r" defTabSz="711200" rtl="1">
            <a:lnSpc>
              <a:spcPct val="90000"/>
            </a:lnSpc>
            <a:spcBef>
              <a:spcPct val="0"/>
            </a:spcBef>
            <a:spcAft>
              <a:spcPct val="15000"/>
            </a:spcAft>
            <a:buChar char="•"/>
          </a:pPr>
          <a:r>
            <a:rPr lang="ar-SA" sz="1600" kern="1200" dirty="0">
              <a:solidFill>
                <a:schemeClr val="tx1"/>
              </a:solidFill>
            </a:rPr>
            <a:t>أنقر الخلية (</a:t>
          </a:r>
          <a:r>
            <a:rPr lang="en-GB" sz="1600" kern="1200" dirty="0">
              <a:solidFill>
                <a:schemeClr val="tx1"/>
              </a:solidFill>
            </a:rPr>
            <a:t>C11</a:t>
          </a:r>
          <a:r>
            <a:rPr lang="ar-SA" sz="1600" kern="1200" dirty="0">
              <a:solidFill>
                <a:schemeClr val="tx1"/>
              </a:solidFill>
            </a:rPr>
            <a:t>) وأكتب معادلة معدل التحميل : </a:t>
          </a:r>
          <a:r>
            <a:rPr lang="en-GB" sz="1600" kern="1200" dirty="0">
              <a:solidFill>
                <a:schemeClr val="tx1"/>
              </a:solidFill>
            </a:rPr>
            <a:t>=C9/C10</a:t>
          </a:r>
          <a:endParaRPr lang="ar-SA" sz="1600" kern="1200" dirty="0">
            <a:solidFill>
              <a:schemeClr val="tx1"/>
            </a:solidFill>
          </a:endParaRPr>
        </a:p>
      </dsp:txBody>
      <dsp:txXfrm rot="5400000">
        <a:off x="155664" y="2670575"/>
        <a:ext cx="5638715" cy="2864491"/>
      </dsp:txXfrm>
    </dsp:sp>
    <dsp:sp modelId="{3DEF753C-2419-4CC5-941C-E486C5D15708}">
      <dsp:nvSpPr>
        <dsp:cNvPr id="0" name=""/>
        <dsp:cNvSpPr/>
      </dsp:nvSpPr>
      <dsp:spPr>
        <a:xfrm>
          <a:off x="5794379" y="2448008"/>
          <a:ext cx="1837765" cy="3309624"/>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rtl="1">
            <a:lnSpc>
              <a:spcPct val="90000"/>
            </a:lnSpc>
            <a:spcBef>
              <a:spcPct val="0"/>
            </a:spcBef>
            <a:spcAft>
              <a:spcPct val="35000"/>
            </a:spcAft>
            <a:buNone/>
          </a:pPr>
          <a:r>
            <a:rPr lang="ar-SA" sz="2400" b="1" kern="1200" dirty="0"/>
            <a:t>الخطوة 5</a:t>
          </a:r>
        </a:p>
        <a:p>
          <a:pPr marL="0" lvl="0" indent="0" algn="ctr" defTabSz="1066800" rtl="1">
            <a:lnSpc>
              <a:spcPct val="90000"/>
            </a:lnSpc>
            <a:spcBef>
              <a:spcPct val="0"/>
            </a:spcBef>
            <a:spcAft>
              <a:spcPct val="35000"/>
            </a:spcAft>
            <a:buNone/>
          </a:pPr>
          <a:r>
            <a:rPr lang="ar-SA" sz="2400" b="1" kern="1200" dirty="0"/>
            <a:t>بناء معدلات التحميل </a:t>
          </a:r>
          <a:endParaRPr lang="en-GB" sz="2400" b="1" kern="1200" dirty="0"/>
        </a:p>
        <a:p>
          <a:pPr marL="0" lvl="0" indent="0" algn="ctr" defTabSz="1066800" rtl="1">
            <a:lnSpc>
              <a:spcPct val="90000"/>
            </a:lnSpc>
            <a:spcBef>
              <a:spcPct val="0"/>
            </a:spcBef>
            <a:spcAft>
              <a:spcPct val="35000"/>
            </a:spcAft>
            <a:buNone/>
          </a:pPr>
          <a:endParaRPr lang="en-GB" sz="2400" b="1" kern="1200" dirty="0"/>
        </a:p>
      </dsp:txBody>
      <dsp:txXfrm>
        <a:off x="5884091" y="2537720"/>
        <a:ext cx="1658341" cy="313020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a:t>Click to edit Master title style</a:t>
            </a:r>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B8ABB09-4A1D-463E-8065-109CC2B7EFAA}" type="datetimeFigureOut">
              <a:rPr lang="ar-SA" smtClean="0"/>
              <a:t>28/01/38</a:t>
            </a:fld>
            <a:endParaRPr lang="ar-SA"/>
          </a:p>
        </p:txBody>
      </p:sp>
      <p:sp>
        <p:nvSpPr>
          <p:cNvPr id="5" name="Footer Placeholder 4"/>
          <p:cNvSpPr>
            <a:spLocks noGrp="1"/>
          </p:cNvSpPr>
          <p:nvPr>
            <p:ph type="ftr" sz="quarter" idx="11"/>
          </p:nvPr>
        </p:nvSpPr>
        <p:spPr>
          <a:xfrm>
            <a:off x="1174044" y="5357592"/>
            <a:ext cx="5034845" cy="365125"/>
          </a:xfrm>
        </p:spPr>
        <p:txBody>
          <a:bodyPr/>
          <a:lstStyle/>
          <a:p>
            <a:endParaRPr lang="ar-SA"/>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8ABB09-4A1D-463E-8065-109CC2B7EFAA}" type="datetimeFigureOut">
              <a:rPr lang="ar-SA" smtClean="0"/>
              <a:t>28/01/38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8ABB09-4A1D-463E-8065-109CC2B7EFAA}" type="datetimeFigureOut">
              <a:rPr lang="ar-SA" smtClean="0"/>
              <a:t>28/01/38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B8ABB09-4A1D-463E-8065-109CC2B7EFAA}" type="datetimeFigureOut">
              <a:rPr lang="ar-SA" smtClean="0"/>
              <a:t>28/01/38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t>28/01/38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1B8ABB09-4A1D-463E-8065-109CC2B7EFAA}" type="datetimeFigureOut">
              <a:rPr lang="ar-SA" smtClean="0"/>
              <a:t>28/01/38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9" name="Content Placeholder 8"/>
          <p:cNvSpPr>
            <a:spLocks noGrp="1"/>
          </p:cNvSpPr>
          <p:nvPr>
            <p:ph sz="quarter" idx="13"/>
          </p:nvPr>
        </p:nvSpPr>
        <p:spPr>
          <a:xfrm>
            <a:off x="1298448" y="2121407"/>
            <a:ext cx="3200400" cy="36027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63440" y="2119313"/>
            <a:ext cx="3200400" cy="36052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1B8ABB09-4A1D-463E-8065-109CC2B7EFAA}" type="datetimeFigureOut">
              <a:rPr lang="ar-SA" smtClean="0"/>
              <a:t>28/01/38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
        <p:nvSpPr>
          <p:cNvPr id="11" name="Content Placeholder 10"/>
          <p:cNvSpPr>
            <a:spLocks noGrp="1"/>
          </p:cNvSpPr>
          <p:nvPr>
            <p:ph sz="quarter" idx="13"/>
          </p:nvPr>
        </p:nvSpPr>
        <p:spPr>
          <a:xfrm>
            <a:off x="1298448" y="2944368"/>
            <a:ext cx="3227832" cy="2779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B8ABB09-4A1D-463E-8065-109CC2B7EFAA}" type="datetimeFigureOut">
              <a:rPr lang="ar-SA" smtClean="0"/>
              <a:t>28/01/38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28/01/38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a:t>Click to edit Master title style</a:t>
            </a:r>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1B8ABB09-4A1D-463E-8065-109CC2B7EFAA}" type="datetimeFigureOut">
              <a:rPr lang="ar-SA" smtClean="0"/>
              <a:t>28/01/38</a:t>
            </a:fld>
            <a:endParaRPr lang="ar-SA"/>
          </a:p>
        </p:txBody>
      </p:sp>
      <p:sp>
        <p:nvSpPr>
          <p:cNvPr id="6" name="Footer Placeholder 5"/>
          <p:cNvSpPr>
            <a:spLocks noGrp="1"/>
          </p:cNvSpPr>
          <p:nvPr>
            <p:ph type="ftr" sz="quarter" idx="11"/>
          </p:nvPr>
        </p:nvSpPr>
        <p:spPr>
          <a:xfrm rot="-60000">
            <a:off x="914554" y="5829261"/>
            <a:ext cx="3522607" cy="365125"/>
          </a:xfrm>
        </p:spPr>
        <p:txBody>
          <a:bodyPr/>
          <a:lstStyle/>
          <a:p>
            <a:endParaRPr lang="ar-SA"/>
          </a:p>
        </p:txBody>
      </p:sp>
      <p:sp>
        <p:nvSpPr>
          <p:cNvPr id="7" name="Slide Number Placeholder 6"/>
          <p:cNvSpPr>
            <a:spLocks noGrp="1"/>
          </p:cNvSpPr>
          <p:nvPr>
            <p:ph type="sldNum" sz="quarter" idx="12"/>
          </p:nvPr>
        </p:nvSpPr>
        <p:spPr>
          <a:xfrm rot="60000">
            <a:off x="7557313" y="5896961"/>
            <a:ext cx="554023" cy="365125"/>
          </a:xfrm>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1B8ABB09-4A1D-463E-8065-109CC2B7EFAA}" type="datetimeFigureOut">
              <a:rPr lang="ar-SA" smtClean="0"/>
              <a:t>28/01/38</a:t>
            </a:fld>
            <a:endParaRPr lang="ar-SA"/>
          </a:p>
        </p:txBody>
      </p:sp>
      <p:sp>
        <p:nvSpPr>
          <p:cNvPr id="6" name="Footer Placeholder 5"/>
          <p:cNvSpPr>
            <a:spLocks noGrp="1"/>
          </p:cNvSpPr>
          <p:nvPr>
            <p:ph type="ftr" sz="quarter" idx="11"/>
          </p:nvPr>
        </p:nvSpPr>
        <p:spPr>
          <a:xfrm rot="-60000">
            <a:off x="914569" y="5831037"/>
            <a:ext cx="3319043" cy="365125"/>
          </a:xfrm>
        </p:spPr>
        <p:txBody>
          <a:bodyPr/>
          <a:lstStyle/>
          <a:p>
            <a:endParaRPr lang="ar-SA"/>
          </a:p>
        </p:txBody>
      </p:sp>
      <p:sp>
        <p:nvSpPr>
          <p:cNvPr id="7" name="Slide Number Placeholder 6"/>
          <p:cNvSpPr>
            <a:spLocks noGrp="1"/>
          </p:cNvSpPr>
          <p:nvPr>
            <p:ph type="sldNum" sz="quarter" idx="12"/>
          </p:nvPr>
        </p:nvSpPr>
        <p:spPr>
          <a:xfrm rot="60000">
            <a:off x="7562089" y="5900026"/>
            <a:ext cx="554023" cy="365125"/>
          </a:xfrm>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B8ABB09-4A1D-463E-8065-109CC2B7EFAA}" type="datetimeFigureOut">
              <a:rPr lang="ar-SA" smtClean="0"/>
              <a:t>28/01/38</a:t>
            </a:fld>
            <a:endParaRPr lang="ar-SA"/>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SA"/>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412776"/>
            <a:ext cx="7056784" cy="1368152"/>
          </a:xfrm>
        </p:spPr>
        <p:txBody>
          <a:bodyPr>
            <a:normAutofit/>
          </a:bodyPr>
          <a:lstStyle/>
          <a:p>
            <a:pPr lvl="0">
              <a:spcBef>
                <a:spcPct val="20000"/>
              </a:spcBef>
            </a:pPr>
            <a:r>
              <a:rPr lang="ar-SA" dirty="0">
                <a:solidFill>
                  <a:srgbClr val="FF0000"/>
                </a:solidFill>
                <a:ea typeface="+mn-ea"/>
              </a:rPr>
              <a:t>تخصيص التكاليف غير المباشرة </a:t>
            </a:r>
            <a:endParaRPr lang="en-US" dirty="0">
              <a:solidFill>
                <a:srgbClr val="FF0000"/>
              </a:solidFill>
            </a:endParaRPr>
          </a:p>
        </p:txBody>
      </p:sp>
      <p:sp>
        <p:nvSpPr>
          <p:cNvPr id="3" name="Content Placeholder 2"/>
          <p:cNvSpPr>
            <a:spLocks noGrp="1"/>
          </p:cNvSpPr>
          <p:nvPr>
            <p:ph idx="1"/>
          </p:nvPr>
        </p:nvSpPr>
        <p:spPr>
          <a:xfrm>
            <a:off x="755576" y="2780928"/>
            <a:ext cx="7632848" cy="1152128"/>
          </a:xfrm>
        </p:spPr>
        <p:txBody>
          <a:bodyPr>
            <a:normAutofit/>
          </a:bodyPr>
          <a:lstStyle/>
          <a:p>
            <a:pPr marL="0" indent="0" algn="ctr">
              <a:buNone/>
            </a:pPr>
            <a:r>
              <a:rPr lang="en-US" sz="4000" dirty="0">
                <a:solidFill>
                  <a:srgbClr val="FF0000"/>
                </a:solidFill>
                <a:ea typeface="+mj-ea"/>
                <a:cs typeface="Times New Roman"/>
              </a:rPr>
              <a:t>Over head  Cost Allocation Models</a:t>
            </a:r>
            <a:endParaRPr lang="en-US" sz="4000" dirty="0"/>
          </a:p>
        </p:txBody>
      </p:sp>
    </p:spTree>
    <p:extLst>
      <p:ext uri="{BB962C8B-B14F-4D97-AF65-F5344CB8AC3E}">
        <p14:creationId xmlns:p14="http://schemas.microsoft.com/office/powerpoint/2010/main" val="588630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72819831"/>
              </p:ext>
            </p:extLst>
          </p:nvPr>
        </p:nvGraphicFramePr>
        <p:xfrm>
          <a:off x="755576" y="548680"/>
          <a:ext cx="7632848"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3640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968166277"/>
              </p:ext>
            </p:extLst>
          </p:nvPr>
        </p:nvGraphicFramePr>
        <p:xfrm>
          <a:off x="755576" y="548680"/>
          <a:ext cx="7632848"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24072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858675544"/>
              </p:ext>
            </p:extLst>
          </p:nvPr>
        </p:nvGraphicFramePr>
        <p:xfrm>
          <a:off x="755576" y="548680"/>
          <a:ext cx="7632848"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228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692697"/>
            <a:ext cx="6965245" cy="720080"/>
          </a:xfrm>
        </p:spPr>
        <p:txBody>
          <a:bodyPr>
            <a:normAutofit/>
          </a:bodyPr>
          <a:lstStyle/>
          <a:p>
            <a:r>
              <a:rPr lang="ar-SA" sz="3600" dirty="0"/>
              <a:t>حساسية النموذج</a:t>
            </a:r>
            <a:endParaRPr lang="en-GB" sz="3600" dirty="0"/>
          </a:p>
        </p:txBody>
      </p:sp>
      <p:sp>
        <p:nvSpPr>
          <p:cNvPr id="3" name="Content Placeholder 2"/>
          <p:cNvSpPr>
            <a:spLocks noGrp="1"/>
          </p:cNvSpPr>
          <p:nvPr>
            <p:ph idx="1"/>
          </p:nvPr>
        </p:nvSpPr>
        <p:spPr>
          <a:xfrm>
            <a:off x="1043608" y="1412776"/>
            <a:ext cx="6912768" cy="4752528"/>
          </a:xfrm>
        </p:spPr>
        <p:txBody>
          <a:bodyPr>
            <a:normAutofit lnSpcReduction="10000"/>
          </a:bodyPr>
          <a:lstStyle/>
          <a:p>
            <a:pPr marL="0" indent="0" algn="r">
              <a:buNone/>
            </a:pPr>
            <a:r>
              <a:rPr lang="ar-SA" b="1" dirty="0"/>
              <a:t>ماذا لو تغيرت مبالغ التكاليف غير المباشرة أو نسب الاستفادة لكل أو بعض عناصر التكاليف؟ هل يجب إعادة النموذج من جديد؟</a:t>
            </a:r>
          </a:p>
          <a:p>
            <a:pPr marL="0" indent="0" algn="r">
              <a:buNone/>
            </a:pPr>
            <a:r>
              <a:rPr lang="ar-SA" dirty="0"/>
              <a:t>لا , نحتاج فقط إدخال البيانات الجديدة محل البيانات القديمة, فتتغير بعض أو كل الارقام الناتجة من العمليات التشغيلية (مقدار إستفادة الأقسام) وكذلك مخرجات النموذج وهي معدلات التحميل </a:t>
            </a:r>
          </a:p>
          <a:p>
            <a:pPr marL="0" indent="0" algn="r">
              <a:buNone/>
            </a:pPr>
            <a:r>
              <a:rPr lang="ar-SA" dirty="0"/>
              <a:t>-إفترض أن المواد الغير مباشرة اصبحت 250000 بدلا من 200000</a:t>
            </a:r>
          </a:p>
          <a:p>
            <a:pPr marL="0" indent="0" algn="r">
              <a:buNone/>
            </a:pPr>
            <a:endParaRPr lang="ar-SA" dirty="0"/>
          </a:p>
          <a:p>
            <a:pPr marL="0" indent="0" algn="r">
              <a:buNone/>
            </a:pPr>
            <a:r>
              <a:rPr lang="ar-SA" b="1" dirty="0"/>
              <a:t>ماذا لو ظهر يند جديد للتكاليف غير المباشرة أو كان هناك أقسام إنتاج أو خدمة أكثر من ذلك؟</a:t>
            </a:r>
          </a:p>
          <a:p>
            <a:pPr marL="0" indent="0" algn="r">
              <a:buNone/>
            </a:pPr>
            <a:r>
              <a:rPr lang="ar-SA" dirty="0"/>
              <a:t>نحتاج إدراج صفوف للبنود الجديدة للتكاليف غير المباشرة وإدراج أعمدة جديدة للأقسام الجديدة ثم إدخال البيانات ونسخ المعادلات والوظائف إلى الخلايا الجديدة </a:t>
            </a:r>
            <a:endParaRPr lang="en-GB" dirty="0"/>
          </a:p>
        </p:txBody>
      </p:sp>
    </p:spTree>
    <p:extLst>
      <p:ext uri="{BB962C8B-B14F-4D97-AF65-F5344CB8AC3E}">
        <p14:creationId xmlns:p14="http://schemas.microsoft.com/office/powerpoint/2010/main" val="1263163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692697"/>
            <a:ext cx="6965245" cy="720080"/>
          </a:xfrm>
        </p:spPr>
        <p:txBody>
          <a:bodyPr>
            <a:noAutofit/>
          </a:bodyPr>
          <a:lstStyle/>
          <a:p>
            <a:r>
              <a:rPr lang="ar-SA" sz="3600" b="1" dirty="0">
                <a:solidFill>
                  <a:srgbClr val="FF0000"/>
                </a:solidFill>
              </a:rPr>
              <a:t>بناء نماذج تخصيص التكاليف</a:t>
            </a:r>
            <a:endParaRPr lang="en-US" sz="3600" b="1" dirty="0">
              <a:solidFill>
                <a:srgbClr val="FF0000"/>
              </a:solidFill>
            </a:endParaRPr>
          </a:p>
        </p:txBody>
      </p:sp>
      <p:sp>
        <p:nvSpPr>
          <p:cNvPr id="3" name="Content Placeholder 2"/>
          <p:cNvSpPr>
            <a:spLocks noGrp="1"/>
          </p:cNvSpPr>
          <p:nvPr>
            <p:ph idx="1"/>
          </p:nvPr>
        </p:nvSpPr>
        <p:spPr>
          <a:xfrm>
            <a:off x="794994" y="1988840"/>
            <a:ext cx="7560840" cy="4320480"/>
          </a:xfrm>
        </p:spPr>
        <p:txBody>
          <a:bodyPr>
            <a:noAutofit/>
          </a:bodyPr>
          <a:lstStyle/>
          <a:p>
            <a:pPr marL="0" indent="0" algn="r">
              <a:buNone/>
            </a:pPr>
            <a:r>
              <a:rPr lang="ar-SA" dirty="0">
                <a:solidFill>
                  <a:srgbClr val="FF0000"/>
                </a:solidFill>
              </a:rPr>
              <a:t>مثال:</a:t>
            </a:r>
          </a:p>
          <a:p>
            <a:pPr marL="0" indent="0" algn="r">
              <a:buNone/>
            </a:pPr>
            <a:r>
              <a:rPr lang="ar-SA" dirty="0"/>
              <a:t>شركة الاهرام لديها قسمان للإنتاج هما: قسم التصوير(أ) وقسم الطباعة (ب)، وقسمان للخدمات هما: قسم المناولة (س)، قسم التكييف (ص).وقد توافرت البيانات التالية:</a:t>
            </a:r>
          </a:p>
          <a:p>
            <a:pPr marL="0" indent="0" algn="r">
              <a:buNone/>
            </a:pPr>
            <a:r>
              <a:rPr lang="ar-SA" dirty="0">
                <a:solidFill>
                  <a:srgbClr val="FF0000"/>
                </a:solidFill>
              </a:rPr>
              <a:t>اولاً:</a:t>
            </a:r>
            <a:r>
              <a:rPr lang="ar-SA" dirty="0"/>
              <a:t> </a:t>
            </a:r>
            <a:r>
              <a:rPr lang="ar-SA" dirty="0">
                <a:solidFill>
                  <a:srgbClr val="FF0000"/>
                </a:solidFill>
              </a:rPr>
              <a:t>عناصر التكاليف الصناعية الغير مباشرة واسس توزيعها على الاقسام :</a:t>
            </a:r>
          </a:p>
          <a:p>
            <a:pPr marL="0" indent="0" algn="r">
              <a:buNone/>
            </a:pPr>
            <a:r>
              <a:rPr lang="ar-SA" dirty="0"/>
              <a:t> 1- مواد غير مباشرة  250000 ريال توزع بالتساوي.</a:t>
            </a:r>
          </a:p>
          <a:p>
            <a:pPr marL="0" indent="0" algn="r">
              <a:buNone/>
            </a:pPr>
            <a:r>
              <a:rPr lang="ar-SA" dirty="0"/>
              <a:t> 2- اجور غير مباشرة 300000 ريال توزع بنسبة ساعات الاشراف </a:t>
            </a:r>
          </a:p>
          <a:p>
            <a:pPr marL="0" indent="0" algn="r">
              <a:buNone/>
            </a:pPr>
            <a:r>
              <a:rPr lang="ar-SA" dirty="0"/>
              <a:t>الاداري على الاقسام والتي بلغت 8, 2, 4, 1 على الترتيب.</a:t>
            </a:r>
          </a:p>
          <a:p>
            <a:pPr marL="0" indent="0" algn="r">
              <a:buNone/>
            </a:pPr>
            <a:r>
              <a:rPr lang="ar-SA" dirty="0"/>
              <a:t> 3- مصروفات اخرى غير مباشرة 150000 ريال توزع بنسبة عدد افراد كل قسم وكان عددهم كالتالي: 8,10,35,20 على التوالي.</a:t>
            </a:r>
          </a:p>
          <a:p>
            <a:pPr marL="0" indent="0" algn="r">
              <a:buNone/>
            </a:pPr>
            <a:endParaRPr lang="ar-SA" dirty="0"/>
          </a:p>
          <a:p>
            <a:pPr marL="0" indent="0" algn="r">
              <a:buNone/>
            </a:pPr>
            <a:endParaRPr lang="en-US" u="sng" dirty="0"/>
          </a:p>
        </p:txBody>
      </p:sp>
      <p:sp>
        <p:nvSpPr>
          <p:cNvPr id="4" name="Title 1"/>
          <p:cNvSpPr txBox="1">
            <a:spLocks/>
          </p:cNvSpPr>
          <p:nvPr/>
        </p:nvSpPr>
        <p:spPr>
          <a:xfrm>
            <a:off x="1403648" y="1268760"/>
            <a:ext cx="6965245"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3200" b="1" u="sng" dirty="0">
                <a:solidFill>
                  <a:srgbClr val="FF0000"/>
                </a:solidFill>
              </a:rPr>
              <a:t>1- نموذج التوزيع التنازلي:</a:t>
            </a:r>
            <a:endParaRPr lang="en-US" sz="3200" b="1" u="sng" dirty="0">
              <a:solidFill>
                <a:srgbClr val="FF0000"/>
              </a:solidFill>
            </a:endParaRPr>
          </a:p>
        </p:txBody>
      </p:sp>
    </p:spTree>
    <p:extLst>
      <p:ext uri="{BB962C8B-B14F-4D97-AF65-F5344CB8AC3E}">
        <p14:creationId xmlns:p14="http://schemas.microsoft.com/office/powerpoint/2010/main" val="1302563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764704"/>
            <a:ext cx="7272808" cy="3816424"/>
          </a:xfrm>
        </p:spPr>
        <p:txBody>
          <a:bodyPr>
            <a:normAutofit fontScale="85000" lnSpcReduction="20000"/>
          </a:bodyPr>
          <a:lstStyle/>
          <a:p>
            <a:pPr marL="0" indent="0" algn="r">
              <a:buNone/>
            </a:pPr>
            <a:r>
              <a:rPr lang="ar-SA" sz="2800" dirty="0"/>
              <a:t> </a:t>
            </a:r>
            <a:r>
              <a:rPr lang="ar-SA" sz="2800" b="1" dirty="0">
                <a:solidFill>
                  <a:srgbClr val="FF0000"/>
                </a:solidFill>
              </a:rPr>
              <a:t>ثانياً: تتبع الشركة طريقة التوزيع التنازلي عند توزيع تكاليف اقسام الخدمات علي اقسام الانتاج أ و ب بالاضافة إلى قسم الخدمة س وذلك وفقاً للأسس التالية:</a:t>
            </a:r>
          </a:p>
          <a:p>
            <a:pPr marL="0" indent="0" algn="r">
              <a:buNone/>
            </a:pPr>
            <a:r>
              <a:rPr lang="ar-SA" sz="2800" b="1" dirty="0"/>
              <a:t>                                                    </a:t>
            </a:r>
            <a:r>
              <a:rPr lang="ar-SA" sz="2800" b="1" u="sng" dirty="0"/>
              <a:t>أ </a:t>
            </a:r>
            <a:r>
              <a:rPr lang="ar-SA" sz="2800" b="1" dirty="0"/>
              <a:t>       </a:t>
            </a:r>
            <a:r>
              <a:rPr lang="ar-SA" sz="2800" b="1" u="sng" dirty="0"/>
              <a:t>ب</a:t>
            </a:r>
            <a:r>
              <a:rPr lang="ar-SA" sz="2800" b="1" dirty="0"/>
              <a:t>      </a:t>
            </a:r>
            <a:r>
              <a:rPr lang="ar-SA" sz="2800" b="1" u="sng" dirty="0"/>
              <a:t>س</a:t>
            </a:r>
          </a:p>
          <a:p>
            <a:pPr marL="0" indent="0" algn="r">
              <a:buNone/>
            </a:pPr>
            <a:r>
              <a:rPr lang="ar-SA" sz="2800" b="1" dirty="0"/>
              <a:t>  - نسب الاستفادة من قسم التكييف ص :    3       7       2 </a:t>
            </a:r>
          </a:p>
          <a:p>
            <a:pPr marL="0" indent="0" algn="r">
              <a:buNone/>
            </a:pPr>
            <a:endParaRPr lang="ar-SA" sz="2800" b="1" dirty="0"/>
          </a:p>
          <a:p>
            <a:pPr marL="0" indent="0" algn="r">
              <a:buNone/>
            </a:pPr>
            <a:r>
              <a:rPr lang="ar-SA" sz="2800" dirty="0">
                <a:solidFill>
                  <a:prstClr val="black"/>
                </a:solidFill>
              </a:rPr>
              <a:t> - توزع تكلفة قسم المناولة على اساس كمية المواد المنصرفة لكل قسم التي تبلغ 8،10،35،20 طن على الترتيب.</a:t>
            </a:r>
          </a:p>
          <a:p>
            <a:pPr marL="0" indent="0" algn="r">
              <a:buNone/>
            </a:pPr>
            <a:endParaRPr lang="ar-SA" sz="2800" dirty="0"/>
          </a:p>
          <a:p>
            <a:pPr marL="0" indent="0" algn="r">
              <a:buNone/>
            </a:pPr>
            <a:r>
              <a:rPr lang="ar-SA" sz="2800" dirty="0">
                <a:solidFill>
                  <a:srgbClr val="FF0000"/>
                </a:solidFill>
              </a:rPr>
              <a:t>ثالثاً: يتم اعداد معدلات التحميل على اساس ساعات العمل المباشر بكل قسم وهي على النحو التالي: </a:t>
            </a:r>
            <a:endParaRPr lang="en-US" sz="2800" dirty="0">
              <a:solidFill>
                <a:srgbClr val="FF0000"/>
              </a:solidFill>
            </a:endParaRPr>
          </a:p>
        </p:txBody>
      </p:sp>
      <p:graphicFrame>
        <p:nvGraphicFramePr>
          <p:cNvPr id="4" name="Content Placeholder 5"/>
          <p:cNvGraphicFramePr>
            <a:graphicFrameLocks/>
          </p:cNvGraphicFramePr>
          <p:nvPr>
            <p:extLst>
              <p:ext uri="{D42A27DB-BD31-4B8C-83A1-F6EECF244321}">
                <p14:modId xmlns:p14="http://schemas.microsoft.com/office/powerpoint/2010/main" val="1213964156"/>
              </p:ext>
            </p:extLst>
          </p:nvPr>
        </p:nvGraphicFramePr>
        <p:xfrm>
          <a:off x="1115616" y="4646790"/>
          <a:ext cx="6912768" cy="1463040"/>
        </p:xfrm>
        <a:graphic>
          <a:graphicData uri="http://schemas.openxmlformats.org/drawingml/2006/table">
            <a:tbl>
              <a:tblPr firstRow="1" bandRow="1">
                <a:tableStyleId>{5940675A-B579-460E-94D1-54222C63F5DA}</a:tableStyleId>
              </a:tblPr>
              <a:tblGrid>
                <a:gridCol w="2304256">
                  <a:extLst>
                    <a:ext uri="{9D8B030D-6E8A-4147-A177-3AD203B41FA5}">
                      <a16:colId xmlns:a16="http://schemas.microsoft.com/office/drawing/2014/main" val="20000"/>
                    </a:ext>
                  </a:extLst>
                </a:gridCol>
                <a:gridCol w="2304256">
                  <a:extLst>
                    <a:ext uri="{9D8B030D-6E8A-4147-A177-3AD203B41FA5}">
                      <a16:colId xmlns:a16="http://schemas.microsoft.com/office/drawing/2014/main" val="20001"/>
                    </a:ext>
                  </a:extLst>
                </a:gridCol>
                <a:gridCol w="2304256">
                  <a:extLst>
                    <a:ext uri="{9D8B030D-6E8A-4147-A177-3AD203B41FA5}">
                      <a16:colId xmlns:a16="http://schemas.microsoft.com/office/drawing/2014/main" val="20002"/>
                    </a:ext>
                  </a:extLst>
                </a:gridCol>
              </a:tblGrid>
              <a:tr h="475409">
                <a:tc>
                  <a:txBody>
                    <a:bodyPr/>
                    <a:lstStyle/>
                    <a:p>
                      <a:pPr algn="ctr"/>
                      <a:r>
                        <a:rPr lang="ar-SA" sz="2800" b="1" dirty="0"/>
                        <a:t>الطباعة</a:t>
                      </a:r>
                      <a:endParaRPr lang="en-US" sz="2800" b="1" dirty="0"/>
                    </a:p>
                  </a:txBody>
                  <a:tcPr/>
                </a:tc>
                <a:tc>
                  <a:txBody>
                    <a:bodyPr/>
                    <a:lstStyle/>
                    <a:p>
                      <a:pPr algn="ctr"/>
                      <a:r>
                        <a:rPr lang="ar-SA" sz="2800" b="1" dirty="0"/>
                        <a:t>التصوير</a:t>
                      </a:r>
                      <a:endParaRPr lang="en-US" sz="2800" b="1" dirty="0"/>
                    </a:p>
                  </a:txBody>
                  <a:tcPr/>
                </a:tc>
                <a:tc>
                  <a:txBody>
                    <a:bodyPr/>
                    <a:lstStyle/>
                    <a:p>
                      <a:pPr algn="ctr"/>
                      <a:r>
                        <a:rPr lang="ar-SA" sz="2800" b="1" dirty="0"/>
                        <a:t>القسم</a:t>
                      </a:r>
                      <a:endParaRPr lang="en-US" sz="2800" b="1" dirty="0"/>
                    </a:p>
                  </a:txBody>
                  <a:tcPr/>
                </a:tc>
                <a:extLst>
                  <a:ext uri="{0D108BD9-81ED-4DB2-BD59-A6C34878D82A}">
                    <a16:rowId xmlns:a16="http://schemas.microsoft.com/office/drawing/2014/main" val="10000"/>
                  </a:ext>
                </a:extLst>
              </a:tr>
              <a:tr h="837269">
                <a:tc>
                  <a:txBody>
                    <a:bodyPr/>
                    <a:lstStyle/>
                    <a:p>
                      <a:pPr algn="r"/>
                      <a:r>
                        <a:rPr lang="ar-SA" sz="2800" dirty="0"/>
                        <a:t>2500  ساعة </a:t>
                      </a:r>
                    </a:p>
                    <a:p>
                      <a:pPr algn="r"/>
                      <a:r>
                        <a:rPr lang="ar-SA" sz="2800" dirty="0"/>
                        <a:t> </a:t>
                      </a:r>
                      <a:endParaRPr lang="en-US" sz="2800"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ar-SA" sz="2800" b="0" i="0" u="none" strike="noStrike" kern="1200" cap="none" spc="0" normalizeH="0" baseline="0" noProof="0" dirty="0">
                          <a:ln>
                            <a:noFill/>
                          </a:ln>
                          <a:solidFill>
                            <a:prstClr val="black"/>
                          </a:solidFill>
                          <a:effectLst/>
                          <a:uLnTx/>
                          <a:uFillTx/>
                          <a:latin typeface="+mn-lt"/>
                          <a:ea typeface="+mn-ea"/>
                          <a:cs typeface="+mn-cs"/>
                        </a:rPr>
                        <a:t>3000  ساعة </a:t>
                      </a:r>
                    </a:p>
                  </a:txBody>
                  <a:tcPr/>
                </a:tc>
                <a:tc>
                  <a:txBody>
                    <a:bodyPr/>
                    <a:lstStyle/>
                    <a:p>
                      <a:pPr algn="r"/>
                      <a:r>
                        <a:rPr lang="ar-SA" sz="2800" dirty="0"/>
                        <a:t>عدد الساعات</a:t>
                      </a:r>
                      <a:endParaRPr lang="en-US" sz="2800" dirty="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0727635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340769"/>
            <a:ext cx="7128792" cy="2736304"/>
          </a:xfrm>
        </p:spPr>
        <p:txBody>
          <a:bodyPr>
            <a:normAutofit/>
          </a:bodyPr>
          <a:lstStyle/>
          <a:p>
            <a:pPr marL="0" indent="0" algn="r">
              <a:buNone/>
            </a:pPr>
            <a:r>
              <a:rPr lang="ar-SA" sz="3600" dirty="0">
                <a:solidFill>
                  <a:srgbClr val="FF0000"/>
                </a:solidFill>
                <a:latin typeface="+mj-lt"/>
                <a:ea typeface="+mj-ea"/>
                <a:cs typeface="+mj-cs"/>
              </a:rPr>
              <a:t>المطلوب</a:t>
            </a:r>
            <a:r>
              <a:rPr lang="ar-SA" sz="3600" dirty="0">
                <a:latin typeface="+mj-lt"/>
                <a:ea typeface="+mj-ea"/>
                <a:cs typeface="+mj-cs"/>
              </a:rPr>
              <a:t> : بناء نموذج باستخدام برنامج اكسل يساعد على تخصيص التكاليف وحساب معدلات التحميل تلقائياً بمجرد ادخال البيانات الاولية الخاصة بالتكاليف الصناعية غير المباشرة ؟ </a:t>
            </a:r>
            <a:endParaRPr lang="en-US" sz="3600" dirty="0">
              <a:latin typeface="+mj-lt"/>
              <a:ea typeface="+mj-ea"/>
              <a:cs typeface="+mj-cs"/>
            </a:endParaRPr>
          </a:p>
        </p:txBody>
      </p:sp>
    </p:spTree>
    <p:extLst>
      <p:ext uri="{BB962C8B-B14F-4D97-AF65-F5344CB8AC3E}">
        <p14:creationId xmlns:p14="http://schemas.microsoft.com/office/powerpoint/2010/main" val="34112332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خطوات الحل :</a:t>
            </a:r>
            <a:endParaRPr lang="en-GB" dirty="0"/>
          </a:p>
        </p:txBody>
      </p:sp>
      <p:sp>
        <p:nvSpPr>
          <p:cNvPr id="3" name="Content Placeholder 2"/>
          <p:cNvSpPr>
            <a:spLocks noGrp="1"/>
          </p:cNvSpPr>
          <p:nvPr>
            <p:ph idx="1"/>
          </p:nvPr>
        </p:nvSpPr>
        <p:spPr>
          <a:xfrm>
            <a:off x="1187624" y="2119257"/>
            <a:ext cx="6696744" cy="1813799"/>
          </a:xfrm>
        </p:spPr>
        <p:txBody>
          <a:bodyPr/>
          <a:lstStyle/>
          <a:p>
            <a:pPr marL="0" indent="0" algn="r">
              <a:buNone/>
            </a:pPr>
            <a:r>
              <a:rPr lang="ar-SA" sz="2800" dirty="0"/>
              <a:t>أولا: نفذي الخطوات من 1 إلى 4 التي مرت بنا عند بناء نموذج التوزيع المباشر </a:t>
            </a:r>
            <a:r>
              <a:rPr lang="ar-SA" sz="2800" b="1" dirty="0"/>
              <a:t>والتي تتعلق بالمرحلة الأولى </a:t>
            </a:r>
            <a:r>
              <a:rPr lang="ar-SA" sz="2800" dirty="0"/>
              <a:t>لعملية التخصيص (توزيع التكاليف غير المباشرة على أقسام الإنتاج والخدمات)</a:t>
            </a:r>
          </a:p>
          <a:p>
            <a:pPr marL="0" indent="0" algn="r">
              <a:buNone/>
            </a:pPr>
            <a:endParaRPr lang="ar-SA" dirty="0"/>
          </a:p>
          <a:p>
            <a:pPr marL="0" indent="0" algn="r">
              <a:buNone/>
            </a:pPr>
            <a:endParaRPr lang="en-GB" dirty="0"/>
          </a:p>
        </p:txBody>
      </p:sp>
    </p:spTree>
    <p:extLst>
      <p:ext uri="{BB962C8B-B14F-4D97-AF65-F5344CB8AC3E}">
        <p14:creationId xmlns:p14="http://schemas.microsoft.com/office/powerpoint/2010/main" val="2806527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2227725635"/>
              </p:ext>
            </p:extLst>
          </p:nvPr>
        </p:nvGraphicFramePr>
        <p:xfrm>
          <a:off x="755576" y="548680"/>
          <a:ext cx="7632848"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8760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591329704"/>
              </p:ext>
            </p:extLst>
          </p:nvPr>
        </p:nvGraphicFramePr>
        <p:xfrm>
          <a:off x="755576" y="548680"/>
          <a:ext cx="7632848"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5354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772816"/>
            <a:ext cx="7056784" cy="3950253"/>
          </a:xfrm>
        </p:spPr>
        <p:txBody>
          <a:bodyPr>
            <a:normAutofit/>
          </a:bodyPr>
          <a:lstStyle/>
          <a:p>
            <a:pPr marL="0" lvl="0" indent="0" algn="r">
              <a:buNone/>
            </a:pPr>
            <a:r>
              <a:rPr lang="ar-SA" sz="3600" dirty="0">
                <a:solidFill>
                  <a:prstClr val="black"/>
                </a:solidFill>
              </a:rPr>
              <a:t>يعد تخصيص التكاليف غير المباشرة من المشاكل الرئيسية في محاسبة التكاليف نظراً لزيادة اهميتها النسبية وتعدد عناصرها حيث تمر بعدة مراحل لربط عنصر التكلفة غير المباشرة بوحدات الانتاج المستفيدة منها، والمراحل الثلاث الاساسية هي : </a:t>
            </a:r>
            <a:endParaRPr lang="en-US" sz="3600" dirty="0">
              <a:solidFill>
                <a:prstClr val="black"/>
              </a:solidFill>
            </a:endParaRPr>
          </a:p>
          <a:p>
            <a:endParaRPr lang="en-US" sz="3600" dirty="0"/>
          </a:p>
        </p:txBody>
      </p:sp>
    </p:spTree>
    <p:extLst>
      <p:ext uri="{BB962C8B-B14F-4D97-AF65-F5344CB8AC3E}">
        <p14:creationId xmlns:p14="http://schemas.microsoft.com/office/powerpoint/2010/main" val="37178208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527525737"/>
              </p:ext>
            </p:extLst>
          </p:nvPr>
        </p:nvGraphicFramePr>
        <p:xfrm>
          <a:off x="755576" y="548680"/>
          <a:ext cx="7632848"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063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692697"/>
            <a:ext cx="6965245" cy="720080"/>
          </a:xfrm>
        </p:spPr>
        <p:txBody>
          <a:bodyPr>
            <a:normAutofit/>
          </a:bodyPr>
          <a:lstStyle/>
          <a:p>
            <a:r>
              <a:rPr lang="ar-SA" sz="3600" dirty="0"/>
              <a:t>حساسية النموذج</a:t>
            </a:r>
            <a:endParaRPr lang="en-GB" sz="3600" dirty="0"/>
          </a:p>
        </p:txBody>
      </p:sp>
      <p:sp>
        <p:nvSpPr>
          <p:cNvPr id="3" name="Content Placeholder 2"/>
          <p:cNvSpPr>
            <a:spLocks noGrp="1"/>
          </p:cNvSpPr>
          <p:nvPr>
            <p:ph idx="1"/>
          </p:nvPr>
        </p:nvSpPr>
        <p:spPr>
          <a:xfrm>
            <a:off x="1043608" y="1412776"/>
            <a:ext cx="6912768" cy="4752528"/>
          </a:xfrm>
        </p:spPr>
        <p:txBody>
          <a:bodyPr>
            <a:normAutofit lnSpcReduction="10000"/>
          </a:bodyPr>
          <a:lstStyle/>
          <a:p>
            <a:pPr marL="0" indent="0" algn="r">
              <a:buNone/>
            </a:pPr>
            <a:r>
              <a:rPr lang="ar-SA" b="1" dirty="0"/>
              <a:t>ماذا لو تغيرت مبالغ التكاليف غير المباشرة أو نسب الاستفادة لكل أو بعض عناصر التكاليف؟ هل يجب إعادة النموذج من جديد؟</a:t>
            </a:r>
          </a:p>
          <a:p>
            <a:pPr marL="0" indent="0" algn="r">
              <a:buNone/>
            </a:pPr>
            <a:r>
              <a:rPr lang="ar-SA" dirty="0"/>
              <a:t>لا , نحتاج فقط إدخال البيانات الجديدة محل البيانات القديمة, فتتغير بعض أو كل الارقام الناتجة من العمليات التشغيلية (مقدار إستفادة الأقسام) وكذلك مخرجات النموذج وهي معدلات التحميل </a:t>
            </a:r>
          </a:p>
          <a:p>
            <a:pPr marL="0" indent="0" algn="r">
              <a:buNone/>
            </a:pPr>
            <a:r>
              <a:rPr lang="ar-SA" dirty="0"/>
              <a:t>-إفترض أن المواد الغير مباشرة اصبحت 250000 بدلا من 200000</a:t>
            </a:r>
          </a:p>
          <a:p>
            <a:pPr marL="0" indent="0" algn="r">
              <a:buNone/>
            </a:pPr>
            <a:endParaRPr lang="ar-SA" dirty="0"/>
          </a:p>
          <a:p>
            <a:pPr marL="0" indent="0" algn="r">
              <a:buNone/>
            </a:pPr>
            <a:r>
              <a:rPr lang="ar-SA" b="1" dirty="0"/>
              <a:t>ماذا لو ظهر يند جديد للتكاليف غير المباشرة أو كان هناك أقسام إنتاج أو خدمة أكثر من ذلك؟</a:t>
            </a:r>
          </a:p>
          <a:p>
            <a:pPr marL="0" indent="0" algn="r">
              <a:buNone/>
            </a:pPr>
            <a:r>
              <a:rPr lang="ar-SA" dirty="0"/>
              <a:t>نحتاج إدراج صفوف للبنود الجديدة للتكاليف غير المباشرة وإدراج أعمدة جديدة للأقسام الجديدة ثم إدخال البيانات ونسخ المعادلات والوظائف إلى الخلايا الجديدة </a:t>
            </a:r>
            <a:endParaRPr lang="en-GB" dirty="0"/>
          </a:p>
        </p:txBody>
      </p:sp>
    </p:spTree>
    <p:extLst>
      <p:ext uri="{BB962C8B-B14F-4D97-AF65-F5344CB8AC3E}">
        <p14:creationId xmlns:p14="http://schemas.microsoft.com/office/powerpoint/2010/main" val="15851906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نموذج تحليل الإنحرافات للتكاليف غير المباشرة</a:t>
            </a:r>
            <a:endParaRPr lang="en-GB" dirty="0"/>
          </a:p>
        </p:txBody>
      </p:sp>
      <p:sp>
        <p:nvSpPr>
          <p:cNvPr id="3" name="Content Placeholder 2"/>
          <p:cNvSpPr>
            <a:spLocks noGrp="1"/>
          </p:cNvSpPr>
          <p:nvPr>
            <p:ph idx="1"/>
          </p:nvPr>
        </p:nvSpPr>
        <p:spPr/>
        <p:txBody>
          <a:bodyPr/>
          <a:lstStyle/>
          <a:p>
            <a:pPr marL="0" indent="0" algn="r">
              <a:buNone/>
            </a:pPr>
            <a:r>
              <a:rPr lang="ar-SA" dirty="0"/>
              <a:t>يتم تقدير التكاليف غير المباشرة وإعداد معدلات التحميل مقدما على أساس تقديري ، ثم يتم في نهاية الفترة مقارنة التكاليف الفعلية بالتكاليف التقديرية وتحديد الانحرافات ومعرفة ما إذا كانت هذه الانحرافات في صالح المنشأة من عدمة باستخدام </a:t>
            </a:r>
            <a:r>
              <a:rPr lang="en-GB"/>
              <a:t>IF</a:t>
            </a:r>
            <a:r>
              <a:rPr lang="ar-SA" dirty="0"/>
              <a:t>الدالة الشرطية -  </a:t>
            </a:r>
            <a:endParaRPr lang="en-GB" dirty="0"/>
          </a:p>
        </p:txBody>
      </p:sp>
    </p:spTree>
    <p:extLst>
      <p:ext uri="{BB962C8B-B14F-4D97-AF65-F5344CB8AC3E}">
        <p14:creationId xmlns:p14="http://schemas.microsoft.com/office/powerpoint/2010/main" val="346285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620688"/>
            <a:ext cx="7344816" cy="1570186"/>
          </a:xfrm>
        </p:spPr>
        <p:txBody>
          <a:bodyPr>
            <a:normAutofit/>
          </a:bodyPr>
          <a:lstStyle/>
          <a:p>
            <a:pPr algn="r"/>
            <a:r>
              <a:rPr lang="ar-SA" sz="3600" dirty="0">
                <a:solidFill>
                  <a:srgbClr val="FF0000"/>
                </a:solidFill>
              </a:rPr>
              <a:t>المرحلة الأولى: توزيع عناصر التكاليف غير</a:t>
            </a:r>
            <a:r>
              <a:rPr lang="en-GB" sz="3600" dirty="0">
                <a:solidFill>
                  <a:srgbClr val="FF0000"/>
                </a:solidFill>
              </a:rPr>
              <a:t> </a:t>
            </a:r>
            <a:r>
              <a:rPr lang="ar-SA" sz="3600" dirty="0">
                <a:solidFill>
                  <a:srgbClr val="FF0000"/>
                </a:solidFill>
              </a:rPr>
              <a:t>المباشرة على الاقسام الانتاجية والخدمية </a:t>
            </a:r>
            <a:endParaRPr lang="en-US" sz="3600" dirty="0">
              <a:solidFill>
                <a:srgbClr val="FF0000"/>
              </a:solidFill>
            </a:endParaRPr>
          </a:p>
        </p:txBody>
      </p:sp>
      <p:sp>
        <p:nvSpPr>
          <p:cNvPr id="3" name="Content Placeholder 2"/>
          <p:cNvSpPr>
            <a:spLocks noGrp="1"/>
          </p:cNvSpPr>
          <p:nvPr>
            <p:ph idx="1"/>
          </p:nvPr>
        </p:nvSpPr>
        <p:spPr>
          <a:xfrm>
            <a:off x="1187624" y="2204864"/>
            <a:ext cx="6840760" cy="3888432"/>
          </a:xfrm>
        </p:spPr>
        <p:txBody>
          <a:bodyPr>
            <a:noAutofit/>
          </a:bodyPr>
          <a:lstStyle/>
          <a:p>
            <a:pPr marL="0" indent="0" algn="r">
              <a:buNone/>
            </a:pPr>
            <a:r>
              <a:rPr lang="ar-SA" sz="3200" dirty="0"/>
              <a:t>يتم في هذه المرحلة تحديد عناصر التكاليف الصناعية غير المباشرة وتحديد الاقسام المستفيدة منها وتحديد ( اساس) أو اسس معينة تعكس درجة استفادة الاقسام منها ثم تتم عملية التوزيع بضرب مبلغ التكلفة في نسبة استفادة القسم مقسوماً على مجموع نسب الاستفادة من العنصر محل التوزيع لتحديد نصيب كل قسم من مبلغ التكلفة غير المباشرة.</a:t>
            </a:r>
            <a:endParaRPr lang="en-US" sz="3200" dirty="0"/>
          </a:p>
        </p:txBody>
      </p:sp>
    </p:spTree>
    <p:extLst>
      <p:ext uri="{BB962C8B-B14F-4D97-AF65-F5344CB8AC3E}">
        <p14:creationId xmlns:p14="http://schemas.microsoft.com/office/powerpoint/2010/main" val="130790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dirty="0">
                <a:solidFill>
                  <a:srgbClr val="FF0000"/>
                </a:solidFill>
              </a:rPr>
              <a:t>المرحلة الثانية: توزيع تكاليف اقسام الخدمات على اقسام الانتاج: </a:t>
            </a:r>
            <a:endParaRPr lang="en-US" sz="3600" dirty="0">
              <a:solidFill>
                <a:srgbClr val="FF0000"/>
              </a:solidFill>
            </a:endParaRPr>
          </a:p>
        </p:txBody>
      </p:sp>
      <p:sp>
        <p:nvSpPr>
          <p:cNvPr id="3" name="Content Placeholder 2"/>
          <p:cNvSpPr>
            <a:spLocks noGrp="1"/>
          </p:cNvSpPr>
          <p:nvPr>
            <p:ph idx="1"/>
          </p:nvPr>
        </p:nvSpPr>
        <p:spPr>
          <a:xfrm>
            <a:off x="899592" y="2119256"/>
            <a:ext cx="7200800" cy="3758015"/>
          </a:xfrm>
        </p:spPr>
        <p:txBody>
          <a:bodyPr>
            <a:noAutofit/>
          </a:bodyPr>
          <a:lstStyle/>
          <a:p>
            <a:pPr marL="0" indent="0" algn="r">
              <a:buNone/>
            </a:pPr>
            <a:r>
              <a:rPr lang="ar-SA" sz="2800" dirty="0"/>
              <a:t>لان اقسام الانتاج هي المستفيدة والمتسببة في وجود اقسام الخدمات لذلك فانه من المنطقي ان تحمل اقسام الانتاج بتكاليف اقسام الخدمات، ويتم ذلك باستخدام احدى الطرق التالية:</a:t>
            </a:r>
          </a:p>
          <a:p>
            <a:pPr marL="0" indent="0" algn="r">
              <a:buNone/>
            </a:pPr>
            <a:r>
              <a:rPr lang="ar-SA" sz="2800" b="1" dirty="0">
                <a:solidFill>
                  <a:srgbClr val="FF0000"/>
                </a:solidFill>
              </a:rPr>
              <a:t>1- طريقة التوزيع المباشر</a:t>
            </a:r>
          </a:p>
          <a:p>
            <a:pPr marL="0" indent="0" algn="r">
              <a:buNone/>
            </a:pPr>
            <a:r>
              <a:rPr lang="ar-SA" sz="2800" dirty="0">
                <a:solidFill>
                  <a:srgbClr val="FF0000"/>
                </a:solidFill>
              </a:rPr>
              <a:t>)</a:t>
            </a:r>
            <a:r>
              <a:rPr lang="en-GB" sz="2800" dirty="0">
                <a:solidFill>
                  <a:srgbClr val="FF0000"/>
                </a:solidFill>
              </a:rPr>
              <a:t>Direct Allocation Method</a:t>
            </a:r>
            <a:r>
              <a:rPr lang="ar-SA" sz="2800" dirty="0">
                <a:solidFill>
                  <a:srgbClr val="FF0000"/>
                </a:solidFill>
              </a:rPr>
              <a:t>(</a:t>
            </a:r>
          </a:p>
          <a:p>
            <a:pPr marL="0" indent="0" algn="r">
              <a:buNone/>
            </a:pPr>
            <a:r>
              <a:rPr lang="ar-SA" sz="2800" dirty="0"/>
              <a:t>تستخدم هذه الطريقة في حالة عدم وجود خدمات متبادلة بين اقسام الخدمات أو عدم قيام احد أو بعض اقسام الخدمات بخدمة اقسام الخدمات الاخرى </a:t>
            </a:r>
          </a:p>
        </p:txBody>
      </p:sp>
    </p:spTree>
    <p:extLst>
      <p:ext uri="{BB962C8B-B14F-4D97-AF65-F5344CB8AC3E}">
        <p14:creationId xmlns:p14="http://schemas.microsoft.com/office/powerpoint/2010/main" val="1573339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764704"/>
            <a:ext cx="7056784" cy="5361459"/>
          </a:xfrm>
        </p:spPr>
        <p:txBody>
          <a:bodyPr>
            <a:normAutofit/>
          </a:bodyPr>
          <a:lstStyle/>
          <a:p>
            <a:pPr marL="0" indent="0" algn="r">
              <a:buNone/>
            </a:pPr>
            <a:r>
              <a:rPr lang="ar-SA" sz="2800" b="1" dirty="0">
                <a:solidFill>
                  <a:srgbClr val="FF0000"/>
                </a:solidFill>
              </a:rPr>
              <a:t> 2- طريقة التوزيع التنازلي </a:t>
            </a:r>
          </a:p>
          <a:p>
            <a:pPr marL="0" indent="0" algn="r">
              <a:buNone/>
            </a:pPr>
            <a:r>
              <a:rPr lang="ar-SA" sz="2800" dirty="0">
                <a:solidFill>
                  <a:srgbClr val="FF0000"/>
                </a:solidFill>
              </a:rPr>
              <a:t>)</a:t>
            </a:r>
            <a:r>
              <a:rPr lang="en-GB" sz="2800" dirty="0">
                <a:solidFill>
                  <a:srgbClr val="FF0000"/>
                </a:solidFill>
              </a:rPr>
              <a:t>Step-Down Allocation Method</a:t>
            </a:r>
            <a:r>
              <a:rPr lang="ar-SA" sz="2800" dirty="0">
                <a:solidFill>
                  <a:srgbClr val="FF0000"/>
                </a:solidFill>
              </a:rPr>
              <a:t>(</a:t>
            </a:r>
            <a:r>
              <a:rPr lang="en-GB" sz="2800" dirty="0">
                <a:solidFill>
                  <a:srgbClr val="FF0000"/>
                </a:solidFill>
              </a:rPr>
              <a:t> </a:t>
            </a:r>
            <a:endParaRPr lang="ar-SA" sz="2800" dirty="0">
              <a:solidFill>
                <a:srgbClr val="FF0000"/>
              </a:solidFill>
            </a:endParaRPr>
          </a:p>
          <a:p>
            <a:pPr marL="0" indent="0" algn="r">
              <a:buNone/>
            </a:pPr>
            <a:r>
              <a:rPr lang="ar-SA" sz="2800" dirty="0"/>
              <a:t>تطبق هذه الطريقة في حالة قيام احد أو بعض الاقسام الخدمات بخدمة واحد أو أكثر من اقسام الخدمات الاخرى بالإضافة الي اقسام الانتاج ، وتبدأ عملية التوزيع بقسم الخدمة الاكثر خدمة لأقسام الخدمات  الاخرى ثم الذي يليه وهكذا </a:t>
            </a:r>
          </a:p>
          <a:p>
            <a:pPr marL="0" lvl="0" indent="0" algn="r">
              <a:buClr>
                <a:srgbClr val="AA2B1E"/>
              </a:buClr>
              <a:buNone/>
            </a:pPr>
            <a:r>
              <a:rPr lang="ar-SA" sz="2800" b="1" dirty="0">
                <a:solidFill>
                  <a:srgbClr val="FF0000"/>
                </a:solidFill>
                <a:latin typeface="Constantia"/>
              </a:rPr>
              <a:t>3- طريقة التوزيع التبادلي:</a:t>
            </a:r>
            <a:endParaRPr lang="ar-SA" sz="2800" b="1" dirty="0">
              <a:solidFill>
                <a:prstClr val="black"/>
              </a:solidFill>
            </a:endParaRPr>
          </a:p>
          <a:p>
            <a:pPr marL="0" lvl="0" indent="0" algn="r">
              <a:buClr>
                <a:srgbClr val="AA2B1E"/>
              </a:buClr>
              <a:buNone/>
            </a:pPr>
            <a:r>
              <a:rPr lang="ar-SA" sz="2800" dirty="0">
                <a:solidFill>
                  <a:srgbClr val="FF0000"/>
                </a:solidFill>
                <a:latin typeface="Constantia"/>
              </a:rPr>
              <a:t>)</a:t>
            </a:r>
            <a:r>
              <a:rPr lang="en-US" sz="2800" dirty="0">
                <a:solidFill>
                  <a:srgbClr val="FF0000"/>
                </a:solidFill>
                <a:latin typeface="Constantia"/>
              </a:rPr>
              <a:t>Reciprocal Allocation Method</a:t>
            </a:r>
            <a:r>
              <a:rPr lang="ar-SA" sz="2800" dirty="0">
                <a:solidFill>
                  <a:srgbClr val="FF0000"/>
                </a:solidFill>
                <a:latin typeface="Constantia"/>
              </a:rPr>
              <a:t>(</a:t>
            </a:r>
            <a:r>
              <a:rPr lang="ar-SA" sz="2800" dirty="0">
                <a:solidFill>
                  <a:prstClr val="black"/>
                </a:solidFill>
              </a:rPr>
              <a:t> </a:t>
            </a:r>
          </a:p>
          <a:p>
            <a:pPr marL="0" lvl="0" indent="0" algn="r">
              <a:buClr>
                <a:srgbClr val="AA2B1E"/>
              </a:buClr>
              <a:buNone/>
            </a:pPr>
            <a:r>
              <a:rPr lang="ar-SA" sz="2800" dirty="0">
                <a:solidFill>
                  <a:prstClr val="black"/>
                </a:solidFill>
              </a:rPr>
              <a:t>تطبق هذه الطريقة في حالة وجود خدمات متبادلة بين اقسام الخدمات، وهذه الحالة هي الاقرب الي الواقع حيث تقوم اقسام الخدمات بخدمة بعضها البعض</a:t>
            </a:r>
            <a:r>
              <a:rPr lang="ar-SA" sz="2600" dirty="0">
                <a:solidFill>
                  <a:prstClr val="black"/>
                </a:solidFill>
              </a:rPr>
              <a:t> </a:t>
            </a:r>
          </a:p>
          <a:p>
            <a:pPr marL="0" indent="0" algn="r">
              <a:buNone/>
            </a:pPr>
            <a:endParaRPr lang="ar-SA" sz="2800" dirty="0"/>
          </a:p>
        </p:txBody>
      </p:sp>
    </p:spTree>
    <p:extLst>
      <p:ext uri="{BB962C8B-B14F-4D97-AF65-F5344CB8AC3E}">
        <p14:creationId xmlns:p14="http://schemas.microsoft.com/office/powerpoint/2010/main" val="358643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412776"/>
            <a:ext cx="7128792" cy="4310293"/>
          </a:xfrm>
        </p:spPr>
        <p:txBody>
          <a:bodyPr>
            <a:normAutofit/>
          </a:bodyPr>
          <a:lstStyle/>
          <a:p>
            <a:pPr marL="0" indent="0" algn="r">
              <a:buNone/>
            </a:pPr>
            <a:r>
              <a:rPr lang="ar-SA" sz="3600" dirty="0">
                <a:solidFill>
                  <a:srgbClr val="FF0000"/>
                </a:solidFill>
              </a:rPr>
              <a:t>المرحلة الثالثة : حساب معدلات التحميل: </a:t>
            </a:r>
          </a:p>
          <a:p>
            <a:pPr marL="0" indent="0" algn="r">
              <a:buNone/>
            </a:pPr>
            <a:r>
              <a:rPr lang="ar-SA" sz="3600" dirty="0"/>
              <a:t>يتم حساب معدلات التحميل لأقسام الانتاج تمهيداً لتحديد نصيب كل وحدة انتاج من التكاليف الصناعية غير المباشرة </a:t>
            </a:r>
            <a:endParaRPr lang="en-US" sz="3600" dirty="0"/>
          </a:p>
        </p:txBody>
      </p:sp>
    </p:spTree>
    <p:extLst>
      <p:ext uri="{BB962C8B-B14F-4D97-AF65-F5344CB8AC3E}">
        <p14:creationId xmlns:p14="http://schemas.microsoft.com/office/powerpoint/2010/main" val="3043149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692697"/>
            <a:ext cx="6965245" cy="720080"/>
          </a:xfrm>
        </p:spPr>
        <p:txBody>
          <a:bodyPr>
            <a:noAutofit/>
          </a:bodyPr>
          <a:lstStyle/>
          <a:p>
            <a:r>
              <a:rPr lang="ar-SA" sz="3600" b="1" dirty="0">
                <a:solidFill>
                  <a:srgbClr val="FF0000"/>
                </a:solidFill>
              </a:rPr>
              <a:t>بناء نماذج تخصيص التكاليف</a:t>
            </a:r>
            <a:endParaRPr lang="en-US" sz="3600" b="1" dirty="0">
              <a:solidFill>
                <a:srgbClr val="FF0000"/>
              </a:solidFill>
            </a:endParaRPr>
          </a:p>
        </p:txBody>
      </p:sp>
      <p:sp>
        <p:nvSpPr>
          <p:cNvPr id="3" name="Content Placeholder 2"/>
          <p:cNvSpPr>
            <a:spLocks noGrp="1"/>
          </p:cNvSpPr>
          <p:nvPr>
            <p:ph idx="1"/>
          </p:nvPr>
        </p:nvSpPr>
        <p:spPr>
          <a:xfrm>
            <a:off x="794994" y="1988840"/>
            <a:ext cx="7560840" cy="4320480"/>
          </a:xfrm>
        </p:spPr>
        <p:txBody>
          <a:bodyPr>
            <a:noAutofit/>
          </a:bodyPr>
          <a:lstStyle/>
          <a:p>
            <a:pPr marL="0" indent="0" algn="r">
              <a:buNone/>
            </a:pPr>
            <a:r>
              <a:rPr lang="ar-SA" dirty="0">
                <a:solidFill>
                  <a:srgbClr val="FF0000"/>
                </a:solidFill>
              </a:rPr>
              <a:t>مثال:</a:t>
            </a:r>
          </a:p>
          <a:p>
            <a:pPr marL="0" indent="0" algn="r">
              <a:buNone/>
            </a:pPr>
            <a:r>
              <a:rPr lang="ar-SA" dirty="0"/>
              <a:t>شركة الاهرام لديها قسمان للإنتاج هما: قسم التصوير(أ) وقسم الطباعة (ب)، وقسمان للخدمات هما: قسم المناولة (س)، قسم التكييف (ص).وقد توافرت البيانات التالية:</a:t>
            </a:r>
          </a:p>
          <a:p>
            <a:pPr marL="0" indent="0" algn="r">
              <a:buNone/>
            </a:pPr>
            <a:r>
              <a:rPr lang="ar-SA" dirty="0">
                <a:solidFill>
                  <a:srgbClr val="FF0000"/>
                </a:solidFill>
              </a:rPr>
              <a:t>اولاً:</a:t>
            </a:r>
            <a:r>
              <a:rPr lang="ar-SA" dirty="0"/>
              <a:t> </a:t>
            </a:r>
            <a:r>
              <a:rPr lang="ar-SA" dirty="0">
                <a:solidFill>
                  <a:srgbClr val="FF0000"/>
                </a:solidFill>
              </a:rPr>
              <a:t>عناصر التكاليف الصناعية الغير مباشرة واسس توزيعها على الاقسام :</a:t>
            </a:r>
          </a:p>
          <a:p>
            <a:pPr marL="0" indent="0" algn="r">
              <a:buNone/>
            </a:pPr>
            <a:r>
              <a:rPr lang="ar-SA" dirty="0"/>
              <a:t> 1- مواد غير مباشرة  200000 ريال توزع بالتساوي.</a:t>
            </a:r>
          </a:p>
          <a:p>
            <a:pPr marL="0" indent="0" algn="r">
              <a:buNone/>
            </a:pPr>
            <a:r>
              <a:rPr lang="ar-SA" dirty="0"/>
              <a:t> 2- اجور غير مباشرة 300000 ريال توزع بنسبة ساعات الاشراف </a:t>
            </a:r>
          </a:p>
          <a:p>
            <a:pPr marL="0" indent="0" algn="r">
              <a:buNone/>
            </a:pPr>
            <a:r>
              <a:rPr lang="ar-SA" dirty="0"/>
              <a:t>الاداري على الاقسام والتي بلغت 8, 4, 2, 1 على الترتيب.</a:t>
            </a:r>
          </a:p>
          <a:p>
            <a:pPr marL="0" indent="0" algn="r">
              <a:buNone/>
            </a:pPr>
            <a:r>
              <a:rPr lang="ar-SA" dirty="0"/>
              <a:t> 3- مصروفات اخرى غير مباشرة 150000 ريال توزع بنسبة عدد افراد كل قسم وكان عددهم كالتالي: 8,10,35,20 على التوالي.</a:t>
            </a:r>
          </a:p>
          <a:p>
            <a:pPr marL="0" indent="0" algn="r">
              <a:buNone/>
            </a:pPr>
            <a:endParaRPr lang="ar-SA" dirty="0"/>
          </a:p>
          <a:p>
            <a:pPr marL="0" indent="0" algn="r">
              <a:buNone/>
            </a:pPr>
            <a:endParaRPr lang="en-US" u="sng" dirty="0"/>
          </a:p>
        </p:txBody>
      </p:sp>
      <p:sp>
        <p:nvSpPr>
          <p:cNvPr id="4" name="Title 1"/>
          <p:cNvSpPr txBox="1">
            <a:spLocks/>
          </p:cNvSpPr>
          <p:nvPr/>
        </p:nvSpPr>
        <p:spPr>
          <a:xfrm>
            <a:off x="1403648" y="1268760"/>
            <a:ext cx="6965245" cy="7200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3200" b="1" u="sng" dirty="0">
                <a:solidFill>
                  <a:srgbClr val="FF0000"/>
                </a:solidFill>
              </a:rPr>
              <a:t>1- نموذج التوزيع المباشر:</a:t>
            </a:r>
            <a:endParaRPr lang="en-US" sz="3200" b="1" u="sng" dirty="0">
              <a:solidFill>
                <a:srgbClr val="FF0000"/>
              </a:solidFill>
            </a:endParaRPr>
          </a:p>
        </p:txBody>
      </p:sp>
    </p:spTree>
    <p:extLst>
      <p:ext uri="{BB962C8B-B14F-4D97-AF65-F5344CB8AC3E}">
        <p14:creationId xmlns:p14="http://schemas.microsoft.com/office/powerpoint/2010/main" val="3121050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980728"/>
            <a:ext cx="7272808" cy="3384376"/>
          </a:xfrm>
        </p:spPr>
        <p:txBody>
          <a:bodyPr>
            <a:normAutofit/>
          </a:bodyPr>
          <a:lstStyle/>
          <a:p>
            <a:pPr marL="0" indent="0" algn="r">
              <a:buNone/>
            </a:pPr>
            <a:r>
              <a:rPr lang="ar-SA" sz="2800" dirty="0"/>
              <a:t> </a:t>
            </a:r>
            <a:r>
              <a:rPr lang="ar-SA" sz="2800" dirty="0">
                <a:solidFill>
                  <a:srgbClr val="FF0000"/>
                </a:solidFill>
              </a:rPr>
              <a:t>ثانياً: تتبع الشركة طريقة التوزيع المباشر عند توزيع تكاليف اقسام الخدمات علي اقسام الانتاج وذلك وفقاً للأسس التالية :</a:t>
            </a:r>
          </a:p>
          <a:p>
            <a:pPr marL="0" indent="0" algn="r">
              <a:buNone/>
            </a:pPr>
            <a:r>
              <a:rPr lang="ar-SA" sz="2800" dirty="0"/>
              <a:t>  - توزع تكلفة قسم التكييف بنسبة 5:11 </a:t>
            </a:r>
          </a:p>
          <a:p>
            <a:pPr marL="0" indent="0" algn="r">
              <a:buNone/>
            </a:pPr>
            <a:r>
              <a:rPr lang="ar-SA" sz="2800" dirty="0"/>
              <a:t>  - توزع تكلفة قسم المناولة على اساس كمية المواد المنصرفة لكل قسم التي تبلغ 8،10،35،20 طن على الترتيب.</a:t>
            </a:r>
          </a:p>
          <a:p>
            <a:pPr marL="0" indent="0" algn="r">
              <a:buNone/>
            </a:pPr>
            <a:r>
              <a:rPr lang="ar-SA" sz="2800" dirty="0">
                <a:solidFill>
                  <a:srgbClr val="FF0000"/>
                </a:solidFill>
              </a:rPr>
              <a:t>ثالثاً: يتم اعداد معدلات التحميل على اساس ساعات العمل المباشر بكل قسم وهي على النحو التالي: </a:t>
            </a:r>
            <a:endParaRPr lang="en-US" sz="2800" dirty="0">
              <a:solidFill>
                <a:srgbClr val="FF0000"/>
              </a:solidFill>
            </a:endParaRPr>
          </a:p>
        </p:txBody>
      </p:sp>
      <p:graphicFrame>
        <p:nvGraphicFramePr>
          <p:cNvPr id="4" name="Content Placeholder 5"/>
          <p:cNvGraphicFramePr>
            <a:graphicFrameLocks/>
          </p:cNvGraphicFramePr>
          <p:nvPr>
            <p:extLst>
              <p:ext uri="{D42A27DB-BD31-4B8C-83A1-F6EECF244321}">
                <p14:modId xmlns:p14="http://schemas.microsoft.com/office/powerpoint/2010/main" val="3117406115"/>
              </p:ext>
            </p:extLst>
          </p:nvPr>
        </p:nvGraphicFramePr>
        <p:xfrm>
          <a:off x="1115616" y="4437112"/>
          <a:ext cx="6912768" cy="1728192"/>
        </p:xfrm>
        <a:graphic>
          <a:graphicData uri="http://schemas.openxmlformats.org/drawingml/2006/table">
            <a:tbl>
              <a:tblPr firstRow="1" bandRow="1">
                <a:tableStyleId>{5940675A-B579-460E-94D1-54222C63F5DA}</a:tableStyleId>
              </a:tblPr>
              <a:tblGrid>
                <a:gridCol w="2304256">
                  <a:extLst>
                    <a:ext uri="{9D8B030D-6E8A-4147-A177-3AD203B41FA5}">
                      <a16:colId xmlns:a16="http://schemas.microsoft.com/office/drawing/2014/main" val="20000"/>
                    </a:ext>
                  </a:extLst>
                </a:gridCol>
                <a:gridCol w="2304256">
                  <a:extLst>
                    <a:ext uri="{9D8B030D-6E8A-4147-A177-3AD203B41FA5}">
                      <a16:colId xmlns:a16="http://schemas.microsoft.com/office/drawing/2014/main" val="20001"/>
                    </a:ext>
                  </a:extLst>
                </a:gridCol>
                <a:gridCol w="2304256">
                  <a:extLst>
                    <a:ext uri="{9D8B030D-6E8A-4147-A177-3AD203B41FA5}">
                      <a16:colId xmlns:a16="http://schemas.microsoft.com/office/drawing/2014/main" val="20002"/>
                    </a:ext>
                  </a:extLst>
                </a:gridCol>
              </a:tblGrid>
              <a:tr h="719435">
                <a:tc>
                  <a:txBody>
                    <a:bodyPr/>
                    <a:lstStyle/>
                    <a:p>
                      <a:pPr algn="ctr"/>
                      <a:r>
                        <a:rPr lang="ar-SA" sz="2800" b="1" dirty="0"/>
                        <a:t>الطباعة</a:t>
                      </a:r>
                      <a:endParaRPr lang="en-US" sz="2800" b="1" dirty="0"/>
                    </a:p>
                  </a:txBody>
                  <a:tcPr/>
                </a:tc>
                <a:tc>
                  <a:txBody>
                    <a:bodyPr/>
                    <a:lstStyle/>
                    <a:p>
                      <a:pPr algn="ctr"/>
                      <a:r>
                        <a:rPr lang="ar-SA" sz="2800" b="1" dirty="0"/>
                        <a:t>التصوير</a:t>
                      </a:r>
                      <a:endParaRPr lang="en-US" sz="2800" b="1" dirty="0"/>
                    </a:p>
                  </a:txBody>
                  <a:tcPr/>
                </a:tc>
                <a:tc>
                  <a:txBody>
                    <a:bodyPr/>
                    <a:lstStyle/>
                    <a:p>
                      <a:pPr algn="ctr"/>
                      <a:r>
                        <a:rPr lang="ar-SA" sz="2800" b="1" dirty="0"/>
                        <a:t>القسم</a:t>
                      </a:r>
                      <a:endParaRPr lang="en-US" sz="2800" b="1" dirty="0"/>
                    </a:p>
                  </a:txBody>
                  <a:tcPr/>
                </a:tc>
                <a:extLst>
                  <a:ext uri="{0D108BD9-81ED-4DB2-BD59-A6C34878D82A}">
                    <a16:rowId xmlns:a16="http://schemas.microsoft.com/office/drawing/2014/main" val="10000"/>
                  </a:ext>
                </a:extLst>
              </a:tr>
              <a:tr h="1008757">
                <a:tc>
                  <a:txBody>
                    <a:bodyPr/>
                    <a:lstStyle/>
                    <a:p>
                      <a:pPr algn="r"/>
                      <a:r>
                        <a:rPr lang="ar-SA" sz="2800" dirty="0"/>
                        <a:t>2500  ساعة </a:t>
                      </a:r>
                    </a:p>
                    <a:p>
                      <a:pPr algn="r"/>
                      <a:r>
                        <a:rPr lang="ar-SA" sz="2800" dirty="0"/>
                        <a:t> </a:t>
                      </a:r>
                      <a:endParaRPr lang="en-US" sz="2800"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ar-SA" sz="2800" b="0" i="0" u="none" strike="noStrike" kern="1200" cap="none" spc="0" normalizeH="0" baseline="0" noProof="0" dirty="0">
                          <a:ln>
                            <a:noFill/>
                          </a:ln>
                          <a:solidFill>
                            <a:prstClr val="black"/>
                          </a:solidFill>
                          <a:effectLst/>
                          <a:uLnTx/>
                          <a:uFillTx/>
                          <a:latin typeface="+mn-lt"/>
                          <a:ea typeface="+mn-ea"/>
                          <a:cs typeface="+mn-cs"/>
                        </a:rPr>
                        <a:t>3000  ساعة </a:t>
                      </a:r>
                    </a:p>
                  </a:txBody>
                  <a:tcPr/>
                </a:tc>
                <a:tc>
                  <a:txBody>
                    <a:bodyPr/>
                    <a:lstStyle/>
                    <a:p>
                      <a:pPr algn="r"/>
                      <a:r>
                        <a:rPr lang="ar-SA" sz="2800" dirty="0"/>
                        <a:t>عدد الساعات</a:t>
                      </a:r>
                      <a:endParaRPr lang="en-US" sz="2800" dirty="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507104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340769"/>
            <a:ext cx="7128792" cy="2736304"/>
          </a:xfrm>
        </p:spPr>
        <p:txBody>
          <a:bodyPr>
            <a:normAutofit/>
          </a:bodyPr>
          <a:lstStyle/>
          <a:p>
            <a:pPr marL="0" indent="0" algn="r">
              <a:buNone/>
            </a:pPr>
            <a:r>
              <a:rPr lang="ar-SA" sz="3600" dirty="0">
                <a:solidFill>
                  <a:srgbClr val="FF0000"/>
                </a:solidFill>
                <a:latin typeface="+mj-lt"/>
                <a:ea typeface="+mj-ea"/>
                <a:cs typeface="+mj-cs"/>
              </a:rPr>
              <a:t>المطلوب</a:t>
            </a:r>
            <a:r>
              <a:rPr lang="ar-SA" sz="3600" dirty="0">
                <a:latin typeface="+mj-lt"/>
                <a:ea typeface="+mj-ea"/>
                <a:cs typeface="+mj-cs"/>
              </a:rPr>
              <a:t> : بناء نموذج باستخدام برنامج اكسل يساعد على تخصيص التكاليف وحساب معدلات التحميل تلقائياً بمجرد ادخال البيانات الاولية الخاصة بالتكاليف الصناعية غير المباشرة ؟ </a:t>
            </a:r>
            <a:endParaRPr lang="en-US" sz="3600" dirty="0">
              <a:latin typeface="+mj-lt"/>
              <a:ea typeface="+mj-ea"/>
              <a:cs typeface="+mj-cs"/>
            </a:endParaRPr>
          </a:p>
        </p:txBody>
      </p:sp>
    </p:spTree>
    <p:extLst>
      <p:ext uri="{BB962C8B-B14F-4D97-AF65-F5344CB8AC3E}">
        <p14:creationId xmlns:p14="http://schemas.microsoft.com/office/powerpoint/2010/main" val="392349911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531</TotalTime>
  <Words>2476</Words>
  <Application>Microsoft Office PowerPoint</Application>
  <PresentationFormat>عرض على الشاشة (4:3)</PresentationFormat>
  <Paragraphs>190</Paragraphs>
  <Slides>22</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22</vt:i4>
      </vt:variant>
    </vt:vector>
  </HeadingPairs>
  <TitlesOfParts>
    <vt:vector size="30" baseType="lpstr">
      <vt:lpstr>Arial</vt:lpstr>
      <vt:lpstr>Brush Script MT</vt:lpstr>
      <vt:lpstr>Constantia</vt:lpstr>
      <vt:lpstr>Franklin Gothic Book</vt:lpstr>
      <vt:lpstr>Majalla UI</vt:lpstr>
      <vt:lpstr>Rage Italic</vt:lpstr>
      <vt:lpstr>Times New Roman</vt:lpstr>
      <vt:lpstr>Pushpin</vt:lpstr>
      <vt:lpstr>تخصيص التكاليف غير المباشرة </vt:lpstr>
      <vt:lpstr>عرض تقديمي في PowerPoint</vt:lpstr>
      <vt:lpstr>المرحلة الأولى: توزيع عناصر التكاليف غير المباشرة على الاقسام الانتاجية والخدمية </vt:lpstr>
      <vt:lpstr>المرحلة الثانية: توزيع تكاليف اقسام الخدمات على اقسام الانتاج: </vt:lpstr>
      <vt:lpstr>عرض تقديمي في PowerPoint</vt:lpstr>
      <vt:lpstr>عرض تقديمي في PowerPoint</vt:lpstr>
      <vt:lpstr>بناء نماذج تخصيص التكاليف</vt:lpstr>
      <vt:lpstr>عرض تقديمي في PowerPoint</vt:lpstr>
      <vt:lpstr>عرض تقديمي في PowerPoint</vt:lpstr>
      <vt:lpstr>عرض تقديمي في PowerPoint</vt:lpstr>
      <vt:lpstr>عرض تقديمي في PowerPoint</vt:lpstr>
      <vt:lpstr>عرض تقديمي في PowerPoint</vt:lpstr>
      <vt:lpstr>حساسية النموذج</vt:lpstr>
      <vt:lpstr>بناء نماذج تخصيص التكاليف</vt:lpstr>
      <vt:lpstr>عرض تقديمي في PowerPoint</vt:lpstr>
      <vt:lpstr>عرض تقديمي في PowerPoint</vt:lpstr>
      <vt:lpstr>خطوات الحل :</vt:lpstr>
      <vt:lpstr>عرض تقديمي في PowerPoint</vt:lpstr>
      <vt:lpstr>عرض تقديمي في PowerPoint</vt:lpstr>
      <vt:lpstr>عرض تقديمي في PowerPoint</vt:lpstr>
      <vt:lpstr>حساسية النموذج</vt:lpstr>
      <vt:lpstr>نموذج تحليل الإنحرافات للتكاليف غير المباشرة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نماذج تخصيص التكاليف غير المباشرة</dc:title>
  <dc:creator>Administrator</dc:creator>
  <cp:lastModifiedBy>me user</cp:lastModifiedBy>
  <cp:revision>43</cp:revision>
  <cp:lastPrinted>2016-02-15T18:21:27Z</cp:lastPrinted>
  <dcterms:created xsi:type="dcterms:W3CDTF">2015-09-26T15:14:48Z</dcterms:created>
  <dcterms:modified xsi:type="dcterms:W3CDTF">2016-10-29T08:43:14Z</dcterms:modified>
</cp:coreProperties>
</file>