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3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84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C0B5-5D04-4D93-B269-F4338BBB1DBF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72C9E-864E-485B-955A-A0B8320EB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191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C0B5-5D04-4D93-B269-F4338BBB1DBF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72C9E-864E-485B-955A-A0B8320EB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28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C0B5-5D04-4D93-B269-F4338BBB1DBF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72C9E-864E-485B-955A-A0B8320EB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610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C0B5-5D04-4D93-B269-F4338BBB1DBF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72C9E-864E-485B-955A-A0B8320EB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520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C0B5-5D04-4D93-B269-F4338BBB1DBF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72C9E-864E-485B-955A-A0B8320EB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99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C0B5-5D04-4D93-B269-F4338BBB1DBF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72C9E-864E-485B-955A-A0B8320EB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5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C0B5-5D04-4D93-B269-F4338BBB1DBF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72C9E-864E-485B-955A-A0B8320EB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50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C0B5-5D04-4D93-B269-F4338BBB1DBF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72C9E-864E-485B-955A-A0B8320EB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08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C0B5-5D04-4D93-B269-F4338BBB1DBF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72C9E-864E-485B-955A-A0B8320EB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99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C0B5-5D04-4D93-B269-F4338BBB1DBF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72C9E-864E-485B-955A-A0B8320EB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005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C0B5-5D04-4D93-B269-F4338BBB1DBF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72C9E-864E-485B-955A-A0B8320EB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729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EC0B5-5D04-4D93-B269-F4338BBB1DBF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72C9E-864E-485B-955A-A0B8320EB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633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SA" sz="4400" dirty="0" smtClean="0">
                <a:solidFill>
                  <a:srgbClr val="C00000"/>
                </a:solidFill>
              </a:rPr>
              <a:t>استراتيجيات المنتجات (إدارة مزيج المنتجات ) </a:t>
            </a:r>
            <a:endParaRPr lang="en-US" sz="4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315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3900" y="1261269"/>
            <a:ext cx="10515600" cy="1653381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ar-SA" dirty="0" smtClean="0">
                <a:solidFill>
                  <a:srgbClr val="7030A0"/>
                </a:solidFill>
              </a:rPr>
              <a:t>ثالثا/لجنة المنتج الجديد: </a:t>
            </a:r>
            <a:r>
              <a:rPr lang="ar-SA" dirty="0" smtClean="0">
                <a:solidFill>
                  <a:schemeClr val="tx1"/>
                </a:solidFill>
              </a:rPr>
              <a:t>تقوم بعض المنشآت بتشكيل جنة من الأقسام المعينة في المنشأة لدراسة جدوى تقديم المنتجات الجديدة  و تضم </a:t>
            </a:r>
            <a:r>
              <a:rPr lang="ar-SA" dirty="0" smtClean="0">
                <a:solidFill>
                  <a:schemeClr val="tx1"/>
                </a:solidFill>
              </a:rPr>
              <a:t>هذه </a:t>
            </a:r>
            <a:r>
              <a:rPr lang="ar-SA" dirty="0" smtClean="0">
                <a:solidFill>
                  <a:schemeClr val="tx1"/>
                </a:solidFill>
              </a:rPr>
              <a:t>اللجنة الكثير من الخبرات التسويقية و الإنتاجية و المالية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699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</a:rPr>
              <a:t>خطوات تقديم المنتجات الجديدة خمسة خطوات</a:t>
            </a:r>
            <a:r>
              <a:rPr lang="ar-SA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 algn="r">
              <a:buNone/>
            </a:pPr>
            <a:r>
              <a:rPr lang="ar-SA" dirty="0" smtClean="0">
                <a:solidFill>
                  <a:srgbClr val="7030A0"/>
                </a:solidFill>
              </a:rPr>
              <a:t>أولا/جميع الأفكار: </a:t>
            </a:r>
            <a:r>
              <a:rPr lang="ar-SA" dirty="0" smtClean="0">
                <a:solidFill>
                  <a:schemeClr val="tx1"/>
                </a:solidFill>
              </a:rPr>
              <a:t>تتعاون أدارة التسويق مع إدارات المنشاة المختلفة في جمع المعلومات عن طريق اجراء بحوث استكشافية منتظمة لدراسة مدى توافر أفكار في السوق المحلية و العالمية تصلح لتقديم منتجات جديده</a:t>
            </a:r>
          </a:p>
          <a:p>
            <a:pPr marL="0" indent="0">
              <a:buNone/>
            </a:pPr>
            <a:endParaRPr lang="ar-SA" dirty="0"/>
          </a:p>
          <a:p>
            <a:pPr marL="0" indent="0" algn="r">
              <a:buNone/>
            </a:pPr>
            <a:r>
              <a:rPr lang="ar-SA" dirty="0" smtClean="0">
                <a:solidFill>
                  <a:srgbClr val="7030A0"/>
                </a:solidFill>
              </a:rPr>
              <a:t>مصادر الأفكار: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tx1"/>
                </a:solidFill>
              </a:rPr>
              <a:t>مصادر أفكار عشوائية غير مخططة 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tx1"/>
                </a:solidFill>
              </a:rPr>
              <a:t>مصادر الأفكار المنظمة المحددة و المنظمة 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tx1"/>
                </a:solidFill>
              </a:rPr>
              <a:t>مصادر الأفكار الابتكارية</a:t>
            </a:r>
            <a:r>
              <a:rPr lang="ar-SA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497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8731"/>
            <a:ext cx="10515600" cy="4898232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 algn="r">
              <a:buNone/>
            </a:pPr>
            <a:r>
              <a:rPr lang="ar-SA" dirty="0" smtClean="0">
                <a:solidFill>
                  <a:srgbClr val="7030A0"/>
                </a:solidFill>
              </a:rPr>
              <a:t>ثانيا/تنفيذ و اختيار الأفكار : </a:t>
            </a:r>
            <a:r>
              <a:rPr lang="ar-SA" dirty="0" smtClean="0">
                <a:solidFill>
                  <a:schemeClr val="tx1"/>
                </a:solidFill>
              </a:rPr>
              <a:t>و تقييم فاعلية كل منها و دراسة صلاحيتها للتطبيق و كذلك دارسة مدى تناسبها مع القيود التشريعية و عادات و تقاليد و أذواق المستهلك و مدى ارتباطها بأهداف المنشاة و إمكانياتها المادية و البشرية</a:t>
            </a:r>
          </a:p>
          <a:p>
            <a:pPr marL="0" indent="0" algn="r">
              <a:buNone/>
            </a:pPr>
            <a:endParaRPr lang="ar-SA" dirty="0" smtClean="0"/>
          </a:p>
          <a:p>
            <a:pPr marL="0" indent="0" algn="r">
              <a:buNone/>
            </a:pPr>
            <a:r>
              <a:rPr lang="ar-SA" dirty="0" smtClean="0">
                <a:solidFill>
                  <a:srgbClr val="7030A0"/>
                </a:solidFill>
              </a:rPr>
              <a:t>تقيم الأفكار عن طريق: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tx1"/>
                </a:solidFill>
              </a:rPr>
              <a:t>جهاز مسؤول عن التطوير تابع للإدارة العليا 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tx1"/>
                </a:solidFill>
              </a:rPr>
              <a:t>تشكيل لجان من مديري الإدارات و الاقتسام المحتفلة 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tx1"/>
                </a:solidFill>
              </a:rPr>
              <a:t>الاستعانة بمكاتب الخبرة الخارجية 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322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</a:rPr>
              <a:t>ثالثا/إجراء الدراسات التفصيلية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endParaRPr lang="ar-SA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ar-SA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ar-SA" dirty="0" smtClean="0">
                <a:solidFill>
                  <a:srgbClr val="7030A0"/>
                </a:solidFill>
              </a:rPr>
              <a:t>ثالثا/إجراء الدراسات التفصيلية: </a:t>
            </a:r>
            <a:r>
              <a:rPr lang="ar-SA" dirty="0" smtClean="0">
                <a:solidFill>
                  <a:schemeClr val="tx1"/>
                </a:solidFill>
              </a:rPr>
              <a:t>و الخاصة بالأفكار التي وقع الاختيار عليها و التي تتضمن دراسات الجدوى الاقتصادية و التسويقية وحساب نقطة التعادل وفقا للتنبؤ بحجم الإنفاق و الإيراد المتوقع للمنتجات المطلوبة و كذلك المقدرة الاستيعابية للسوق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8490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50319"/>
            <a:ext cx="10515600" cy="3164681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endParaRPr lang="ar-SA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ar-SA" dirty="0" smtClean="0">
                <a:solidFill>
                  <a:srgbClr val="7030A0"/>
                </a:solidFill>
              </a:rPr>
              <a:t>رابعا/إعداد النماذج المبدئية للمنتج: </a:t>
            </a:r>
            <a:r>
              <a:rPr lang="ar-SA" dirty="0" smtClean="0">
                <a:solidFill>
                  <a:schemeClr val="tx1"/>
                </a:solidFill>
              </a:rPr>
              <a:t>وتحديد مواصفاته من وجهة نظر المستهلك المرتقب و مكن إجراء التجارب العملية </a:t>
            </a:r>
            <a:r>
              <a:rPr lang="ar-SA" dirty="0" smtClean="0">
                <a:solidFill>
                  <a:schemeClr val="tx1"/>
                </a:solidFill>
              </a:rPr>
              <a:t>اللازمة و </a:t>
            </a:r>
            <a:r>
              <a:rPr lang="ar-SA" dirty="0" smtClean="0">
                <a:solidFill>
                  <a:schemeClr val="tx1"/>
                </a:solidFill>
              </a:rPr>
              <a:t>استخدام الاختبارات التسويقية مثل المقارنة الثنائية بين المنتجات</a:t>
            </a:r>
            <a:r>
              <a:rPr lang="ar-SA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459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353469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ar-SA" dirty="0" smtClean="0">
                <a:solidFill>
                  <a:srgbClr val="7030A0"/>
                </a:solidFill>
              </a:rPr>
              <a:t>خامسا/تصميم المزيج التسويقي المطلوب لطرح المنتج للتداول: </a:t>
            </a:r>
            <a:r>
              <a:rPr lang="ar-SA" dirty="0" smtClean="0">
                <a:solidFill>
                  <a:schemeClr val="tx1"/>
                </a:solidFill>
              </a:rPr>
              <a:t>يتضمن تصميم العبوة الاسم التجاري العلامة التجارية و تحديد السعر و منافذ التوزيع و شكل الترويج المناسب ووضع الخطط الزمنية  لمراحل المزيج التسويق في السوق و تقع مسؤولية  تقديم المنتج في السوق على كاهل إدارة التسويق والتي يجب أن تأخذ في الحسبان أن كل جديد يمكن أن يقابله نوع من المقاومة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9653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</a:rPr>
              <a:t>و تقدم دراسة دورة  الحياة للمنتجات  شيئا مفيدا للمنشأة عند تخطيط منتجاتها في مقدمتها: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43149"/>
            <a:ext cx="10515600" cy="3833813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ar-SA" dirty="0" smtClean="0">
                <a:solidFill>
                  <a:schemeClr val="tx1"/>
                </a:solidFill>
              </a:rPr>
              <a:t>بيان الصعوبات المتعلقة بإمكانيات توقيت زيادة الحصة السوقية للمنتجات الجديدة و الحالية</a:t>
            </a:r>
          </a:p>
          <a:p>
            <a:pPr marL="0" indent="0" algn="ctr">
              <a:buNone/>
            </a:pPr>
            <a:endParaRPr lang="ar-SA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ar-SA" dirty="0" smtClean="0">
                <a:solidFill>
                  <a:schemeClr val="tx1"/>
                </a:solidFill>
              </a:rPr>
              <a:t>تحديد إمكانيات و توقيت إعادة تصميم المنتجات و تحديد الاختلافات المطلوب تطويرها</a:t>
            </a:r>
          </a:p>
          <a:p>
            <a:pPr marL="0" indent="0" algn="ctr">
              <a:buNone/>
            </a:pPr>
            <a:endParaRPr lang="ar-SA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ar-SA" dirty="0" smtClean="0">
                <a:solidFill>
                  <a:schemeClr val="tx1"/>
                </a:solidFill>
              </a:rPr>
              <a:t>تمكين المنشآت وضع تصور متكامل بشكل زمني عن العلاقة بين دورة حياة المنتج و التكاليف الربحية المتوقعة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9611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</a:rPr>
              <a:t>مراحل دورة حياة المنتجات أربعه مراحل 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207543"/>
            <a:ext cx="10515600" cy="2969419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endParaRPr lang="ar-SA" dirty="0" smtClean="0"/>
          </a:p>
          <a:p>
            <a:pPr marL="0" indent="0" algn="ctr">
              <a:buNone/>
            </a:pPr>
            <a:r>
              <a:rPr lang="ar-SA" dirty="0" smtClean="0">
                <a:solidFill>
                  <a:srgbClr val="7030A0"/>
                </a:solidFill>
              </a:rPr>
              <a:t>أولا/مرحلة التقديم: </a:t>
            </a:r>
            <a:r>
              <a:rPr lang="ar-SA" dirty="0" smtClean="0">
                <a:solidFill>
                  <a:schemeClr val="tx1"/>
                </a:solidFill>
              </a:rPr>
              <a:t>هي نقطة البداية في حياة المنتج في السوق حيث يظهر في السوق لأول مرة و في هذه المرحلة يكون إدراك المستهلكين للسلعة غير موجود و تبدا الأرباح من نقطة سالبة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5427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2532063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endParaRPr lang="ar-SA" dirty="0" smtClean="0"/>
          </a:p>
          <a:p>
            <a:pPr marL="0" indent="0" algn="ctr">
              <a:buNone/>
            </a:pPr>
            <a:r>
              <a:rPr lang="ar-SA" dirty="0" smtClean="0">
                <a:solidFill>
                  <a:srgbClr val="7030A0"/>
                </a:solidFill>
              </a:rPr>
              <a:t>ثانيا/مرحلة النمو: يتمكن</a:t>
            </a:r>
            <a:r>
              <a:rPr lang="ar-SA" dirty="0" smtClean="0">
                <a:solidFill>
                  <a:schemeClr val="tx1"/>
                </a:solidFill>
              </a:rPr>
              <a:t> المنتج من الاستحواذ على قطاعات متزايدة في السوق يؤدي ذلك الى زياده المبيعات بشكل واضح و يعني ذلك انتقال المنتج لمرحلة جديدة و هنا يبدأ المنافسون في إدراك أهمية المنتج و ما يمكن أن يدره من أرباح </a:t>
            </a:r>
            <a:r>
              <a:rPr lang="ar-SA" dirty="0" smtClean="0">
                <a:solidFill>
                  <a:schemeClr val="tx1"/>
                </a:solidFill>
              </a:rPr>
              <a:t>و محاولة</a:t>
            </a:r>
            <a:r>
              <a:rPr lang="ar-SA" dirty="0" smtClean="0">
                <a:solidFill>
                  <a:schemeClr val="tx1"/>
                </a:solidFill>
              </a:rPr>
              <a:t> </a:t>
            </a:r>
            <a:r>
              <a:rPr lang="ar-SA" dirty="0" smtClean="0">
                <a:solidFill>
                  <a:schemeClr val="tx1"/>
                </a:solidFill>
              </a:rPr>
              <a:t>الدخول في السوق</a:t>
            </a:r>
            <a:r>
              <a:rPr lang="ar-SA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2984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382044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endParaRPr lang="ar-SA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ar-SA" dirty="0" smtClean="0">
                <a:solidFill>
                  <a:srgbClr val="7030A0"/>
                </a:solidFill>
              </a:rPr>
              <a:t>ثالثا/مرحلة النضوج(الاستقرار):</a:t>
            </a:r>
            <a:r>
              <a:rPr lang="ar-SA" dirty="0" smtClean="0">
                <a:solidFill>
                  <a:schemeClr val="tx1"/>
                </a:solidFill>
              </a:rPr>
              <a:t>بعد أن تجد المنتجات طريقها في السوق و تتم معرفتها من المتعاملين يتجه السوق  نحو الاستقرار النسبي و تتزايد مده المنافسة بين المنتجات المتنافسة  داخل الصناعة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142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</a:rPr>
              <a:t>بعض المصطلحات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ar-SA" dirty="0" smtClean="0">
                <a:solidFill>
                  <a:srgbClr val="C00000"/>
                </a:solidFill>
              </a:rPr>
              <a:t>المنتج: </a:t>
            </a:r>
            <a:r>
              <a:rPr lang="ar-SA" dirty="0" smtClean="0">
                <a:solidFill>
                  <a:schemeClr val="tx1"/>
                </a:solidFill>
              </a:rPr>
              <a:t>هو مجموعه من المواصفات مجتمعه يودي استخدامها الى الحصول على منافع عينه و تودي الى اشباع حاجات و رغبات عند المستهلكين</a:t>
            </a:r>
          </a:p>
          <a:p>
            <a:pPr marL="0" indent="0" algn="ctr">
              <a:buNone/>
            </a:pPr>
            <a:r>
              <a:rPr lang="ar-SA" dirty="0" smtClean="0"/>
              <a:t> </a:t>
            </a:r>
          </a:p>
          <a:p>
            <a:pPr marL="0" indent="0" algn="ctr">
              <a:buNone/>
            </a:pPr>
            <a:r>
              <a:rPr lang="ar-SA" dirty="0" smtClean="0">
                <a:solidFill>
                  <a:srgbClr val="C00000"/>
                </a:solidFill>
              </a:rPr>
              <a:t>خط المنتجات: </a:t>
            </a:r>
            <a:r>
              <a:rPr lang="ar-SA" dirty="0" smtClean="0">
                <a:solidFill>
                  <a:schemeClr val="tx1"/>
                </a:solidFill>
              </a:rPr>
              <a:t>هو مجموعه من المنتجات التي تربط فيما بينها علاقه معينة سواء كانت تشبع حاجات واحده لدى المستهلكين او تستخدم مع بعضها</a:t>
            </a:r>
          </a:p>
          <a:p>
            <a:pPr marL="0" indent="0" algn="ctr">
              <a:buNone/>
            </a:pPr>
            <a:endParaRPr lang="ar-SA" dirty="0" smtClean="0"/>
          </a:p>
          <a:p>
            <a:pPr marL="0" indent="0" algn="ctr">
              <a:buNone/>
            </a:pPr>
            <a:r>
              <a:rPr lang="ar-SA" dirty="0" smtClean="0">
                <a:solidFill>
                  <a:srgbClr val="C00000"/>
                </a:solidFill>
              </a:rPr>
              <a:t>مزيج المنتجات: </a:t>
            </a:r>
            <a:r>
              <a:rPr lang="ar-SA" dirty="0" smtClean="0">
                <a:solidFill>
                  <a:schemeClr val="tx1"/>
                </a:solidFill>
              </a:rPr>
              <a:t>هو كافه المنتجات التي تقوم المنشاة بانتهاجها مثل قيام شركة للغزل و النسيج بإنتاج الملابس الجاهزة في خطوط متعددة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7772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894" y="1535906"/>
            <a:ext cx="10515600" cy="3348038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endParaRPr lang="ar-SA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ar-SA" smtClean="0">
                <a:solidFill>
                  <a:srgbClr val="7030A0"/>
                </a:solidFill>
              </a:rPr>
              <a:t>رابعا/مرحلة </a:t>
            </a:r>
            <a:r>
              <a:rPr lang="ar-SA" dirty="0" smtClean="0">
                <a:solidFill>
                  <a:srgbClr val="7030A0"/>
                </a:solidFill>
              </a:rPr>
              <a:t>الانخفاض: </a:t>
            </a:r>
            <a:r>
              <a:rPr lang="ar-SA" dirty="0" smtClean="0">
                <a:solidFill>
                  <a:schemeClr val="tx1"/>
                </a:solidFill>
              </a:rPr>
              <a:t>في هذه المرحلة بيداء المنتج بفقد بريقه و اهتمامه لدى المتعاملين و تبدا المبيعات الإجمالية في الانخفاض التدرجي أو الانخفاض الحاد و قد تصل المبيعات الى حد الصفر في بعض أنواع السلع و يتم ذلك نتيجة تحول المتعاملين الى منتجات جديدة ذات مغريات بيعيه و منافع أفضل من المنتجات الحالية و كذلك التحول التدريجي او الفجائي في أذواق المستهلكين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8081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</a:rPr>
              <a:t>نماذج تحليل المنتجات أربعة نماذج</a:t>
            </a:r>
            <a:r>
              <a:rPr lang="ar-SA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07505"/>
            <a:ext cx="10515600" cy="3269457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endParaRPr lang="ar-SA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ar-SA" dirty="0" smtClean="0">
                <a:solidFill>
                  <a:srgbClr val="7030A0"/>
                </a:solidFill>
              </a:rPr>
              <a:t>النموذج الأول / المنتجات النجوم : </a:t>
            </a:r>
            <a:r>
              <a:rPr lang="ar-SA" dirty="0" smtClean="0">
                <a:solidFill>
                  <a:schemeClr val="tx1"/>
                </a:solidFill>
              </a:rPr>
              <a:t>و هي تلك المنتجات التي تتميز بحصه سوقية كبيرة في السوق  و تعمل في سوق تنمو  به بدرجة كبيرة و يتوقع أن تتجه المبيعات المستقبلية للتزايد و أن تحظى المنشاة بنصيب الأسد من النمو المتوقع وهنا تحتاج هذه المنتجات أي استثمارات مالية تسويقية عالية و تحتاج جهد للحفاظ على هذه الصورة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267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7" y="1557338"/>
            <a:ext cx="10515600" cy="3640932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endParaRPr lang="ar-SA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ar-SA" dirty="0" smtClean="0">
                <a:solidFill>
                  <a:srgbClr val="7030A0"/>
                </a:solidFill>
              </a:rPr>
              <a:t>النموذج الثاني/المنتجات المدرة للدخل(الأبقار):</a:t>
            </a:r>
            <a:r>
              <a:rPr lang="ar-SA" dirty="0" smtClean="0">
                <a:solidFill>
                  <a:schemeClr val="tx1"/>
                </a:solidFill>
              </a:rPr>
              <a:t>وهي منتجات متميزة تقدم مصدرا كبيرا من المبيعات و تتمتع بقدر معين من الولاء ولكن بالرغم من تميز هذه المنتجات فإن السوق لا يتيح لها حرية الحركة فأنها تنمو بمعدل بطيء جدا و تعتبر هذه المنتجات مصدرا للربح  بدرجة كبيره للمنشأة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9739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596356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ar-SA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ar-SA" dirty="0" smtClean="0">
                <a:solidFill>
                  <a:srgbClr val="7030A0"/>
                </a:solidFill>
              </a:rPr>
              <a:t>النموذج الثالث/المنتجات الأولى بالرعاية(الطفل المشكلة):</a:t>
            </a:r>
            <a:r>
              <a:rPr lang="ar-SA" dirty="0" smtClean="0">
                <a:solidFill>
                  <a:schemeClr val="tx1"/>
                </a:solidFill>
              </a:rPr>
              <a:t>وهي </a:t>
            </a:r>
            <a:r>
              <a:rPr lang="ar-SA" dirty="0">
                <a:solidFill>
                  <a:schemeClr val="tx1"/>
                </a:solidFill>
              </a:rPr>
              <a:t>المنتجات التي لا تحظى حاليا بقدر مرتفع من الحصه السوقية ولكن سوقها يتميز بارتفاع حجم الطلب المستقبل و بتالي فإن على </a:t>
            </a:r>
            <a:r>
              <a:rPr lang="ar-SA" dirty="0" smtClean="0">
                <a:solidFill>
                  <a:schemeClr val="tx1"/>
                </a:solidFill>
              </a:rPr>
              <a:t>المنشاة </a:t>
            </a:r>
            <a:r>
              <a:rPr lang="ar-SA" dirty="0">
                <a:solidFill>
                  <a:schemeClr val="tx1"/>
                </a:solidFill>
              </a:rPr>
              <a:t>أن تسعى الى زياده الاهتمام بهذه المنتجات للحصول على نصيب أكبر من الطلب الكلي و لكي تدخل مرحله </a:t>
            </a:r>
            <a:r>
              <a:rPr lang="ar-SA" dirty="0" smtClean="0">
                <a:solidFill>
                  <a:schemeClr val="tx1"/>
                </a:solidFill>
              </a:rPr>
              <a:t>النجو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5339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9631" y="2307430"/>
            <a:ext cx="10515600" cy="2778919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endParaRPr lang="ar-SA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ar-SA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ar-SA" dirty="0" smtClean="0">
                <a:solidFill>
                  <a:srgbClr val="7030A0"/>
                </a:solidFill>
              </a:rPr>
              <a:t>النموذج الرابع/المنتجات قليلة الحظ في السوق(الكلاب): </a:t>
            </a:r>
            <a:r>
              <a:rPr lang="ar-SA" dirty="0" smtClean="0">
                <a:solidFill>
                  <a:schemeClr val="tx1"/>
                </a:solidFill>
              </a:rPr>
              <a:t>وهي تلك المنتجات ذات الحصة السوقية المنخفضة و التي تواجه أيضا انخفاضا في حجم التطور المتوقع في المبيعات خلال الفترة المستقبلية  فبتالي تعتبر هذه المنتجات عبئا على إدارة العمل التسويقي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6094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942975"/>
            <a:ext cx="8643938" cy="406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3466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</a:rPr>
              <a:t>الوظائف الهامه التي يجب أن تشمل دور العبوة ؟؟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18038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dirty="0" smtClean="0">
                <a:solidFill>
                  <a:schemeClr val="tx1"/>
                </a:solidFill>
              </a:rPr>
              <a:t>حفظ محتويات المنتج و خصائصه و موصفاته حتى يتم استخدامه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tx1"/>
                </a:solidFill>
              </a:rPr>
              <a:t> 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tx1"/>
                </a:solidFill>
              </a:rPr>
              <a:t>تسهيل عملية التداول و التخزين</a:t>
            </a:r>
          </a:p>
          <a:p>
            <a:pPr marL="0" indent="0" algn="r">
              <a:buNone/>
            </a:pPr>
            <a:endParaRPr lang="ar-SA" dirty="0" smtClean="0">
              <a:solidFill>
                <a:schemeClr val="tx1"/>
              </a:solidFill>
            </a:endParaRPr>
          </a:p>
          <a:p>
            <a:pPr marL="0" indent="0" algn="r">
              <a:buNone/>
            </a:pPr>
            <a:r>
              <a:rPr lang="ar-SA" dirty="0" smtClean="0">
                <a:solidFill>
                  <a:schemeClr val="tx1"/>
                </a:solidFill>
              </a:rPr>
              <a:t>تلعب العبوة الجذابة دورا هاما في جذب أنتباه المستهلك</a:t>
            </a:r>
          </a:p>
          <a:p>
            <a:pPr marL="0" indent="0" algn="r">
              <a:buNone/>
            </a:pPr>
            <a:endParaRPr lang="ar-SA" dirty="0" smtClean="0">
              <a:solidFill>
                <a:schemeClr val="tx1"/>
              </a:solidFill>
            </a:endParaRPr>
          </a:p>
          <a:p>
            <a:pPr marL="0" indent="0" algn="r">
              <a:buNone/>
            </a:pPr>
            <a:r>
              <a:rPr lang="ar-SA" dirty="0">
                <a:solidFill>
                  <a:schemeClr val="tx1"/>
                </a:solidFill>
              </a:rPr>
              <a:t> </a:t>
            </a:r>
            <a:r>
              <a:rPr lang="ar-SA" dirty="0" smtClean="0">
                <a:solidFill>
                  <a:schemeClr val="tx1"/>
                </a:solidFill>
              </a:rPr>
              <a:t>تسهيل تنفيذ استراتيجيات المنشاة التسويقية المرتبطة  بالسعر و المنتج</a:t>
            </a:r>
          </a:p>
          <a:p>
            <a:pPr marL="0" indent="0" algn="r">
              <a:buNone/>
            </a:pPr>
            <a:r>
              <a:rPr lang="ar-SA" dirty="0">
                <a:solidFill>
                  <a:schemeClr val="tx1"/>
                </a:solidFill>
              </a:rPr>
              <a:t> </a:t>
            </a:r>
            <a:endParaRPr lang="ar-SA" dirty="0" smtClean="0">
              <a:solidFill>
                <a:schemeClr val="tx1"/>
              </a:solidFill>
            </a:endParaRPr>
          </a:p>
          <a:p>
            <a:pPr marL="0" indent="0" algn="r">
              <a:buNone/>
            </a:pPr>
            <a:r>
              <a:rPr lang="ar-SA" dirty="0" smtClean="0">
                <a:solidFill>
                  <a:schemeClr val="tx1"/>
                </a:solidFill>
              </a:rPr>
              <a:t>تسهيل استهلاك السلعة في الظروف المحيطة المختلفة بالمستهلك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618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</a:rPr>
              <a:t>المداخل الاستراتيجية لتطوير المنتجات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 algn="r">
              <a:buNone/>
            </a:pPr>
            <a:r>
              <a:rPr lang="ar-SA" dirty="0" smtClean="0">
                <a:solidFill>
                  <a:srgbClr val="7030A0"/>
                </a:solidFill>
              </a:rPr>
              <a:t>نفترض هنا أن النمو له أربعة اشكال أساسية: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rgbClr val="7030A0"/>
                </a:solidFill>
              </a:rPr>
              <a:t>أولا-</a:t>
            </a:r>
            <a:r>
              <a:rPr lang="ar-SA" dirty="0" smtClean="0">
                <a:solidFill>
                  <a:schemeClr val="tx1"/>
                </a:solidFill>
              </a:rPr>
              <a:t>اختراق السوق :حيث تتوجه المنشاة الى  دعم السوق الحالية و زياده المبيعات من المنتجات الحالية في السوق الحالية و من خلال إعادة توزيع للمناطق البيعية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rgbClr val="7030A0"/>
                </a:solidFill>
              </a:rPr>
              <a:t>ثانيا</a:t>
            </a:r>
            <a:r>
              <a:rPr lang="ar-SA" dirty="0" smtClean="0">
                <a:solidFill>
                  <a:schemeClr val="tx1"/>
                </a:solidFill>
              </a:rPr>
              <a:t>-تنمية السوق: تعني استمرار المنشأة في بيع منتجاتها الحالية و لكن ف أسواق جديده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rgbClr val="7030A0"/>
                </a:solidFill>
              </a:rPr>
              <a:t>ثالثا-</a:t>
            </a:r>
            <a:r>
              <a:rPr lang="ar-SA" dirty="0" smtClean="0">
                <a:solidFill>
                  <a:schemeClr val="tx1"/>
                </a:solidFill>
              </a:rPr>
              <a:t>تطوير المنتجات تعني بقيام المنشاة بتقديم منتجات جديده في أسواقها الحالية حتى تحافظ المنشأة على وضعها التنافسي في السوق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rgbClr val="7030A0"/>
                </a:solidFill>
              </a:rPr>
              <a:t>رابعا-</a:t>
            </a:r>
            <a:r>
              <a:rPr lang="ar-SA" dirty="0" smtClean="0">
                <a:solidFill>
                  <a:schemeClr val="tx1"/>
                </a:solidFill>
              </a:rPr>
              <a:t>التنويع:و هو يعني قيام المنشاة بتقديم منتجات جديده في أسواق جديده و هذه استراتيجية خطره و لكنها تعتمد على مدى تفوق تلك المنتجات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55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ar-SA" dirty="0" smtClean="0">
                <a:solidFill>
                  <a:srgbClr val="C00000"/>
                </a:solidFill>
              </a:rPr>
              <a:t>يمكن أدخال تعديل على المنتجات في ثلاث نواح أساسية: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ar-SA" dirty="0" smtClean="0">
                <a:solidFill>
                  <a:srgbClr val="7030A0"/>
                </a:solidFill>
              </a:rPr>
              <a:t>تعديلات على مستوى الجودة </a:t>
            </a:r>
            <a:r>
              <a:rPr lang="ar-SA" dirty="0" smtClean="0">
                <a:solidFill>
                  <a:schemeClr val="tx1"/>
                </a:solidFill>
              </a:rPr>
              <a:t>و هي التي ترتبط بالمواد الخام أو طرق الإنتاج المستخدمة</a:t>
            </a:r>
          </a:p>
          <a:p>
            <a:pPr marL="0" indent="0">
              <a:buNone/>
            </a:pPr>
            <a:r>
              <a:rPr lang="ar-SA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ar-SA" dirty="0" smtClean="0">
                <a:solidFill>
                  <a:srgbClr val="7030A0"/>
                </a:solidFill>
              </a:rPr>
              <a:t>تعديلات وظيفية </a:t>
            </a:r>
            <a:r>
              <a:rPr lang="ar-SA" dirty="0" smtClean="0">
                <a:solidFill>
                  <a:schemeClr val="tx1"/>
                </a:solidFill>
              </a:rPr>
              <a:t>و هي أجراء التغيرات التي تؤثر في استخدام المنتج و منافعه و فاعليته</a:t>
            </a:r>
          </a:p>
          <a:p>
            <a:pPr marL="0" indent="0">
              <a:buNone/>
            </a:pPr>
            <a:r>
              <a:rPr lang="ar-SA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ar-SA" dirty="0" smtClean="0">
                <a:solidFill>
                  <a:srgbClr val="7030A0"/>
                </a:solidFill>
              </a:rPr>
              <a:t>تعديلات في أشكال و أنماط السلع </a:t>
            </a:r>
            <a:r>
              <a:rPr lang="ar-SA" dirty="0" smtClean="0">
                <a:solidFill>
                  <a:schemeClr val="tx1"/>
                </a:solidFill>
              </a:rPr>
              <a:t>و هي تلك التعديلات المرتبطة بالشكل و الصورة الذهنية التي يجب ان ترسم في أذهان  المتعاملين </a:t>
            </a:r>
          </a:p>
        </p:txBody>
      </p:sp>
    </p:spTree>
    <p:extLst>
      <p:ext uri="{BB962C8B-B14F-4D97-AF65-F5344CB8AC3E}">
        <p14:creationId xmlns:p14="http://schemas.microsoft.com/office/powerpoint/2010/main" val="2820135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</a:rPr>
              <a:t>استراتيجية تعديل المنتجات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21755"/>
            <a:ext cx="10515600" cy="3555207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ar-SA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ar-SA" dirty="0" smtClean="0">
                <a:solidFill>
                  <a:schemeClr val="tx1"/>
                </a:solidFill>
              </a:rPr>
              <a:t>يتضمن مدخل تعديل المنتجات مخاطر أقل من تقديم المنتجات الجدية الا ان ذلك يتطلب بالدرجة الأولى ان يكون المنتج قابلا للتعديل و ان يكون التعديل مرغوبا و مطلوبا من المتعاملين  و </a:t>
            </a:r>
            <a:r>
              <a:rPr lang="ar-SA" dirty="0">
                <a:solidFill>
                  <a:schemeClr val="tx1"/>
                </a:solidFill>
              </a:rPr>
              <a:t>ان</a:t>
            </a:r>
            <a:r>
              <a:rPr lang="ar-SA" dirty="0" smtClean="0">
                <a:solidFill>
                  <a:schemeClr val="tx1"/>
                </a:solidFill>
              </a:rPr>
              <a:t> يكون أعد خصيصا لتعظيم أشبعاهم من المنتج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211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</a:rPr>
              <a:t>حذف المنتجات</a:t>
            </a:r>
            <a:r>
              <a:rPr lang="ar-SA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86063"/>
            <a:ext cx="10515600" cy="33909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endParaRPr lang="ar-SA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ar-SA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ar-SA" dirty="0" smtClean="0">
                <a:solidFill>
                  <a:schemeClr val="tx1"/>
                </a:solidFill>
              </a:rPr>
              <a:t>قرار حذف أو استبعاد منتج معين ليس بالأمر السهل اذ انه من الضروري دارسة مدى تأثير حذف المنتج على أنماط المنافسة في السوق و التكامل في مزيج المنتجات و كذلك التأثير على رجال البيع و قدراتهم في السوق 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574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5044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r"/>
            <a:r>
              <a:rPr lang="ar-SA" sz="4000" dirty="0" smtClean="0">
                <a:solidFill>
                  <a:srgbClr val="C00000"/>
                </a:solidFill>
              </a:rPr>
              <a:t>من الضروري لرجل التسويق الذي يدخل مجال تطوير  المنتجات و لإدخال المنتجات الجدية أن يراعي ما يلي :</a:t>
            </a:r>
            <a:r>
              <a:rPr lang="ar-SA" dirty="0" smtClean="0">
                <a:solidFill>
                  <a:srgbClr val="C00000"/>
                </a:solidFill>
              </a:rPr>
              <a:t>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ar-SA" dirty="0" smtClean="0">
                <a:solidFill>
                  <a:schemeClr val="tx1"/>
                </a:solidFill>
              </a:rPr>
              <a:t>أن تكلفة التطوير و البحوث هو استثمار مرتفع التكلفة غير مضمون العائد بدرجة كبيرة </a:t>
            </a:r>
          </a:p>
          <a:p>
            <a:pPr marL="0" indent="0" algn="ctr">
              <a:buNone/>
            </a:pPr>
            <a:endParaRPr lang="ar-SA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ar-SA" dirty="0" smtClean="0">
                <a:solidFill>
                  <a:schemeClr val="tx1"/>
                </a:solidFill>
              </a:rPr>
              <a:t>اتساع حجم المنشاة و تعقد المنتجات الجديدة المقدمة جعل تصحيح أي رده فعل سلبيه للمستهلك صعبه و مكلفة </a:t>
            </a:r>
          </a:p>
          <a:p>
            <a:pPr marL="0" indent="0" algn="ctr">
              <a:buNone/>
            </a:pPr>
            <a:endParaRPr lang="ar-SA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ar-SA" dirty="0" smtClean="0">
                <a:solidFill>
                  <a:schemeClr val="tx1"/>
                </a:solidFill>
              </a:rPr>
              <a:t>أن فشل المنتجات الجديدة يؤثر بالضرورة على العديد من المنتجات الناجحة التي تقدمها المنشاة في السوق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215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</a:rPr>
              <a:t>تنظيم عملية تطوير المنتجات يكون عن طريق :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 algn="r">
              <a:buNone/>
            </a:pPr>
            <a:r>
              <a:rPr lang="ar-SA" dirty="0" smtClean="0">
                <a:solidFill>
                  <a:srgbClr val="7030A0"/>
                </a:solidFill>
              </a:rPr>
              <a:t>أولا/مدير المنتج :</a:t>
            </a:r>
            <a:r>
              <a:rPr lang="ar-SA" dirty="0" smtClean="0">
                <a:solidFill>
                  <a:schemeClr val="tx1"/>
                </a:solidFill>
              </a:rPr>
              <a:t>يعد مدير المنتج مسؤولا بشكل كامل عن منتج معين أو منتجات </a:t>
            </a:r>
            <a:r>
              <a:rPr lang="ar-SA" dirty="0" smtClean="0">
                <a:solidFill>
                  <a:schemeClr val="tx1"/>
                </a:solidFill>
              </a:rPr>
              <a:t>المنشاة </a:t>
            </a:r>
            <a:r>
              <a:rPr lang="ar-SA" dirty="0" smtClean="0">
                <a:solidFill>
                  <a:schemeClr val="tx1"/>
                </a:solidFill>
              </a:rPr>
              <a:t>أو عن خط أنتاج معين و تكون عليه مسؤوليات من أهمها :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tx1"/>
                </a:solidFill>
              </a:rPr>
              <a:t>-وضع استراتيجية المنتج 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tx1"/>
                </a:solidFill>
              </a:rPr>
              <a:t>-التخطيط للمنتج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tx1"/>
                </a:solidFill>
              </a:rPr>
              <a:t>-مراقبة تطور المنتج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tx1"/>
                </a:solidFill>
              </a:rPr>
              <a:t>-تسويق المنتج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tx1"/>
                </a:solidFill>
              </a:rPr>
              <a:t>-متابعة النواحي المالية المتربطة بالمنتجات 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tx1"/>
                </a:solidFill>
              </a:rPr>
              <a:t>-تنسيق الاتصالات و الاعمال </a:t>
            </a:r>
          </a:p>
        </p:txBody>
      </p:sp>
    </p:spTree>
    <p:extLst>
      <p:ext uri="{BB962C8B-B14F-4D97-AF65-F5344CB8AC3E}">
        <p14:creationId xmlns:p14="http://schemas.microsoft.com/office/powerpoint/2010/main" val="2601007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346325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endParaRPr lang="ar-SA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ar-SA" dirty="0" smtClean="0">
                <a:solidFill>
                  <a:srgbClr val="7030A0"/>
                </a:solidFill>
              </a:rPr>
              <a:t>ثانيا/قسم خاص بالمنتجات الجديدة </a:t>
            </a:r>
            <a:r>
              <a:rPr lang="ar-SA" dirty="0" smtClean="0">
                <a:solidFill>
                  <a:schemeClr val="tx1"/>
                </a:solidFill>
              </a:rPr>
              <a:t>في المنشآت الكبيرة تنشا إدارة خاصه أو قسم للبحوث و التطوير بغرض التنسيق بين الاقسام المختلفة و متابعه أعمال التطور و منافسه المنتجات الجديدة مع الأقسام المتخصصة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794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1229</Words>
  <Application>Microsoft Office PowerPoint</Application>
  <PresentationFormat>Widescreen</PresentationFormat>
  <Paragraphs>99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استراتيجيات المنتجات (إدارة مزيج المنتجات ) </vt:lpstr>
      <vt:lpstr>بعض المصطلحات </vt:lpstr>
      <vt:lpstr>المداخل الاستراتيجية لتطوير المنتجات </vt:lpstr>
      <vt:lpstr>يمكن أدخال تعديل على المنتجات في ثلاث نواح أساسية:</vt:lpstr>
      <vt:lpstr>استراتيجية تعديل المنتجات </vt:lpstr>
      <vt:lpstr>حذف المنتجات </vt:lpstr>
      <vt:lpstr>من الضروري لرجل التسويق الذي يدخل مجال تطوير  المنتجات و لإدخال المنتجات الجدية أن يراعي ما يلي : </vt:lpstr>
      <vt:lpstr>تنظيم عملية تطوير المنتجات يكون عن طريق :</vt:lpstr>
      <vt:lpstr>PowerPoint Presentation</vt:lpstr>
      <vt:lpstr>PowerPoint Presentation</vt:lpstr>
      <vt:lpstr>خطوات تقديم المنتجات الجديدة خمسة خطوات </vt:lpstr>
      <vt:lpstr>PowerPoint Presentation</vt:lpstr>
      <vt:lpstr>ثالثا/إجراء الدراسات التفصيلية</vt:lpstr>
      <vt:lpstr>PowerPoint Presentation</vt:lpstr>
      <vt:lpstr>PowerPoint Presentation</vt:lpstr>
      <vt:lpstr>و تقدم دراسة دورة  الحياة للمنتجات  شيئا مفيدا للمنشأة عند تخطيط منتجاتها في مقدمتها:</vt:lpstr>
      <vt:lpstr>مراحل دورة حياة المنتجات أربعه مراحل  </vt:lpstr>
      <vt:lpstr>PowerPoint Presentation</vt:lpstr>
      <vt:lpstr>PowerPoint Presentation</vt:lpstr>
      <vt:lpstr>PowerPoint Presentation</vt:lpstr>
      <vt:lpstr>نماذج تحليل المنتجات أربعة نماذج </vt:lpstr>
      <vt:lpstr>PowerPoint Presentation</vt:lpstr>
      <vt:lpstr>PowerPoint Presentation</vt:lpstr>
      <vt:lpstr>PowerPoint Presentation</vt:lpstr>
      <vt:lpstr>PowerPoint Presentation</vt:lpstr>
      <vt:lpstr>الوظائف الهامه التي يجب أن تشمل دور العبوة ؟؟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استراتيجيات المنتجات (إدارة مزيج المنتجات )</dc:title>
  <dc:creator>nuha alnumair</dc:creator>
  <cp:lastModifiedBy>nuha alnumair</cp:lastModifiedBy>
  <cp:revision>24</cp:revision>
  <dcterms:created xsi:type="dcterms:W3CDTF">2016-12-05T18:18:18Z</dcterms:created>
  <dcterms:modified xsi:type="dcterms:W3CDTF">2017-03-04T09:43:02Z</dcterms:modified>
</cp:coreProperties>
</file>