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12"/>
  </p:notesMasterIdLst>
  <p:sldIdLst>
    <p:sldId id="256" r:id="rId5"/>
    <p:sldId id="259" r:id="rId6"/>
    <p:sldId id="260" r:id="rId7"/>
    <p:sldId id="261" r:id="rId8"/>
    <p:sldId id="262" r:id="rId9"/>
    <p:sldId id="263" r:id="rId10"/>
    <p:sldId id="257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0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538C026-8646-48D4-97C9-88320571ED0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4B233F-0295-45AD-A740-0316FEC2EC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905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B233F-0295-45AD-A740-0316FEC2ECF2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456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C2C7D-DC9B-4212-947E-B4939D858037}" type="datetimeFigureOut">
              <a:rPr lang="ar-SA" smtClean="0"/>
              <a:t>09/06/36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A7C09-0E37-4207-B769-ECB0188FAC9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idx="4294967295"/>
          </p:nvPr>
        </p:nvSpPr>
        <p:spPr>
          <a:xfrm>
            <a:off x="539552" y="332657"/>
            <a:ext cx="7992888" cy="1728191"/>
          </a:xfrm>
        </p:spPr>
        <p:txBody>
          <a:bodyPr/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تكملة الوحدة «5»أخلاقيات 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المهنة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br>
              <a:rPr lang="ar-S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6- خلق الكفاءة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4294967295"/>
          </p:nvPr>
        </p:nvSpPr>
        <p:spPr>
          <a:xfrm>
            <a:off x="755576" y="2348880"/>
            <a:ext cx="7632848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الكفاءة: التساوي والمماثلة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واصطلاحا: تركيبة من المعارف والمهارات والسلوكيات الي تمارس في إطار محدد وتتم ملاحظتها من خلال العمل الميداني، والذي يعطي لها صفة القبول..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العناصر الأساسية للكفاءة:</a:t>
            </a:r>
            <a:endParaRPr lang="ar-SA" sz="48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1 - المهارات والمعارف والخبرات.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2 - النشاط العملي الميداني.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3 </a:t>
            </a:r>
            <a:r>
              <a:rPr lang="ar-SA" dirty="0"/>
              <a:t>-</a:t>
            </a:r>
            <a:r>
              <a:rPr lang="ar-SA" dirty="0" smtClean="0"/>
              <a:t> التكامل في الشخصية.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355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أهمية الكفاءة في الإسلام</a:t>
            </a:r>
            <a:endParaRPr lang="ar-SA" sz="48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نماذج من النصوص الشرعية يتضح منها اعتبار الإسلام للكفاءة والحث عليها:</a:t>
            </a:r>
          </a:p>
          <a:p>
            <a:r>
              <a:rPr lang="ar-SA" dirty="0" smtClean="0"/>
              <a:t>قال تعالى:( </a:t>
            </a:r>
            <a:r>
              <a:rPr lang="ar-SA" u="sng" dirty="0" smtClean="0"/>
              <a:t>ويضيق صدري </a:t>
            </a:r>
            <a:r>
              <a:rPr lang="ar-SA" dirty="0" smtClean="0"/>
              <a:t>ولا </a:t>
            </a:r>
            <a:r>
              <a:rPr lang="ar-SA" u="sng" dirty="0" smtClean="0"/>
              <a:t>ينطلق لساني</a:t>
            </a:r>
            <a:r>
              <a:rPr lang="ar-SA" dirty="0" smtClean="0"/>
              <a:t>..) وقوله:(وأخي هارون هو </a:t>
            </a:r>
            <a:r>
              <a:rPr lang="ar-SA" u="sng" dirty="0" smtClean="0"/>
              <a:t>أفصح مني لسانا </a:t>
            </a:r>
            <a:r>
              <a:rPr lang="ar-SA" dirty="0" smtClean="0"/>
              <a:t>فأرسله معي ردءا..)</a:t>
            </a:r>
          </a:p>
          <a:p>
            <a:r>
              <a:rPr lang="ar-SA" dirty="0" smtClean="0"/>
              <a:t>عن النبي</a:t>
            </a:r>
            <a:r>
              <a:rPr lang="ar-SA" dirty="0" smtClean="0">
                <a:sym typeface="AGA Arabesque" panose="05010101010101010101" pitchFamily="2" charset="2"/>
              </a:rPr>
              <a:t> قال</a:t>
            </a:r>
            <a:r>
              <a:rPr lang="ar-SA" dirty="0" smtClean="0">
                <a:sym typeface="Wingdings" panose="05000000000000000000" pitchFamily="2" charset="2"/>
              </a:rPr>
              <a:t>:(( استقرئوا القرآن من أربعة:..))وذكر ابن  مسعود، وسالما، وأبيا، ومعاذا.</a:t>
            </a:r>
          </a:p>
          <a:p>
            <a:r>
              <a:rPr lang="ar-SA" dirty="0" smtClean="0">
                <a:sym typeface="Wingdings" panose="05000000000000000000" pitchFamily="2" charset="2"/>
              </a:rPr>
              <a:t>واختار</a:t>
            </a:r>
            <a:r>
              <a:rPr lang="ar-SA" dirty="0" smtClean="0">
                <a:solidFill>
                  <a:prstClr val="black"/>
                </a:solidFill>
                <a:sym typeface="AGA Arabesque" panose="05010101010101010101" pitchFamily="2" charset="2"/>
              </a:rPr>
              <a:t> عماله فكان يستعمل خالد بن الوليد على الحرب..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658050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ar-SA" dirty="0" smtClean="0"/>
              <a:t>ولم يول –مثلا – أبا ذر  مع أنه قال فيه</a:t>
            </a:r>
            <a:r>
              <a:rPr lang="ar-SA" dirty="0" smtClean="0">
                <a:solidFill>
                  <a:prstClr val="black"/>
                </a:solidFill>
                <a:sym typeface="AGA Arabesque" panose="05010101010101010101" pitchFamily="2" charset="2"/>
              </a:rPr>
              <a:t></a:t>
            </a:r>
            <a:r>
              <a:rPr lang="ar-SA" dirty="0" smtClean="0"/>
              <a:t> : (ما أظلت الخضراء ولا أقلت الغبراء أصدق من أبي ذر)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ولهذا اختلفت تخصصات الأمة وكفاءاتها : فأبي بن كعب أقرؤهم وعلي أقضاهم، وزيد أفرضهم ، وابن عباس أعلمهم بالتأويل، وأبو عبيدة أمينهم...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5355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كيفية بلوغ الكفاءة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وعي الموظف التام بحاجته لاكتشاف قدراته وموهبته ومواطن القوة فيه.</a:t>
            </a:r>
          </a:p>
          <a:p>
            <a:r>
              <a:rPr lang="ar-SA" dirty="0" smtClean="0"/>
              <a:t>تنمية هذه القدرات والمواهب بالالتحاق بورش العمل ودورات التدريب ....</a:t>
            </a:r>
          </a:p>
          <a:p>
            <a:r>
              <a:rPr lang="ar-SA" dirty="0" smtClean="0"/>
              <a:t>المعرفة المتخصصة بالعمل وإجراءاته الفنية...</a:t>
            </a:r>
          </a:p>
          <a:p>
            <a:r>
              <a:rPr lang="ar-SA" dirty="0" smtClean="0"/>
              <a:t>فهم ميول الآخرين والمرونة في التعامل  والتعاون معهم ..</a:t>
            </a:r>
          </a:p>
          <a:p>
            <a:r>
              <a:rPr lang="ar-SA" dirty="0" smtClean="0"/>
              <a:t>تحديد أسباب الوظيفة، وتحديد مواصفات من يشغلها..</a:t>
            </a:r>
          </a:p>
          <a:p>
            <a:r>
              <a:rPr lang="ar-SA" dirty="0" smtClean="0"/>
              <a:t>استصحاب الكفاءة في كل مدة الوظيفة، ولا يكفي طلبها في بداية الوظيفة فقط...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83347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الكفاءة </a:t>
            </a:r>
            <a:r>
              <a:rPr lang="ar-SA" b="1" dirty="0">
                <a:solidFill>
                  <a:srgbClr val="FF0000"/>
                </a:solidFill>
              </a:rPr>
              <a:t>في أنظمة </a:t>
            </a:r>
            <a:r>
              <a:rPr lang="ar-SA" b="1" dirty="0" smtClean="0">
                <a:solidFill>
                  <a:srgbClr val="FF0000"/>
                </a:solidFill>
              </a:rPr>
              <a:t>الخدمة المدنية في</a:t>
            </a:r>
            <a:r>
              <a:rPr lang="ar-SA" b="1" dirty="0">
                <a:solidFill>
                  <a:srgbClr val="FF0000"/>
                </a:solidFill>
              </a:rPr>
              <a:t/>
            </a:r>
            <a:br>
              <a:rPr lang="ar-SA" b="1" dirty="0">
                <a:solidFill>
                  <a:srgbClr val="FF0000"/>
                </a:solidFill>
              </a:rPr>
            </a:br>
            <a:r>
              <a:rPr lang="ar-SA" b="1" dirty="0">
                <a:solidFill>
                  <a:srgbClr val="FF0000"/>
                </a:solidFill>
              </a:rPr>
              <a:t>المملكة العربية السعودية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5400" b="1" dirty="0">
                <a:solidFill>
                  <a:prstClr val="black"/>
                </a:solidFill>
              </a:rPr>
              <a:t>النص</a:t>
            </a:r>
            <a:r>
              <a:rPr lang="ar-SA" sz="5400" b="1" dirty="0" smtClean="0">
                <a:solidFill>
                  <a:prstClr val="black"/>
                </a:solidFill>
              </a:rPr>
              <a:t>:</a:t>
            </a:r>
          </a:p>
          <a:p>
            <a:pPr lvl="0"/>
            <a:endParaRPr lang="ar-SA" sz="5400" b="1" dirty="0" smtClean="0">
              <a:solidFill>
                <a:prstClr val="black"/>
              </a:solidFill>
            </a:endParaRPr>
          </a:p>
          <a:p>
            <a:pPr lvl="0"/>
            <a:r>
              <a:rPr lang="ar-SA" sz="4000" b="1" u="sng" dirty="0" smtClean="0">
                <a:solidFill>
                  <a:prstClr val="black"/>
                </a:solidFill>
              </a:rPr>
              <a:t>«الجدارة </a:t>
            </a:r>
            <a:r>
              <a:rPr lang="ar-SA" sz="4000" b="1" u="sng" dirty="0">
                <a:solidFill>
                  <a:prstClr val="black"/>
                </a:solidFill>
              </a:rPr>
              <a:t>هي الأساس في اختيار الموظفين لشغل الوظيفة </a:t>
            </a:r>
            <a:r>
              <a:rPr lang="ar-SA" sz="4000" b="1" u="sng" dirty="0" smtClean="0">
                <a:solidFill>
                  <a:prstClr val="black"/>
                </a:solidFill>
              </a:rPr>
              <a:t>العامة».</a:t>
            </a:r>
            <a:endParaRPr lang="ar-SA" sz="4000" b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0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/>
          </a:bodyPr>
          <a:lstStyle/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642919"/>
            <a:ext cx="685804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والجدارة: </a:t>
            </a:r>
          </a:p>
          <a:p>
            <a:endParaRPr lang="ar-SA" sz="2400" b="1" dirty="0" smtClean="0"/>
          </a:p>
          <a:p>
            <a:r>
              <a:rPr lang="ar-SA" sz="2000" b="1" i="1" u="sng" dirty="0" smtClean="0"/>
              <a:t>تمثل مجموع عناصر وصفات ذاتية في الشخص تتصل </a:t>
            </a:r>
            <a:r>
              <a:rPr lang="ar-SA" sz="2000" b="1" i="1" u="sng" dirty="0" err="1" smtClean="0"/>
              <a:t>بــ</a:t>
            </a:r>
            <a:r>
              <a:rPr lang="ar-SA" sz="2000" b="1" i="1" u="sng" dirty="0" smtClean="0"/>
              <a:t>: </a:t>
            </a:r>
            <a:r>
              <a:rPr lang="ar-SA" sz="2000" b="1" i="1" u="sng" dirty="0"/>
              <a:t> </a:t>
            </a:r>
            <a:endParaRPr lang="ar-SA" sz="2000" b="1" i="1" u="sng" dirty="0" smtClean="0"/>
          </a:p>
          <a:p>
            <a:endParaRPr lang="ar-SA" sz="2000" b="1" i="1" u="sng" dirty="0"/>
          </a:p>
          <a:p>
            <a:r>
              <a:rPr lang="ar-SA" sz="2000" b="1" i="1" u="sng" dirty="0" smtClean="0">
                <a:solidFill>
                  <a:schemeClr val="tx2">
                    <a:lumMod val="75000"/>
                  </a:schemeClr>
                </a:solidFill>
              </a:rPr>
              <a:t>الكفاءة الفنية </a:t>
            </a:r>
          </a:p>
          <a:p>
            <a:endParaRPr lang="ar-SA" sz="2000" b="1" i="1" u="sng" dirty="0" smtClean="0"/>
          </a:p>
          <a:p>
            <a:r>
              <a:rPr lang="ar-SA" sz="2000" b="1" i="1" u="sng" dirty="0" smtClean="0">
                <a:solidFill>
                  <a:srgbClr val="00B050"/>
                </a:solidFill>
              </a:rPr>
              <a:t>والكفاءات الإدارية</a:t>
            </a:r>
          </a:p>
          <a:p>
            <a:endParaRPr lang="ar-SA" sz="2000" b="1" i="1" u="sng" dirty="0" smtClean="0"/>
          </a:p>
          <a:p>
            <a:r>
              <a:rPr lang="ar-SA" sz="2000" b="1" i="1" u="sng" dirty="0" smtClean="0">
                <a:solidFill>
                  <a:srgbClr val="FF0000"/>
                </a:solidFill>
              </a:rPr>
              <a:t>والمواظبة</a:t>
            </a:r>
          </a:p>
          <a:p>
            <a:endParaRPr lang="ar-SA" sz="2000" b="1" i="1" u="sng" dirty="0" smtClean="0"/>
          </a:p>
          <a:p>
            <a:r>
              <a:rPr lang="ar-SA" sz="2000" b="1" i="1" u="sng" dirty="0" smtClean="0">
                <a:solidFill>
                  <a:schemeClr val="tx2">
                    <a:lumMod val="75000"/>
                  </a:schemeClr>
                </a:solidFill>
              </a:rPr>
              <a:t>وحسن السلوك </a:t>
            </a:r>
          </a:p>
          <a:p>
            <a:endParaRPr lang="ar-SA" sz="2000" b="1" i="1" u="sng" dirty="0" smtClean="0"/>
          </a:p>
          <a:p>
            <a:r>
              <a:rPr lang="ar-SA" sz="2000" b="1" i="1" u="sng" dirty="0" smtClean="0"/>
              <a:t>وغيرها من </a:t>
            </a:r>
            <a:r>
              <a:rPr lang="ar-SA" sz="2000" b="1" i="1" u="sng" dirty="0" err="1" smtClean="0">
                <a:solidFill>
                  <a:srgbClr val="C00000"/>
                </a:solidFill>
              </a:rPr>
              <a:t>الملاءمات</a:t>
            </a:r>
            <a:r>
              <a:rPr lang="ar-SA" sz="2000" b="1" i="1" u="sng" dirty="0" smtClean="0">
                <a:solidFill>
                  <a:srgbClr val="C00000"/>
                </a:solidFill>
              </a:rPr>
              <a:t> المتروكة لتقدير الإدارة.</a:t>
            </a:r>
            <a:endParaRPr lang="ar-SA" sz="2000" b="1" i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5776C2C45B04CB469FCC38E970C0A" ma:contentTypeVersion="0" ma:contentTypeDescription="Create a new document." ma:contentTypeScope="" ma:versionID="378c70168f1eb2f833486d42c287bb0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E12E43-59E5-41F6-AC12-E7CFEFF2AF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BBD6B60-30CB-4793-BB89-D9C147DA9A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249A9A-4FF7-4E8F-BDE0-01B171D651F1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287</Words>
  <Application>Microsoft Office PowerPoint</Application>
  <PresentationFormat>عرض على الشاشة (3:4)‏</PresentationFormat>
  <Paragraphs>85</Paragraphs>
  <Slides>7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3" baseType="lpstr">
      <vt:lpstr>AGA Arabesque</vt:lpstr>
      <vt:lpstr>Arial</vt:lpstr>
      <vt:lpstr>Calibri</vt:lpstr>
      <vt:lpstr>Times New Roman</vt:lpstr>
      <vt:lpstr>Wingdings</vt:lpstr>
      <vt:lpstr>سمة Office</vt:lpstr>
      <vt:lpstr>تكملة الوحدة «5»أخلاقيات  المهنة 2 6- خلق الكفاءة</vt:lpstr>
      <vt:lpstr>العناصر الأساسية للكفاءة:</vt:lpstr>
      <vt:lpstr>أهمية الكفاءة في الإسلام</vt:lpstr>
      <vt:lpstr>عرض تقديمي في PowerPoint</vt:lpstr>
      <vt:lpstr>كيفية بلوغ الكفاءة</vt:lpstr>
      <vt:lpstr>الكفاءة في أنظمة الخدمة المدنية في المملكة العربية السعودية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أخلاقيات  المهنة في أنظمة  المملكة العربية السعودية</dc:title>
  <dc:creator>أم أبو عمر</dc:creator>
  <cp:lastModifiedBy>1Ahmad ageel</cp:lastModifiedBy>
  <cp:revision>28</cp:revision>
  <dcterms:created xsi:type="dcterms:W3CDTF">2013-11-27T19:37:19Z</dcterms:created>
  <dcterms:modified xsi:type="dcterms:W3CDTF">2015-03-29T12:29:11Z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0x0101005045776C2C45B04CB469FCC38E970C0A</vt:lpwstr>
  </property>
</Properties>
</file>