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3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2" r:id="rId16"/>
    <p:sldId id="271" r:id="rId17"/>
    <p:sldId id="267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9F08-2857-534E-9065-BD4159E2820B}" type="datetimeFigureOut">
              <a:rPr lang="en-US" smtClean="0"/>
              <a:t>26‏/10‏/16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713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9F08-2857-534E-9065-BD4159E2820B}" type="datetimeFigureOut">
              <a:rPr lang="en-US" smtClean="0"/>
              <a:t>26‏/10‏/16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93455-0CBB-6B40-919A-4A1597DFD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858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9F08-2857-534E-9065-BD4159E2820B}" type="datetimeFigureOut">
              <a:rPr lang="en-US" smtClean="0"/>
              <a:t>26‏/10‏/16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93455-0CBB-6B40-919A-4A1597DFD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714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9F08-2857-534E-9065-BD4159E2820B}" type="datetimeFigureOut">
              <a:rPr lang="en-US" smtClean="0"/>
              <a:t>26‏/10‏/16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93455-0CBB-6B40-919A-4A1597DFD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13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9F08-2857-534E-9065-BD4159E2820B}" type="datetimeFigureOut">
              <a:rPr lang="en-US" smtClean="0"/>
              <a:t>26‏/10‏/16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93455-0CBB-6B40-919A-4A1597DFD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959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9F08-2857-534E-9065-BD4159E2820B}" type="datetimeFigureOut">
              <a:rPr lang="en-US" smtClean="0"/>
              <a:t>26‏/10‏/16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93455-0CBB-6B40-919A-4A1597DFD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763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9F08-2857-534E-9065-BD4159E2820B}" type="datetimeFigureOut">
              <a:rPr lang="en-US" smtClean="0"/>
              <a:t>26‏/10‏/16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93455-0CBB-6B40-919A-4A1597DFD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76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9F08-2857-534E-9065-BD4159E2820B}" type="datetimeFigureOut">
              <a:rPr lang="en-US" smtClean="0"/>
              <a:t>26‏/10‏/16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93455-0CBB-6B40-919A-4A1597DFD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317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9F08-2857-534E-9065-BD4159E2820B}" type="datetimeFigureOut">
              <a:rPr lang="en-US" smtClean="0"/>
              <a:t>26‏/10‏/16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93455-0CBB-6B40-919A-4A1597DFD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932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9F08-2857-534E-9065-BD4159E2820B}" type="datetimeFigureOut">
              <a:rPr lang="en-US" smtClean="0"/>
              <a:t>26‏/10‏/16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315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39F08-2857-534E-9065-BD4159E2820B}" type="datetimeFigureOut">
              <a:rPr lang="en-US" smtClean="0"/>
              <a:t>26‏/10‏/16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93455-0CBB-6B40-919A-4A1597DFD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950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39F08-2857-534E-9065-BD4159E2820B}" type="datetimeFigureOut">
              <a:rPr lang="en-US" smtClean="0"/>
              <a:t>26‏/10‏/16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93455-0CBB-6B40-919A-4A1597DFD9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200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تمارين الفصل الثاني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اعداد الاستاذة </a:t>
            </a:r>
          </a:p>
          <a:p>
            <a:r>
              <a:rPr lang="ar-sa" dirty="0" smtClean="0"/>
              <a:t>مرام المقبل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280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723373"/>
              </p:ext>
            </p:extLst>
          </p:nvPr>
        </p:nvGraphicFramePr>
        <p:xfrm>
          <a:off x="0" y="1417638"/>
          <a:ext cx="5413375" cy="471520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54125"/>
                <a:gridCol w="1220132"/>
                <a:gridCol w="2939118"/>
              </a:tblGrid>
              <a:tr h="353625">
                <a:tc>
                  <a:txBody>
                    <a:bodyPr/>
                    <a:lstStyle/>
                    <a:p>
                      <a:r>
                        <a:rPr lang="ar-sa" dirty="0" smtClean="0"/>
                        <a:t>الدائن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المدين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البيان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7008">
                <a:tc>
                  <a:txBody>
                    <a:bodyPr/>
                    <a:lstStyle/>
                    <a:p>
                      <a:endParaRPr lang="ar-sa" sz="3200" dirty="0" smtClean="0"/>
                    </a:p>
                    <a:p>
                      <a:endParaRPr lang="ar-sa" sz="3200" dirty="0" smtClean="0"/>
                    </a:p>
                    <a:p>
                      <a:endParaRPr lang="ar-sa" sz="3200" dirty="0" smtClean="0"/>
                    </a:p>
                    <a:p>
                      <a:endParaRPr lang="ar-sa" sz="3200" dirty="0" smtClean="0"/>
                    </a:p>
                    <a:p>
                      <a:pPr algn="r"/>
                      <a:r>
                        <a:rPr lang="ar-sa" sz="3200" dirty="0" smtClean="0">
                          <a:solidFill>
                            <a:srgbClr val="C0504D"/>
                          </a:solidFill>
                        </a:rPr>
                        <a:t>٣٨٠٠٠</a:t>
                      </a:r>
                      <a:endParaRPr lang="en-US" sz="3200" dirty="0">
                        <a:solidFill>
                          <a:srgbClr val="C0504D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ar-sa" sz="3200" dirty="0" smtClean="0"/>
                    </a:p>
                    <a:p>
                      <a:pPr algn="r"/>
                      <a:r>
                        <a:rPr lang="ar-sa" sz="3200" dirty="0" smtClean="0"/>
                        <a:t>٢٣٠٠٠</a:t>
                      </a:r>
                    </a:p>
                    <a:p>
                      <a:pPr algn="r"/>
                      <a:r>
                        <a:rPr lang="ar-sa" sz="3200" dirty="0" smtClean="0"/>
                        <a:t>٩٠٠٠</a:t>
                      </a:r>
                    </a:p>
                    <a:p>
                      <a:pPr algn="r"/>
                      <a:r>
                        <a:rPr lang="ar-sa" sz="3200" dirty="0" smtClean="0"/>
                        <a:t>٦٠٠٠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sa" sz="3200" dirty="0" smtClean="0">
                          <a:solidFill>
                            <a:srgbClr val="FF0000"/>
                          </a:solidFill>
                        </a:rPr>
                        <a:t>من مذكورين</a:t>
                      </a:r>
                    </a:p>
                    <a:p>
                      <a:r>
                        <a:rPr lang="ar-sa" sz="3200" dirty="0" smtClean="0">
                          <a:solidFill>
                            <a:srgbClr val="FF0000"/>
                          </a:solidFill>
                        </a:rPr>
                        <a:t>حـ/</a:t>
                      </a:r>
                      <a:r>
                        <a:rPr lang="ar-sa" sz="3200" baseline="0" dirty="0" smtClean="0">
                          <a:solidFill>
                            <a:srgbClr val="FF0000"/>
                          </a:solidFill>
                        </a:rPr>
                        <a:t> اراضي</a:t>
                      </a:r>
                    </a:p>
                    <a:p>
                      <a:r>
                        <a:rPr lang="ar-sa" sz="3200" baseline="0" dirty="0" smtClean="0">
                          <a:solidFill>
                            <a:srgbClr val="FF0000"/>
                          </a:solidFill>
                        </a:rPr>
                        <a:t>حـ/ مباني </a:t>
                      </a:r>
                    </a:p>
                    <a:p>
                      <a:r>
                        <a:rPr lang="ar-sa" sz="3200" baseline="0" dirty="0" smtClean="0">
                          <a:solidFill>
                            <a:srgbClr val="FF0000"/>
                          </a:solidFill>
                        </a:rPr>
                        <a:t>حـ/ معدات</a:t>
                      </a:r>
                    </a:p>
                    <a:p>
                      <a:r>
                        <a:rPr lang="ar-sa" sz="3200" baseline="0" dirty="0" smtClean="0"/>
                        <a:t>   الى حـ/ الصندوق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626752">
                <a:tc>
                  <a:txBody>
                    <a:bodyPr/>
                    <a:lstStyle/>
                    <a:p>
                      <a:endParaRPr lang="ar-sa" sz="1400" dirty="0" smtClean="0"/>
                    </a:p>
                    <a:p>
                      <a:pPr algn="r"/>
                      <a:r>
                        <a:rPr lang="ar-sa" sz="1400" dirty="0" smtClean="0"/>
                        <a:t>١٦٠٠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1400" dirty="0" smtClean="0"/>
                        <a:t>١٦٠٠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sa" sz="1400" dirty="0" smtClean="0"/>
                        <a:t>من حـ/ مصاريف اعلان </a:t>
                      </a:r>
                    </a:p>
                    <a:p>
                      <a:r>
                        <a:rPr lang="ar-sa" sz="1400" dirty="0" smtClean="0"/>
                        <a:t>  الى</a:t>
                      </a:r>
                      <a:r>
                        <a:rPr lang="ar-sa" sz="1400" baseline="0" dirty="0" smtClean="0"/>
                        <a:t> حـ/ الصندوق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192851">
                <a:tc>
                  <a:txBody>
                    <a:bodyPr/>
                    <a:lstStyle/>
                    <a:p>
                      <a:endParaRPr lang="ar-sa" sz="1400" dirty="0" smtClean="0"/>
                    </a:p>
                    <a:p>
                      <a:r>
                        <a:rPr lang="ar-sa" sz="1400" dirty="0" smtClean="0"/>
                        <a:t>١٤٠٠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sz="1400" dirty="0" smtClean="0"/>
                        <a:t>١٤٠٠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sa" sz="1400" dirty="0" smtClean="0"/>
                        <a:t>من حـ/ مصاريف</a:t>
                      </a:r>
                      <a:r>
                        <a:rPr lang="ar-sa" sz="1400" baseline="0" dirty="0" smtClean="0"/>
                        <a:t> </a:t>
                      </a:r>
                      <a:r>
                        <a:rPr lang="ar-sa" sz="1400" dirty="0" smtClean="0"/>
                        <a:t>رسوم</a:t>
                      </a:r>
                      <a:r>
                        <a:rPr lang="ar-sa" sz="1400" baseline="0" dirty="0" smtClean="0"/>
                        <a:t> السجل التجاري</a:t>
                      </a:r>
                    </a:p>
                    <a:p>
                      <a:r>
                        <a:rPr lang="ar-sa" sz="1400" baseline="0" dirty="0" smtClean="0"/>
                        <a:t>  الى حـ/ الصندوق</a:t>
                      </a:r>
                    </a:p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3612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الفصل الثاني</a:t>
            </a:r>
            <a:br>
              <a:rPr lang="ar-sa" dirty="0" smtClean="0"/>
            </a:br>
            <a:r>
              <a:rPr lang="ar-sa" dirty="0" smtClean="0"/>
              <a:t>الترحيل 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9624243"/>
              </p:ext>
            </p:extLst>
          </p:nvPr>
        </p:nvGraphicFramePr>
        <p:xfrm>
          <a:off x="4679949" y="1238250"/>
          <a:ext cx="4464051" cy="1421648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892301"/>
                <a:gridCol w="2571750"/>
              </a:tblGrid>
              <a:tr h="1421648">
                <a:tc>
                  <a:txBody>
                    <a:bodyPr/>
                    <a:lstStyle/>
                    <a:p>
                      <a:r>
                        <a:rPr lang="ar-sa" sz="2400" dirty="0" smtClean="0">
                          <a:solidFill>
                            <a:srgbClr val="C0504D"/>
                          </a:solidFill>
                        </a:rPr>
                        <a:t>٣٨٠٠٠</a:t>
                      </a:r>
                      <a:r>
                        <a:rPr lang="ar-sa" sz="2400" dirty="0" smtClean="0"/>
                        <a:t> </a:t>
                      </a:r>
                      <a:r>
                        <a:rPr lang="ar-sa" sz="2400" dirty="0" smtClean="0">
                          <a:solidFill>
                            <a:srgbClr val="FF0000"/>
                          </a:solidFill>
                        </a:rPr>
                        <a:t>من مذكورين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ar-sa" sz="2400" dirty="0" smtClean="0"/>
                        <a:t>٥٠٠٠٠ إلى حـ/</a:t>
                      </a:r>
                      <a:r>
                        <a:rPr lang="ar-sa" sz="2400" baseline="0" dirty="0" smtClean="0"/>
                        <a:t> راس المال 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5842000" y="889000"/>
            <a:ext cx="2095500" cy="34925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حـ/ الصندوق</a:t>
            </a:r>
            <a:endParaRPr lang="en-US" dirty="0"/>
          </a:p>
        </p:txBody>
      </p:sp>
      <p:sp>
        <p:nvSpPr>
          <p:cNvPr id="9" name="Curved Up Arrow 8"/>
          <p:cNvSpPr/>
          <p:nvPr/>
        </p:nvSpPr>
        <p:spPr>
          <a:xfrm rot="20126062">
            <a:off x="1403113" y="2974885"/>
            <a:ext cx="6434606" cy="3809312"/>
          </a:xfrm>
          <a:prstGeom prst="curvedUpArrow">
            <a:avLst>
              <a:gd name="adj1" fmla="val 10378"/>
              <a:gd name="adj2" fmla="val 42591"/>
              <a:gd name="adj3" fmla="val 1035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ircular Arrow 10"/>
          <p:cNvSpPr/>
          <p:nvPr/>
        </p:nvSpPr>
        <p:spPr>
          <a:xfrm>
            <a:off x="3556000" y="889000"/>
            <a:ext cx="1333500" cy="1651000"/>
          </a:xfrm>
          <a:prstGeom prst="circular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786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3737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الترحيل القيد الثاني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2547193"/>
              </p:ext>
            </p:extLst>
          </p:nvPr>
        </p:nvGraphicFramePr>
        <p:xfrm>
          <a:off x="457200" y="1774825"/>
          <a:ext cx="8229600" cy="8889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ar-sa" sz="2800" dirty="0" smtClean="0"/>
                        <a:t>٢٣٠٠٠الى حـ/</a:t>
                      </a:r>
                      <a:r>
                        <a:rPr lang="ar-sa" sz="2800" baseline="0" dirty="0" smtClean="0"/>
                        <a:t> الصندوق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0226964"/>
              </p:ext>
            </p:extLst>
          </p:nvPr>
        </p:nvGraphicFramePr>
        <p:xfrm>
          <a:off x="609600" y="3302000"/>
          <a:ext cx="8229600" cy="8889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/>
                <a:gridCol w="4114800"/>
              </a:tblGrid>
              <a:tr h="18669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ar-sa" sz="2800" dirty="0" smtClean="0"/>
                        <a:t>٩٠٠٠الى حـ/</a:t>
                      </a:r>
                      <a:r>
                        <a:rPr lang="ar-sa" sz="2800" baseline="0" dirty="0" smtClean="0"/>
                        <a:t> الصندوق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9461750"/>
              </p:ext>
            </p:extLst>
          </p:nvPr>
        </p:nvGraphicFramePr>
        <p:xfrm>
          <a:off x="609600" y="5340350"/>
          <a:ext cx="8229600" cy="8889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ar-sa" sz="2800" dirty="0" smtClean="0"/>
                        <a:t>٦٠٠٠الى حـ/</a:t>
                      </a:r>
                      <a:r>
                        <a:rPr lang="ar-sa" sz="2800" baseline="0" dirty="0" smtClean="0"/>
                        <a:t> الصندوق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381375" y="1238250"/>
            <a:ext cx="2730500" cy="361950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400" dirty="0" smtClean="0"/>
              <a:t>حـ/ الاراضي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3533775" y="2901950"/>
            <a:ext cx="2730500" cy="361950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400" dirty="0" smtClean="0"/>
              <a:t>حـ/ مباني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3533775" y="4813300"/>
            <a:ext cx="2730500" cy="361950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400" dirty="0" smtClean="0"/>
              <a:t>حـ/ معدات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33175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الترحيل القيد الثالث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7536214"/>
              </p:ext>
            </p:extLst>
          </p:nvPr>
        </p:nvGraphicFramePr>
        <p:xfrm>
          <a:off x="457200" y="2341880"/>
          <a:ext cx="8229600" cy="8889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ar-sa" sz="2800" dirty="0" smtClean="0"/>
                        <a:t>١٦٠٠الى حـ/</a:t>
                      </a:r>
                      <a:r>
                        <a:rPr lang="ar-sa" sz="2800" baseline="0" dirty="0" smtClean="0"/>
                        <a:t> الصندوق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4024002"/>
              </p:ext>
            </p:extLst>
          </p:nvPr>
        </p:nvGraphicFramePr>
        <p:xfrm>
          <a:off x="609600" y="4114165"/>
          <a:ext cx="8229600" cy="1193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/>
                <a:gridCol w="4114800"/>
              </a:tblGrid>
              <a:tr h="186690">
                <a:tc>
                  <a:txBody>
                    <a:bodyPr/>
                    <a:lstStyle/>
                    <a:p>
                      <a:r>
                        <a:rPr lang="ar-sa" sz="2400" dirty="0" smtClean="0">
                          <a:solidFill>
                            <a:srgbClr val="C0504D"/>
                          </a:solidFill>
                        </a:rPr>
                        <a:t>٣٨٠٠٠</a:t>
                      </a:r>
                      <a:r>
                        <a:rPr lang="ar-sa" sz="2400" dirty="0" smtClean="0"/>
                        <a:t> </a:t>
                      </a:r>
                      <a:r>
                        <a:rPr lang="ar-sa" sz="2400" dirty="0" smtClean="0">
                          <a:solidFill>
                            <a:srgbClr val="FF0000"/>
                          </a:solidFill>
                        </a:rPr>
                        <a:t>من </a:t>
                      </a:r>
                      <a:r>
                        <a:rPr lang="ar-sa" sz="2400" dirty="0" smtClean="0">
                          <a:solidFill>
                            <a:srgbClr val="FF0000"/>
                          </a:solidFill>
                        </a:rPr>
                        <a:t>مذكورين</a:t>
                      </a:r>
                    </a:p>
                    <a:p>
                      <a:r>
                        <a:rPr lang="ar-sa" sz="2400" dirty="0" smtClean="0">
                          <a:solidFill>
                            <a:srgbClr val="FF0000"/>
                          </a:solidFill>
                        </a:rPr>
                        <a:t>١٦٠٠من حـ/ مصاريف اعلان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ar-sa" sz="2400" dirty="0" smtClean="0"/>
                        <a:t>٥٠٠٠٠ إلى حـ/</a:t>
                      </a:r>
                      <a:r>
                        <a:rPr lang="ar-sa" sz="2400" baseline="0" dirty="0" smtClean="0"/>
                        <a:t> راس المال 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381375" y="1793875"/>
            <a:ext cx="2730500" cy="361950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800" dirty="0" smtClean="0"/>
              <a:t>حـ/ مصاريف اعلان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3381375" y="3614103"/>
            <a:ext cx="2730500" cy="361950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800" dirty="0" smtClean="0"/>
              <a:t>حـ/ الصندوق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28336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الترحيل القيد الرابع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1309486"/>
              </p:ext>
            </p:extLst>
          </p:nvPr>
        </p:nvGraphicFramePr>
        <p:xfrm>
          <a:off x="457200" y="2429192"/>
          <a:ext cx="8229600" cy="11677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/>
                <a:gridCol w="4114800"/>
              </a:tblGrid>
              <a:tr h="7969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ar-sa" sz="2800" dirty="0" smtClean="0"/>
                        <a:t>١٤٠٠الى حـ/</a:t>
                      </a:r>
                      <a:r>
                        <a:rPr lang="ar-sa" sz="2800" baseline="0" dirty="0" smtClean="0"/>
                        <a:t> الصندوق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752909"/>
              </p:ext>
            </p:extLst>
          </p:nvPr>
        </p:nvGraphicFramePr>
        <p:xfrm>
          <a:off x="457200" y="4939665"/>
          <a:ext cx="8229600" cy="1559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/>
                <a:gridCol w="4114800"/>
              </a:tblGrid>
              <a:tr h="186690">
                <a:tc>
                  <a:txBody>
                    <a:bodyPr/>
                    <a:lstStyle/>
                    <a:p>
                      <a:r>
                        <a:rPr lang="ar-sa" sz="2400" dirty="0" smtClean="0">
                          <a:solidFill>
                            <a:srgbClr val="C0504D"/>
                          </a:solidFill>
                        </a:rPr>
                        <a:t>٣٨٠٠٠</a:t>
                      </a:r>
                      <a:r>
                        <a:rPr lang="ar-sa" sz="2400" dirty="0" smtClean="0"/>
                        <a:t> </a:t>
                      </a:r>
                      <a:r>
                        <a:rPr lang="ar-sa" sz="2400" dirty="0" smtClean="0">
                          <a:solidFill>
                            <a:srgbClr val="FF0000"/>
                          </a:solidFill>
                        </a:rPr>
                        <a:t>من </a:t>
                      </a:r>
                      <a:r>
                        <a:rPr lang="ar-sa" sz="2400" dirty="0" smtClean="0">
                          <a:solidFill>
                            <a:srgbClr val="FF0000"/>
                          </a:solidFill>
                        </a:rPr>
                        <a:t>مذكورين</a:t>
                      </a:r>
                    </a:p>
                    <a:p>
                      <a:r>
                        <a:rPr lang="ar-sa" sz="2400" dirty="0" smtClean="0">
                          <a:solidFill>
                            <a:srgbClr val="FF0000"/>
                          </a:solidFill>
                        </a:rPr>
                        <a:t>١٦٠٠من حـ/ مصاريف اعلان</a:t>
                      </a:r>
                    </a:p>
                    <a:p>
                      <a:r>
                        <a:rPr lang="ar-sa" sz="2400" dirty="0" smtClean="0">
                          <a:solidFill>
                            <a:srgbClr val="FF0000"/>
                          </a:solidFill>
                        </a:rPr>
                        <a:t>١٤٠٠من حـ/ مصاريف رسوم</a:t>
                      </a:r>
                      <a:r>
                        <a:rPr lang="ar-sa" sz="2400" baseline="0" dirty="0" smtClean="0">
                          <a:solidFill>
                            <a:srgbClr val="FF0000"/>
                          </a:solidFill>
                        </a:rPr>
                        <a:t> السجل التجاري 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ar-sa" sz="2400" dirty="0" smtClean="0"/>
                        <a:t>٥٠٠٠٠ إلى حـ/</a:t>
                      </a:r>
                      <a:r>
                        <a:rPr lang="ar-sa" sz="2400" baseline="0" dirty="0" smtClean="0"/>
                        <a:t> راس المال 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333625" y="1952625"/>
            <a:ext cx="3635375" cy="361950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800" dirty="0" smtClean="0"/>
              <a:t>حـ/ مصاريف رسوم سجل تجاري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3073400" y="4490482"/>
            <a:ext cx="2730500" cy="361950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800" dirty="0" smtClean="0"/>
              <a:t>حـ/ الصندوق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70617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3737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ترصيد الحسابات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3661149"/>
              </p:ext>
            </p:extLst>
          </p:nvPr>
        </p:nvGraphicFramePr>
        <p:xfrm>
          <a:off x="457200" y="1774825"/>
          <a:ext cx="8229600" cy="10363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>
                          <a:solidFill>
                            <a:srgbClr val="FF0000"/>
                          </a:solidFill>
                        </a:rPr>
                        <a:t>٢٣٠٠٠ رصيد مدين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٢٣٠٠٠الى حـ/</a:t>
                      </a:r>
                      <a:r>
                        <a:rPr lang="ar-sa" sz="2800" baseline="0" dirty="0" smtClean="0"/>
                        <a:t> الصندوق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٢٣٠٠٠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٢٣٠٠٠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7817451"/>
              </p:ext>
            </p:extLst>
          </p:nvPr>
        </p:nvGraphicFramePr>
        <p:xfrm>
          <a:off x="609600" y="3302000"/>
          <a:ext cx="8229600" cy="10363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/>
                <a:gridCol w="4114800"/>
              </a:tblGrid>
              <a:tr h="186690"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>
                          <a:solidFill>
                            <a:srgbClr val="FF0000"/>
                          </a:solidFill>
                        </a:rPr>
                        <a:t>٩٠٠٠ رصيد مدين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٩٠٠٠الى حـ/</a:t>
                      </a:r>
                      <a:r>
                        <a:rPr lang="ar-sa" sz="2800" baseline="0" dirty="0" smtClean="0"/>
                        <a:t> الصندوق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٩٠٠٠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٩٠٠٠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9374244"/>
              </p:ext>
            </p:extLst>
          </p:nvPr>
        </p:nvGraphicFramePr>
        <p:xfrm>
          <a:off x="609600" y="5340350"/>
          <a:ext cx="8229600" cy="10363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>
                          <a:solidFill>
                            <a:srgbClr val="FF0000"/>
                          </a:solidFill>
                        </a:rPr>
                        <a:t>٦٠٠٠ رصيد مدين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٦٠٠٠الى حـ/</a:t>
                      </a:r>
                      <a:r>
                        <a:rPr lang="ar-sa" sz="2800" baseline="0" dirty="0" smtClean="0"/>
                        <a:t> الصندوق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٦٠٠٠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٦٠٠٠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381375" y="1238250"/>
            <a:ext cx="2730500" cy="361950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400" dirty="0" smtClean="0"/>
              <a:t>حـ/ الاراضي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3533775" y="2901950"/>
            <a:ext cx="2730500" cy="361950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400" dirty="0" smtClean="0"/>
              <a:t>حـ/ مباني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3533775" y="4813300"/>
            <a:ext cx="2730500" cy="361950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400" dirty="0" smtClean="0"/>
              <a:t>حـ/ معدات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36175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الترحيل القيد الثالث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748495"/>
              </p:ext>
            </p:extLst>
          </p:nvPr>
        </p:nvGraphicFramePr>
        <p:xfrm>
          <a:off x="457200" y="2341880"/>
          <a:ext cx="8229600" cy="10363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>
                          <a:solidFill>
                            <a:srgbClr val="FF0000"/>
                          </a:solidFill>
                        </a:rPr>
                        <a:t>١٦٠٠ رصيد مدين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١٦٠٠الى حـ/</a:t>
                      </a:r>
                      <a:r>
                        <a:rPr lang="ar-sa" sz="2800" baseline="0" dirty="0" smtClean="0"/>
                        <a:t> الصندوق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١٦٠٠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١٦٠٠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381375" y="1793875"/>
            <a:ext cx="2730500" cy="361950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800" dirty="0" smtClean="0"/>
              <a:t>حـ/ مصاريف اعلان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3381375" y="3614103"/>
            <a:ext cx="2730500" cy="361950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800" dirty="0" smtClean="0"/>
              <a:t>حـ/ الصندوق</a:t>
            </a:r>
            <a:endParaRPr lang="en-US" sz="2800" dirty="0"/>
          </a:p>
        </p:txBody>
      </p:sp>
      <p:graphicFrame>
        <p:nvGraphicFramePr>
          <p:cNvPr id="10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4093728"/>
              </p:ext>
            </p:extLst>
          </p:nvPr>
        </p:nvGraphicFramePr>
        <p:xfrm>
          <a:off x="457200" y="4495165"/>
          <a:ext cx="8229600" cy="20726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/>
                <a:gridCol w="4114800"/>
              </a:tblGrid>
              <a:tr h="186690"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>
                          <a:solidFill>
                            <a:schemeClr val="tx1"/>
                          </a:solidFill>
                        </a:rPr>
                        <a:t>٣٨٠٠٠ من </a:t>
                      </a:r>
                      <a:r>
                        <a:rPr lang="ar-sa" sz="2400" dirty="0" smtClean="0">
                          <a:solidFill>
                            <a:schemeClr val="tx1"/>
                          </a:solidFill>
                        </a:rPr>
                        <a:t>مذكورين</a:t>
                      </a:r>
                    </a:p>
                    <a:p>
                      <a:pPr algn="ctr"/>
                      <a:r>
                        <a:rPr lang="ar-sa" sz="2400" dirty="0" smtClean="0">
                          <a:solidFill>
                            <a:schemeClr val="tx1"/>
                          </a:solidFill>
                        </a:rPr>
                        <a:t>١٦٠٠من حـ/ مصاريف اعلان</a:t>
                      </a:r>
                    </a:p>
                    <a:p>
                      <a:pPr algn="ctr"/>
                      <a:r>
                        <a:rPr lang="ar-sa" sz="2400" dirty="0" smtClean="0">
                          <a:solidFill>
                            <a:schemeClr val="tx1"/>
                          </a:solidFill>
                        </a:rPr>
                        <a:t>١٤٠٠من حـ/ مصاريف رسوم</a:t>
                      </a:r>
                      <a:r>
                        <a:rPr lang="ar-sa" sz="2400" baseline="0" dirty="0" smtClean="0">
                          <a:solidFill>
                            <a:schemeClr val="tx1"/>
                          </a:solidFill>
                        </a:rPr>
                        <a:t> السجل التجاري</a:t>
                      </a:r>
                      <a:endParaRPr lang="ar-sa" sz="2400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ar-sa" sz="2400" baseline="0" dirty="0" smtClean="0">
                          <a:solidFill>
                            <a:srgbClr val="FF0000"/>
                          </a:solidFill>
                        </a:rPr>
                        <a:t>٩٠٠٠ رصيد مدين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400" dirty="0" smtClean="0"/>
                        <a:t>٥٠٠٠٠ إلى حـ/</a:t>
                      </a:r>
                      <a:r>
                        <a:rPr lang="ar-sa" sz="2400" baseline="0" dirty="0" smtClean="0"/>
                        <a:t> راس المال 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٥٠٠٠٠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٥٠٠٠٠٠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3031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تابع الترصيد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9682474"/>
              </p:ext>
            </p:extLst>
          </p:nvPr>
        </p:nvGraphicFramePr>
        <p:xfrm>
          <a:off x="457200" y="2429192"/>
          <a:ext cx="8229600" cy="13760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/>
                <a:gridCol w="4114800"/>
              </a:tblGrid>
              <a:tr h="796925">
                <a:tc>
                  <a:txBody>
                    <a:bodyPr/>
                    <a:lstStyle/>
                    <a:p>
                      <a:pPr algn="ctr"/>
                      <a:r>
                        <a:rPr lang="ar-sa" sz="3200" dirty="0" smtClean="0">
                          <a:solidFill>
                            <a:srgbClr val="FF0000"/>
                          </a:solidFill>
                        </a:rPr>
                        <a:t>١٤٠٠ رصيد مدين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3200" dirty="0" smtClean="0"/>
                        <a:t>١٤٠٠الى حـ/</a:t>
                      </a:r>
                      <a:r>
                        <a:rPr lang="ar-sa" sz="3200" baseline="0" dirty="0" smtClean="0"/>
                        <a:t> الصندوق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sz="3200" dirty="0" smtClean="0"/>
                        <a:t>١٤٠٠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3200" dirty="0" smtClean="0"/>
                        <a:t>١٤٠٠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333625" y="1952625"/>
            <a:ext cx="3635375" cy="361950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800" dirty="0" smtClean="0"/>
              <a:t>حـ/ مصاريف رسوم سجل تجاري</a:t>
            </a:r>
            <a:endParaRPr lang="en-US" sz="28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186791"/>
              </p:ext>
            </p:extLst>
          </p:nvPr>
        </p:nvGraphicFramePr>
        <p:xfrm>
          <a:off x="587375" y="5270501"/>
          <a:ext cx="8080375" cy="14319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77456"/>
                <a:gridCol w="4802919"/>
              </a:tblGrid>
              <a:tr h="913765"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٥٠٠٠٠ من حـ/ الصندوق</a:t>
                      </a:r>
                      <a:endParaRPr lang="en-US" sz="2800" dirty="0"/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>
                          <a:solidFill>
                            <a:srgbClr val="FF0000"/>
                          </a:solidFill>
                        </a:rPr>
                        <a:t>٥٠٠٠٠ رصيد دائن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٥٠٠٠٠</a:t>
                      </a:r>
                      <a:endParaRPr lang="en-US" sz="2800" dirty="0"/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٥٠٠٠٠</a:t>
                      </a:r>
                      <a:endParaRPr lang="en-US" sz="2800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819400" y="4674632"/>
            <a:ext cx="3635375" cy="361950"/>
          </a:xfrm>
          <a:prstGeom prst="rect">
            <a:avLst/>
          </a:prstGeom>
          <a:ln>
            <a:solidFill>
              <a:srgbClr val="FFFF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800" dirty="0" smtClean="0"/>
              <a:t>حـ/ رأس المال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3241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ميزان المراجعة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6004491"/>
              </p:ext>
            </p:extLst>
          </p:nvPr>
        </p:nvGraphicFramePr>
        <p:xfrm>
          <a:off x="457200" y="1600200"/>
          <a:ext cx="8229600" cy="4942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الدائن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المدين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اسم الحساب</a:t>
                      </a:r>
                      <a:r>
                        <a:rPr lang="ar-sa" baseline="0" dirty="0" smtClean="0"/>
                        <a:t> </a:t>
                      </a:r>
                      <a:endParaRPr lang="en-US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٩٠٠٠</a:t>
                      </a:r>
                      <a:endParaRPr lang="en-US" sz="2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الصندوق</a:t>
                      </a:r>
                      <a:endParaRPr lang="en-US" sz="2800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٥٠٠٠٠</a:t>
                      </a:r>
                      <a:endParaRPr lang="en-US" sz="2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endParaRPr lang="en-US" sz="2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راس المال</a:t>
                      </a:r>
                      <a:endParaRPr lang="en-US" sz="2800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٢٣٠٠٠</a:t>
                      </a:r>
                      <a:endParaRPr lang="en-US" sz="2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الاراضي</a:t>
                      </a:r>
                      <a:endParaRPr lang="en-US" sz="2800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٩٠٠٠</a:t>
                      </a:r>
                      <a:endParaRPr lang="en-US" sz="2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المباني</a:t>
                      </a:r>
                      <a:endParaRPr lang="en-US" sz="2800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٦٠٠٠</a:t>
                      </a:r>
                      <a:endParaRPr lang="en-US" sz="2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المعدات</a:t>
                      </a:r>
                      <a:endParaRPr lang="en-US" sz="2800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١٦٠٠</a:t>
                      </a:r>
                      <a:endParaRPr lang="en-US" sz="2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مصاريف</a:t>
                      </a:r>
                      <a:r>
                        <a:rPr lang="ar-sa" sz="2800" baseline="0" dirty="0" smtClean="0"/>
                        <a:t> اعلان</a:t>
                      </a:r>
                      <a:endParaRPr lang="ar-sa" sz="2800" dirty="0" smtClean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١٤٠٠</a:t>
                      </a:r>
                      <a:endParaRPr lang="en-US" sz="2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مصاريف رسوم</a:t>
                      </a:r>
                      <a:r>
                        <a:rPr lang="ar-sa" sz="2800" baseline="0" dirty="0" smtClean="0"/>
                        <a:t> السجل التجاري</a:t>
                      </a:r>
                      <a:endParaRPr lang="en-US" sz="2800" dirty="0"/>
                    </a:p>
                  </a:txBody>
                  <a:tcPr marL="91439" marR="91439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>
                          <a:solidFill>
                            <a:srgbClr val="FF0000"/>
                          </a:solidFill>
                        </a:rPr>
                        <a:t>٥٠٠٠٠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>
                          <a:solidFill>
                            <a:srgbClr val="FF0000"/>
                          </a:solidFill>
                        </a:rPr>
                        <a:t>٥٠٠٠٠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800" dirty="0" smtClean="0"/>
                        <a:t>المجموع</a:t>
                      </a:r>
                      <a:endParaRPr lang="en-US" sz="2800" dirty="0"/>
                    </a:p>
                  </a:txBody>
                  <a:tcPr marL="91439" marR="9143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3418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1362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ملاحظات مهمة للحل: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0450"/>
            <a:ext cx="8229600" cy="4781550"/>
          </a:xfrm>
        </p:spPr>
        <p:txBody>
          <a:bodyPr>
            <a:noAutofit/>
          </a:bodyPr>
          <a:lstStyle/>
          <a:p>
            <a:pPr algn="r"/>
            <a:r>
              <a:rPr lang="ar-sa" sz="2400" dirty="0" smtClean="0"/>
              <a:t>كتابة المعادلة </a:t>
            </a:r>
          </a:p>
          <a:p>
            <a:pPr algn="r"/>
            <a:r>
              <a:rPr lang="ar-sa" sz="2400" dirty="0" smtClean="0"/>
              <a:t>توضيح الطرف الدائن والطرف المدين </a:t>
            </a:r>
          </a:p>
          <a:p>
            <a:pPr algn="r"/>
            <a:r>
              <a:rPr lang="ar-sa" sz="2400" dirty="0" smtClean="0"/>
              <a:t>معرفة الاجراء الحاصل ( ايداع- تسديد)</a:t>
            </a:r>
          </a:p>
          <a:p>
            <a:pPr algn="r"/>
            <a:r>
              <a:rPr lang="ar-sa" sz="2400" dirty="0" smtClean="0"/>
              <a:t>تحديد المبلغ واسماء الحسابات </a:t>
            </a:r>
          </a:p>
          <a:p>
            <a:pPr algn="r"/>
            <a:r>
              <a:rPr lang="ar-sa" sz="2400" dirty="0" smtClean="0"/>
              <a:t>تحديد نوع الحساب ( اصل –خصم –مصروف...)</a:t>
            </a:r>
          </a:p>
          <a:p>
            <a:pPr algn="r"/>
            <a:r>
              <a:rPr lang="ar-sa" sz="2400" dirty="0" smtClean="0"/>
              <a:t>تحديد هل + او ـ </a:t>
            </a:r>
          </a:p>
          <a:p>
            <a:pPr algn="r"/>
            <a:r>
              <a:rPr lang="ar-sa" sz="2400" dirty="0" smtClean="0"/>
              <a:t>بناء على النقطة السابقة يتم تحديد الطرف المدين( من حـ/ ) والطرف الدائن ( الى حـ/)</a:t>
            </a:r>
          </a:p>
          <a:p>
            <a:pPr algn="r"/>
            <a:r>
              <a:rPr lang="ar-sa" sz="2400" dirty="0" smtClean="0"/>
              <a:t>كتابة القيد والمبلغ </a:t>
            </a:r>
          </a:p>
          <a:p>
            <a:pPr algn="r"/>
            <a:r>
              <a:rPr lang="ar-sa" sz="2400" dirty="0" smtClean="0"/>
              <a:t>الترحيل </a:t>
            </a:r>
          </a:p>
          <a:p>
            <a:pPr algn="r"/>
            <a:r>
              <a:rPr lang="ar-sa" sz="2400" dirty="0" smtClean="0"/>
              <a:t>الترصيد بالمبلغ الكبير وكتابة الفرق في الخانة الاصغر وكتابة الرصيد باسم الخانة الاكبر</a:t>
            </a:r>
          </a:p>
          <a:p>
            <a:pPr algn="r"/>
            <a:r>
              <a:rPr lang="ar-sa" sz="2400" dirty="0" smtClean="0"/>
              <a:t>اعداد ميزان المراجعة بحيث وضع اسم الحساب ورصيده حسب ماهو موجود في دفتر الاستاذ ( الترحيل )</a:t>
            </a:r>
          </a:p>
        </p:txBody>
      </p:sp>
    </p:spTree>
    <p:extLst>
      <p:ext uri="{BB962C8B-B14F-4D97-AF65-F5344CB8AC3E}">
        <p14:creationId xmlns:p14="http://schemas.microsoft.com/office/powerpoint/2010/main" val="2240356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الفصل الثاني 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016250" y="1555750"/>
            <a:ext cx="3302000" cy="187325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600" dirty="0" smtClean="0"/>
              <a:t>تمرين ٢-١ </a:t>
            </a:r>
          </a:p>
          <a:p>
            <a:pPr algn="ctr"/>
            <a:r>
              <a:rPr lang="ar-sa" sz="3600" dirty="0" smtClean="0"/>
              <a:t>من فقرة(١-٤) ص ١٠٥</a:t>
            </a:r>
            <a:endParaRPr lang="en-US" sz="3600" dirty="0"/>
          </a:p>
        </p:txBody>
      </p:sp>
      <p:sp>
        <p:nvSpPr>
          <p:cNvPr id="5" name="Down Arrow 4"/>
          <p:cNvSpPr/>
          <p:nvPr/>
        </p:nvSpPr>
        <p:spPr>
          <a:xfrm>
            <a:off x="4413250" y="3429000"/>
            <a:ext cx="381000" cy="1111250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Wave 7"/>
          <p:cNvSpPr/>
          <p:nvPr/>
        </p:nvSpPr>
        <p:spPr>
          <a:xfrm>
            <a:off x="587375" y="4540250"/>
            <a:ext cx="7778750" cy="2206625"/>
          </a:xfrm>
          <a:prstGeom prst="wav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dirty="0" smtClean="0"/>
              <a:t>اولا: اكتب معادلة الميزانية</a:t>
            </a:r>
          </a:p>
          <a:p>
            <a:pPr algn="ctr"/>
            <a:r>
              <a:rPr lang="ar-sa" sz="3200" dirty="0" smtClean="0"/>
              <a:t>الاصول + المصروفات = الخصوم + حقوق الملاك + الايرادات</a:t>
            </a:r>
          </a:p>
        </p:txBody>
      </p:sp>
    </p:spTree>
    <p:extLst>
      <p:ext uri="{BB962C8B-B14F-4D97-AF65-F5344CB8AC3E}">
        <p14:creationId xmlns:p14="http://schemas.microsoft.com/office/powerpoint/2010/main" val="3133280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الفصل الثاني </a:t>
            </a:r>
            <a:endParaRPr lang="en-US" dirty="0"/>
          </a:p>
        </p:txBody>
      </p:sp>
      <p:sp>
        <p:nvSpPr>
          <p:cNvPr id="8" name="Wave 7"/>
          <p:cNvSpPr/>
          <p:nvPr/>
        </p:nvSpPr>
        <p:spPr>
          <a:xfrm>
            <a:off x="587375" y="1206500"/>
            <a:ext cx="7778750" cy="2206625"/>
          </a:xfrm>
          <a:prstGeom prst="wav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dirty="0" smtClean="0"/>
              <a:t>ثانيا: احدد الجانب المدين والدائن</a:t>
            </a:r>
          </a:p>
          <a:p>
            <a:pPr algn="ctr"/>
            <a:r>
              <a:rPr lang="ar-sa" sz="3200" dirty="0" smtClean="0">
                <a:solidFill>
                  <a:srgbClr val="FFFF00"/>
                </a:solidFill>
              </a:rPr>
              <a:t>الاصول + المصروفات </a:t>
            </a:r>
            <a:r>
              <a:rPr lang="ar-sa" sz="3200" dirty="0" smtClean="0"/>
              <a:t>= </a:t>
            </a:r>
            <a:r>
              <a:rPr lang="ar-sa" sz="3200" dirty="0" smtClean="0">
                <a:solidFill>
                  <a:srgbClr val="558ED5"/>
                </a:solidFill>
              </a:rPr>
              <a:t>الخصوم + حقوق الملاك + الايرادات</a:t>
            </a:r>
          </a:p>
        </p:txBody>
      </p:sp>
      <p:sp>
        <p:nvSpPr>
          <p:cNvPr id="3" name="Cloud Callout 2"/>
          <p:cNvSpPr/>
          <p:nvPr/>
        </p:nvSpPr>
        <p:spPr>
          <a:xfrm>
            <a:off x="6572250" y="3302000"/>
            <a:ext cx="1793875" cy="2936875"/>
          </a:xfrm>
          <a:prstGeom prst="cloudCallout">
            <a:avLst>
              <a:gd name="adj1" fmla="val -34992"/>
              <a:gd name="adj2" fmla="val -61284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dirty="0" smtClean="0">
                <a:solidFill>
                  <a:srgbClr val="FFFF00"/>
                </a:solidFill>
              </a:rPr>
              <a:t>المدينين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7" name="Cloud Callout 6"/>
          <p:cNvSpPr/>
          <p:nvPr/>
        </p:nvSpPr>
        <p:spPr>
          <a:xfrm>
            <a:off x="2486025" y="3302000"/>
            <a:ext cx="1793875" cy="2936875"/>
          </a:xfrm>
          <a:prstGeom prst="cloudCallout">
            <a:avLst>
              <a:gd name="adj1" fmla="val -34992"/>
              <a:gd name="adj2" fmla="val -61284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الدائنين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162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loud Callout 8"/>
          <p:cNvSpPr/>
          <p:nvPr/>
        </p:nvSpPr>
        <p:spPr>
          <a:xfrm>
            <a:off x="603250" y="1417638"/>
            <a:ext cx="3952875" cy="4270375"/>
          </a:xfrm>
          <a:prstGeom prst="cloud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dirty="0" smtClean="0"/>
              <a:t>العملية</a:t>
            </a:r>
          </a:p>
          <a:p>
            <a:pPr algn="ctr"/>
            <a:r>
              <a:rPr lang="ar-sa" sz="3600" dirty="0" smtClean="0"/>
              <a:t>المبلغ</a:t>
            </a:r>
          </a:p>
          <a:p>
            <a:pPr algn="ctr"/>
            <a:r>
              <a:rPr lang="ar-sa" sz="3600" dirty="0" smtClean="0"/>
              <a:t>الحساب الاول</a:t>
            </a:r>
          </a:p>
          <a:p>
            <a:pPr algn="ctr"/>
            <a:r>
              <a:rPr lang="ar-sa" sz="3600" dirty="0" smtClean="0"/>
              <a:t>الحساب الثاني 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الفصل الثاني</a:t>
            </a:r>
            <a:br>
              <a:rPr lang="ar-sa" dirty="0" smtClean="0"/>
            </a:br>
            <a:r>
              <a:rPr lang="ar-sa" dirty="0" smtClean="0"/>
              <a:t>ثالثا: البحث عن العملية والحسابات المتاثرة والمبلغ</a:t>
            </a:r>
            <a:endParaRPr lang="en-US" dirty="0"/>
          </a:p>
        </p:txBody>
      </p:sp>
      <p:sp>
        <p:nvSpPr>
          <p:cNvPr id="4" name="Oval Callout 3"/>
          <p:cNvSpPr/>
          <p:nvPr/>
        </p:nvSpPr>
        <p:spPr>
          <a:xfrm>
            <a:off x="5667375" y="1417638"/>
            <a:ext cx="3238500" cy="4019550"/>
          </a:xfrm>
          <a:prstGeom prst="wedgeEllipseCallou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4400" dirty="0" smtClean="0"/>
              <a:t>١- </a:t>
            </a:r>
            <a:r>
              <a:rPr lang="ar-sa" sz="4400" dirty="0" smtClean="0">
                <a:solidFill>
                  <a:schemeClr val="accent2">
                    <a:lumMod val="75000"/>
                  </a:schemeClr>
                </a:solidFill>
              </a:rPr>
              <a:t>أودع</a:t>
            </a:r>
          </a:p>
          <a:p>
            <a:pPr algn="r"/>
            <a:r>
              <a:rPr lang="ar-sa" sz="4400" dirty="0" smtClean="0"/>
              <a:t>٥٠٠٠٠    </a:t>
            </a:r>
          </a:p>
          <a:p>
            <a:pPr algn="r"/>
            <a:r>
              <a:rPr lang="ar-sa" sz="4400" dirty="0" smtClean="0"/>
              <a:t> </a:t>
            </a:r>
            <a:r>
              <a:rPr lang="ar-sa" sz="4400" b="1" dirty="0" smtClean="0">
                <a:solidFill>
                  <a:srgbClr val="FFFF00"/>
                </a:solidFill>
              </a:rPr>
              <a:t>الصندوق </a:t>
            </a:r>
          </a:p>
          <a:p>
            <a:pPr algn="r"/>
            <a:r>
              <a:rPr lang="ar-sa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راس المال </a:t>
            </a:r>
            <a:endParaRPr lang="en-US" sz="4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3159126" y="3105150"/>
            <a:ext cx="3660774" cy="28575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3365500" y="3692525"/>
            <a:ext cx="3302000" cy="28575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3365500" y="4311650"/>
            <a:ext cx="3302000" cy="28575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eft Arrow 4"/>
          <p:cNvSpPr/>
          <p:nvPr/>
        </p:nvSpPr>
        <p:spPr>
          <a:xfrm flipV="1">
            <a:off x="3159126" y="2539998"/>
            <a:ext cx="3660774" cy="331467"/>
          </a:xfrm>
          <a:prstGeom prst="leftArrow">
            <a:avLst>
              <a:gd name="adj1" fmla="val 50000"/>
              <a:gd name="adj2" fmla="val 6004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97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loud Callout 8"/>
          <p:cNvSpPr/>
          <p:nvPr/>
        </p:nvSpPr>
        <p:spPr>
          <a:xfrm>
            <a:off x="457200" y="2605087"/>
            <a:ext cx="3952875" cy="3522663"/>
          </a:xfrm>
          <a:prstGeom prst="cloud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dirty="0" smtClean="0"/>
              <a:t>اصل /+/مدين</a:t>
            </a:r>
          </a:p>
          <a:p>
            <a:pPr algn="ctr"/>
            <a:r>
              <a:rPr lang="ar-sa" sz="3600" dirty="0" smtClean="0"/>
              <a:t>حق ملكية/+/دائن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الفصل الثاني</a:t>
            </a:r>
            <a:br>
              <a:rPr lang="ar-sa" dirty="0" smtClean="0"/>
            </a:br>
            <a:r>
              <a:rPr lang="ar-sa" dirty="0" smtClean="0"/>
              <a:t>ثالثا: البحث عن العملية والحسابات المتاثرة والمبلغ</a:t>
            </a:r>
            <a:endParaRPr lang="en-US" dirty="0"/>
          </a:p>
        </p:txBody>
      </p:sp>
      <p:sp>
        <p:nvSpPr>
          <p:cNvPr id="4" name="Oval Callout 3"/>
          <p:cNvSpPr/>
          <p:nvPr/>
        </p:nvSpPr>
        <p:spPr>
          <a:xfrm>
            <a:off x="5667375" y="1417638"/>
            <a:ext cx="3238500" cy="4019550"/>
          </a:xfrm>
          <a:prstGeom prst="wedgeEllipseCallou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4400" dirty="0" smtClean="0"/>
              <a:t>١- </a:t>
            </a:r>
            <a:r>
              <a:rPr lang="ar-sa" sz="4400" dirty="0" smtClean="0">
                <a:solidFill>
                  <a:schemeClr val="accent2">
                    <a:lumMod val="75000"/>
                  </a:schemeClr>
                </a:solidFill>
              </a:rPr>
              <a:t>أودع</a:t>
            </a:r>
          </a:p>
          <a:p>
            <a:pPr algn="r"/>
            <a:r>
              <a:rPr lang="ar-sa" sz="4400" dirty="0" smtClean="0"/>
              <a:t>٥٠٠٠٠    </a:t>
            </a:r>
          </a:p>
          <a:p>
            <a:pPr algn="r"/>
            <a:r>
              <a:rPr lang="ar-sa" sz="4400" dirty="0" smtClean="0"/>
              <a:t> </a:t>
            </a:r>
            <a:r>
              <a:rPr lang="ar-sa" sz="4400" b="1" dirty="0" smtClean="0">
                <a:solidFill>
                  <a:srgbClr val="FFFF00"/>
                </a:solidFill>
              </a:rPr>
              <a:t>الصندوق </a:t>
            </a:r>
          </a:p>
          <a:p>
            <a:pPr algn="r"/>
            <a:r>
              <a:rPr lang="ar-sa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راس المال </a:t>
            </a:r>
            <a:endParaRPr lang="en-US" sz="4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3365500" y="3692525"/>
            <a:ext cx="3302000" cy="28575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3365500" y="4311650"/>
            <a:ext cx="3302000" cy="28575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500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loud Callout 8"/>
          <p:cNvSpPr/>
          <p:nvPr/>
        </p:nvSpPr>
        <p:spPr>
          <a:xfrm>
            <a:off x="457200" y="2605087"/>
            <a:ext cx="3952875" cy="3522663"/>
          </a:xfrm>
          <a:prstGeom prst="cloud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dirty="0" smtClean="0"/>
              <a:t>اصل /+/مدين</a:t>
            </a:r>
          </a:p>
          <a:p>
            <a:pPr algn="ctr"/>
            <a:r>
              <a:rPr lang="ar-sa" sz="3600" dirty="0" smtClean="0"/>
              <a:t>حق ملكية/+/دائن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الفصل الثاني</a:t>
            </a:r>
            <a:br>
              <a:rPr lang="ar-sa" dirty="0" smtClean="0"/>
            </a:br>
            <a:r>
              <a:rPr lang="ar-sa" dirty="0" smtClean="0"/>
              <a:t>ثالثا: البحث عن العملية والحسابات المتاثرة والمبلغ</a:t>
            </a:r>
            <a:endParaRPr lang="en-US" dirty="0"/>
          </a:p>
        </p:txBody>
      </p:sp>
      <p:sp>
        <p:nvSpPr>
          <p:cNvPr id="4" name="Oval Callout 3"/>
          <p:cNvSpPr/>
          <p:nvPr/>
        </p:nvSpPr>
        <p:spPr>
          <a:xfrm>
            <a:off x="5667375" y="1417638"/>
            <a:ext cx="3238500" cy="4019550"/>
          </a:xfrm>
          <a:prstGeom prst="wedgeEllipseCallou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4400" dirty="0" smtClean="0"/>
              <a:t>١- </a:t>
            </a:r>
            <a:r>
              <a:rPr lang="ar-sa" sz="4400" dirty="0" smtClean="0">
                <a:solidFill>
                  <a:schemeClr val="accent2">
                    <a:lumMod val="75000"/>
                  </a:schemeClr>
                </a:solidFill>
              </a:rPr>
              <a:t>أودع</a:t>
            </a:r>
          </a:p>
          <a:p>
            <a:pPr algn="r"/>
            <a:r>
              <a:rPr lang="ar-sa" sz="4400" dirty="0" smtClean="0"/>
              <a:t>٥٠٠٠٠    </a:t>
            </a:r>
          </a:p>
          <a:p>
            <a:pPr algn="r"/>
            <a:r>
              <a:rPr lang="ar-sa" sz="4400" dirty="0" smtClean="0"/>
              <a:t> </a:t>
            </a:r>
            <a:r>
              <a:rPr lang="ar-sa" sz="4400" b="1" dirty="0" smtClean="0">
                <a:solidFill>
                  <a:srgbClr val="FFFF00"/>
                </a:solidFill>
              </a:rPr>
              <a:t>الصندوق </a:t>
            </a:r>
          </a:p>
          <a:p>
            <a:pPr algn="r"/>
            <a:r>
              <a:rPr lang="ar-sa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راس المال </a:t>
            </a:r>
            <a:endParaRPr lang="en-US" sz="4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3365500" y="3692525"/>
            <a:ext cx="3302000" cy="28575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3365500" y="4311650"/>
            <a:ext cx="3302000" cy="28575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ular Callout 2"/>
          <p:cNvSpPr/>
          <p:nvPr/>
        </p:nvSpPr>
        <p:spPr>
          <a:xfrm>
            <a:off x="1143000" y="1857375"/>
            <a:ext cx="7032625" cy="4270375"/>
          </a:xfrm>
          <a:prstGeom prst="wedge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dirty="0" smtClean="0"/>
              <a:t>رابعا : كتابة القيد</a:t>
            </a:r>
          </a:p>
          <a:p>
            <a:pPr algn="ctr"/>
            <a:endParaRPr lang="ar-sa" sz="3600" dirty="0" smtClean="0"/>
          </a:p>
          <a:p>
            <a:pPr algn="ctr"/>
            <a:r>
              <a:rPr lang="ar-sa" sz="3600" dirty="0" smtClean="0"/>
              <a:t>٥٠٠٠٠ من حـ/ الصندوق</a:t>
            </a:r>
          </a:p>
          <a:p>
            <a:pPr algn="ctr"/>
            <a:r>
              <a:rPr lang="ar-sa" sz="3600" dirty="0" smtClean="0"/>
              <a:t> </a:t>
            </a:r>
          </a:p>
          <a:p>
            <a:pPr algn="ctr"/>
            <a:r>
              <a:rPr lang="ar-sa" sz="3600" dirty="0" smtClean="0"/>
              <a:t>          ٥٠٠٠٠  إلى حـ/ راس المال </a:t>
            </a:r>
            <a:endParaRPr lang="ar-sa" sz="3600" dirty="0"/>
          </a:p>
        </p:txBody>
      </p:sp>
    </p:spTree>
    <p:extLst>
      <p:ext uri="{BB962C8B-B14F-4D97-AF65-F5344CB8AC3E}">
        <p14:creationId xmlns:p14="http://schemas.microsoft.com/office/powerpoint/2010/main" val="334724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loud Callout 8"/>
          <p:cNvSpPr/>
          <p:nvPr/>
        </p:nvSpPr>
        <p:spPr>
          <a:xfrm>
            <a:off x="457200" y="2605087"/>
            <a:ext cx="3952875" cy="3522663"/>
          </a:xfrm>
          <a:prstGeom prst="cloud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dirty="0" smtClean="0"/>
              <a:t>اصل /+/مدين</a:t>
            </a:r>
          </a:p>
          <a:p>
            <a:pPr algn="ctr"/>
            <a:r>
              <a:rPr lang="ar-sa" sz="3600" dirty="0" smtClean="0"/>
              <a:t>حق ملكية/+/دائن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الفصل الثاني</a:t>
            </a:r>
            <a:br>
              <a:rPr lang="ar-sa" dirty="0" smtClean="0"/>
            </a:br>
            <a:r>
              <a:rPr lang="ar-sa" dirty="0" smtClean="0"/>
              <a:t>ثالثا: البحث عن العملية والحسابات المتاثرة والمبلغ</a:t>
            </a:r>
            <a:endParaRPr lang="en-US" dirty="0"/>
          </a:p>
        </p:txBody>
      </p:sp>
      <p:sp>
        <p:nvSpPr>
          <p:cNvPr id="4" name="Oval Callout 3"/>
          <p:cNvSpPr/>
          <p:nvPr/>
        </p:nvSpPr>
        <p:spPr>
          <a:xfrm>
            <a:off x="5667375" y="1417638"/>
            <a:ext cx="3238500" cy="4019550"/>
          </a:xfrm>
          <a:prstGeom prst="wedgeEllipseCallou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4400" dirty="0" smtClean="0"/>
              <a:t>١- </a:t>
            </a:r>
            <a:r>
              <a:rPr lang="ar-sa" sz="4400" dirty="0" smtClean="0">
                <a:solidFill>
                  <a:schemeClr val="accent2">
                    <a:lumMod val="75000"/>
                  </a:schemeClr>
                </a:solidFill>
              </a:rPr>
              <a:t>أودع</a:t>
            </a:r>
          </a:p>
          <a:p>
            <a:pPr algn="r"/>
            <a:r>
              <a:rPr lang="ar-sa" sz="4400" dirty="0" smtClean="0"/>
              <a:t>٥٠٠٠٠    </a:t>
            </a:r>
          </a:p>
          <a:p>
            <a:pPr algn="r"/>
            <a:r>
              <a:rPr lang="ar-sa" sz="4400" dirty="0" smtClean="0"/>
              <a:t> </a:t>
            </a:r>
            <a:r>
              <a:rPr lang="ar-sa" sz="4400" b="1" dirty="0" smtClean="0">
                <a:solidFill>
                  <a:srgbClr val="FFFF00"/>
                </a:solidFill>
              </a:rPr>
              <a:t>الصندوق </a:t>
            </a:r>
          </a:p>
          <a:p>
            <a:pPr algn="r"/>
            <a:r>
              <a:rPr lang="ar-sa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راس المال </a:t>
            </a:r>
            <a:endParaRPr lang="en-US" sz="4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3365500" y="3692525"/>
            <a:ext cx="3302000" cy="28575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3365500" y="4311650"/>
            <a:ext cx="3302000" cy="28575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ular Callout 2"/>
          <p:cNvSpPr/>
          <p:nvPr/>
        </p:nvSpPr>
        <p:spPr>
          <a:xfrm>
            <a:off x="1143001" y="1682750"/>
            <a:ext cx="2730500" cy="4445000"/>
          </a:xfrm>
          <a:prstGeom prst="wedge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dirty="0" smtClean="0"/>
              <a:t>رابعا : كتابة القيد</a:t>
            </a:r>
          </a:p>
          <a:p>
            <a:pPr algn="ctr"/>
            <a:endParaRPr lang="ar-sa" sz="3600" dirty="0" smtClean="0"/>
          </a:p>
          <a:p>
            <a:pPr algn="ctr"/>
            <a:r>
              <a:rPr lang="ar-sa" sz="3600" dirty="0" smtClean="0">
                <a:solidFill>
                  <a:schemeClr val="accent2"/>
                </a:solidFill>
              </a:rPr>
              <a:t>٥٠٠٠٠</a:t>
            </a:r>
            <a:r>
              <a:rPr lang="ar-sa" sz="3600" dirty="0" smtClean="0"/>
              <a:t> من حـ/ الصندوق</a:t>
            </a:r>
          </a:p>
          <a:p>
            <a:pPr algn="ctr"/>
            <a:r>
              <a:rPr lang="ar-sa" sz="3600" dirty="0" smtClean="0"/>
              <a:t> </a:t>
            </a:r>
          </a:p>
          <a:p>
            <a:pPr algn="ctr"/>
            <a:r>
              <a:rPr lang="ar-sa" sz="3600" dirty="0" smtClean="0"/>
              <a:t>          ٥٠٠٠٠  إلى </a:t>
            </a:r>
            <a:r>
              <a:rPr lang="ar-sa" sz="3600" dirty="0" smtClean="0">
                <a:solidFill>
                  <a:srgbClr val="C0504D"/>
                </a:solidFill>
              </a:rPr>
              <a:t>حـ/ راس المال </a:t>
            </a:r>
            <a:endParaRPr lang="ar-sa" sz="3600" dirty="0">
              <a:solidFill>
                <a:srgbClr val="C0504D"/>
              </a:solidFill>
            </a:endParaRPr>
          </a:p>
        </p:txBody>
      </p:sp>
      <p:sp>
        <p:nvSpPr>
          <p:cNvPr id="5" name="Rectangular Callout 4"/>
          <p:cNvSpPr/>
          <p:nvPr/>
        </p:nvSpPr>
        <p:spPr>
          <a:xfrm>
            <a:off x="4191000" y="1682751"/>
            <a:ext cx="4714875" cy="4778374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800" dirty="0" smtClean="0"/>
              <a:t>خامسا: الترحيل </a:t>
            </a:r>
          </a:p>
          <a:p>
            <a:pPr algn="ctr"/>
            <a:endParaRPr lang="ar-sa" sz="2800" dirty="0" smtClean="0"/>
          </a:p>
          <a:p>
            <a:pPr algn="ctr"/>
            <a:r>
              <a:rPr lang="ar-sa" sz="2800" dirty="0" smtClean="0"/>
              <a:t>حـ/ الصندوق</a:t>
            </a:r>
            <a:endParaRPr lang="ar-sa" sz="2800" dirty="0"/>
          </a:p>
          <a:p>
            <a:pPr algn="ctr"/>
            <a:endParaRPr lang="ar-sa" sz="2800" dirty="0" smtClean="0"/>
          </a:p>
          <a:p>
            <a:pPr algn="ctr"/>
            <a:endParaRPr lang="ar-sa" sz="2800" dirty="0"/>
          </a:p>
          <a:p>
            <a:pPr algn="ctr"/>
            <a:endParaRPr lang="ar-sa" sz="2800" dirty="0" smtClean="0"/>
          </a:p>
          <a:p>
            <a:pPr algn="ctr"/>
            <a:endParaRPr lang="ar-sa" sz="2800" dirty="0"/>
          </a:p>
          <a:p>
            <a:pPr algn="ctr"/>
            <a:endParaRPr lang="ar-sa" sz="2800" dirty="0" smtClean="0"/>
          </a:p>
          <a:p>
            <a:pPr algn="ctr"/>
            <a:endParaRPr lang="ar-sa" sz="2800" dirty="0"/>
          </a:p>
          <a:p>
            <a:pPr algn="ctr"/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173598"/>
              </p:ext>
            </p:extLst>
          </p:nvPr>
        </p:nvGraphicFramePr>
        <p:xfrm>
          <a:off x="4410074" y="3317876"/>
          <a:ext cx="4464051" cy="1370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2301"/>
                <a:gridCol w="2571750"/>
              </a:tblGrid>
              <a:tr h="913765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400" dirty="0" smtClean="0"/>
                        <a:t>٥٠٠٠٠ إلى حـ/</a:t>
                      </a:r>
                      <a:r>
                        <a:rPr lang="ar-sa" sz="2400" baseline="0" dirty="0" smtClean="0"/>
                        <a:t> راس المال </a:t>
                      </a:r>
                      <a:endParaRPr lang="en-US" sz="2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Curved Down Arrow 9"/>
          <p:cNvSpPr/>
          <p:nvPr/>
        </p:nvSpPr>
        <p:spPr>
          <a:xfrm>
            <a:off x="3032125" y="1417638"/>
            <a:ext cx="5873750" cy="1900238"/>
          </a:xfrm>
          <a:prstGeom prst="curved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Bent-Up Arrow 11"/>
          <p:cNvSpPr/>
          <p:nvPr/>
        </p:nvSpPr>
        <p:spPr>
          <a:xfrm>
            <a:off x="3556000" y="3978275"/>
            <a:ext cx="3683000" cy="1689100"/>
          </a:xfrm>
          <a:prstGeom prst="bent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941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loud Callout 8"/>
          <p:cNvSpPr/>
          <p:nvPr/>
        </p:nvSpPr>
        <p:spPr>
          <a:xfrm>
            <a:off x="457200" y="2605087"/>
            <a:ext cx="3952875" cy="3522663"/>
          </a:xfrm>
          <a:prstGeom prst="cloud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dirty="0" smtClean="0"/>
              <a:t>اصل /+/مدين</a:t>
            </a:r>
          </a:p>
          <a:p>
            <a:pPr algn="ctr"/>
            <a:r>
              <a:rPr lang="ar-sa" sz="3600" dirty="0" smtClean="0"/>
              <a:t>حق ملكية/+/دائن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الفصل الثاني</a:t>
            </a:r>
            <a:br>
              <a:rPr lang="ar-sa" dirty="0" smtClean="0"/>
            </a:br>
            <a:r>
              <a:rPr lang="ar-sa" dirty="0" smtClean="0"/>
              <a:t>ثالثا: البحث عن العملية والحسابات المتاثرة والمبلغ</a:t>
            </a:r>
            <a:endParaRPr lang="en-US" dirty="0"/>
          </a:p>
        </p:txBody>
      </p:sp>
      <p:sp>
        <p:nvSpPr>
          <p:cNvPr id="4" name="Oval Callout 3"/>
          <p:cNvSpPr/>
          <p:nvPr/>
        </p:nvSpPr>
        <p:spPr>
          <a:xfrm>
            <a:off x="5667375" y="1417638"/>
            <a:ext cx="3238500" cy="4019550"/>
          </a:xfrm>
          <a:prstGeom prst="wedgeEllipseCallou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4400" dirty="0" smtClean="0"/>
              <a:t>١- </a:t>
            </a:r>
            <a:r>
              <a:rPr lang="ar-sa" sz="4400" dirty="0" smtClean="0">
                <a:solidFill>
                  <a:schemeClr val="accent2">
                    <a:lumMod val="75000"/>
                  </a:schemeClr>
                </a:solidFill>
              </a:rPr>
              <a:t>أودع</a:t>
            </a:r>
          </a:p>
          <a:p>
            <a:pPr algn="r"/>
            <a:r>
              <a:rPr lang="ar-sa" sz="4400" dirty="0" smtClean="0"/>
              <a:t>٥٠٠٠٠    </a:t>
            </a:r>
          </a:p>
          <a:p>
            <a:pPr algn="r"/>
            <a:r>
              <a:rPr lang="ar-sa" sz="4400" dirty="0" smtClean="0"/>
              <a:t> </a:t>
            </a:r>
            <a:r>
              <a:rPr lang="ar-sa" sz="4400" b="1" dirty="0" smtClean="0">
                <a:solidFill>
                  <a:srgbClr val="FFFF00"/>
                </a:solidFill>
              </a:rPr>
              <a:t>الصندوق </a:t>
            </a:r>
          </a:p>
          <a:p>
            <a:pPr algn="r"/>
            <a:r>
              <a:rPr lang="ar-sa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راس المال </a:t>
            </a:r>
            <a:endParaRPr lang="en-US" sz="4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3365500" y="3692525"/>
            <a:ext cx="3302000" cy="28575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3365500" y="4311650"/>
            <a:ext cx="3302000" cy="28575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ular Callout 2"/>
          <p:cNvSpPr/>
          <p:nvPr/>
        </p:nvSpPr>
        <p:spPr>
          <a:xfrm>
            <a:off x="1143001" y="1682750"/>
            <a:ext cx="2730500" cy="4445000"/>
          </a:xfrm>
          <a:prstGeom prst="wedgeRect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dirty="0" smtClean="0"/>
              <a:t>رابعا : كتابة القيد</a:t>
            </a:r>
          </a:p>
          <a:p>
            <a:pPr algn="ctr"/>
            <a:endParaRPr lang="ar-sa" sz="3600" dirty="0" smtClean="0"/>
          </a:p>
          <a:p>
            <a:pPr algn="ctr"/>
            <a:r>
              <a:rPr lang="ar-sa" sz="3600" dirty="0" smtClean="0">
                <a:solidFill>
                  <a:srgbClr val="000000"/>
                </a:solidFill>
              </a:rPr>
              <a:t>٥٠٠٠٠</a:t>
            </a:r>
            <a:r>
              <a:rPr lang="ar-sa" sz="3600" dirty="0" smtClean="0"/>
              <a:t> من حـ/ </a:t>
            </a:r>
            <a:r>
              <a:rPr lang="ar-sa" sz="3600" dirty="0" smtClean="0">
                <a:solidFill>
                  <a:schemeClr val="accent2"/>
                </a:solidFill>
              </a:rPr>
              <a:t>الصندوق</a:t>
            </a:r>
          </a:p>
          <a:p>
            <a:pPr algn="ctr"/>
            <a:r>
              <a:rPr lang="ar-sa" sz="3600" dirty="0" smtClean="0"/>
              <a:t> </a:t>
            </a:r>
          </a:p>
          <a:p>
            <a:pPr algn="ctr"/>
            <a:r>
              <a:rPr lang="ar-sa" sz="3600" dirty="0" smtClean="0">
                <a:solidFill>
                  <a:srgbClr val="C0504D"/>
                </a:solidFill>
              </a:rPr>
              <a:t>          ٥٠٠٠٠  </a:t>
            </a:r>
            <a:r>
              <a:rPr lang="ar-sa" sz="3600" dirty="0" smtClean="0">
                <a:solidFill>
                  <a:schemeClr val="tx1"/>
                </a:solidFill>
              </a:rPr>
              <a:t>إلى حـ/ راس المال </a:t>
            </a:r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5" name="Rectangular Callout 4"/>
          <p:cNvSpPr/>
          <p:nvPr/>
        </p:nvSpPr>
        <p:spPr>
          <a:xfrm>
            <a:off x="4191000" y="1682751"/>
            <a:ext cx="4714875" cy="4778374"/>
          </a:xfrm>
          <a:prstGeom prst="wedge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2800" dirty="0" smtClean="0"/>
              <a:t>خامسا: الترحيل </a:t>
            </a:r>
          </a:p>
          <a:p>
            <a:pPr algn="ctr"/>
            <a:endParaRPr lang="ar-sa" sz="2800" dirty="0" smtClean="0"/>
          </a:p>
          <a:p>
            <a:pPr algn="ctr"/>
            <a:r>
              <a:rPr lang="ar-sa" sz="2800" dirty="0" smtClean="0"/>
              <a:t>حـ/ راس المال</a:t>
            </a:r>
            <a:endParaRPr lang="ar-sa" sz="2800" dirty="0"/>
          </a:p>
          <a:p>
            <a:pPr algn="ctr"/>
            <a:endParaRPr lang="ar-sa" sz="2800" dirty="0" smtClean="0"/>
          </a:p>
          <a:p>
            <a:pPr algn="ctr"/>
            <a:endParaRPr lang="ar-sa" sz="2800" dirty="0"/>
          </a:p>
          <a:p>
            <a:pPr algn="ctr"/>
            <a:endParaRPr lang="ar-sa" sz="2800" dirty="0" smtClean="0"/>
          </a:p>
          <a:p>
            <a:pPr algn="ctr"/>
            <a:endParaRPr lang="ar-sa" sz="2800" dirty="0"/>
          </a:p>
          <a:p>
            <a:pPr algn="ctr"/>
            <a:endParaRPr lang="ar-sa" sz="2800" dirty="0" smtClean="0"/>
          </a:p>
          <a:p>
            <a:pPr algn="ctr"/>
            <a:endParaRPr lang="ar-sa" sz="2800" dirty="0"/>
          </a:p>
          <a:p>
            <a:pPr algn="ctr"/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0113753"/>
              </p:ext>
            </p:extLst>
          </p:nvPr>
        </p:nvGraphicFramePr>
        <p:xfrm>
          <a:off x="4410074" y="3317876"/>
          <a:ext cx="4464051" cy="1370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4926"/>
                <a:gridCol w="1889125"/>
              </a:tblGrid>
              <a:tr h="913765">
                <a:tc>
                  <a:txBody>
                    <a:bodyPr/>
                    <a:lstStyle/>
                    <a:p>
                      <a:r>
                        <a:rPr lang="ar-sa" sz="2400" dirty="0" smtClean="0"/>
                        <a:t>٥٠٠٠٠ من حـ/ الصندوق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Curved Down Arrow 9"/>
          <p:cNvSpPr/>
          <p:nvPr/>
        </p:nvSpPr>
        <p:spPr>
          <a:xfrm>
            <a:off x="3032125" y="1417638"/>
            <a:ext cx="5873750" cy="1900238"/>
          </a:xfrm>
          <a:prstGeom prst="curved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Bent-Up Arrow 11"/>
          <p:cNvSpPr/>
          <p:nvPr/>
        </p:nvSpPr>
        <p:spPr>
          <a:xfrm>
            <a:off x="2873375" y="3692526"/>
            <a:ext cx="4159251" cy="1689100"/>
          </a:xfrm>
          <a:prstGeom prst="bent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254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الفصل الثاني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ar-sa" dirty="0" smtClean="0"/>
              <a:t>باقي الفقرات نفس الطريقة </a:t>
            </a:r>
          </a:p>
          <a:p>
            <a:pPr marL="0" indent="0" algn="r">
              <a:buNone/>
            </a:pPr>
            <a:r>
              <a:rPr lang="ar-sa" dirty="0" smtClean="0"/>
              <a:t>قيود اليومية:</a:t>
            </a:r>
          </a:p>
          <a:p>
            <a:endParaRPr lang="ar-sa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134642"/>
              </p:ext>
            </p:extLst>
          </p:nvPr>
        </p:nvGraphicFramePr>
        <p:xfrm>
          <a:off x="0" y="1417638"/>
          <a:ext cx="5413375" cy="54389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9721"/>
                <a:gridCol w="1544536"/>
                <a:gridCol w="2939118"/>
              </a:tblGrid>
              <a:tr h="470696">
                <a:tc>
                  <a:txBody>
                    <a:bodyPr/>
                    <a:lstStyle/>
                    <a:p>
                      <a:r>
                        <a:rPr lang="ar-sa" dirty="0" smtClean="0"/>
                        <a:t>الدائن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المدين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البيان</a:t>
                      </a:r>
                      <a:endParaRPr lang="en-US" dirty="0"/>
                    </a:p>
                  </a:txBody>
                  <a:tcPr/>
                </a:tc>
              </a:tr>
              <a:tr h="1964510">
                <a:tc>
                  <a:txBody>
                    <a:bodyPr/>
                    <a:lstStyle/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pPr algn="r"/>
                      <a:r>
                        <a:rPr lang="ar-sa" dirty="0" smtClean="0"/>
                        <a:t>٣٨٠٠٠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ar-sa" dirty="0" smtClean="0"/>
                    </a:p>
                    <a:p>
                      <a:pPr algn="r"/>
                      <a:r>
                        <a:rPr lang="ar-sa" dirty="0" smtClean="0"/>
                        <a:t>٢٣٠٠٠</a:t>
                      </a:r>
                    </a:p>
                    <a:p>
                      <a:pPr algn="r"/>
                      <a:r>
                        <a:rPr lang="ar-sa" dirty="0" smtClean="0"/>
                        <a:t>٩٠٠٠</a:t>
                      </a:r>
                    </a:p>
                    <a:p>
                      <a:pPr algn="r"/>
                      <a:r>
                        <a:rPr lang="ar-sa" dirty="0" smtClean="0"/>
                        <a:t>٦٠٠٠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800" dirty="0" smtClean="0"/>
                        <a:t>من مذكورين</a:t>
                      </a:r>
                    </a:p>
                    <a:p>
                      <a:r>
                        <a:rPr lang="ar-sa" sz="2800" dirty="0" smtClean="0"/>
                        <a:t>حـ/</a:t>
                      </a:r>
                      <a:r>
                        <a:rPr lang="ar-sa" sz="2800" baseline="0" dirty="0" smtClean="0"/>
                        <a:t> اراضي</a:t>
                      </a:r>
                    </a:p>
                    <a:p>
                      <a:r>
                        <a:rPr lang="ar-sa" sz="2800" baseline="0" dirty="0" smtClean="0"/>
                        <a:t>حـ/ مباني </a:t>
                      </a:r>
                    </a:p>
                    <a:p>
                      <a:r>
                        <a:rPr lang="ar-sa" sz="2800" baseline="0" dirty="0" smtClean="0"/>
                        <a:t>حـ/ معدات</a:t>
                      </a:r>
                    </a:p>
                    <a:p>
                      <a:r>
                        <a:rPr lang="ar-sa" sz="2800" baseline="0" dirty="0" smtClean="0"/>
                        <a:t>   الى حـ/ الصندوق</a:t>
                      </a:r>
                      <a:endParaRPr lang="en-US" sz="2800" dirty="0"/>
                    </a:p>
                  </a:txBody>
                  <a:tcPr/>
                </a:tc>
              </a:tr>
              <a:tr h="834244">
                <a:tc>
                  <a:txBody>
                    <a:bodyPr/>
                    <a:lstStyle/>
                    <a:p>
                      <a:endParaRPr lang="ar-sa" dirty="0" smtClean="0"/>
                    </a:p>
                    <a:p>
                      <a:pPr algn="r"/>
                      <a:r>
                        <a:rPr lang="ar-sa" dirty="0" smtClean="0"/>
                        <a:t>١٦٠٠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١٦٠٠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800" dirty="0" smtClean="0"/>
                        <a:t>من حـ/ مصاريف اعلان </a:t>
                      </a:r>
                    </a:p>
                    <a:p>
                      <a:r>
                        <a:rPr lang="ar-sa" sz="2800" dirty="0" smtClean="0"/>
                        <a:t>  الى</a:t>
                      </a:r>
                      <a:r>
                        <a:rPr lang="ar-sa" sz="2800" baseline="0" dirty="0" smtClean="0"/>
                        <a:t> حـ/ الصندوق</a:t>
                      </a:r>
                      <a:endParaRPr lang="en-US" sz="2800" dirty="0"/>
                    </a:p>
                  </a:txBody>
                  <a:tcPr/>
                </a:tc>
              </a:tr>
              <a:tr h="1587755">
                <a:tc>
                  <a:txBody>
                    <a:bodyPr/>
                    <a:lstStyle/>
                    <a:p>
                      <a:endParaRPr lang="ar-sa" dirty="0" smtClean="0"/>
                    </a:p>
                    <a:p>
                      <a:r>
                        <a:rPr lang="ar-sa" dirty="0" smtClean="0"/>
                        <a:t>١٤٠٠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ar-sa" dirty="0" smtClean="0"/>
                        <a:t>١٤٠٠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sz="2800" dirty="0" smtClean="0"/>
                        <a:t>من حـ/ مصاريف</a:t>
                      </a:r>
                      <a:r>
                        <a:rPr lang="ar-sa" sz="2800" baseline="0" dirty="0" smtClean="0"/>
                        <a:t> </a:t>
                      </a:r>
                      <a:r>
                        <a:rPr lang="ar-sa" sz="2800" dirty="0" smtClean="0"/>
                        <a:t>رسوم</a:t>
                      </a:r>
                      <a:r>
                        <a:rPr lang="ar-sa" sz="2800" baseline="0" dirty="0" smtClean="0"/>
                        <a:t> السجل التجاري</a:t>
                      </a:r>
                    </a:p>
                    <a:p>
                      <a:r>
                        <a:rPr lang="ar-sa" sz="2800" baseline="0" dirty="0" smtClean="0"/>
                        <a:t>  الى حـ/ الصندوق</a:t>
                      </a:r>
                    </a:p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8973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</TotalTime>
  <Words>684</Words>
  <Application>Microsoft Macintosh PowerPoint</Application>
  <PresentationFormat>On-screen Show (4:3)</PresentationFormat>
  <Paragraphs>240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تمارين الفصل الثاني </vt:lpstr>
      <vt:lpstr>الفصل الثاني </vt:lpstr>
      <vt:lpstr>الفصل الثاني </vt:lpstr>
      <vt:lpstr>الفصل الثاني ثالثا: البحث عن العملية والحسابات المتاثرة والمبلغ</vt:lpstr>
      <vt:lpstr>الفصل الثاني ثالثا: البحث عن العملية والحسابات المتاثرة والمبلغ</vt:lpstr>
      <vt:lpstr>الفصل الثاني ثالثا: البحث عن العملية والحسابات المتاثرة والمبلغ</vt:lpstr>
      <vt:lpstr>الفصل الثاني ثالثا: البحث عن العملية والحسابات المتاثرة والمبلغ</vt:lpstr>
      <vt:lpstr>الفصل الثاني ثالثا: البحث عن العملية والحسابات المتاثرة والمبلغ</vt:lpstr>
      <vt:lpstr>الفصل الثاني </vt:lpstr>
      <vt:lpstr>الفصل الثاني الترحيل  </vt:lpstr>
      <vt:lpstr>الترحيل القيد الثاني</vt:lpstr>
      <vt:lpstr>الترحيل القيد الثالث</vt:lpstr>
      <vt:lpstr>الترحيل القيد الرابع</vt:lpstr>
      <vt:lpstr>ترصيد الحسابات</vt:lpstr>
      <vt:lpstr>الترحيل القيد الثالث</vt:lpstr>
      <vt:lpstr>تابع الترصيد</vt:lpstr>
      <vt:lpstr>ميزان المراجعة</vt:lpstr>
      <vt:lpstr>ملاحظات مهمة للحل: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تمارين الفصل الثاني والثالث</dc:title>
  <dc:creator>Microsoft Office User</dc:creator>
  <cp:lastModifiedBy>Microsoft Office User</cp:lastModifiedBy>
  <cp:revision>9</cp:revision>
  <dcterms:created xsi:type="dcterms:W3CDTF">2016-10-26T17:23:06Z</dcterms:created>
  <dcterms:modified xsi:type="dcterms:W3CDTF">2016-10-26T18:49:07Z</dcterms:modified>
</cp:coreProperties>
</file>