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194" y="1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3874C-64A4-4412-A2A9-3B3E61D10F9B}" type="datetimeFigureOut">
              <a:rPr lang="ar-SA" smtClean="0"/>
              <a:pPr/>
              <a:t>01/07/37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851CA7-743D-48E7-AF66-A64DCD9A60A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3874C-64A4-4412-A2A9-3B3E61D10F9B}" type="datetimeFigureOut">
              <a:rPr lang="ar-SA" smtClean="0"/>
              <a:pPr/>
              <a:t>01/07/37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851CA7-743D-48E7-AF66-A64DCD9A60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3874C-64A4-4412-A2A9-3B3E61D10F9B}" type="datetimeFigureOut">
              <a:rPr lang="ar-SA" smtClean="0"/>
              <a:pPr/>
              <a:t>01/07/37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851CA7-743D-48E7-AF66-A64DCD9A60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3874C-64A4-4412-A2A9-3B3E61D10F9B}" type="datetimeFigureOut">
              <a:rPr lang="ar-SA" smtClean="0"/>
              <a:pPr/>
              <a:t>01/07/37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851CA7-743D-48E7-AF66-A64DCD9A60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3874C-64A4-4412-A2A9-3B3E61D10F9B}" type="datetimeFigureOut">
              <a:rPr lang="ar-SA" smtClean="0"/>
              <a:pPr/>
              <a:t>01/07/37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851CA7-743D-48E7-AF66-A64DCD9A60A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3874C-64A4-4412-A2A9-3B3E61D10F9B}" type="datetimeFigureOut">
              <a:rPr lang="ar-SA" smtClean="0"/>
              <a:pPr/>
              <a:t>01/07/37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851CA7-743D-48E7-AF66-A64DCD9A60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3874C-64A4-4412-A2A9-3B3E61D10F9B}" type="datetimeFigureOut">
              <a:rPr lang="ar-SA" smtClean="0"/>
              <a:pPr/>
              <a:t>01/07/37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851CA7-743D-48E7-AF66-A64DCD9A60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3874C-64A4-4412-A2A9-3B3E61D10F9B}" type="datetimeFigureOut">
              <a:rPr lang="ar-SA" smtClean="0"/>
              <a:pPr/>
              <a:t>01/07/37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851CA7-743D-48E7-AF66-A64DCD9A60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3874C-64A4-4412-A2A9-3B3E61D10F9B}" type="datetimeFigureOut">
              <a:rPr lang="ar-SA" smtClean="0"/>
              <a:pPr/>
              <a:t>01/07/37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851CA7-743D-48E7-AF66-A64DCD9A60A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3874C-64A4-4412-A2A9-3B3E61D10F9B}" type="datetimeFigureOut">
              <a:rPr lang="ar-SA" smtClean="0"/>
              <a:pPr/>
              <a:t>01/07/37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851CA7-743D-48E7-AF66-A64DCD9A60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3874C-64A4-4412-A2A9-3B3E61D10F9B}" type="datetimeFigureOut">
              <a:rPr lang="ar-SA" smtClean="0"/>
              <a:pPr/>
              <a:t>01/07/37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851CA7-743D-48E7-AF66-A64DCD9A60A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FC3874C-64A4-4412-A2A9-3B3E61D10F9B}" type="datetimeFigureOut">
              <a:rPr lang="ar-SA" smtClean="0"/>
              <a:pPr/>
              <a:t>01/07/37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D851CA7-743D-48E7-AF66-A64DCD9A60A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341825" y="764706"/>
            <a:ext cx="7406640" cy="1528552"/>
          </a:xfrm>
        </p:spPr>
        <p:txBody>
          <a:bodyPr>
            <a:normAutofit/>
          </a:bodyPr>
          <a:lstStyle/>
          <a:p>
            <a:pPr algn="r"/>
            <a:r>
              <a:rPr lang="ar-SA" b="1" dirty="0">
                <a:effectLst/>
              </a:rPr>
              <a:t>خطط وأجهزة التخطيط في دول مجلس التعاون </a:t>
            </a:r>
            <a:r>
              <a:rPr lang="ar-SA" b="1" dirty="0" smtClean="0">
                <a:effectLst/>
              </a:rPr>
              <a:t>الخليجي   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260648"/>
            <a:ext cx="7406640" cy="1368152"/>
          </a:xfrm>
        </p:spPr>
        <p:txBody>
          <a:bodyPr/>
          <a:lstStyle/>
          <a:p>
            <a:pPr algn="r"/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348880"/>
            <a:ext cx="8244407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7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dirty="0">
                <a:effectLst/>
              </a:rPr>
              <a:t>التنمية و التخطيط في المملكة العربية السعودية: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وفي عام 1380هـ تم انشاء المجلس الأعلى </a:t>
            </a: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للتخطيط .</a:t>
            </a: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ولقد أعدت المملكة اربع خطط تنموية حتى الان وفيما يلي استعراض مختصر لها :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خطة التنمية الاولى (1975-1970) :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قد تميزت فترة اعداد الخطة الاولى ببساطة اسلوب اعداد الخطة 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, والهدف هو </a:t>
            </a:r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التوسع المطرد في النشاط الاقتصادي وخاصة في انشاء التجهيزات الاساسية وتحسين الخدمات الحكومية و النهوض بمستوى الاداء الاداري من خلال تنفيذ برامج ادارية 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جديدة.</a:t>
            </a:r>
          </a:p>
          <a:p>
            <a:pPr lvl="0"/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خطة التنمية الثانية (1980-1975 ):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تعتبر خطة التنمية الثانية خطة البناء وخاصة بناء التجهيزات الاساسية الازم توفرها لبدء مرحلة الانتاج و تنويع القاعدة الانتاجية و 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الاقتصادية.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653136"/>
            <a:ext cx="8100392" cy="220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44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1805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548680"/>
            <a:ext cx="7498080" cy="5699720"/>
          </a:xfrm>
        </p:spPr>
        <p:txBody>
          <a:bodyPr>
            <a:normAutofit/>
          </a:bodyPr>
          <a:lstStyle/>
          <a:p>
            <a:pPr lvl="0"/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خطة التنمية الثالثة (1980-1985) :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كان هناك اختلاف جوهري في استراتيجية الخطة الثالثة حيث ركزت على احداث تغيرات جذرية في البنية الاقتصادية 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lvl="0"/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خطة التنمية الرابعة (1990-1985 ) </a:t>
            </a: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تعتبر امتداد لأهداف الخطة الثالثة وهناك افكار تجعل الخطة الرابعة متميزة عن الخطط السابقة </a:t>
            </a:r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وهي كما يأتي:</a:t>
            </a:r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التركيز على النوعية و كفاءة التشغيل وتحسين واستغلال الموارد و المرافق 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زيادة التركيز على تنويع القاعدة الانتاجية و خصوصا قطاعات الصناعة و الزراعة و الخدمات المالية.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الالتزام بتخفيض اعداد العمال غير السعوديين في المملكة بمقدار يزيد عن نصف مليون شخص .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تعزيز دور القطاع الخاص لمزاولة كثير من المهام الاقتصادية في الدولة .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82296" indent="0">
              <a:buNone/>
            </a:pPr>
            <a:endParaRPr lang="en-US" sz="2000" dirty="0"/>
          </a:p>
          <a:p>
            <a:endParaRPr lang="ar-SA" sz="2000" dirty="0" smtClean="0"/>
          </a:p>
          <a:p>
            <a:endParaRPr lang="ar-SA" sz="20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941168"/>
            <a:ext cx="7992888" cy="191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19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3200" b="1" dirty="0">
                <a:effectLst/>
              </a:rPr>
              <a:t>التنمية </a:t>
            </a:r>
            <a:r>
              <a:rPr lang="ar-SA" sz="3200" b="1" dirty="0" smtClean="0">
                <a:effectLst/>
              </a:rPr>
              <a:t> والتخطيط في </a:t>
            </a:r>
            <a:r>
              <a:rPr lang="ar-SA" sz="3200" b="1" dirty="0">
                <a:effectLst/>
              </a:rPr>
              <a:t>الكويت :</a:t>
            </a:r>
            <a:r>
              <a:rPr lang="en-US" sz="2000" dirty="0">
                <a:effectLst/>
              </a:rPr>
              <a:t/>
            </a:r>
            <a:br>
              <a:rPr lang="en-US" sz="2000" dirty="0">
                <a:effectLst/>
              </a:rPr>
            </a:br>
            <a:r>
              <a:rPr lang="ar-SA" sz="2000" dirty="0">
                <a:effectLst/>
              </a:rPr>
              <a:t>حصلت الكويت على استقلالها السياسي في سنة 1996, وكان معدل دخل الفرد فيها آنذاك من أكثر المعدلات ارتفاعا في </a:t>
            </a:r>
            <a:r>
              <a:rPr lang="ar-SA" sz="2000" dirty="0" smtClean="0">
                <a:effectLst/>
              </a:rPr>
              <a:t>العالم .</a:t>
            </a:r>
            <a:br>
              <a:rPr lang="ar-SA" sz="2000" dirty="0" smtClean="0">
                <a:effectLst/>
              </a:rPr>
            </a:br>
            <a:endParaRPr lang="ar-SA" sz="2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4680520"/>
          </a:xfrm>
        </p:spPr>
        <p:txBody>
          <a:bodyPr>
            <a:normAutofit/>
          </a:bodyPr>
          <a:lstStyle/>
          <a:p>
            <a:r>
              <a:rPr lang="ar-SA" sz="2200" dirty="0" smtClean="0">
                <a:solidFill>
                  <a:schemeClr val="accent1">
                    <a:lumMod val="75000"/>
                  </a:schemeClr>
                </a:solidFill>
              </a:rPr>
              <a:t>فأنشئ </a:t>
            </a:r>
            <a:r>
              <a:rPr lang="ar-SA" sz="2200" dirty="0">
                <a:solidFill>
                  <a:schemeClr val="accent1">
                    <a:lumMod val="75000"/>
                  </a:schemeClr>
                </a:solidFill>
              </a:rPr>
              <a:t>مجلس التخطيط في سنة 1962 </a:t>
            </a:r>
            <a:r>
              <a:rPr lang="ar-SA" sz="22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r>
              <a:rPr lang="ar-SA" sz="2200" dirty="0" smtClean="0">
                <a:solidFill>
                  <a:schemeClr val="accent1">
                    <a:lumMod val="75000"/>
                  </a:schemeClr>
                </a:solidFill>
              </a:rPr>
              <a:t>الاهداف </a:t>
            </a:r>
            <a:r>
              <a:rPr lang="ar-SA" sz="2200" dirty="0">
                <a:solidFill>
                  <a:schemeClr val="accent1">
                    <a:lumMod val="75000"/>
                  </a:schemeClr>
                </a:solidFill>
              </a:rPr>
              <a:t>العامة و البعيدة للتنمية الاقتصادية و الاجتماعية في الكويت :</a:t>
            </a:r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ar-SA" sz="2200" dirty="0">
                <a:solidFill>
                  <a:schemeClr val="accent1">
                    <a:lumMod val="75000"/>
                  </a:schemeClr>
                </a:solidFill>
              </a:rPr>
              <a:t>المحافظة على استمرار تأمين معدل مرتفع لنمو الدخل القومي.</a:t>
            </a:r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ar-SA" sz="2200" dirty="0">
                <a:solidFill>
                  <a:schemeClr val="accent1">
                    <a:lumMod val="75000"/>
                  </a:schemeClr>
                </a:solidFill>
              </a:rPr>
              <a:t>ضمان حسن توزيع الدخل تحقيقا لمبدأ العدالة و تأمينا ل</a:t>
            </a:r>
            <a:r>
              <a:rPr lang="ar-SA" sz="2200" dirty="0" smtClean="0">
                <a:solidFill>
                  <a:schemeClr val="accent1">
                    <a:lumMod val="75000"/>
                  </a:schemeClr>
                </a:solidFill>
              </a:rPr>
              <a:t>لنشاط </a:t>
            </a:r>
            <a:r>
              <a:rPr lang="ar-SA" sz="2200" dirty="0">
                <a:solidFill>
                  <a:schemeClr val="accent1">
                    <a:lumMod val="75000"/>
                  </a:schemeClr>
                </a:solidFill>
              </a:rPr>
              <a:t>الاقتصادي.</a:t>
            </a:r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ar-SA" sz="2200" dirty="0">
                <a:solidFill>
                  <a:schemeClr val="accent1">
                    <a:lumMod val="75000"/>
                  </a:schemeClr>
                </a:solidFill>
              </a:rPr>
              <a:t>العمل على تنويع مصادر الدخل و رفع نسبة مساهمة القطاعات غير النفطية في الدخل القومي.</a:t>
            </a:r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ar-SA" sz="2200" dirty="0">
                <a:solidFill>
                  <a:schemeClr val="accent1">
                    <a:lumMod val="75000"/>
                  </a:schemeClr>
                </a:solidFill>
              </a:rPr>
              <a:t>العمل على تنمية المواهب البشرية وخلق طاقات بشرية متخصصة و كفاءات علمية وفنية تستجيب لمتطلبات تنمية الاقتصاد.</a:t>
            </a:r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ar-SA" sz="2200" dirty="0">
                <a:solidFill>
                  <a:schemeClr val="accent1">
                    <a:lumMod val="75000"/>
                  </a:schemeClr>
                </a:solidFill>
              </a:rPr>
              <a:t>السعي للتوفيق بين متطلبات التنمية الاقتصادية في الكويت وهدف التكامل الاقتصادي العربي المنشود.</a:t>
            </a:r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5157192"/>
            <a:ext cx="7992888" cy="17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56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980728"/>
          </a:xfrm>
        </p:spPr>
        <p:txBody>
          <a:bodyPr>
            <a:normAutofit/>
          </a:bodyPr>
          <a:lstStyle/>
          <a:p>
            <a:pPr algn="r"/>
            <a:r>
              <a:rPr lang="ar-SA" sz="3800" b="1" dirty="0">
                <a:effectLst/>
              </a:rPr>
              <a:t>خطط </a:t>
            </a:r>
            <a:r>
              <a:rPr lang="ar-SA" sz="3800" b="1" dirty="0" smtClean="0">
                <a:effectLst/>
              </a:rPr>
              <a:t>التنمية والتخطيط </a:t>
            </a:r>
            <a:r>
              <a:rPr lang="ar-SA" sz="3800" b="1" dirty="0">
                <a:effectLst/>
              </a:rPr>
              <a:t>في سلطنة عمان : </a:t>
            </a:r>
            <a:endParaRPr lang="ar-SA" sz="3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836712"/>
            <a:ext cx="7498080" cy="4536504"/>
          </a:xfrm>
        </p:spPr>
        <p:txBody>
          <a:bodyPr>
            <a:normAutofit lnSpcReduction="10000"/>
          </a:bodyPr>
          <a:lstStyle/>
          <a:p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خطط التنمية الخمسية الأولى ( 1976 – 1980 ) : 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والتي </a:t>
            </a:r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ركزت على هدفين رئيسيين هما : 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1‑ تعويض الانخفاض المتوقع في القيمة المضافة لقطاع النفط وما 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سيترتب من </a:t>
            </a:r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آثار 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 2</a:t>
            </a:r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‑ تحقيق زيادة صافية في اجمالي الناتج القومي وذلك من خلال تنمية القيمة المضافة في القطاعات غير 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النفطية.</a:t>
            </a:r>
          </a:p>
          <a:p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الخطط الخمسية الثانية ( 1981 – 1985 </a:t>
            </a: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) وهي :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1‑ الاستمرار في المحافظة على توازن واستقرار المركز المالي للدولة . 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2‑ الحد 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 قدر </a:t>
            </a:r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الامكان من الضغوط التضخمية .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3‑ استكمال بناء مشاريع الهياكل الأساسية واعطاء الأولوية لمد شبكة المرافق والخدمات الى مختلف أنحاء البلاد .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4‑ البدء في تكوين صندوق احتياطي للدولة يحول اليه جزء من الايرادات 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النفطية .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5‑ التأكد على الاهتمام بتدريب القوى العاملة ليتسنى الاستفادة منها في مختلف قطاعات الاقتصاد الوطني 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5157192"/>
            <a:ext cx="7920880" cy="17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8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692696"/>
          </a:xfrm>
        </p:spPr>
        <p:txBody>
          <a:bodyPr>
            <a:normAutofit/>
          </a:bodyPr>
          <a:lstStyle/>
          <a:p>
            <a:pPr algn="r"/>
            <a:r>
              <a:rPr lang="ar-SA" sz="3800" b="1" dirty="0">
                <a:effectLst/>
              </a:rPr>
              <a:t>خطط </a:t>
            </a:r>
            <a:r>
              <a:rPr lang="ar-SA" sz="3800" b="1" dirty="0" smtClean="0">
                <a:effectLst/>
              </a:rPr>
              <a:t>التنمية والتخطيط </a:t>
            </a:r>
            <a:r>
              <a:rPr lang="ar-SA" sz="3800" b="1" dirty="0">
                <a:effectLst/>
              </a:rPr>
              <a:t>في دولة البحرين : </a:t>
            </a:r>
            <a:endParaRPr lang="ar-SA" sz="3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764704"/>
            <a:ext cx="7498080" cy="5483696"/>
          </a:xfrm>
        </p:spPr>
        <p:txBody>
          <a:bodyPr>
            <a:normAutofit/>
          </a:bodyPr>
          <a:lstStyle/>
          <a:p>
            <a:r>
              <a:rPr lang="ar-SA" sz="2000" dirty="0"/>
              <a:t> </a:t>
            </a:r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تعتمد البحرين أساسا على الميزانية العامة للدولة مع التركيز على الخطط القطاعية لتنفيذ الأولويات كما في حالة الكهرباء والماء والزراعة 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ويهدف البرنامج الرباعي لتوسيع قاعدة الاقتصاد المحلي و تنويع مصادر الدخل به مع التركيز على الزراعة وتحقيق التوازن والتكامل بين القطاعات الاقتصادية المختلفة وتحقيق الاكتفاء الذاتي منها .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كما يهدف لتطوير الخدمات الاجتماعية وترشيد 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الاستهلاك </a:t>
            </a:r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وقد أسفر التنفيذ عن امكان التكيف مع التغيرات التي طرأت على تراجع عوائد النفط . وعلى الرغم من أن البرنامج لم يأخذ شكل خطة متكاملة الا أنه ساهم في ضبط الاتفاق العام وتحديد أوجهه بما يتناسب والأولويات المحددة .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ويغلب على آلية تنفيذ المشروعات بشكل عام طابع الصرف المالي وحده . 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365104"/>
            <a:ext cx="7848872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28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90066"/>
          </a:xfrm>
        </p:spPr>
        <p:txBody>
          <a:bodyPr>
            <a:normAutofit fontScale="90000"/>
          </a:bodyPr>
          <a:lstStyle/>
          <a:p>
            <a:pPr algn="r"/>
            <a:r>
              <a:rPr lang="ar-SA" sz="3600" b="1" dirty="0" smtClean="0">
                <a:effectLst/>
              </a:rPr>
              <a:t>التنمية والتخطيط  </a:t>
            </a:r>
            <a:r>
              <a:rPr lang="ar-SA" sz="3600" b="1" dirty="0">
                <a:effectLst/>
              </a:rPr>
              <a:t>في قطر :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692696"/>
            <a:ext cx="7498080" cy="5209646"/>
          </a:xfrm>
        </p:spPr>
        <p:txBody>
          <a:bodyPr>
            <a:normAutofit/>
          </a:bodyPr>
          <a:lstStyle/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عند حصول قطر على استقلالها في سنة 1971 أحس المسؤولون بخطورة الاستمرار في الاعتماد على النفط كمصدر وحيد للدخل الوطني , ورأوا ضرورة اعتماد سياسة اقتصادية تعمل على تنويع موارد الامارة 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أهداف الخطة </a:t>
            </a: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وحددت </a:t>
            </a:r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على الشكل التالي :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1/ متابعة العمل بشكل منتظم ومنهجي على (قطرنة) جميع مراحل التعليم حتى يكون بين أيدي القطريين.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2/ تنظيم الخدمات الاجتماعية وتعميمها خصوصاً على الشيوخ والأرامل والمعوزين.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3/ اتاحة الفرص المتساوية امام جميع المواطنين ومحاربة البطالة. 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4/ تخفيف الضغط على البترول كمصدر وحيد للدخل القومي. 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5/ تشجيع تثبيت السكان في المناطق الداخلية من خلال تأمين الخدمات والمؤسسات الضرورية كتعميم الكهرباء على الريف. 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6/ زيادة المساحات المزروعة وتحسين تربية الماشية 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7/ تأمين كافة الاحتياجات كمياه الشرب عن طريق تكريرها وتحلية مياه البحر.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978417"/>
            <a:ext cx="7848873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75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-387424"/>
            <a:ext cx="7498080" cy="1368152"/>
          </a:xfrm>
        </p:spPr>
        <p:txBody>
          <a:bodyPr>
            <a:noAutofit/>
          </a:bodyPr>
          <a:lstStyle/>
          <a:p>
            <a:pPr algn="r"/>
            <a:r>
              <a:rPr lang="ar-SA" sz="3200" b="1" dirty="0" smtClean="0">
                <a:effectLst/>
              </a:rPr>
              <a:t>التنمية والتخطيط </a:t>
            </a:r>
            <a:r>
              <a:rPr lang="ar-SA" sz="3200" b="1" dirty="0">
                <a:effectLst/>
              </a:rPr>
              <a:t>في دولة الإمارات العربية المتحدة: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476672"/>
            <a:ext cx="7498080" cy="5771728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عندما دخلت امارات الخليج العربية السبع في اتحاد فيما بينها في سنة 1971 , كانت في ظروف 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متباينة </a:t>
            </a:r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من حيث الحجم السكاني أو الجغرافي أو التركيب 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الاقتصادي.</a:t>
            </a:r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 . </a:t>
            </a:r>
            <a:endParaRPr lang="ar-SA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لذلك </a:t>
            </a:r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كانت تهدف سياسة التنمية بعد الاستقلال وقيام الاتحاد الى إقامة نوع من التكامل بينها يحقق تقارباً في مستوياتها الاقتصادية والاجتماعية. </a:t>
            </a:r>
            <a:endParaRPr lang="ar-SA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النفط </a:t>
            </a: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حتى </a:t>
            </a:r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الآن يقتصر وجود النفط بكميات تجارية على ثلاث من الامارات السبع هي : أبو ظبي ودبي والشارقة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الصناعات القائمة </a:t>
            </a: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وينوي </a:t>
            </a:r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إقامتها في الوقت الحاضر :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أنجاز معمل </a:t>
            </a:r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لإسمنت في العين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. و </a:t>
            </a:r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انشاء مصفاة للتكرير.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وهنالك مشروع لإقامة مجمع ضخم للبتروكيماويات بالتعاون مع شركات فرنسية 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الزراعة وصيد الأسماك </a:t>
            </a: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لم </a:t>
            </a:r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يحص تغيير نوعي في مجال السياسة الزراعية , لكن الحال يختلف إلى حد بعيد في مجال صيد السمك فهو يشكل مورداً هاماً للإمارات. 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التجارة الخارجية </a:t>
            </a: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ar-SA" sz="2000" dirty="0" smtClean="0">
                <a:solidFill>
                  <a:schemeClr val="accent1">
                    <a:lumMod val="75000"/>
                  </a:schemeClr>
                </a:solidFill>
              </a:rPr>
              <a:t>من </a:t>
            </a:r>
            <a:r>
              <a:rPr lang="ar-SA" sz="2000" dirty="0">
                <a:solidFill>
                  <a:schemeClr val="accent1">
                    <a:lumMod val="75000"/>
                  </a:schemeClr>
                </a:solidFill>
              </a:rPr>
              <a:t>الطبيعي أن ينعكس التطور الاقتصادي في اتحاد الإمارات بعد الاستقلال على شكل نمو سريع للتجارة الخارجية فيها.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82296" indent="0">
              <a:buNone/>
            </a:pPr>
            <a:endParaRPr lang="ar-SA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085184"/>
            <a:ext cx="7848872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18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b="1" u="sng" dirty="0">
                <a:solidFill>
                  <a:schemeClr val="accent1">
                    <a:lumMod val="75000"/>
                  </a:schemeClr>
                </a:solidFill>
              </a:rPr>
              <a:t>إعداد الطالبات</a:t>
            </a:r>
            <a:r>
              <a:rPr lang="ar-SA" sz="2400" b="1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1800" b="1" dirty="0">
                <a:solidFill>
                  <a:schemeClr val="accent1">
                    <a:lumMod val="75000"/>
                  </a:schemeClr>
                </a:solidFill>
              </a:rPr>
              <a:t>فرح سعد فرحان : </a:t>
            </a: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434925071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1800" b="1" dirty="0">
                <a:solidFill>
                  <a:schemeClr val="accent1">
                    <a:lumMod val="75000"/>
                  </a:schemeClr>
                </a:solidFill>
              </a:rPr>
              <a:t>لمياء حمود العنزي : </a:t>
            </a: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433201112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1800" b="1" dirty="0">
                <a:solidFill>
                  <a:schemeClr val="accent1">
                    <a:lumMod val="75000"/>
                  </a:schemeClr>
                </a:solidFill>
              </a:rPr>
              <a:t>ريم احمد الأحمد : </a:t>
            </a: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435201931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1800" b="1" dirty="0">
                <a:solidFill>
                  <a:schemeClr val="accent1">
                    <a:lumMod val="75000"/>
                  </a:schemeClr>
                </a:solidFill>
              </a:rPr>
              <a:t>مجد عايض السبيعي : </a:t>
            </a: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435925196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1800" b="1" dirty="0">
                <a:solidFill>
                  <a:schemeClr val="accent1">
                    <a:lumMod val="75000"/>
                  </a:schemeClr>
                </a:solidFill>
              </a:rPr>
              <a:t>روان فيصل العجمي : </a:t>
            </a: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435925189</a:t>
            </a:r>
            <a:endParaRPr lang="en-US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1800" b="1" dirty="0" smtClean="0">
                <a:solidFill>
                  <a:schemeClr val="accent1">
                    <a:lumMod val="75000"/>
                  </a:schemeClr>
                </a:solidFill>
              </a:rPr>
              <a:t>مي أحمد العيسى </a:t>
            </a:r>
            <a:r>
              <a:rPr lang="ar-SA" sz="1800" b="1" dirty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432201300</a:t>
            </a:r>
            <a:r>
              <a:rPr lang="ar-SA" sz="1800" b="1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</a:p>
          <a:p>
            <a:pPr marL="82296" indent="0">
              <a:buNone/>
            </a:pPr>
            <a:r>
              <a:rPr lang="ar-SA" sz="1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ar-SA" sz="1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1800" b="1" dirty="0">
                <a:solidFill>
                  <a:schemeClr val="accent1">
                    <a:lumMod val="75000"/>
                  </a:schemeClr>
                </a:solidFill>
              </a:rPr>
              <a:t>إشراف الأستاذة: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1800" b="1" dirty="0">
                <a:solidFill>
                  <a:schemeClr val="accent1">
                    <a:lumMod val="75000"/>
                  </a:schemeClr>
                </a:solidFill>
              </a:rPr>
              <a:t>مها </a:t>
            </a:r>
            <a:r>
              <a:rPr lang="ar-SA" sz="1800" b="1" dirty="0" err="1">
                <a:solidFill>
                  <a:schemeClr val="accent1">
                    <a:lumMod val="75000"/>
                  </a:schemeClr>
                </a:solidFill>
              </a:rPr>
              <a:t>شليويح</a:t>
            </a:r>
            <a:r>
              <a:rPr lang="ar-SA" sz="1800" b="1" dirty="0">
                <a:solidFill>
                  <a:schemeClr val="accent1">
                    <a:lumMod val="75000"/>
                  </a:schemeClr>
                </a:solidFill>
              </a:rPr>
              <a:t> الحربي .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82296" indent="0">
              <a:buNone/>
            </a:pPr>
            <a:endParaRPr lang="ar-SA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55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95</TotalTime>
  <Words>907</Words>
  <Application>Microsoft Office PowerPoint</Application>
  <PresentationFormat>عرض على الشاشة (3:4)‏</PresentationFormat>
  <Paragraphs>71</Paragraphs>
  <Slides>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انقلاب</vt:lpstr>
      <vt:lpstr>خطط وأجهزة التخطيط في دول مجلس التعاون الخليجي    </vt:lpstr>
      <vt:lpstr>التنمية و التخطيط في المملكة العربية السعودية:</vt:lpstr>
      <vt:lpstr>عرض تقديمي في PowerPoint</vt:lpstr>
      <vt:lpstr>التنمية  والتخطيط في الكويت : حصلت الكويت على استقلالها السياسي في سنة 1996, وكان معدل دخل الفرد فيها آنذاك من أكثر المعدلات ارتفاعا في العالم . </vt:lpstr>
      <vt:lpstr>خطط التنمية والتخطيط في سلطنة عمان : </vt:lpstr>
      <vt:lpstr>خطط التنمية والتخطيط في دولة البحرين : </vt:lpstr>
      <vt:lpstr>التنمية والتخطيط  في قطر :</vt:lpstr>
      <vt:lpstr>التنمية والتخطيط في دولة الإمارات العربية المتحدة: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خطط وأجهزة التخطيط في دول مجلس التعاون الخليجي</dc:title>
  <dc:creator>HP</dc:creator>
  <cp:lastModifiedBy>تجربة</cp:lastModifiedBy>
  <cp:revision>10</cp:revision>
  <dcterms:created xsi:type="dcterms:W3CDTF">2016-03-08T15:54:22Z</dcterms:created>
  <dcterms:modified xsi:type="dcterms:W3CDTF">2016-04-08T10:52:38Z</dcterms:modified>
</cp:coreProperties>
</file>