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4"/>
  </p:notesMasterIdLst>
  <p:sldIdLst>
    <p:sldId id="256" r:id="rId2"/>
    <p:sldId id="257" r:id="rId3"/>
    <p:sldId id="258" r:id="rId4"/>
    <p:sldId id="259" r:id="rId5"/>
    <p:sldId id="260" r:id="rId6"/>
    <p:sldId id="261" r:id="rId7"/>
    <p:sldId id="262" r:id="rId8"/>
    <p:sldId id="263" r:id="rId9"/>
    <p:sldId id="265" r:id="rId10"/>
    <p:sldId id="266" r:id="rId11"/>
    <p:sldId id="267" r:id="rId12"/>
    <p:sldId id="268"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441" autoAdjust="0"/>
    <p:restoredTop sz="94660"/>
  </p:normalViewPr>
  <p:slideViewPr>
    <p:cSldViewPr>
      <p:cViewPr varScale="1">
        <p:scale>
          <a:sx n="101" d="100"/>
          <a:sy n="101" d="100"/>
        </p:scale>
        <p:origin x="-270"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9123D94-5E0B-4A8F-B287-4B8D89C3F76A}" type="datetimeFigureOut">
              <a:rPr lang="en-US" smtClean="0"/>
              <a:pPr/>
              <a:t>4/16/2015</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84E05D5-A370-4DF6-BA86-3B4FBE743C8D}"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4C7B3A5C-CACE-4FBF-9897-47664754FBCA}" type="datetimeFigureOut">
              <a:rPr lang="en-US" smtClean="0"/>
              <a:pPr/>
              <a:t>4/16/2015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5CA72A-49AA-49F8-B0BD-BAE3E2922167}"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C7B3A5C-CACE-4FBF-9897-47664754FBCA}" type="datetimeFigureOut">
              <a:rPr lang="en-US" smtClean="0"/>
              <a:pPr/>
              <a:t>4/16/2015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5CA72A-49AA-49F8-B0BD-BAE3E2922167}"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C7B3A5C-CACE-4FBF-9897-47664754FBCA}" type="datetimeFigureOut">
              <a:rPr lang="en-US" smtClean="0"/>
              <a:pPr/>
              <a:t>4/16/2015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5CA72A-49AA-49F8-B0BD-BAE3E2922167}"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C7B3A5C-CACE-4FBF-9897-47664754FBCA}" type="datetimeFigureOut">
              <a:rPr lang="en-US" smtClean="0"/>
              <a:pPr/>
              <a:t>4/16/2015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5CA72A-49AA-49F8-B0BD-BAE3E2922167}"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C7B3A5C-CACE-4FBF-9897-47664754FBCA}" type="datetimeFigureOut">
              <a:rPr lang="en-US" smtClean="0"/>
              <a:pPr/>
              <a:t>4/16/2015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5CA72A-49AA-49F8-B0BD-BAE3E2922167}"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4C7B3A5C-CACE-4FBF-9897-47664754FBCA}" type="datetimeFigureOut">
              <a:rPr lang="en-US" smtClean="0"/>
              <a:pPr/>
              <a:t>4/16/2015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5CA72A-49AA-49F8-B0BD-BAE3E2922167}"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4C7B3A5C-CACE-4FBF-9897-47664754FBCA}" type="datetimeFigureOut">
              <a:rPr lang="en-US" smtClean="0"/>
              <a:pPr/>
              <a:t>4/16/2015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15CA72A-49AA-49F8-B0BD-BAE3E2922167}"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4C7B3A5C-CACE-4FBF-9897-47664754FBCA}" type="datetimeFigureOut">
              <a:rPr lang="en-US" smtClean="0"/>
              <a:pPr/>
              <a:t>4/16/2015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15CA72A-49AA-49F8-B0BD-BAE3E2922167}"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C7B3A5C-CACE-4FBF-9897-47664754FBCA}" type="datetimeFigureOut">
              <a:rPr lang="en-US" smtClean="0"/>
              <a:pPr/>
              <a:t>4/16/2015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15CA72A-49AA-49F8-B0BD-BAE3E2922167}"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C7B3A5C-CACE-4FBF-9897-47664754FBCA}" type="datetimeFigureOut">
              <a:rPr lang="en-US" smtClean="0"/>
              <a:pPr/>
              <a:t>4/16/2015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5CA72A-49AA-49F8-B0BD-BAE3E2922167}"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C7B3A5C-CACE-4FBF-9897-47664754FBCA}" type="datetimeFigureOut">
              <a:rPr lang="en-US" smtClean="0"/>
              <a:pPr/>
              <a:t>4/16/2015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5CA72A-49AA-49F8-B0BD-BAE3E2922167}"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C7B3A5C-CACE-4FBF-9897-47664754FBCA}" type="datetimeFigureOut">
              <a:rPr lang="en-US" smtClean="0"/>
              <a:pPr/>
              <a:t>4/16/2015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5CA72A-49AA-49F8-B0BD-BAE3E2922167}"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838200" y="1295400"/>
            <a:ext cx="7010400" cy="3108543"/>
          </a:xfrm>
          <a:prstGeom prst="rect">
            <a:avLst/>
          </a:prstGeom>
          <a:noFill/>
        </p:spPr>
        <p:txBody>
          <a:bodyPr wrap="square" rtlCol="0">
            <a:spAutoFit/>
          </a:bodyPr>
          <a:lstStyle/>
          <a:p>
            <a:pPr algn="ctr"/>
            <a:r>
              <a:rPr lang="ar-SA" sz="4400" b="1" dirty="0" smtClean="0">
                <a:latin typeface="Simplified Arabic" pitchFamily="18" charset="-78"/>
                <a:cs typeface="Simplified Arabic" pitchFamily="18" charset="-78"/>
              </a:rPr>
              <a:t>مدخل الانساق الاجتماعية في دراسة التنظيم </a:t>
            </a:r>
          </a:p>
          <a:p>
            <a:pPr algn="ctr"/>
            <a:endParaRPr lang="ar-SA" dirty="0"/>
          </a:p>
          <a:p>
            <a:pPr algn="ctr"/>
            <a:r>
              <a:rPr lang="ar-SA" dirty="0" smtClean="0"/>
              <a:t>أروى الزهراني</a:t>
            </a:r>
          </a:p>
          <a:p>
            <a:pPr algn="ctr"/>
            <a:r>
              <a:rPr lang="ar-SA" dirty="0" smtClean="0"/>
              <a:t>عنود عثمان</a:t>
            </a:r>
          </a:p>
          <a:p>
            <a:pPr algn="ctr"/>
            <a:r>
              <a:rPr lang="ar-SA" dirty="0" smtClean="0"/>
              <a:t>إسراء الحويل</a:t>
            </a:r>
          </a:p>
          <a:p>
            <a:pPr algn="ctr"/>
            <a:r>
              <a:rPr lang="ar-SA" dirty="0" smtClean="0"/>
              <a:t>عهد بن سفران</a:t>
            </a:r>
          </a:p>
          <a:p>
            <a:pPr algn="ctr"/>
            <a:r>
              <a:rPr lang="ar-SA" dirty="0" smtClean="0"/>
              <a:t>شروق بالحمر </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762000" y="457200"/>
            <a:ext cx="7772400" cy="5632311"/>
          </a:xfrm>
          <a:prstGeom prst="rect">
            <a:avLst/>
          </a:prstGeom>
          <a:noFill/>
        </p:spPr>
        <p:txBody>
          <a:bodyPr wrap="square" rtlCol="0">
            <a:spAutoFit/>
          </a:bodyPr>
          <a:lstStyle/>
          <a:p>
            <a:pPr algn="r" rtl="1"/>
            <a:r>
              <a:rPr lang="en-US" sz="2400" dirty="0" smtClean="0"/>
              <a:t>* </a:t>
            </a:r>
            <a:r>
              <a:rPr lang="ar-SA" sz="2400" dirty="0" smtClean="0"/>
              <a:t>وبناء على ذلك فإن تحقيق المطلبين يستلزم استمرار الرقابة والمتابعة في تنفيذ القواد الرسمية والإجراءات المقننة نظاميا والتي سوف تفضي للنتائج التالية كما رتبها ميرتون :</a:t>
            </a:r>
            <a:br>
              <a:rPr lang="ar-SA" sz="2400" dirty="0" smtClean="0"/>
            </a:br>
            <a:r>
              <a:rPr lang="ar-SA" sz="2400" dirty="0" smtClean="0"/>
              <a:t>1-انحسار العلاقات الغير رسمية :لأن التنظيم البيروقراطي يمثل مجموعة من العلاقات القائمة بين الوظائف أو الأدوار وتكون الاستجابة بين الأفراد اساس الاوضاع الرسمية التي يشغلونها داخل التنظيم ويحدث الصراع داخل التنظيم ضمن إطار محدد تماما. </a:t>
            </a:r>
            <a:br>
              <a:rPr lang="ar-SA" sz="2400" dirty="0" smtClean="0"/>
            </a:br>
            <a:r>
              <a:rPr lang="ar-SA" sz="2400" dirty="0" smtClean="0"/>
              <a:t>2-ازدياد استدماج أعضاء التنظيم لقواعد وتعليمات التنظيم التي تقنن كوسائل لتحقيق أهدافه ومن ثم فإن ذلك يجعل لها قيمة إيجابية مستقلة عن أهداف التنظيم ذاته. </a:t>
            </a:r>
            <a:br>
              <a:rPr lang="ar-SA" sz="2400" dirty="0" smtClean="0"/>
            </a:br>
            <a:r>
              <a:rPr lang="ar-SA" sz="2400" dirty="0" smtClean="0"/>
              <a:t>من خلال ذلك التحليل الواعي يرى ميرتون أن البنية التنظيمية تحمل داخلها مثيرات الخلل الوظيفي كما تؤدي إلى انخفاض الكفاءة التنظيميه.  ويبدو هذا الاستخلاص لميرتون من خلال تحليله الوظيفي لبعض</a:t>
            </a:r>
            <a:r>
              <a:rPr lang="en-US" sz="2400" dirty="0" smtClean="0"/>
              <a:t> </a:t>
            </a:r>
            <a:r>
              <a:rPr lang="ar-SA" sz="2400" dirty="0" smtClean="0"/>
              <a:t>خصائص البيروقراطية عند ماكس فيبر على </a:t>
            </a:r>
            <a:r>
              <a:rPr lang="ar-SA" sz="2400" dirty="0" smtClean="0">
                <a:solidFill>
                  <a:schemeClr val="accent2">
                    <a:lumMod val="75000"/>
                  </a:schemeClr>
                </a:solidFill>
              </a:rPr>
              <a:t>النحو التالي</a:t>
            </a:r>
            <a:r>
              <a:rPr lang="en-US" sz="2400" dirty="0" smtClean="0"/>
              <a:t> </a:t>
            </a:r>
            <a:r>
              <a:rPr lang="ar-SA" sz="2400" dirty="0" smtClean="0"/>
              <a:t>...</a:t>
            </a:r>
          </a:p>
          <a:p>
            <a:pPr algn="r" rtl="1"/>
            <a:endParaRPr lang="en-US" sz="2400"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457200" y="381000"/>
            <a:ext cx="8305800" cy="5170646"/>
          </a:xfrm>
          <a:prstGeom prst="rect">
            <a:avLst/>
          </a:prstGeom>
          <a:noFill/>
        </p:spPr>
        <p:txBody>
          <a:bodyPr wrap="square" rtlCol="0">
            <a:spAutoFit/>
          </a:bodyPr>
          <a:lstStyle/>
          <a:p>
            <a:pPr algn="r"/>
            <a:r>
              <a:rPr lang="ar-SA" sz="2400" dirty="0" smtClean="0"/>
              <a:t>1- تقسيم العمل :قد يؤدي تقسيم العمل الى ان يصبح الفرد غير قادر على معرفة ماهو الهدف الفعلي الامثل للتنظيم. الأمر الذي يفضي إلى إحساس الفرد بالاغتراب </a:t>
            </a:r>
          </a:p>
          <a:p>
            <a:pPr algn="r"/>
            <a:r>
              <a:rPr lang="ar-SA" sz="2400" dirty="0" smtClean="0"/>
              <a:t>ليس فقط عما يقوم به من عمل بل عن التنظيم ككل. </a:t>
            </a:r>
          </a:p>
          <a:p>
            <a:pPr algn="r"/>
            <a:r>
              <a:rPr lang="ar-SA" sz="2400" dirty="0" smtClean="0"/>
              <a:t> </a:t>
            </a:r>
            <a:br>
              <a:rPr lang="ar-SA" sz="2400" dirty="0" smtClean="0"/>
            </a:br>
            <a:r>
              <a:rPr lang="ar-SA" sz="2400" dirty="0" smtClean="0"/>
              <a:t>2-تدرج السلطة :تستخدم هذه الخاصية داخل البيروقراطية لتؤكد على تحكم المكتب </a:t>
            </a:r>
          </a:p>
          <a:p>
            <a:pPr algn="r"/>
            <a:r>
              <a:rPr lang="ar-SA" sz="2400" dirty="0" smtClean="0"/>
              <a:t>الاعلى في المكتب الأدنى وتوجيهه من قبل المستويات الأعلى. </a:t>
            </a:r>
          </a:p>
          <a:p>
            <a:pPr algn="r"/>
            <a:r>
              <a:rPr lang="ar-SA" sz="2400" dirty="0" smtClean="0"/>
              <a:t> </a:t>
            </a:r>
            <a:br>
              <a:rPr lang="ar-SA" sz="2400" dirty="0" smtClean="0"/>
            </a:br>
            <a:r>
              <a:rPr lang="ar-SA" sz="2400" dirty="0" smtClean="0"/>
              <a:t>3- القواعد المجردة:من فرضيات نمط فيبر المثالي للبيروقراطية أن القواعد تتواجد لتغطي جميع المواقف الممكنة التي قد تظهر فيما بعد وان لكل موقف اساليبه المفروضة نظاميا بحيث يقلل من فرص اتخاذ الأفراد القرارات غير الرشيدة الا انه قد تظهر مواقف يطوع فيها الفرد القواعد وفقا لما تتيحه له حرية التصرف في المواقف فقد يستخدم الفرد تلك القواعد كمظلة واقية يدافع بها عن موقفه او قد يلتزم بها حرفيا اذا اقتضت الضرورة ذلك. </a:t>
            </a:r>
          </a:p>
          <a:p>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228600" y="685800"/>
            <a:ext cx="8610600" cy="2677656"/>
          </a:xfrm>
          <a:prstGeom prst="rect">
            <a:avLst/>
          </a:prstGeom>
          <a:noFill/>
        </p:spPr>
        <p:txBody>
          <a:bodyPr wrap="square" rtlCol="0">
            <a:spAutoFit/>
          </a:bodyPr>
          <a:lstStyle/>
          <a:p>
            <a:pPr algn="r"/>
            <a:endParaRPr lang="ar-SA" sz="2400" dirty="0" smtClean="0"/>
          </a:p>
          <a:p>
            <a:pPr algn="r"/>
            <a:endParaRPr lang="ar-SA" sz="2400" dirty="0" smtClean="0"/>
          </a:p>
          <a:p>
            <a:pPr algn="r"/>
            <a:r>
              <a:rPr lang="en-US" sz="2400" b="1" dirty="0" smtClean="0">
                <a:solidFill>
                  <a:schemeClr val="accent2">
                    <a:lumMod val="75000"/>
                  </a:schemeClr>
                </a:solidFill>
              </a:rPr>
              <a:t>:</a:t>
            </a:r>
            <a:r>
              <a:rPr lang="ar-SA" sz="2400" b="1" dirty="0" smtClean="0">
                <a:solidFill>
                  <a:schemeClr val="accent2">
                    <a:lumMod val="75000"/>
                  </a:schemeClr>
                </a:solidFill>
              </a:rPr>
              <a:t>في هذه الحالة يكون للفرد امام ثلاث بدائل في مواجهة الموقف</a:t>
            </a:r>
          </a:p>
          <a:p>
            <a:pPr algn="r"/>
            <a:endParaRPr lang="ar-SA" sz="2400" dirty="0" smtClean="0"/>
          </a:p>
          <a:p>
            <a:pPr algn="r"/>
            <a:r>
              <a:rPr lang="ar-SA" sz="2400" dirty="0" smtClean="0"/>
              <a:t>البديل الاول :ان يستخدم الفرد من القواعد ماقد يتناسب مع الموقف.</a:t>
            </a:r>
            <a:br>
              <a:rPr lang="ar-SA" sz="2400" dirty="0" smtClean="0"/>
            </a:br>
            <a:r>
              <a:rPr lang="ar-SA" sz="2400" dirty="0" smtClean="0"/>
              <a:t>البديل الثاني :ان يحيل الفرد المشكلة إلى الرئيس المباشر. </a:t>
            </a:r>
            <a:br>
              <a:rPr lang="ar-SA" sz="2400" dirty="0" smtClean="0"/>
            </a:br>
            <a:r>
              <a:rPr lang="ar-SA" sz="2400" dirty="0" smtClean="0"/>
              <a:t>البديل الثالث :ان يبادر الفرد باتخاذ القرار المناسب من وجهة نظره لمواجهة الموقف.</a:t>
            </a:r>
            <a:endParaRPr lang="en-US" sz="24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685800" y="609600"/>
            <a:ext cx="7620000" cy="5816977"/>
          </a:xfrm>
          <a:prstGeom prst="rect">
            <a:avLst/>
          </a:prstGeom>
          <a:noFill/>
        </p:spPr>
        <p:txBody>
          <a:bodyPr wrap="square" rtlCol="0">
            <a:spAutoFit/>
          </a:bodyPr>
          <a:lstStyle/>
          <a:p>
            <a:pPr algn="r" rtl="1"/>
            <a:r>
              <a:rPr lang="ar-SA" sz="2400" dirty="0"/>
              <a:t>عندما نتحدث عن الانساق عند علماء البنائية الوظيفية سوف نجد انفسنا نغوص في الاسهامات النظرية والدراسات الميدانية التى تهتم بنظاميات من الانشطة المتنوعة كالمهاهم التنظيمية وممارسة السلطة والتنسيق بين الوظائف</a:t>
            </a:r>
            <a:endParaRPr lang="en-US" sz="2400" dirty="0"/>
          </a:p>
          <a:p>
            <a:pPr algn="r" rtl="1"/>
            <a:r>
              <a:rPr lang="ar-SA" sz="2400" dirty="0"/>
              <a:t>وللتنظيم </a:t>
            </a:r>
            <a:r>
              <a:rPr lang="ar-SA" sz="2400" u="sng" dirty="0">
                <a:solidFill>
                  <a:schemeClr val="accent2">
                    <a:lumMod val="75000"/>
                  </a:schemeClr>
                </a:solidFill>
              </a:rPr>
              <a:t>نوعين اساسين من الوظائف :</a:t>
            </a:r>
            <a:endParaRPr lang="en-US" sz="2400" u="sng" dirty="0">
              <a:solidFill>
                <a:schemeClr val="accent2">
                  <a:lumMod val="75000"/>
                </a:schemeClr>
              </a:solidFill>
            </a:endParaRPr>
          </a:p>
          <a:p>
            <a:pPr algn="r" rtl="1"/>
            <a:r>
              <a:rPr lang="ar-SA" sz="2400" b="1" dirty="0">
                <a:solidFill>
                  <a:schemeClr val="accent2">
                    <a:lumMod val="75000"/>
                  </a:schemeClr>
                </a:solidFill>
              </a:rPr>
              <a:t>الاول </a:t>
            </a:r>
            <a:r>
              <a:rPr lang="ar-SA" sz="2400" b="1" dirty="0" smtClean="0">
                <a:solidFill>
                  <a:schemeClr val="accent2">
                    <a:lumMod val="75000"/>
                  </a:schemeClr>
                </a:solidFill>
              </a:rPr>
              <a:t>:</a:t>
            </a:r>
            <a:endParaRPr lang="en-US" sz="2400" dirty="0">
              <a:solidFill>
                <a:schemeClr val="accent2">
                  <a:lumMod val="75000"/>
                </a:schemeClr>
              </a:solidFill>
            </a:endParaRPr>
          </a:p>
          <a:p>
            <a:pPr algn="r" rtl="1"/>
            <a:r>
              <a:rPr lang="ar-SA" sz="2400" dirty="0"/>
              <a:t>التاكيد على التزام الافراد بمتطلبات التنظيم وليس العكس</a:t>
            </a:r>
            <a:endParaRPr lang="en-US" sz="2400" dirty="0"/>
          </a:p>
          <a:p>
            <a:pPr algn="r" rtl="1"/>
            <a:r>
              <a:rPr lang="ar-SA" sz="2400" b="1" dirty="0" smtClean="0">
                <a:solidFill>
                  <a:schemeClr val="accent2">
                    <a:lumMod val="75000"/>
                  </a:schemeClr>
                </a:solidFill>
              </a:rPr>
              <a:t>الثاني:</a:t>
            </a:r>
            <a:endParaRPr lang="en-US" sz="2400" dirty="0">
              <a:solidFill>
                <a:schemeClr val="accent2">
                  <a:lumMod val="75000"/>
                </a:schemeClr>
              </a:solidFill>
            </a:endParaRPr>
          </a:p>
          <a:p>
            <a:pPr algn="r" rtl="1"/>
            <a:r>
              <a:rPr lang="ar-SA" sz="2400" dirty="0"/>
              <a:t>ممارسة علاقات القوة التى من خلالها يتم صنع القرارات وأداء مختلف النشاطات </a:t>
            </a:r>
            <a:r>
              <a:rPr lang="ar-SA" sz="2400" dirty="0" smtClean="0"/>
              <a:t>التنظيمية.</a:t>
            </a:r>
          </a:p>
          <a:p>
            <a:pPr algn="r" rtl="1"/>
            <a:endParaRPr lang="en-US" sz="2400" dirty="0"/>
          </a:p>
          <a:p>
            <a:pPr algn="r" rtl="1"/>
            <a:r>
              <a:rPr lang="ar-SA" sz="2400" dirty="0"/>
              <a:t>ويمكن تفهم عوامل ازدهار البنائية الوظيفية وكثرة مداخلها اذا حاولنا تحليل السياق الثقافي والاقتصادي للمجتمع الغربي والراسمالي الذي افرزها فقد نشأت التنظيمات بشكلها الحديث داخل المجتمع الراسمالي الذي استخدمها كادوات تنفيذ أهداف القادة والحكام </a:t>
            </a:r>
            <a:r>
              <a:rPr lang="ar-SA" sz="2400" dirty="0" smtClean="0"/>
              <a:t>.</a:t>
            </a:r>
            <a:endParaRPr lang="en-US" sz="2400" dirty="0"/>
          </a:p>
          <a:p>
            <a:pPr rtl="1"/>
            <a:r>
              <a:rPr lang="ar-SA" b="1" dirty="0"/>
              <a:t> </a:t>
            </a:r>
            <a:endParaRPr lang="en-US" dirty="0"/>
          </a:p>
          <a:p>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457200" y="228600"/>
            <a:ext cx="8153400" cy="6078587"/>
          </a:xfrm>
          <a:prstGeom prst="rect">
            <a:avLst/>
          </a:prstGeom>
          <a:noFill/>
        </p:spPr>
        <p:txBody>
          <a:bodyPr wrap="square" rtlCol="0">
            <a:spAutoFit/>
          </a:bodyPr>
          <a:lstStyle/>
          <a:p>
            <a:pPr algn="r" rtl="1"/>
            <a:r>
              <a:rPr lang="ar-SA" sz="2400" b="1" dirty="0">
                <a:solidFill>
                  <a:schemeClr val="accent2">
                    <a:lumMod val="75000"/>
                  </a:schemeClr>
                </a:solidFill>
              </a:rPr>
              <a:t>اسهامات تاكولت بارسونز  في مجال التنظيم :</a:t>
            </a:r>
            <a:endParaRPr lang="en-US" sz="2400" dirty="0">
              <a:solidFill>
                <a:schemeClr val="accent2">
                  <a:lumMod val="75000"/>
                </a:schemeClr>
              </a:solidFill>
            </a:endParaRPr>
          </a:p>
          <a:p>
            <a:pPr lvl="0" algn="r" rtl="1"/>
            <a:r>
              <a:rPr lang="ar-SA" sz="2300" dirty="0" smtClean="0"/>
              <a:t>* قدم </a:t>
            </a:r>
            <a:r>
              <a:rPr lang="ar-SA" sz="2300" dirty="0"/>
              <a:t>بارسونز إسهاما متميزا في تقديم وتفهم التنظيمات من خلال نظريته في الانساق الاجتماعية التى يبدو فيها تاثره الواضح بافكار ماكس فيبر وإميل دور كايم في تاكيد الوظائف المعيارية  كالقيم والمثل في الحياة الاجتماعية .</a:t>
            </a:r>
            <a:endParaRPr lang="en-US" sz="2300" dirty="0"/>
          </a:p>
          <a:p>
            <a:pPr lvl="0" algn="r" rtl="1"/>
            <a:endParaRPr lang="ar-SA" sz="2300" dirty="0" smtClean="0"/>
          </a:p>
          <a:p>
            <a:pPr lvl="0" algn="r" rtl="1"/>
            <a:r>
              <a:rPr lang="ar-SA" sz="2300" dirty="0"/>
              <a:t>*</a:t>
            </a:r>
            <a:r>
              <a:rPr lang="ar-SA" sz="2300" dirty="0" smtClean="0"/>
              <a:t>يرى </a:t>
            </a:r>
            <a:r>
              <a:rPr lang="ar-SA" sz="2300" dirty="0"/>
              <a:t>بارسونز أن النسق الاجتماعي يتالف من مجموعة فاعلين تنشا بينهم علاقات تفاعل في موقف يتخذ مظهرا فيزيقيا او بيئيا ، كما يدفع الميل من قبل  هؤلاء الفاعلين الى تحقيق الحد الامثل من الاشاعات اما عند استخدام المفهوم لاغراض التحليل على مستوى التنظيمات فيمكن </a:t>
            </a:r>
            <a:r>
              <a:rPr lang="ar-SA" sz="2300" u="sng" dirty="0">
                <a:solidFill>
                  <a:schemeClr val="accent2">
                    <a:lumMod val="75000"/>
                  </a:schemeClr>
                </a:solidFill>
              </a:rPr>
              <a:t>تحديده من خلال ثلاث عناصار أساسية </a:t>
            </a:r>
            <a:r>
              <a:rPr lang="ar-SA" sz="2300" u="sng" dirty="0" smtClean="0">
                <a:solidFill>
                  <a:schemeClr val="accent2">
                    <a:lumMod val="75000"/>
                  </a:schemeClr>
                </a:solidFill>
              </a:rPr>
              <a:t>هي:</a:t>
            </a:r>
            <a:endParaRPr lang="en-US" sz="2300" dirty="0"/>
          </a:p>
          <a:p>
            <a:pPr lvl="0" algn="r" rtl="1"/>
            <a:r>
              <a:rPr lang="ar-SA" sz="2300" b="1" dirty="0" smtClean="0">
                <a:solidFill>
                  <a:schemeClr val="accent2">
                    <a:lumMod val="75000"/>
                  </a:schemeClr>
                </a:solidFill>
              </a:rPr>
              <a:t>1- الفاعل</a:t>
            </a:r>
            <a:r>
              <a:rPr lang="ar-SA" sz="2300" dirty="0" smtClean="0">
                <a:solidFill>
                  <a:schemeClr val="accent2">
                    <a:lumMod val="75000"/>
                  </a:schemeClr>
                </a:solidFill>
              </a:rPr>
              <a:t> </a:t>
            </a:r>
            <a:r>
              <a:rPr lang="ar-SA" sz="2300" dirty="0"/>
              <a:t>يمكن رؤية الفاعل كوحدة اساسية تعمل داخل النسق التنظيمي . وان الفاعل تشكله مجموعة من الحوافز والدوافع والقابليية  والطموحات</a:t>
            </a:r>
            <a:endParaRPr lang="en-US" sz="2300" dirty="0"/>
          </a:p>
          <a:p>
            <a:pPr lvl="0" algn="r" rtl="1"/>
            <a:r>
              <a:rPr lang="ar-SA" sz="2300" b="1" dirty="0" smtClean="0">
                <a:solidFill>
                  <a:schemeClr val="accent2">
                    <a:lumMod val="75000"/>
                  </a:schemeClr>
                </a:solidFill>
              </a:rPr>
              <a:t>2- المكانة </a:t>
            </a:r>
            <a:r>
              <a:rPr lang="ar-SA" sz="2300" dirty="0"/>
              <a:t>يمكن التعبير عن المكانة بالوضع الخاص داخل النسق القائم على تقسيم العمل . وترتبط المكانة بالتوقعات ، والتحديد الواضح للحقوق والواجبات في ضوء أهداف التنظيم</a:t>
            </a:r>
            <a:endParaRPr lang="en-US" sz="2300" dirty="0"/>
          </a:p>
          <a:p>
            <a:pPr lvl="0" algn="r" rtl="1"/>
            <a:r>
              <a:rPr lang="ar-SA" sz="2300" b="1" dirty="0" smtClean="0">
                <a:solidFill>
                  <a:schemeClr val="accent2">
                    <a:lumMod val="75000"/>
                  </a:schemeClr>
                </a:solidFill>
              </a:rPr>
              <a:t>3- الدور</a:t>
            </a:r>
            <a:r>
              <a:rPr lang="ar-SA" sz="2300" dirty="0" smtClean="0">
                <a:solidFill>
                  <a:schemeClr val="accent2">
                    <a:lumMod val="75000"/>
                  </a:schemeClr>
                </a:solidFill>
              </a:rPr>
              <a:t> </a:t>
            </a:r>
            <a:r>
              <a:rPr lang="ar-SA" sz="2300" dirty="0"/>
              <a:t>يعتبر الدور الجانب الدينامي بقدر متكافئ لكل من المكانة والفاعل ؛ لان كلا من الدور والمكانة يقعان على عاتق الفاعل وإن تباينت اساليبهما في الارتباط به </a:t>
            </a:r>
            <a:r>
              <a:rPr lang="ar-SA" sz="2300" dirty="0" smtClean="0"/>
              <a:t>.</a:t>
            </a:r>
          </a:p>
          <a:p>
            <a:pPr lvl="0" algn="r" rtl="1"/>
            <a:r>
              <a:rPr lang="ar-SA" sz="2000" dirty="0" smtClean="0"/>
              <a:t> ( ومن منظور وظيفة النسق ، فالدور لا يمكن تاديته بدون فاعل او بدون بنية مكانة )</a:t>
            </a:r>
            <a:endParaRPr lang="en-US" sz="2400" dirty="0" smtClean="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685800" y="304800"/>
            <a:ext cx="7924800" cy="5909310"/>
          </a:xfrm>
          <a:prstGeom prst="rect">
            <a:avLst/>
          </a:prstGeom>
          <a:noFill/>
        </p:spPr>
        <p:txBody>
          <a:bodyPr wrap="square" rtlCol="0">
            <a:spAutoFit/>
          </a:bodyPr>
          <a:lstStyle/>
          <a:p>
            <a:pPr lvl="0" algn="r" rtl="1"/>
            <a:r>
              <a:rPr lang="ar-SA" sz="2400" dirty="0" smtClean="0"/>
              <a:t>* ويرى </a:t>
            </a:r>
            <a:r>
              <a:rPr lang="ar-SA" sz="2400" dirty="0"/>
              <a:t>بارسنز أن طبيعة الفعل الاجتماعي وهي نقطة البداية الاساسية في دراسة النسق الاجتماعي الذي يمكن رؤيته من</a:t>
            </a:r>
            <a:r>
              <a:rPr lang="ar-SA" sz="2400" u="sng" dirty="0">
                <a:solidFill>
                  <a:schemeClr val="accent2">
                    <a:lumMod val="75000"/>
                  </a:schemeClr>
                </a:solidFill>
              </a:rPr>
              <a:t> جانبين :</a:t>
            </a:r>
            <a:endParaRPr lang="en-US" sz="2400" u="sng" dirty="0">
              <a:solidFill>
                <a:schemeClr val="accent2">
                  <a:lumMod val="75000"/>
                </a:schemeClr>
              </a:solidFill>
            </a:endParaRPr>
          </a:p>
          <a:p>
            <a:pPr algn="r" rtl="1"/>
            <a:r>
              <a:rPr lang="ar-SA" sz="2400" b="1" dirty="0">
                <a:solidFill>
                  <a:schemeClr val="accent2">
                    <a:lumMod val="75000"/>
                  </a:schemeClr>
                </a:solidFill>
              </a:rPr>
              <a:t>الاول :</a:t>
            </a:r>
            <a:endParaRPr lang="en-US" sz="2400" dirty="0">
              <a:solidFill>
                <a:schemeClr val="accent2">
                  <a:lumMod val="75000"/>
                </a:schemeClr>
              </a:solidFill>
            </a:endParaRPr>
          </a:p>
          <a:p>
            <a:pPr algn="r" rtl="1"/>
            <a:r>
              <a:rPr lang="ar-SA" sz="2400" dirty="0"/>
              <a:t>مشكلة النظام الاجتماعي وطبيعة القوى التى تعمل على ايجاد أشكال مستقرة نسبيا للتفاعل والتنظيم الاجتماعي وما يمكن ان يصاحب ذلك من تغيرات في النظام العام</a:t>
            </a:r>
            <a:endParaRPr lang="en-US" sz="2400" dirty="0"/>
          </a:p>
          <a:p>
            <a:pPr algn="r" rtl="1"/>
            <a:r>
              <a:rPr lang="ar-SA" sz="2400" b="1" dirty="0">
                <a:solidFill>
                  <a:schemeClr val="accent2">
                    <a:lumMod val="75000"/>
                  </a:schemeClr>
                </a:solidFill>
              </a:rPr>
              <a:t>الثاني :</a:t>
            </a:r>
            <a:endParaRPr lang="en-US" sz="2400" dirty="0">
              <a:solidFill>
                <a:schemeClr val="accent2">
                  <a:lumMod val="75000"/>
                </a:schemeClr>
              </a:solidFill>
            </a:endParaRPr>
          </a:p>
          <a:p>
            <a:pPr algn="r" rtl="1"/>
            <a:r>
              <a:rPr lang="ar-SA" sz="2400" dirty="0"/>
              <a:t>محاولة تطوير مفاهيم مجرده للنسق الاجتماعي ضمن إطار نظري مرجعي لتوقعات الفاعلين في المواقف الاجتماعية العديدة ، ومن خلال رؤية للعوامل الرئيسية التى تحكم النسق </a:t>
            </a:r>
            <a:r>
              <a:rPr lang="ar-SA" sz="2400" dirty="0" smtClean="0"/>
              <a:t>الاجتماعي.</a:t>
            </a:r>
          </a:p>
          <a:p>
            <a:pPr lvl="0" algn="r" rtl="1"/>
            <a:endParaRPr lang="ar-SA" sz="2400" dirty="0" smtClean="0"/>
          </a:p>
          <a:p>
            <a:pPr lvl="0" algn="r" rtl="1"/>
            <a:r>
              <a:rPr lang="ar-SA" sz="2400" dirty="0" smtClean="0"/>
              <a:t>* وبعد </a:t>
            </a:r>
            <a:r>
              <a:rPr lang="ar-SA" sz="2400" dirty="0"/>
              <a:t>تحديد مفهوم النسق واختلاف التنظيم عن باقي الانساق </a:t>
            </a:r>
            <a:r>
              <a:rPr lang="ar-SA" sz="2400" dirty="0" smtClean="0"/>
              <a:t>الفرعية الاخرى </a:t>
            </a:r>
            <a:r>
              <a:rPr lang="ar-SA" sz="2400" dirty="0"/>
              <a:t>من حيث انجازه لهدف او لمجموعة اهداف محددة بشكل مسبق ينتقل بارسونز الى خطوة ثانية في التحليل الوظيفي بدراسة العلاقة بين الانساق الفرعية والنسق العام وتكاملية النسق مع باقي الانساق الاخرى </a:t>
            </a:r>
            <a:r>
              <a:rPr lang="ar-SA" sz="2400" dirty="0" smtClean="0"/>
              <a:t>.</a:t>
            </a:r>
            <a:endParaRPr lang="en-US" sz="2400" dirty="0"/>
          </a:p>
          <a:p>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533400" y="304800"/>
            <a:ext cx="8229600" cy="5262979"/>
          </a:xfrm>
          <a:prstGeom prst="rect">
            <a:avLst/>
          </a:prstGeom>
          <a:noFill/>
        </p:spPr>
        <p:txBody>
          <a:bodyPr wrap="square" rtlCol="0">
            <a:spAutoFit/>
          </a:bodyPr>
          <a:lstStyle/>
          <a:p>
            <a:pPr lvl="0" algn="r" rtl="1">
              <a:buFont typeface="Arial" charset="0"/>
              <a:buChar char="•"/>
            </a:pPr>
            <a:r>
              <a:rPr lang="ar-SA" sz="2400" dirty="0" smtClean="0"/>
              <a:t>ولتحقيق </a:t>
            </a:r>
            <a:r>
              <a:rPr lang="ar-SA" sz="2400" dirty="0"/>
              <a:t>هذه الغاية استخدم بارسونز عدة مفهومات مهمة لعل ابرزها </a:t>
            </a:r>
            <a:r>
              <a:rPr lang="ar-SA" sz="2400" dirty="0" smtClean="0"/>
              <a:t>،</a:t>
            </a:r>
            <a:r>
              <a:rPr lang="ar-SA" sz="2400" dirty="0" smtClean="0">
                <a:solidFill>
                  <a:schemeClr val="accent2">
                    <a:lumMod val="75000"/>
                  </a:schemeClr>
                </a:solidFill>
              </a:rPr>
              <a:t>:</a:t>
            </a:r>
          </a:p>
          <a:p>
            <a:pPr lvl="0" algn="r" rtl="1">
              <a:buFont typeface="Arial" charset="0"/>
              <a:buChar char="•"/>
            </a:pPr>
            <a:r>
              <a:rPr lang="ar-SA" sz="2400" dirty="0" smtClean="0">
                <a:solidFill>
                  <a:schemeClr val="accent2">
                    <a:lumMod val="75000"/>
                  </a:schemeClr>
                </a:solidFill>
              </a:rPr>
              <a:t>النظام </a:t>
            </a:r>
            <a:r>
              <a:rPr lang="ar-SA" sz="2400" dirty="0">
                <a:solidFill>
                  <a:schemeClr val="accent2">
                    <a:lumMod val="75000"/>
                  </a:schemeClr>
                </a:solidFill>
              </a:rPr>
              <a:t>العام ، </a:t>
            </a:r>
            <a:r>
              <a:rPr lang="ar-SA" sz="2400" dirty="0" smtClean="0">
                <a:solidFill>
                  <a:schemeClr val="accent2">
                    <a:lumMod val="75000"/>
                  </a:schemeClr>
                </a:solidFill>
              </a:rPr>
              <a:t>التكاملية ، </a:t>
            </a:r>
            <a:r>
              <a:rPr lang="ar-SA" sz="2400" dirty="0">
                <a:solidFill>
                  <a:schemeClr val="accent2">
                    <a:lumMod val="75000"/>
                  </a:schemeClr>
                </a:solidFill>
              </a:rPr>
              <a:t>والتوازن.</a:t>
            </a:r>
            <a:endParaRPr lang="en-US" sz="2400" dirty="0">
              <a:solidFill>
                <a:schemeClr val="accent2">
                  <a:lumMod val="75000"/>
                </a:schemeClr>
              </a:solidFill>
            </a:endParaRPr>
          </a:p>
          <a:p>
            <a:pPr algn="r" rtl="1"/>
            <a:r>
              <a:rPr lang="ar-SA" sz="2400" dirty="0"/>
              <a:t> </a:t>
            </a:r>
            <a:endParaRPr lang="en-US" sz="2400" dirty="0"/>
          </a:p>
          <a:p>
            <a:pPr lvl="0" algn="r" rtl="1"/>
            <a:r>
              <a:rPr lang="ar-SA" sz="2400" dirty="0" smtClean="0"/>
              <a:t>* تناول </a:t>
            </a:r>
            <a:r>
              <a:rPr lang="ar-SA" sz="2400" dirty="0"/>
              <a:t>بارسونز التوازن من منظور دينامي وليس كنمط الي فلكل نسق من الانساق الفرعية مشكلاته الخاصة واتجاهاته وانواعه النوعية نحو التكامل والتوازن ولما كان تحقيق الاشباع الكامل من الحاجات التي يتعذر حدوثها فعليا فمن المتوقع ان تظهر توترات تفضي بدورها الى نتائج غير مرغوبة في بناء النسق لذلك يسعى لتغلب عليها حتى يستطيع ان يحقق توازنه وتكامله مع النسق الاجتماعي </a:t>
            </a:r>
            <a:r>
              <a:rPr lang="ar-SA" sz="2400" dirty="0" smtClean="0"/>
              <a:t>الاكبر.</a:t>
            </a:r>
            <a:endParaRPr lang="en-US" sz="2400" dirty="0"/>
          </a:p>
          <a:p>
            <a:pPr algn="r" rtl="1"/>
            <a:r>
              <a:rPr lang="ar-SA" sz="2400" dirty="0"/>
              <a:t> </a:t>
            </a:r>
            <a:endParaRPr lang="en-US" sz="2400" dirty="0"/>
          </a:p>
          <a:p>
            <a:pPr lvl="0" algn="r" rtl="1"/>
            <a:r>
              <a:rPr lang="ar-SA" sz="2400" dirty="0" smtClean="0"/>
              <a:t>* كما </a:t>
            </a:r>
            <a:r>
              <a:rPr lang="ar-SA" sz="2400" dirty="0"/>
              <a:t>تناول بارسونز ايضا عن </a:t>
            </a:r>
            <a:r>
              <a:rPr lang="ar-SA" sz="2400" b="1" dirty="0"/>
              <a:t>الضروريات البنائية</a:t>
            </a:r>
            <a:r>
              <a:rPr lang="ar-SA" sz="2400" dirty="0"/>
              <a:t> التي تتولى مهمة التنسيق وتنظيم العلاقات بين الانساق الاجتماعية المختلفة فاذا كان النسق التنظيمي يقوم بالفعل فاستجابته لا تكون بالتكيف مع عوامل  التغير الخارجية اوالداخلية ، ومع اختلاف المصالح تصبح مجموعة التوقعات متعارضة.</a:t>
            </a:r>
            <a:endParaRPr lang="en-US" sz="2400" dirty="0"/>
          </a:p>
          <a:p>
            <a:pPr algn="r"/>
            <a:endParaRPr lang="en-US" sz="24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609600" y="457200"/>
            <a:ext cx="8153400" cy="4801314"/>
          </a:xfrm>
          <a:prstGeom prst="rect">
            <a:avLst/>
          </a:prstGeom>
          <a:noFill/>
        </p:spPr>
        <p:txBody>
          <a:bodyPr wrap="square" rtlCol="0">
            <a:spAutoFit/>
          </a:bodyPr>
          <a:lstStyle/>
          <a:p>
            <a:pPr lvl="0" algn="r" rtl="1">
              <a:buFont typeface="Arial" charset="0"/>
              <a:buChar char="•"/>
            </a:pPr>
            <a:r>
              <a:rPr lang="ar-SA" sz="2400" dirty="0" smtClean="0"/>
              <a:t>استخدم </a:t>
            </a:r>
            <a:r>
              <a:rPr lang="ar-SA" sz="2400" dirty="0"/>
              <a:t>بارسونز ايضا </a:t>
            </a:r>
            <a:r>
              <a:rPr lang="ar-SA" sz="2400" b="1" dirty="0">
                <a:solidFill>
                  <a:schemeClr val="accent2">
                    <a:lumMod val="75000"/>
                  </a:schemeClr>
                </a:solidFill>
              </a:rPr>
              <a:t>مفهوم الوظيفية</a:t>
            </a:r>
            <a:r>
              <a:rPr lang="ar-SA" sz="2400" dirty="0">
                <a:solidFill>
                  <a:schemeClr val="accent2">
                    <a:lumMod val="75000"/>
                  </a:schemeClr>
                </a:solidFill>
              </a:rPr>
              <a:t> </a:t>
            </a:r>
            <a:r>
              <a:rPr lang="ar-SA" sz="2400" dirty="0"/>
              <a:t>ليتضمن رؤية النوعيات النسقية للمجتمع وأجزاءه الاساسية بما في ذلك التنظيمات </a:t>
            </a:r>
            <a:r>
              <a:rPr lang="ar-SA" sz="2400" dirty="0" smtClean="0"/>
              <a:t>.</a:t>
            </a:r>
          </a:p>
          <a:p>
            <a:pPr lvl="0" algn="r" rtl="1">
              <a:buFont typeface="Arial" charset="0"/>
              <a:buChar char="•"/>
            </a:pPr>
            <a:endParaRPr lang="en-US" sz="2400" dirty="0"/>
          </a:p>
          <a:p>
            <a:pPr lvl="0" algn="r" rtl="1">
              <a:buFont typeface="Arial" charset="0"/>
              <a:buChar char="•"/>
            </a:pPr>
            <a:r>
              <a:rPr lang="ar-SA" sz="2400" dirty="0" smtClean="0"/>
              <a:t>كما </a:t>
            </a:r>
            <a:r>
              <a:rPr lang="ar-SA" sz="2400" dirty="0"/>
              <a:t>استخدم مصطلح </a:t>
            </a:r>
            <a:r>
              <a:rPr lang="ar-SA" sz="2400" b="1" dirty="0">
                <a:solidFill>
                  <a:schemeClr val="accent2">
                    <a:lumMod val="75000"/>
                  </a:schemeClr>
                </a:solidFill>
              </a:rPr>
              <a:t>النسق المركزي للقيمة</a:t>
            </a:r>
            <a:r>
              <a:rPr lang="ar-SA" sz="2400" dirty="0">
                <a:solidFill>
                  <a:schemeClr val="accent2">
                    <a:lumMod val="75000"/>
                  </a:schemeClr>
                </a:solidFill>
              </a:rPr>
              <a:t> </a:t>
            </a:r>
            <a:r>
              <a:rPr lang="ar-SA" sz="2400" dirty="0"/>
              <a:t>ليدل على ما يتصف به النسق الاجتماعي من تماسك او توجيهات مشتركة نحو الفعل ويعبر النسق المركزي للقيمة أساس أي مجتمع </a:t>
            </a:r>
            <a:r>
              <a:rPr lang="ar-SA" sz="2400" dirty="0" smtClean="0"/>
              <a:t>.</a:t>
            </a:r>
          </a:p>
          <a:p>
            <a:pPr lvl="0" algn="r" rtl="1">
              <a:buFont typeface="Arial" charset="0"/>
              <a:buChar char="•"/>
            </a:pPr>
            <a:endParaRPr lang="en-US" sz="2400" dirty="0"/>
          </a:p>
          <a:p>
            <a:pPr lvl="0" algn="r" rtl="1">
              <a:buFont typeface="Arial" charset="0"/>
              <a:buChar char="•"/>
            </a:pPr>
            <a:r>
              <a:rPr lang="ar-SA" sz="2400" dirty="0" smtClean="0"/>
              <a:t>كما يعتبر </a:t>
            </a:r>
            <a:r>
              <a:rPr lang="ar-SA" sz="2400" dirty="0"/>
              <a:t>تعريف نسق القيمة مسألة اولية يجب تحديده قبل ان يتم تحديد وظائف النسق وايضا بتعريفات قيم التنظيم واهدافه كنسق أجتماعي ويرتبط التنظيم بالمجتمع عن طريق نسق القيم وعن طريق الاحتياجات </a:t>
            </a:r>
            <a:r>
              <a:rPr lang="ar-SA" sz="2400" dirty="0" smtClean="0"/>
              <a:t>الوظيفية التى </a:t>
            </a:r>
            <a:r>
              <a:rPr lang="ar-SA" sz="2400" dirty="0"/>
              <a:t>لا يمكن إشباعها </a:t>
            </a:r>
            <a:r>
              <a:rPr lang="ar-SA" sz="2400" dirty="0" smtClean="0"/>
              <a:t>إلا </a:t>
            </a:r>
            <a:r>
              <a:rPr lang="ar-SA" sz="2400" dirty="0"/>
              <a:t>عن طريق المجتمع حتى يضمن التنظيم استمراره وبقاءه</a:t>
            </a:r>
            <a:r>
              <a:rPr lang="ar-SA" sz="2400" dirty="0" smtClean="0"/>
              <a:t>.</a:t>
            </a:r>
          </a:p>
          <a:p>
            <a:pPr lvl="0" algn="r" rtl="1">
              <a:buFont typeface="Arial" charset="0"/>
              <a:buChar char="•"/>
            </a:pPr>
            <a:endParaRPr lang="en-US" sz="2400" dirty="0" smtClean="0"/>
          </a:p>
          <a:p>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228600" y="762000"/>
            <a:ext cx="8610600" cy="5078313"/>
          </a:xfrm>
          <a:prstGeom prst="rect">
            <a:avLst/>
          </a:prstGeom>
          <a:noFill/>
        </p:spPr>
        <p:txBody>
          <a:bodyPr wrap="square" rtlCol="0">
            <a:spAutoFit/>
          </a:bodyPr>
          <a:lstStyle/>
          <a:p>
            <a:pPr rtl="1"/>
            <a:r>
              <a:rPr lang="ar-SA" dirty="0"/>
              <a:t> </a:t>
            </a:r>
            <a:endParaRPr lang="en-US" dirty="0"/>
          </a:p>
          <a:p>
            <a:pPr lvl="0" algn="r" rtl="1">
              <a:buFont typeface="Arial" charset="0"/>
              <a:buChar char="•"/>
            </a:pPr>
            <a:r>
              <a:rPr lang="ar-SA" sz="2400" dirty="0" smtClean="0"/>
              <a:t>اهتم </a:t>
            </a:r>
            <a:r>
              <a:rPr lang="ar-SA" sz="2400" dirty="0"/>
              <a:t>بارسنز بتفسير العلاقات بين النسق الثقافي والنسق الاجتماعي ونسق الشخصية والنسق البيولوجي </a:t>
            </a:r>
            <a:r>
              <a:rPr lang="ar-SA" sz="2400" dirty="0" smtClean="0"/>
              <a:t>.</a:t>
            </a:r>
          </a:p>
          <a:p>
            <a:pPr lvl="0" algn="r" rtl="1">
              <a:buFont typeface="Arial" charset="0"/>
              <a:buChar char="•"/>
            </a:pPr>
            <a:endParaRPr lang="en-US" sz="2400" dirty="0"/>
          </a:p>
          <a:p>
            <a:pPr lvl="0" algn="r" rtl="1">
              <a:buFont typeface="Arial" charset="0"/>
              <a:buChar char="•"/>
            </a:pPr>
            <a:r>
              <a:rPr lang="ar-SA" sz="2400" dirty="0" smtClean="0"/>
              <a:t>واهتم </a:t>
            </a:r>
            <a:r>
              <a:rPr lang="ar-SA" sz="2400" dirty="0"/>
              <a:t>ايضا بالروابط بين نسق اجتماعي واخر في شكل تكاملي بحيث يحقق كل نسق </a:t>
            </a:r>
            <a:r>
              <a:rPr lang="ar-SA" sz="2400" dirty="0" smtClean="0"/>
              <a:t>إشباعا للاخر.</a:t>
            </a:r>
          </a:p>
          <a:p>
            <a:pPr lvl="0" algn="r" rtl="1">
              <a:buFont typeface="Arial" charset="0"/>
              <a:buChar char="•"/>
            </a:pPr>
            <a:endParaRPr lang="ar-SA" sz="2400" dirty="0" smtClean="0"/>
          </a:p>
          <a:p>
            <a:pPr lvl="0" algn="r" rtl="1"/>
            <a:r>
              <a:rPr lang="ar-SA" sz="2400" dirty="0" smtClean="0"/>
              <a:t>* ولتحقيق التنظيم- </a:t>
            </a:r>
            <a:r>
              <a:rPr lang="ar-SA" sz="2400" dirty="0"/>
              <a:t>كنسق اجتماعي </a:t>
            </a:r>
            <a:r>
              <a:rPr lang="ar-SA" sz="2400" dirty="0" smtClean="0"/>
              <a:t>-وظائفه </a:t>
            </a:r>
            <a:r>
              <a:rPr lang="ar-SA" sz="2400" dirty="0"/>
              <a:t>وأهدافه ينبغي ان يحقق اربع متطلبات </a:t>
            </a:r>
            <a:r>
              <a:rPr lang="ar-SA" sz="2400" dirty="0" smtClean="0"/>
              <a:t>أساسية منها مايتعلق </a:t>
            </a:r>
            <a:r>
              <a:rPr lang="ar-SA" sz="2400" b="1" dirty="0" smtClean="0">
                <a:solidFill>
                  <a:schemeClr val="accent2">
                    <a:lumMod val="75000"/>
                  </a:schemeClr>
                </a:solidFill>
              </a:rPr>
              <a:t>بالبيئة </a:t>
            </a:r>
            <a:r>
              <a:rPr lang="ar-SA" sz="2400" b="1" dirty="0">
                <a:solidFill>
                  <a:schemeClr val="accent2">
                    <a:lumMod val="75000"/>
                  </a:schemeClr>
                </a:solidFill>
              </a:rPr>
              <a:t>الداخلية لنسق </a:t>
            </a:r>
            <a:r>
              <a:rPr lang="ar-SA" sz="2400" b="1" dirty="0"/>
              <a:t>:</a:t>
            </a:r>
            <a:endParaRPr lang="en-US" sz="2400" dirty="0"/>
          </a:p>
          <a:p>
            <a:pPr lvl="0" algn="r" rtl="1"/>
            <a:r>
              <a:rPr lang="ar-SA" sz="2400" dirty="0"/>
              <a:t>التكامل </a:t>
            </a:r>
            <a:r>
              <a:rPr lang="ar-SA" sz="2400" dirty="0" smtClean="0"/>
              <a:t> ، الكمون.</a:t>
            </a:r>
            <a:endParaRPr lang="en-US" sz="2400" dirty="0"/>
          </a:p>
          <a:p>
            <a:pPr algn="r" rtl="1"/>
            <a:r>
              <a:rPr lang="ar-SA" sz="2400" b="1" dirty="0">
                <a:solidFill>
                  <a:schemeClr val="accent2">
                    <a:lumMod val="75000"/>
                  </a:schemeClr>
                </a:solidFill>
              </a:rPr>
              <a:t>ومايتعلق بالبيئة الخارجية :</a:t>
            </a:r>
            <a:endParaRPr lang="en-US" sz="2400" dirty="0">
              <a:solidFill>
                <a:schemeClr val="accent2">
                  <a:lumMod val="75000"/>
                </a:schemeClr>
              </a:solidFill>
            </a:endParaRPr>
          </a:p>
          <a:p>
            <a:pPr lvl="0" algn="r" rtl="1"/>
            <a:r>
              <a:rPr lang="ar-SA" sz="2400" dirty="0"/>
              <a:t>التكيف </a:t>
            </a:r>
            <a:r>
              <a:rPr lang="ar-SA" sz="2400" dirty="0" smtClean="0"/>
              <a:t>، المواءمة .</a:t>
            </a:r>
            <a:endParaRPr lang="en-US" sz="2400" dirty="0"/>
          </a:p>
          <a:p>
            <a:pPr lvl="0" algn="r" rtl="1"/>
            <a:endParaRPr lang="en-US" sz="2400" dirty="0"/>
          </a:p>
          <a:p>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609600" y="533400"/>
            <a:ext cx="7848600" cy="5170646"/>
          </a:xfrm>
          <a:prstGeom prst="rect">
            <a:avLst/>
          </a:prstGeom>
          <a:noFill/>
        </p:spPr>
        <p:txBody>
          <a:bodyPr wrap="square" rtlCol="0">
            <a:spAutoFit/>
          </a:bodyPr>
          <a:lstStyle/>
          <a:p>
            <a:pPr algn="r" rtl="1"/>
            <a:r>
              <a:rPr lang="ar-SA" sz="2400" b="1" dirty="0" smtClean="0">
                <a:solidFill>
                  <a:schemeClr val="accent2">
                    <a:lumMod val="75000"/>
                  </a:schemeClr>
                </a:solidFill>
              </a:rPr>
              <a:t>صنف بارسنز </a:t>
            </a:r>
            <a:r>
              <a:rPr lang="ar-SA" sz="2400" b="1" dirty="0">
                <a:solidFill>
                  <a:schemeClr val="accent2">
                    <a:lumMod val="75000"/>
                  </a:schemeClr>
                </a:solidFill>
              </a:rPr>
              <a:t>الانساق الفرعية داخل النسق التنظيمي الكلي الى </a:t>
            </a:r>
            <a:r>
              <a:rPr lang="ar-SA" sz="2400" b="1" dirty="0" smtClean="0">
                <a:solidFill>
                  <a:schemeClr val="accent2">
                    <a:lumMod val="75000"/>
                  </a:schemeClr>
                </a:solidFill>
              </a:rPr>
              <a:t>:</a:t>
            </a:r>
          </a:p>
          <a:p>
            <a:pPr algn="r" rtl="1"/>
            <a:endParaRPr lang="en-US" sz="2400" b="1" dirty="0">
              <a:solidFill>
                <a:schemeClr val="accent2">
                  <a:lumMod val="75000"/>
                </a:schemeClr>
              </a:solidFill>
            </a:endParaRPr>
          </a:p>
          <a:p>
            <a:pPr algn="r" rtl="1"/>
            <a:r>
              <a:rPr lang="ar-SA" sz="2400" dirty="0"/>
              <a:t>1/ </a:t>
            </a:r>
            <a:r>
              <a:rPr lang="ar-SA" sz="2400" b="1" dirty="0"/>
              <a:t>النسق التقني </a:t>
            </a:r>
            <a:r>
              <a:rPr lang="ar-SA" sz="2400" dirty="0"/>
              <a:t>يختص بالنشاطات ذات طبيع التقنية  التى تسهم في انجاز أهداف التنظيم بشكل مباشر </a:t>
            </a:r>
            <a:r>
              <a:rPr lang="ar-SA" sz="2400" dirty="0" smtClean="0"/>
              <a:t>.</a:t>
            </a:r>
          </a:p>
          <a:p>
            <a:pPr algn="r" rtl="1"/>
            <a:endParaRPr lang="en-US" sz="2400" dirty="0"/>
          </a:p>
          <a:p>
            <a:pPr algn="r" rtl="1"/>
            <a:r>
              <a:rPr lang="ar-SA" sz="2400" dirty="0"/>
              <a:t>2/ </a:t>
            </a:r>
            <a:r>
              <a:rPr lang="ar-SA" sz="2400" b="1" dirty="0"/>
              <a:t>النسق الاداري</a:t>
            </a:r>
            <a:r>
              <a:rPr lang="ar-SA" sz="2400" dirty="0"/>
              <a:t> يختص بالشئون الداخلية للتنظيم من حيث تدبير الموارد البشرية والمادية وتسويق المنتج </a:t>
            </a:r>
            <a:r>
              <a:rPr lang="ar-SA" sz="2400" dirty="0" smtClean="0"/>
              <a:t>.</a:t>
            </a:r>
          </a:p>
          <a:p>
            <a:pPr algn="r" rtl="1"/>
            <a:endParaRPr lang="en-US" sz="2400" dirty="0"/>
          </a:p>
          <a:p>
            <a:pPr algn="r" rtl="1"/>
            <a:r>
              <a:rPr lang="ar-SA" sz="2400" dirty="0"/>
              <a:t>3/ </a:t>
            </a:r>
            <a:r>
              <a:rPr lang="ar-SA" sz="2400" b="1" dirty="0"/>
              <a:t>النسق </a:t>
            </a:r>
            <a:r>
              <a:rPr lang="ar-SA" sz="2400" b="1" dirty="0" smtClean="0"/>
              <a:t>النظامي </a:t>
            </a:r>
            <a:r>
              <a:rPr lang="ar-SA" sz="2400" dirty="0" smtClean="0"/>
              <a:t>يختص </a:t>
            </a:r>
            <a:r>
              <a:rPr lang="ar-SA" sz="2400" dirty="0"/>
              <a:t>بالربط بين النسقين التقني والاداري في علاقتهما بالبيئة الخارجية .</a:t>
            </a:r>
            <a:endParaRPr lang="en-US" sz="2400" dirty="0"/>
          </a:p>
          <a:p>
            <a:pPr algn="r" rtl="1"/>
            <a:r>
              <a:rPr lang="ar-SA" sz="2400" dirty="0"/>
              <a:t> </a:t>
            </a:r>
            <a:endParaRPr lang="en-US" sz="2400" dirty="0"/>
          </a:p>
          <a:p>
            <a:pPr algn="r" rtl="1"/>
            <a:r>
              <a:rPr lang="ar-SA" sz="2400" dirty="0"/>
              <a:t>ويوضح هذا التنسيق ( </a:t>
            </a:r>
            <a:r>
              <a:rPr lang="ar-SA" sz="2400" b="1" dirty="0">
                <a:solidFill>
                  <a:schemeClr val="accent2">
                    <a:lumMod val="75000"/>
                  </a:schemeClr>
                </a:solidFill>
              </a:rPr>
              <a:t>ان لكل نسق فرعي وظائفه التي يؤديها ويتضمن ترتيبات بنائية يحاول من خلالها مواجهة متطلباته الوظيفية</a:t>
            </a:r>
            <a:r>
              <a:rPr lang="ar-SA" sz="2400" dirty="0">
                <a:solidFill>
                  <a:schemeClr val="accent2">
                    <a:lumMod val="75000"/>
                  </a:schemeClr>
                </a:solidFill>
              </a:rPr>
              <a:t> </a:t>
            </a:r>
            <a:r>
              <a:rPr lang="ar-SA" sz="2400" dirty="0"/>
              <a:t>)</a:t>
            </a:r>
            <a:endParaRPr lang="en-US" sz="2400" dirty="0"/>
          </a:p>
          <a:p>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533400" y="228600"/>
            <a:ext cx="8229600" cy="4431983"/>
          </a:xfrm>
          <a:prstGeom prst="rect">
            <a:avLst/>
          </a:prstGeom>
          <a:noFill/>
        </p:spPr>
        <p:txBody>
          <a:bodyPr wrap="square" rtlCol="0">
            <a:spAutoFit/>
          </a:bodyPr>
          <a:lstStyle/>
          <a:p>
            <a:pPr algn="r" rtl="1">
              <a:buFont typeface="Arial" charset="0"/>
              <a:buChar char="•"/>
            </a:pPr>
            <a:r>
              <a:rPr lang="ar-SA" sz="2400" b="1" dirty="0" smtClean="0">
                <a:solidFill>
                  <a:schemeClr val="accent2">
                    <a:lumMod val="75000"/>
                  </a:schemeClr>
                </a:solidFill>
              </a:rPr>
              <a:t>روبرت </a:t>
            </a:r>
            <a:r>
              <a:rPr lang="ar-SA" sz="2400" b="1" dirty="0">
                <a:solidFill>
                  <a:schemeClr val="accent2">
                    <a:lumMod val="75000"/>
                  </a:schemeClr>
                </a:solidFill>
              </a:rPr>
              <a:t>ميرتون والمعوقات الوظيفية </a:t>
            </a:r>
            <a:r>
              <a:rPr lang="ar-SA" sz="2400" b="1" dirty="0" smtClean="0">
                <a:solidFill>
                  <a:schemeClr val="accent2">
                    <a:lumMod val="75000"/>
                  </a:schemeClr>
                </a:solidFill>
              </a:rPr>
              <a:t>:</a:t>
            </a:r>
          </a:p>
          <a:p>
            <a:pPr algn="r" rtl="1"/>
            <a:r>
              <a:rPr lang="ar-SA" sz="2400" dirty="0"/>
              <a:t/>
            </a:r>
            <a:br>
              <a:rPr lang="ar-SA" sz="2400" dirty="0"/>
            </a:br>
            <a:r>
              <a:rPr lang="ar-SA" sz="2400" dirty="0" smtClean="0"/>
              <a:t>* يعتبر </a:t>
            </a:r>
            <a:r>
              <a:rPr lang="ar-SA" sz="2400" dirty="0"/>
              <a:t>روبرت ميرتون من علماء البنائية </a:t>
            </a:r>
            <a:r>
              <a:rPr lang="ar-SA" sz="2400" dirty="0" smtClean="0"/>
              <a:t>الوظيفية ، وتقوم </a:t>
            </a:r>
            <a:r>
              <a:rPr lang="ar-SA" sz="2400" dirty="0"/>
              <a:t>النظرية على </a:t>
            </a:r>
            <a:r>
              <a:rPr lang="ar-SA" sz="2400" b="1" dirty="0">
                <a:solidFill>
                  <a:schemeClr val="accent2">
                    <a:lumMod val="75000"/>
                  </a:schemeClr>
                </a:solidFill>
              </a:rPr>
              <a:t>ثلاثة مفاهيم واضدادها في تحليل التنظيم هي </a:t>
            </a:r>
            <a:r>
              <a:rPr lang="ar-SA" sz="2400" b="1" dirty="0" smtClean="0">
                <a:solidFill>
                  <a:schemeClr val="accent2">
                    <a:lumMod val="75000"/>
                  </a:schemeClr>
                </a:solidFill>
              </a:rPr>
              <a:t>:</a:t>
            </a:r>
            <a:r>
              <a:rPr lang="ar-SA" sz="2400" dirty="0"/>
              <a:t/>
            </a:r>
            <a:br>
              <a:rPr lang="ar-SA" sz="2400" dirty="0"/>
            </a:br>
            <a:r>
              <a:rPr lang="ar-SA" sz="2400" dirty="0"/>
              <a:t>1- الوظائف الكامنة مقابل الوظائف الظاهرة.</a:t>
            </a:r>
            <a:br>
              <a:rPr lang="ar-SA" sz="2400" dirty="0"/>
            </a:br>
            <a:r>
              <a:rPr lang="ar-SA" sz="2400" dirty="0"/>
              <a:t>2-المعوقات الوظيفية مقابل الوظائف. </a:t>
            </a:r>
            <a:br>
              <a:rPr lang="ar-SA" sz="2400" dirty="0"/>
            </a:br>
            <a:r>
              <a:rPr lang="ar-SA" sz="2400" dirty="0"/>
              <a:t>3-البدائل الوظيفية مقابل الفرضية التقليدية. التي تزعم ان اي مجتمع لايستطيع اداء وظائفه بشكل افضل مماهو عليه الا في ظل انماط جديدة من العلاقات</a:t>
            </a:r>
            <a:r>
              <a:rPr lang="ar-SA" sz="2400" dirty="0" smtClean="0"/>
              <a:t>.</a:t>
            </a:r>
          </a:p>
          <a:p>
            <a:pPr algn="r" rtl="1"/>
            <a:endParaRPr lang="ar-SA" sz="2400" dirty="0"/>
          </a:p>
          <a:p>
            <a:pPr algn="r" rtl="1"/>
            <a:r>
              <a:rPr lang="ar-SA" sz="2400" dirty="0" smtClean="0"/>
              <a:t>* من </a:t>
            </a:r>
            <a:r>
              <a:rPr lang="ar-SA" sz="2400" dirty="0"/>
              <a:t>هنا تبرز اهمية الضبط وحاجة الإدارة الماسة إليه حتى تضمن ثبات السلوك التنظيمي مع امكانية التنبؤ به. </a:t>
            </a:r>
          </a:p>
          <a:p>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78</TotalTime>
  <Words>694</Words>
  <Application>Microsoft Office PowerPoint</Application>
  <PresentationFormat>عرض على الشاشة (3:4)‏</PresentationFormat>
  <Paragraphs>75</Paragraphs>
  <Slides>12</Slides>
  <Notes>0</Notes>
  <HiddenSlides>0</HiddenSlides>
  <MMClips>0</MMClips>
  <ScaleCrop>false</ScaleCrop>
  <HeadingPairs>
    <vt:vector size="4" baseType="variant">
      <vt:variant>
        <vt:lpstr>سمة</vt:lpstr>
      </vt:variant>
      <vt:variant>
        <vt:i4>1</vt:i4>
      </vt:variant>
      <vt:variant>
        <vt:lpstr>عناوين الشرائح</vt:lpstr>
      </vt:variant>
      <vt:variant>
        <vt:i4>12</vt:i4>
      </vt:variant>
    </vt:vector>
  </HeadingPairs>
  <TitlesOfParts>
    <vt:vector size="13" baseType="lpstr">
      <vt:lpstr>Office Theme</vt:lpstr>
      <vt:lpstr>الشريحة 1</vt:lpstr>
      <vt:lpstr>الشريحة 2</vt:lpstr>
      <vt:lpstr>الشريحة 3</vt:lpstr>
      <vt:lpstr>الشريحة 4</vt:lpstr>
      <vt:lpstr>الشريحة 5</vt:lpstr>
      <vt:lpstr>الشريحة 6</vt:lpstr>
      <vt:lpstr>الشريحة 7</vt:lpstr>
      <vt:lpstr>الشريحة 8</vt:lpstr>
      <vt:lpstr>الشريحة 9</vt:lpstr>
      <vt:lpstr>الشريحة 10</vt:lpstr>
      <vt:lpstr>الشريحة 11</vt:lpstr>
      <vt:lpstr>الشريحة 12</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Home</dc:creator>
  <cp:lastModifiedBy>njla</cp:lastModifiedBy>
  <cp:revision>11</cp:revision>
  <dcterms:created xsi:type="dcterms:W3CDTF">2015-02-28T14:13:48Z</dcterms:created>
  <dcterms:modified xsi:type="dcterms:W3CDTF">2015-04-16T09:15:35Z</dcterms:modified>
</cp:coreProperties>
</file>

<file path=docProps/thumbnail.jpeg>
</file>