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Override3.xml" ContentType="application/vnd.openxmlformats-officedocument.themeOverride+xml"/>
  <Override PartName="/ppt/theme/themeOverride4.xml" ContentType="application/vnd.openxmlformats-officedocument.themeOverrid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8"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74" r:id="rId15"/>
    <p:sldId id="273" r:id="rId16"/>
    <p:sldId id="269" r:id="rId17"/>
    <p:sldId id="270" r:id="rId18"/>
    <p:sldId id="271" r:id="rId19"/>
    <p:sldId id="272"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hemeOverride" Target="../theme/themeOverride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BF5F9">
                    <a:shade val="90000"/>
                  </a:srgbClr>
                </a:solidFill>
              </a:defRPr>
            </a:lvl1pPr>
          </a:lstStyle>
          <a:p>
            <a:pPr>
              <a:defRPr/>
            </a:pPr>
            <a:fld id="{0AC00A6B-1B9E-4409-8697-083589987F0A}" type="datetimeFigureOut">
              <a:rPr lang="en-US"/>
              <a:pPr>
                <a:defRPr/>
              </a:pPr>
              <a:t>10/16/2016</a:t>
            </a:fld>
            <a:endParaRPr lang="en-US"/>
          </a:p>
        </p:txBody>
      </p:sp>
      <p:sp>
        <p:nvSpPr>
          <p:cNvPr id="5" name="Footer Placeholder 18"/>
          <p:cNvSpPr>
            <a:spLocks noGrp="1"/>
          </p:cNvSpPr>
          <p:nvPr>
            <p:ph type="ftr" sz="quarter" idx="11"/>
          </p:nvPr>
        </p:nvSpPr>
        <p:spPr/>
        <p:txBody>
          <a:bodyPr/>
          <a:lstStyle>
            <a:lvl1pPr>
              <a:defRPr>
                <a:solidFill>
                  <a:srgbClr val="DBF5F9">
                    <a:shade val="90000"/>
                  </a:srgbClr>
                </a:solidFill>
              </a:defRPr>
            </a:lvl1pPr>
          </a:lstStyle>
          <a:p>
            <a:pPr>
              <a:defRPr/>
            </a:pPr>
            <a:endParaRPr lang="en-US"/>
          </a:p>
        </p:txBody>
      </p:sp>
      <p:sp>
        <p:nvSpPr>
          <p:cNvPr id="6" name="Slide Number Placeholder 26"/>
          <p:cNvSpPr>
            <a:spLocks noGrp="1"/>
          </p:cNvSpPr>
          <p:nvPr>
            <p:ph type="sldNum" sz="quarter" idx="12"/>
          </p:nvPr>
        </p:nvSpPr>
        <p:spPr/>
        <p:txBody>
          <a:bodyPr/>
          <a:lstStyle>
            <a:lvl1pPr>
              <a:defRPr>
                <a:solidFill>
                  <a:srgbClr val="DBF5F9">
                    <a:shade val="90000"/>
                  </a:srgbClr>
                </a:solidFill>
              </a:defRPr>
            </a:lvl1pPr>
          </a:lstStyle>
          <a:p>
            <a:pPr>
              <a:defRPr/>
            </a:pPr>
            <a:fld id="{3A0DF408-FA7D-453C-8A8F-13C50FCB612C}" type="slidenum">
              <a:rPr lang="en-US"/>
              <a:pPr>
                <a:defRPr/>
              </a:pPr>
              <a:t>‹#›</a:t>
            </a:fld>
            <a:endParaRPr lang="en-US"/>
          </a:p>
        </p:txBody>
      </p:sp>
    </p:spTree>
    <p:extLst>
      <p:ext uri="{BB962C8B-B14F-4D97-AF65-F5344CB8AC3E}">
        <p14:creationId xmlns:p14="http://schemas.microsoft.com/office/powerpoint/2010/main" val="80867138"/>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08EFD165-4BEA-41DA-9CC2-5730D41D36F0}" type="datetimeFigureOut">
              <a:rPr lang="en-US"/>
              <a:pPr>
                <a:defRPr/>
              </a:pPr>
              <a:t>10/16/2016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18DA85D9-55A6-4BAF-B6EE-25852B36D7A7}" type="slidenum">
              <a:rPr lang="en-US"/>
              <a:pPr>
                <a:defRPr/>
              </a:pPr>
              <a:t>‹#›</a:t>
            </a:fld>
            <a:endParaRPr lang="en-US"/>
          </a:p>
        </p:txBody>
      </p:sp>
    </p:spTree>
    <p:extLst>
      <p:ext uri="{BB962C8B-B14F-4D97-AF65-F5344CB8AC3E}">
        <p14:creationId xmlns:p14="http://schemas.microsoft.com/office/powerpoint/2010/main" val="700517506"/>
      </p:ext>
    </p:extLst>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E342379-0603-4083-A272-9ADBE98D253C}" type="datetimeFigureOut">
              <a:rPr lang="en-US"/>
              <a:pPr>
                <a:defRPr/>
              </a:pPr>
              <a:t>10/16/2016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028AA07-F44E-42EC-8F00-F70EFE71BDB8}" type="slidenum">
              <a:rPr lang="en-US"/>
              <a:pPr>
                <a:defRPr/>
              </a:pPr>
              <a:t>‹#›</a:t>
            </a:fld>
            <a:endParaRPr lang="en-US"/>
          </a:p>
        </p:txBody>
      </p:sp>
    </p:spTree>
    <p:extLst>
      <p:ext uri="{BB962C8B-B14F-4D97-AF65-F5344CB8AC3E}">
        <p14:creationId xmlns:p14="http://schemas.microsoft.com/office/powerpoint/2010/main" val="4178042840"/>
      </p:ext>
    </p:extLst>
  </p:cSld>
  <p:clrMapOvr>
    <a:masterClrMapping/>
  </p:clrMapOvr>
  <p:transition>
    <p:wedg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lvl1pPr>
          </a:lstStyle>
          <a:p>
            <a:pPr>
              <a:defRPr/>
            </a:pPr>
            <a:fld id="{9F6E5DD8-2930-4A98-9DFF-F961DAD79267}" type="slidenum">
              <a:rPr lang="ar-SA"/>
              <a:pPr>
                <a:defRPr/>
              </a:pPr>
              <a:t>‹#›</a:t>
            </a:fld>
            <a:endParaRPr lang="en-US"/>
          </a:p>
        </p:txBody>
      </p:sp>
      <p:sp>
        <p:nvSpPr>
          <p:cNvPr id="4" name="Date Placeholder 3"/>
          <p:cNvSpPr>
            <a:spLocks noGrp="1"/>
          </p:cNvSpPr>
          <p:nvPr>
            <p:ph type="dt" sz="half" idx="11"/>
          </p:nvPr>
        </p:nvSpPr>
        <p:spPr>
          <a:xfrm>
            <a:off x="457200" y="6243638"/>
            <a:ext cx="2133600" cy="457200"/>
          </a:xfrm>
        </p:spPr>
        <p:txBody>
          <a:bodyPr/>
          <a:lstStyle>
            <a:lvl1pPr>
              <a:defRPr/>
            </a:lvl1pPr>
          </a:lstStyle>
          <a:p>
            <a:pPr>
              <a:defRPr/>
            </a:pPr>
            <a:endParaRPr lang="en-US"/>
          </a:p>
        </p:txBody>
      </p:sp>
      <p:sp>
        <p:nvSpPr>
          <p:cNvPr id="5" name="Footer Placeholder 4"/>
          <p:cNvSpPr>
            <a:spLocks noGrp="1"/>
          </p:cNvSpPr>
          <p:nvPr>
            <p:ph type="ftr" sz="quarter" idx="12"/>
          </p:nvPr>
        </p:nvSpPr>
        <p:spPr>
          <a:xfrm>
            <a:off x="3124200" y="6243638"/>
            <a:ext cx="2895600" cy="457200"/>
          </a:xfrm>
        </p:spPr>
        <p:txBody>
          <a:bodyPr/>
          <a:lstStyle>
            <a:lvl1pPr>
              <a:defRPr/>
            </a:lvl1pPr>
          </a:lstStyle>
          <a:p>
            <a:pPr>
              <a:defRPr/>
            </a:pPr>
            <a:endParaRPr lang="en-US"/>
          </a:p>
        </p:txBody>
      </p:sp>
    </p:spTree>
    <p:extLst>
      <p:ext uri="{BB962C8B-B14F-4D97-AF65-F5344CB8AC3E}">
        <p14:creationId xmlns:p14="http://schemas.microsoft.com/office/powerpoint/2010/main" val="264696561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a:p>
        </p:txBody>
      </p:sp>
      <p:sp>
        <p:nvSpPr>
          <p:cNvPr id="4" name="Slide Number Placeholder 3"/>
          <p:cNvSpPr>
            <a:spLocks noGrp="1"/>
          </p:cNvSpPr>
          <p:nvPr>
            <p:ph type="sldNum" sz="quarter" idx="10"/>
          </p:nvPr>
        </p:nvSpPr>
        <p:spPr>
          <a:xfrm>
            <a:off x="6553200" y="6243638"/>
            <a:ext cx="2133600" cy="457200"/>
          </a:xfrm>
        </p:spPr>
        <p:txBody>
          <a:bodyPr/>
          <a:lstStyle>
            <a:lvl1pPr>
              <a:defRPr/>
            </a:lvl1pPr>
          </a:lstStyle>
          <a:p>
            <a:pPr>
              <a:defRPr/>
            </a:pPr>
            <a:fld id="{242E2B7C-F476-4DA4-8CAC-6EE10E518B9F}" type="slidenum">
              <a:rPr lang="ar-SA"/>
              <a:pPr>
                <a:defRPr/>
              </a:pPr>
              <a:t>‹#›</a:t>
            </a:fld>
            <a:endParaRPr lang="en-US"/>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a:p>
        </p:txBody>
      </p:sp>
    </p:spTree>
    <p:extLst>
      <p:ext uri="{BB962C8B-B14F-4D97-AF65-F5344CB8AC3E}">
        <p14:creationId xmlns:p14="http://schemas.microsoft.com/office/powerpoint/2010/main" val="38094397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BF5F9">
                    <a:shade val="90000"/>
                  </a:srgbClr>
                </a:solidFill>
              </a:defRPr>
            </a:lvl1pPr>
          </a:lstStyle>
          <a:p>
            <a:pPr>
              <a:defRPr/>
            </a:pPr>
            <a:fld id="{2CCA6E87-835C-4C60-8146-EB084E64750F}" type="datetimeFigureOut">
              <a:rPr lang="en-US"/>
              <a:pPr>
                <a:defRPr/>
              </a:pPr>
              <a:t>10/16/2016</a:t>
            </a:fld>
            <a:endParaRPr lang="en-US"/>
          </a:p>
        </p:txBody>
      </p:sp>
      <p:sp>
        <p:nvSpPr>
          <p:cNvPr id="5" name="Footer Placeholder 18"/>
          <p:cNvSpPr>
            <a:spLocks noGrp="1"/>
          </p:cNvSpPr>
          <p:nvPr>
            <p:ph type="ftr" sz="quarter" idx="11"/>
          </p:nvPr>
        </p:nvSpPr>
        <p:spPr/>
        <p:txBody>
          <a:bodyPr/>
          <a:lstStyle>
            <a:lvl1pPr>
              <a:defRPr>
                <a:solidFill>
                  <a:srgbClr val="DBF5F9">
                    <a:shade val="90000"/>
                  </a:srgbClr>
                </a:solidFill>
              </a:defRPr>
            </a:lvl1pPr>
          </a:lstStyle>
          <a:p>
            <a:pPr>
              <a:defRPr/>
            </a:pPr>
            <a:endParaRPr lang="en-US"/>
          </a:p>
        </p:txBody>
      </p:sp>
      <p:sp>
        <p:nvSpPr>
          <p:cNvPr id="6" name="Slide Number Placeholder 26"/>
          <p:cNvSpPr>
            <a:spLocks noGrp="1"/>
          </p:cNvSpPr>
          <p:nvPr>
            <p:ph type="sldNum" sz="quarter" idx="12"/>
          </p:nvPr>
        </p:nvSpPr>
        <p:spPr/>
        <p:txBody>
          <a:bodyPr/>
          <a:lstStyle>
            <a:lvl1pPr>
              <a:defRPr>
                <a:solidFill>
                  <a:srgbClr val="DBF5F9">
                    <a:shade val="90000"/>
                  </a:srgbClr>
                </a:solidFill>
              </a:defRPr>
            </a:lvl1pPr>
          </a:lstStyle>
          <a:p>
            <a:pPr>
              <a:defRPr/>
            </a:pPr>
            <a:fld id="{383636F7-F71E-41B8-A365-385B1A35E2C6}" type="slidenum">
              <a:rPr lang="en-US"/>
              <a:pPr>
                <a:defRPr/>
              </a:pPr>
              <a:t>‹#›</a:t>
            </a:fld>
            <a:endParaRPr lang="en-US"/>
          </a:p>
        </p:txBody>
      </p:sp>
    </p:spTree>
    <p:extLst>
      <p:ext uri="{BB962C8B-B14F-4D97-AF65-F5344CB8AC3E}">
        <p14:creationId xmlns:p14="http://schemas.microsoft.com/office/powerpoint/2010/main" val="1521222365"/>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4053BD51-AC6B-41A1-ADEB-656438D51807}" type="datetimeFigureOut">
              <a:rPr lang="en-US"/>
              <a:pPr>
                <a:defRPr/>
              </a:pPr>
              <a:t>10/16/2016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275769D-BF98-4DA2-A531-888CD3E434E2}" type="slidenum">
              <a:rPr lang="en-US"/>
              <a:pPr>
                <a:defRPr/>
              </a:pPr>
              <a:t>‹#›</a:t>
            </a:fld>
            <a:endParaRPr lang="en-US"/>
          </a:p>
        </p:txBody>
      </p:sp>
    </p:spTree>
    <p:extLst>
      <p:ext uri="{BB962C8B-B14F-4D97-AF65-F5344CB8AC3E}">
        <p14:creationId xmlns:p14="http://schemas.microsoft.com/office/powerpoint/2010/main" val="1220352637"/>
      </p:ext>
    </p:extLst>
  </p:cSld>
  <p:clrMapOvr>
    <a:masterClrMapping/>
  </p:clrMapOvr>
  <p:transition>
    <p:wedg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BF5F9">
                    <a:shade val="90000"/>
                  </a:srgbClr>
                </a:solidFill>
              </a:defRPr>
            </a:lvl1pPr>
          </a:lstStyle>
          <a:p>
            <a:pPr>
              <a:defRPr/>
            </a:pPr>
            <a:fld id="{6517F3BA-EA1E-4479-B34E-C4972A69DD39}" type="datetimeFigureOut">
              <a:rPr lang="en-US"/>
              <a:pPr>
                <a:defRPr/>
              </a:pPr>
              <a:t>10/16/2016</a:t>
            </a:fld>
            <a:endParaRPr lang="en-US"/>
          </a:p>
        </p:txBody>
      </p:sp>
      <p:sp>
        <p:nvSpPr>
          <p:cNvPr id="5" name="Footer Placeholder 4"/>
          <p:cNvSpPr>
            <a:spLocks noGrp="1"/>
          </p:cNvSpPr>
          <p:nvPr>
            <p:ph type="ftr" sz="quarter" idx="11"/>
          </p:nvPr>
        </p:nvSpPr>
        <p:spPr/>
        <p:txBody>
          <a:bodyPr/>
          <a:lstStyle>
            <a:lvl1pPr>
              <a:defRPr>
                <a:solidFill>
                  <a:srgbClr val="DBF5F9">
                    <a:shade val="90000"/>
                  </a:srgbClr>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DBF5F9">
                    <a:shade val="90000"/>
                  </a:srgbClr>
                </a:solidFill>
              </a:defRPr>
            </a:lvl1pPr>
          </a:lstStyle>
          <a:p>
            <a:pPr>
              <a:defRPr/>
            </a:pPr>
            <a:fld id="{2A7598BC-80F4-44FB-9067-86C581E83415}" type="slidenum">
              <a:rPr lang="en-US"/>
              <a:pPr>
                <a:defRPr/>
              </a:pPr>
              <a:t>‹#›</a:t>
            </a:fld>
            <a:endParaRPr lang="en-US"/>
          </a:p>
        </p:txBody>
      </p:sp>
    </p:spTree>
    <p:extLst>
      <p:ext uri="{BB962C8B-B14F-4D97-AF65-F5344CB8AC3E}">
        <p14:creationId xmlns:p14="http://schemas.microsoft.com/office/powerpoint/2010/main" val="2435567064"/>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2E7A1DD3-3F59-4298-A305-E9C05A9DE639}" type="datetimeFigureOut">
              <a:rPr lang="en-US"/>
              <a:pPr>
                <a:defRPr/>
              </a:pPr>
              <a:t>10/16/2016</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FF1E541B-DB53-4BE5-A223-E3EF91E2EF73}" type="slidenum">
              <a:rPr lang="en-US"/>
              <a:pPr>
                <a:defRPr/>
              </a:pPr>
              <a:t>‹#›</a:t>
            </a:fld>
            <a:endParaRPr lang="en-US"/>
          </a:p>
        </p:txBody>
      </p:sp>
    </p:spTree>
    <p:extLst>
      <p:ext uri="{BB962C8B-B14F-4D97-AF65-F5344CB8AC3E}">
        <p14:creationId xmlns:p14="http://schemas.microsoft.com/office/powerpoint/2010/main" val="1188705707"/>
      </p:ext>
    </p:extLst>
  </p:cSld>
  <p:clrMapOvr>
    <a:masterClrMapping/>
  </p:clrMapOvr>
  <p:transition>
    <p:wedg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D794467D-4E4F-4C90-9EED-A3DABA8A9AA0}" type="datetimeFigureOut">
              <a:rPr lang="en-US"/>
              <a:pPr>
                <a:defRPr/>
              </a:pPr>
              <a:t>10/16/2016</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B8B0B934-0A29-447F-BCFA-E61D4436B910}" type="slidenum">
              <a:rPr lang="en-US"/>
              <a:pPr>
                <a:defRPr/>
              </a:pPr>
              <a:t>‹#›</a:t>
            </a:fld>
            <a:endParaRPr lang="en-US"/>
          </a:p>
        </p:txBody>
      </p:sp>
    </p:spTree>
    <p:extLst>
      <p:ext uri="{BB962C8B-B14F-4D97-AF65-F5344CB8AC3E}">
        <p14:creationId xmlns:p14="http://schemas.microsoft.com/office/powerpoint/2010/main" val="3811545923"/>
      </p:ext>
    </p:extLst>
  </p:cSld>
  <p:clrMapOvr>
    <a:masterClrMapping/>
  </p:clrMapOvr>
  <p:transition>
    <p:wedg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61A1EF53-0C7B-4C50-BDA1-4549B06B999F}" type="datetimeFigureOut">
              <a:rPr lang="en-US"/>
              <a:pPr>
                <a:defRPr/>
              </a:pPr>
              <a:t>10/16/2016</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36DBC508-3BB0-409A-90CB-8BFB4262ABC7}" type="slidenum">
              <a:rPr lang="en-US"/>
              <a:pPr>
                <a:defRPr/>
              </a:pPr>
              <a:t>‹#›</a:t>
            </a:fld>
            <a:endParaRPr lang="en-US"/>
          </a:p>
        </p:txBody>
      </p:sp>
    </p:spTree>
    <p:extLst>
      <p:ext uri="{BB962C8B-B14F-4D97-AF65-F5344CB8AC3E}">
        <p14:creationId xmlns:p14="http://schemas.microsoft.com/office/powerpoint/2010/main" val="3348216572"/>
      </p:ext>
    </p:extLst>
  </p:cSld>
  <p:clrMapOvr>
    <a:masterClrMapping/>
  </p:clrMapOvr>
  <p:transition>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B27E79E-EDB4-4E04-AB5F-091581D655E2}" type="datetimeFigureOut">
              <a:rPr lang="en-US"/>
              <a:pPr>
                <a:defRPr/>
              </a:pPr>
              <a:t>10/16/2016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0FD08BF7-708E-43EF-BAE0-53D388BB5B4E}" type="slidenum">
              <a:rPr lang="en-US"/>
              <a:pPr>
                <a:defRPr/>
              </a:pPr>
              <a:t>‹#›</a:t>
            </a:fld>
            <a:endParaRPr lang="en-US"/>
          </a:p>
        </p:txBody>
      </p:sp>
    </p:spTree>
    <p:extLst>
      <p:ext uri="{BB962C8B-B14F-4D97-AF65-F5344CB8AC3E}">
        <p14:creationId xmlns:p14="http://schemas.microsoft.com/office/powerpoint/2010/main" val="2582156607"/>
      </p:ext>
    </p:extLst>
  </p:cSld>
  <p:clrMapOvr>
    <a:masterClrMapping/>
  </p:clrMapOvr>
  <p:transition>
    <p:wedg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62F7824C-8DBB-438F-9A87-3FEF2983F599}" type="datetimeFigureOut">
              <a:rPr lang="en-US"/>
              <a:pPr>
                <a:defRPr/>
              </a:pPr>
              <a:t>10/16/2016</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FDCE1BB6-C73F-41D9-AF81-B5E6F0E3D677}" type="slidenum">
              <a:rPr lang="en-US"/>
              <a:pPr>
                <a:defRPr/>
              </a:pPr>
              <a:t>‹#›</a:t>
            </a:fld>
            <a:endParaRPr lang="en-US"/>
          </a:p>
        </p:txBody>
      </p:sp>
    </p:spTree>
    <p:extLst>
      <p:ext uri="{BB962C8B-B14F-4D97-AF65-F5344CB8AC3E}">
        <p14:creationId xmlns:p14="http://schemas.microsoft.com/office/powerpoint/2010/main" val="519312308"/>
      </p:ext>
    </p:extLst>
  </p:cSld>
  <p:clrMapOvr>
    <a:masterClrMapping/>
  </p:clrMapOvr>
  <p:transition>
    <p:wedg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C1708DB8-0C79-44FC-AD73-DCDE3889C6EC}" type="datetimeFigureOut">
              <a:rPr lang="en-US"/>
              <a:pPr>
                <a:defRPr/>
              </a:pPr>
              <a:t>10/16/2016</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08754CF6-ED13-41E4-8BF6-415A28D97F72}" type="slidenum">
              <a:rPr lang="en-US"/>
              <a:pPr>
                <a:defRPr/>
              </a:pPr>
              <a:t>‹#›</a:t>
            </a:fld>
            <a:endParaRPr lang="en-US"/>
          </a:p>
        </p:txBody>
      </p:sp>
    </p:spTree>
    <p:extLst>
      <p:ext uri="{BB962C8B-B14F-4D97-AF65-F5344CB8AC3E}">
        <p14:creationId xmlns:p14="http://schemas.microsoft.com/office/powerpoint/2010/main" val="3501117961"/>
      </p:ext>
    </p:extLst>
  </p:cSld>
  <p:clrMapOvr>
    <a:masterClrMapping/>
  </p:clrMapOvr>
  <p:transition>
    <p:wedg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BD76F4A9-43AD-48C3-A9A9-C3D34F0366D3}" type="datetimeFigureOut">
              <a:rPr lang="en-US"/>
              <a:pPr>
                <a:defRPr/>
              </a:pPr>
              <a:t>10/16/2016</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0669EB52-DCE2-4E89-90C4-3A10B5ED165F}" type="slidenum">
              <a:rPr lang="en-US"/>
              <a:pPr>
                <a:defRPr/>
              </a:pPr>
              <a:t>‹#›</a:t>
            </a:fld>
            <a:endParaRPr lang="en-US"/>
          </a:p>
        </p:txBody>
      </p:sp>
    </p:spTree>
    <p:extLst>
      <p:ext uri="{BB962C8B-B14F-4D97-AF65-F5344CB8AC3E}">
        <p14:creationId xmlns:p14="http://schemas.microsoft.com/office/powerpoint/2010/main" val="1811219307"/>
      </p:ext>
    </p:extLst>
  </p:cSld>
  <p:clrMapOvr>
    <a:masterClrMapping/>
  </p:clrMapOvr>
  <p:transition>
    <p:wedg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AFA0C2C9-AFF0-48F1-859A-1B0921BC6B14}" type="datetimeFigureOut">
              <a:rPr lang="en-US"/>
              <a:pPr>
                <a:defRPr/>
              </a:pPr>
              <a:t>10/16/2016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0C7A8186-A993-4965-B6E6-EABCF86D4394}" type="slidenum">
              <a:rPr lang="en-US"/>
              <a:pPr>
                <a:defRPr/>
              </a:pPr>
              <a:t>‹#›</a:t>
            </a:fld>
            <a:endParaRPr lang="en-US"/>
          </a:p>
        </p:txBody>
      </p:sp>
    </p:spTree>
    <p:extLst>
      <p:ext uri="{BB962C8B-B14F-4D97-AF65-F5344CB8AC3E}">
        <p14:creationId xmlns:p14="http://schemas.microsoft.com/office/powerpoint/2010/main" val="3479583512"/>
      </p:ext>
    </p:extLst>
  </p:cSld>
  <p:clrMapOvr>
    <a:masterClrMapping/>
  </p:clrMapOvr>
  <p:transition>
    <p:wedg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2E0A3AC7-A2EF-4B27-B372-1D01D9A6F708}" type="datetimeFigureOut">
              <a:rPr lang="en-US"/>
              <a:pPr>
                <a:defRPr/>
              </a:pPr>
              <a:t>10/16/2016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B959FCB-DFC1-4589-8573-2BEF5CCBABF9}" type="slidenum">
              <a:rPr lang="en-US"/>
              <a:pPr>
                <a:defRPr/>
              </a:pPr>
              <a:t>‹#›</a:t>
            </a:fld>
            <a:endParaRPr lang="en-US"/>
          </a:p>
        </p:txBody>
      </p:sp>
    </p:spTree>
    <p:extLst>
      <p:ext uri="{BB962C8B-B14F-4D97-AF65-F5344CB8AC3E}">
        <p14:creationId xmlns:p14="http://schemas.microsoft.com/office/powerpoint/2010/main" val="3896550895"/>
      </p:ext>
    </p:extLst>
  </p:cSld>
  <p:clrMapOvr>
    <a:masterClrMapping/>
  </p:clrMapOvr>
  <p:transition>
    <p:wedg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lvl1pPr>
          </a:lstStyle>
          <a:p>
            <a:pPr>
              <a:defRPr/>
            </a:pPr>
            <a:fld id="{2D05D792-F6D0-4440-950C-0E73030611F3}" type="slidenum">
              <a:rPr lang="ar-SA"/>
              <a:pPr>
                <a:defRPr/>
              </a:pPr>
              <a:t>‹#›</a:t>
            </a:fld>
            <a:endParaRPr lang="en-US"/>
          </a:p>
        </p:txBody>
      </p:sp>
      <p:sp>
        <p:nvSpPr>
          <p:cNvPr id="4" name="Date Placeholder 3"/>
          <p:cNvSpPr>
            <a:spLocks noGrp="1"/>
          </p:cNvSpPr>
          <p:nvPr>
            <p:ph type="dt" sz="half" idx="11"/>
          </p:nvPr>
        </p:nvSpPr>
        <p:spPr>
          <a:xfrm>
            <a:off x="457200" y="6243638"/>
            <a:ext cx="2133600" cy="457200"/>
          </a:xfrm>
        </p:spPr>
        <p:txBody>
          <a:bodyPr/>
          <a:lstStyle>
            <a:lvl1pPr>
              <a:defRPr/>
            </a:lvl1pPr>
          </a:lstStyle>
          <a:p>
            <a:pPr>
              <a:defRPr/>
            </a:pPr>
            <a:endParaRPr lang="en-US"/>
          </a:p>
        </p:txBody>
      </p:sp>
      <p:sp>
        <p:nvSpPr>
          <p:cNvPr id="5" name="Footer Placeholder 4"/>
          <p:cNvSpPr>
            <a:spLocks noGrp="1"/>
          </p:cNvSpPr>
          <p:nvPr>
            <p:ph type="ftr" sz="quarter" idx="12"/>
          </p:nvPr>
        </p:nvSpPr>
        <p:spPr>
          <a:xfrm>
            <a:off x="3124200" y="6243638"/>
            <a:ext cx="2895600" cy="457200"/>
          </a:xfrm>
        </p:spPr>
        <p:txBody>
          <a:bodyPr/>
          <a:lstStyle>
            <a:lvl1pPr>
              <a:defRPr/>
            </a:lvl1pPr>
          </a:lstStyle>
          <a:p>
            <a:pPr>
              <a:defRPr/>
            </a:pPr>
            <a:endParaRPr lang="en-US"/>
          </a:p>
        </p:txBody>
      </p:sp>
    </p:spTree>
    <p:extLst>
      <p:ext uri="{BB962C8B-B14F-4D97-AF65-F5344CB8AC3E}">
        <p14:creationId xmlns:p14="http://schemas.microsoft.com/office/powerpoint/2010/main" val="41503643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a:p>
        </p:txBody>
      </p:sp>
      <p:sp>
        <p:nvSpPr>
          <p:cNvPr id="4" name="Slide Number Placeholder 3"/>
          <p:cNvSpPr>
            <a:spLocks noGrp="1"/>
          </p:cNvSpPr>
          <p:nvPr>
            <p:ph type="sldNum" sz="quarter" idx="10"/>
          </p:nvPr>
        </p:nvSpPr>
        <p:spPr>
          <a:xfrm>
            <a:off x="6553200" y="6243638"/>
            <a:ext cx="2133600" cy="457200"/>
          </a:xfrm>
        </p:spPr>
        <p:txBody>
          <a:bodyPr/>
          <a:lstStyle>
            <a:lvl1pPr>
              <a:defRPr/>
            </a:lvl1pPr>
          </a:lstStyle>
          <a:p>
            <a:pPr>
              <a:defRPr/>
            </a:pPr>
            <a:fld id="{B1F5A4B2-CB5D-4B67-8350-25794FBDDA14}" type="slidenum">
              <a:rPr lang="ar-SA"/>
              <a:pPr>
                <a:defRPr/>
              </a:pPr>
              <a:t>‹#›</a:t>
            </a:fld>
            <a:endParaRPr lang="en-US"/>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a:p>
        </p:txBody>
      </p:sp>
    </p:spTree>
    <p:extLst>
      <p:ext uri="{BB962C8B-B14F-4D97-AF65-F5344CB8AC3E}">
        <p14:creationId xmlns:p14="http://schemas.microsoft.com/office/powerpoint/2010/main" val="529933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pitchFamily="34" charset="0"/>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pitchFamily="34" charset="0"/>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2434C54F-2617-4CFC-8DD1-ED5AB31EB692}" type="datetimeFigureOut">
              <a:rPr lang="en-US"/>
              <a:pPr>
                <a:defRPr/>
              </a:pPr>
              <a:t>10/16/2016</a:t>
            </a:fld>
            <a:endParaRPr lang="en-US"/>
          </a:p>
        </p:txBody>
      </p:sp>
      <p:sp>
        <p:nvSpPr>
          <p:cNvPr id="16" name="Footer Placeholder 16"/>
          <p:cNvSpPr>
            <a:spLocks noGrp="1"/>
          </p:cNvSpPr>
          <p:nvPr>
            <p:ph type="ftr" sz="quarter" idx="11"/>
          </p:nvPr>
        </p:nvSpPr>
        <p:spPr/>
        <p:txBody>
          <a:bodyPr/>
          <a:lstStyle>
            <a:lvl1pPr>
              <a:defRPr/>
            </a:lvl1pPr>
          </a:lstStyle>
          <a:p>
            <a:pPr>
              <a:defRPr/>
            </a:pPr>
            <a:endParaRPr lang="en-US"/>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E4223EE9-126D-4FC0-A698-E366ED7AFAD0}"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631801340"/>
      </p:ext>
    </p:extLst>
  </p:cSld>
  <p:clrMapOvr>
    <a:overrideClrMapping bg1="lt1" tx1="dk1" bg2="lt2" tx2="dk2" accent1="accent1" accent2="accent2" accent3="accent3" accent4="accent4" accent5="accent5" accent6="accent6" hlink="hlink" folHlink="folHlink"/>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3863B2-A2F9-4D7A-9A00-3AE8393E126F}" type="datetimeFigureOut">
              <a:rPr lang="en-US"/>
              <a:pPr>
                <a:defRPr/>
              </a:pPr>
              <a:t>10/16/2016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DC9A7798-4F4C-46EA-871F-512E2939F046}"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96802137"/>
      </p:ext>
    </p:extLst>
  </p:cSld>
  <p:clrMapOvr>
    <a:overrideClrMapping bg1="lt1" tx1="dk1" bg2="lt2" tx2="dk2" accent1="accent1" accent2="accent2" accent3="accent3" accent4="accent4" accent5="accent5" accent6="accent6" hlink="hlink" folHlink="folHlink"/>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8" name="Rectangle 24"/>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9" name="Rectangle 25"/>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pitchFamily="34" charset="0"/>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pitchFamily="34" charset="0"/>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US"/>
          </a:p>
        </p:txBody>
      </p:sp>
      <p:sp>
        <p:nvSpPr>
          <p:cNvPr id="16" name="Date Placeholder 3"/>
          <p:cNvSpPr>
            <a:spLocks noGrp="1"/>
          </p:cNvSpPr>
          <p:nvPr>
            <p:ph type="dt" sz="half" idx="11"/>
          </p:nvPr>
        </p:nvSpPr>
        <p:spPr/>
        <p:txBody>
          <a:bodyPr/>
          <a:lstStyle>
            <a:lvl1pPr>
              <a:defRPr/>
            </a:lvl1pPr>
          </a:lstStyle>
          <a:p>
            <a:pPr>
              <a:defRPr/>
            </a:pPr>
            <a:fld id="{BA581BD7-AF42-4672-A2CD-62C31A7A3738}" type="datetimeFigureOut">
              <a:rPr lang="en-US"/>
              <a:pPr>
                <a:defRPr/>
              </a:pPr>
              <a:t>10/16/2016</a:t>
            </a:fld>
            <a:endParaRPr lang="en-US"/>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B210EFC1-9495-4D72-954F-E85900AA59E0}"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16222081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BF5F9">
                    <a:shade val="90000"/>
                  </a:srgbClr>
                </a:solidFill>
              </a:defRPr>
            </a:lvl1pPr>
          </a:lstStyle>
          <a:p>
            <a:pPr>
              <a:defRPr/>
            </a:pPr>
            <a:fld id="{0C09FA2D-7D9C-4BC5-B278-58B079FE55D7}" type="datetimeFigureOut">
              <a:rPr lang="en-US"/>
              <a:pPr>
                <a:defRPr/>
              </a:pPr>
              <a:t>10/16/2016</a:t>
            </a:fld>
            <a:endParaRPr lang="en-US"/>
          </a:p>
        </p:txBody>
      </p:sp>
      <p:sp>
        <p:nvSpPr>
          <p:cNvPr id="5" name="Footer Placeholder 4"/>
          <p:cNvSpPr>
            <a:spLocks noGrp="1"/>
          </p:cNvSpPr>
          <p:nvPr>
            <p:ph type="ftr" sz="quarter" idx="11"/>
          </p:nvPr>
        </p:nvSpPr>
        <p:spPr/>
        <p:txBody>
          <a:bodyPr/>
          <a:lstStyle>
            <a:lvl1pPr>
              <a:defRPr>
                <a:solidFill>
                  <a:srgbClr val="DBF5F9">
                    <a:shade val="90000"/>
                  </a:srgbClr>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DBF5F9">
                    <a:shade val="90000"/>
                  </a:srgbClr>
                </a:solidFill>
              </a:defRPr>
            </a:lvl1pPr>
          </a:lstStyle>
          <a:p>
            <a:pPr>
              <a:defRPr/>
            </a:pPr>
            <a:fld id="{B1AFD7D7-31E4-4705-AECD-4240D991336B}" type="slidenum">
              <a:rPr lang="en-US"/>
              <a:pPr>
                <a:defRPr/>
              </a:pPr>
              <a:t>‹#›</a:t>
            </a:fld>
            <a:endParaRPr lang="en-US"/>
          </a:p>
        </p:txBody>
      </p:sp>
    </p:spTree>
    <p:extLst>
      <p:ext uri="{BB962C8B-B14F-4D97-AF65-F5344CB8AC3E}">
        <p14:creationId xmlns:p14="http://schemas.microsoft.com/office/powerpoint/2010/main" val="220326258"/>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19"/>
          <p:cNvSpPr>
            <a:spLocks noChangeShapeType="1"/>
          </p:cNvSpPr>
          <p:nvPr/>
        </p:nvSpPr>
        <p:spPr bwMode="auto">
          <a:xfrm flipV="1">
            <a:off x="4562475" y="1576388"/>
            <a:ext cx="9525" cy="4818062"/>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668FC1C7-3C15-4BF1-B4F4-FB7782A41574}" type="datetimeFigureOut">
              <a:rPr lang="en-US"/>
              <a:pPr>
                <a:defRPr/>
              </a:pPr>
              <a:t>10/16/2016</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0DC537AC-489F-4710-A853-8770EC66E836}"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2144546203"/>
      </p:ext>
    </p:extLst>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19"/>
          <p:cNvSpPr>
            <a:spLocks noChangeShapeType="1"/>
          </p:cNvSpPr>
          <p:nvPr/>
        </p:nvSpPr>
        <p:spPr bwMode="auto">
          <a:xfrm flipV="1">
            <a:off x="4572000" y="2200275"/>
            <a:ext cx="0" cy="4187825"/>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a:solidFill>
                <a:prstClr val="black"/>
              </a:solidFill>
              <a:latin typeface="Arial" pitchFamily="34" charset="0"/>
              <a:cs typeface="Arial" pitchFamily="34" charset="0"/>
            </a:endParaRPr>
          </a:p>
        </p:txBody>
      </p:sp>
      <p:sp>
        <p:nvSpPr>
          <p:cNvPr id="8" name="Rectangle 20"/>
          <p:cNvSpPr>
            <a:spLocks noChangeArrowheads="1"/>
          </p:cNvSpPr>
          <p:nvPr/>
        </p:nvSpPr>
        <p:spPr bwMode="white">
          <a:xfrm>
            <a:off x="0" y="0"/>
            <a:ext cx="9144000" cy="1447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9" name="Rectangle 21"/>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10"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11" name="Rectangle 24"/>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pitchFamily="34" charset="0"/>
            </a:endParaRPr>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pitchFamily="34" charset="0"/>
            </a:endParaRPr>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0F43AA01-AD84-4D28-A4C3-ED04D86F0C9E}" type="datetimeFigureOut">
              <a:rPr lang="en-US"/>
              <a:pPr>
                <a:defRPr/>
              </a:pPr>
              <a:t>10/16/2016</a:t>
            </a:fld>
            <a:endParaRPr lang="en-US"/>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US"/>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4B4CCE0F-6C94-4C62-8E5A-E46D28C5DDFC}"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1405181748"/>
      </p:ext>
    </p:extLst>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CA2072F0-61B7-458C-8A1E-CEED67A53A5D}" type="datetimeFigureOut">
              <a:rPr lang="en-US"/>
              <a:pPr>
                <a:defRPr/>
              </a:pPr>
              <a:t>10/16/2016</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C2251236-2C73-4D7C-9DF5-55EAA42B2A90}"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16518261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3"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4"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5"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pitchFamily="34" charset="0"/>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8" name="Date Placeholder 1"/>
          <p:cNvSpPr>
            <a:spLocks noGrp="1"/>
          </p:cNvSpPr>
          <p:nvPr>
            <p:ph type="dt" sz="half" idx="10"/>
          </p:nvPr>
        </p:nvSpPr>
        <p:spPr/>
        <p:txBody>
          <a:bodyPr/>
          <a:lstStyle>
            <a:lvl1pPr>
              <a:defRPr/>
            </a:lvl1pPr>
          </a:lstStyle>
          <a:p>
            <a:pPr>
              <a:defRPr/>
            </a:pPr>
            <a:fld id="{E35F64A7-1572-4F04-B1E2-6BC794B9F105}" type="datetimeFigureOut">
              <a:rPr lang="en-US"/>
              <a:pPr>
                <a:defRPr/>
              </a:pPr>
              <a:t>10/16/2016</a:t>
            </a:fld>
            <a:endParaRPr lang="en-US"/>
          </a:p>
        </p:txBody>
      </p:sp>
      <p:sp>
        <p:nvSpPr>
          <p:cNvPr id="9" name="Footer Placeholder 2"/>
          <p:cNvSpPr>
            <a:spLocks noGrp="1"/>
          </p:cNvSpPr>
          <p:nvPr>
            <p:ph type="ftr" sz="quarter" idx="11"/>
          </p:nvPr>
        </p:nvSpPr>
        <p:spPr/>
        <p:txBody>
          <a:bodyPr/>
          <a:lstStyle>
            <a:lvl1pPr>
              <a:defRPr/>
            </a:lvl1pPr>
          </a:lstStyle>
          <a:p>
            <a:pPr>
              <a:defRPr/>
            </a:pPr>
            <a:endParaRPr lang="en-US"/>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9FF61587-956A-40B9-873A-61E0031E47B3}" type="slidenum">
              <a:rPr lang="en-US"/>
              <a:pPr>
                <a:defRPr/>
              </a:pPr>
              <a:t>‹#›</a:t>
            </a:fld>
            <a:endParaRPr lang="en-US"/>
          </a:p>
        </p:txBody>
      </p:sp>
    </p:spTree>
    <p:extLst>
      <p:ext uri="{BB962C8B-B14F-4D97-AF65-F5344CB8AC3E}">
        <p14:creationId xmlns:p14="http://schemas.microsoft.com/office/powerpoint/2010/main" val="59301963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pitchFamily="34" charset="0"/>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7"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8" name="Rectangle 23"/>
          <p:cNvSpPr>
            <a:spLocks noChangeArrowheads="1"/>
          </p:cNvSpPr>
          <p:nvPr/>
        </p:nvSpPr>
        <p:spPr bwMode="white">
          <a:xfrm>
            <a:off x="0" y="0"/>
            <a:ext cx="9144000" cy="119063"/>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9"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pitchFamily="34" charset="0"/>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pitchFamily="34" charset="0"/>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8E57CDCF-654C-4152-AAAE-D77F356A8F07}" type="slidenum">
              <a:rPr lang="en-US">
                <a:solidFill>
                  <a:srgbClr val="9C007F">
                    <a:shade val="75000"/>
                  </a:srgbClr>
                </a:solidFill>
              </a:rPr>
              <a:pPr>
                <a:defRPr/>
              </a:pPr>
              <a:t>‹#›</a:t>
            </a:fld>
            <a:endParaRPr lang="en-US">
              <a:solidFill>
                <a:srgbClr val="9C007F">
                  <a:shade val="75000"/>
                </a:srgbClr>
              </a:solidFill>
            </a:endParaRPr>
          </a:p>
        </p:txBody>
      </p:sp>
      <p:sp>
        <p:nvSpPr>
          <p:cNvPr id="17" name="Date Placeholder 4"/>
          <p:cNvSpPr>
            <a:spLocks noGrp="1"/>
          </p:cNvSpPr>
          <p:nvPr>
            <p:ph type="dt" sz="half" idx="11"/>
          </p:nvPr>
        </p:nvSpPr>
        <p:spPr/>
        <p:txBody>
          <a:bodyPr/>
          <a:lstStyle>
            <a:lvl1pPr>
              <a:defRPr/>
            </a:lvl1pPr>
          </a:lstStyle>
          <a:p>
            <a:pPr>
              <a:defRPr/>
            </a:pPr>
            <a:fld id="{513C4EED-5318-45EF-A331-057E0A27C095}" type="datetimeFigureOut">
              <a:rPr lang="en-US"/>
              <a:pPr>
                <a:defRPr/>
              </a:pPr>
              <a:t>10/16/2016</a:t>
            </a:fld>
            <a:endParaRPr lang="en-US"/>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US"/>
          </a:p>
        </p:txBody>
      </p:sp>
    </p:spTree>
    <p:extLst>
      <p:ext uri="{BB962C8B-B14F-4D97-AF65-F5344CB8AC3E}">
        <p14:creationId xmlns:p14="http://schemas.microsoft.com/office/powerpoint/2010/main" val="1260919893"/>
      </p:ext>
    </p:extLst>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pitchFamily="34" charset="0"/>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7"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8" name="Rectangle 23"/>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9"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pitchFamily="34" charset="0"/>
            </a:endParaRPr>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pitchFamily="34" charset="0"/>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E841E2C6-04FA-4323-97C5-1C096F483958}" type="slidenum">
              <a:rPr lang="en-US">
                <a:solidFill>
                  <a:srgbClr val="9C007F">
                    <a:shade val="75000"/>
                  </a:srgbClr>
                </a:solidFill>
              </a:rPr>
              <a:pPr>
                <a:defRPr/>
              </a:pPr>
              <a:t>‹#›</a:t>
            </a:fld>
            <a:endParaRPr lang="en-US">
              <a:solidFill>
                <a:srgbClr val="9C007F">
                  <a:shade val="75000"/>
                </a:srgbClr>
              </a:solidFill>
            </a:endParaRPr>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2055163E-0AE3-47E0-8965-43D54C824436}" type="datetimeFigureOut">
              <a:rPr lang="en-US"/>
              <a:pPr>
                <a:defRPr/>
              </a:pPr>
              <a:t>10/16/2016</a:t>
            </a:fld>
            <a:endParaRPr lang="en-US"/>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US"/>
          </a:p>
        </p:txBody>
      </p:sp>
    </p:spTree>
    <p:extLst>
      <p:ext uri="{BB962C8B-B14F-4D97-AF65-F5344CB8AC3E}">
        <p14:creationId xmlns:p14="http://schemas.microsoft.com/office/powerpoint/2010/main" val="9314839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46F79BE-48E1-4F4C-8856-05840A0A9194}" type="datetimeFigureOut">
              <a:rPr lang="en-US"/>
              <a:pPr>
                <a:defRPr/>
              </a:pPr>
              <a:t>10/16/2016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D74F275-38A2-48FB-8D88-31D4FE04BABA}"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3817992219"/>
      </p:ext>
    </p:extLst>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5" name="Rectangle 20"/>
          <p:cNvSpPr>
            <a:spLocks noChangeArrowheads="1"/>
          </p:cNvSpPr>
          <p:nvPr/>
        </p:nvSpPr>
        <p:spPr bwMode="white">
          <a:xfrm>
            <a:off x="7010400" y="0"/>
            <a:ext cx="21336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6" name="Rectangle 21"/>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7"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pitchFamily="34" charset="0"/>
            </a:endParaRPr>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pitchFamily="34" charset="0"/>
            </a:endParaRPr>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88CDB174-282A-47C9-BF6C-52642F8BA99D}" type="slidenum">
              <a:rPr lang="en-US">
                <a:solidFill>
                  <a:srgbClr val="9C007F">
                    <a:shade val="75000"/>
                  </a:srgbClr>
                </a:solidFill>
              </a:rPr>
              <a:pPr>
                <a:defRPr/>
              </a:pPr>
              <a:t>‹#›</a:t>
            </a:fld>
            <a:endParaRPr lang="en-US">
              <a:solidFill>
                <a:srgbClr val="9C007F">
                  <a:shade val="75000"/>
                </a:srgbClr>
              </a:solidFill>
            </a:endParaRPr>
          </a:p>
        </p:txBody>
      </p:sp>
      <p:sp>
        <p:nvSpPr>
          <p:cNvPr id="14" name="Date Placeholder 3"/>
          <p:cNvSpPr>
            <a:spLocks noGrp="1"/>
          </p:cNvSpPr>
          <p:nvPr>
            <p:ph type="dt" sz="half" idx="11"/>
          </p:nvPr>
        </p:nvSpPr>
        <p:spPr/>
        <p:txBody>
          <a:bodyPr/>
          <a:lstStyle>
            <a:lvl1pPr>
              <a:defRPr/>
            </a:lvl1pPr>
          </a:lstStyle>
          <a:p>
            <a:pPr>
              <a:defRPr/>
            </a:pPr>
            <a:fld id="{9E84B055-2C0F-499A-BA1F-BA4057CA878A}" type="datetimeFigureOut">
              <a:rPr lang="en-US"/>
              <a:pPr>
                <a:defRPr/>
              </a:pPr>
              <a:t>10/16/2016</a:t>
            </a:fld>
            <a:endParaRPr lang="en-US"/>
          </a:p>
        </p:txBody>
      </p:sp>
      <p:sp>
        <p:nvSpPr>
          <p:cNvPr id="15" name="Footer Placeholder 4"/>
          <p:cNvSpPr>
            <a:spLocks noGrp="1"/>
          </p:cNvSpPr>
          <p:nvPr>
            <p:ph type="ftr"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288830793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764CAE70-B309-4B0D-A8B7-CA45450801B0}" type="datetimeFigureOut">
              <a:rPr lang="en-US"/>
              <a:pPr>
                <a:defRPr/>
              </a:pPr>
              <a:t>10/16/2016</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616E8DFA-37CA-4394-BFF8-770A8725B480}" type="slidenum">
              <a:rPr lang="en-US"/>
              <a:pPr>
                <a:defRPr/>
              </a:pPr>
              <a:t>‹#›</a:t>
            </a:fld>
            <a:endParaRPr lang="en-US"/>
          </a:p>
        </p:txBody>
      </p:sp>
    </p:spTree>
    <p:extLst>
      <p:ext uri="{BB962C8B-B14F-4D97-AF65-F5344CB8AC3E}">
        <p14:creationId xmlns:p14="http://schemas.microsoft.com/office/powerpoint/2010/main" val="4018998273"/>
      </p:ext>
    </p:extLst>
  </p:cSld>
  <p:clrMapOvr>
    <a:masterClrMapping/>
  </p:clrMapOvr>
  <p:transition>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68F567F1-BDFC-4D93-B0C5-0D0217E5B501}" type="datetimeFigureOut">
              <a:rPr lang="en-US"/>
              <a:pPr>
                <a:defRPr/>
              </a:pPr>
              <a:t>10/16/2016</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F33261BB-6080-4950-A70F-13E03B6C9BE4}" type="slidenum">
              <a:rPr lang="en-US"/>
              <a:pPr>
                <a:defRPr/>
              </a:pPr>
              <a:t>‹#›</a:t>
            </a:fld>
            <a:endParaRPr lang="en-US"/>
          </a:p>
        </p:txBody>
      </p:sp>
    </p:spTree>
    <p:extLst>
      <p:ext uri="{BB962C8B-B14F-4D97-AF65-F5344CB8AC3E}">
        <p14:creationId xmlns:p14="http://schemas.microsoft.com/office/powerpoint/2010/main" val="617771259"/>
      </p:ext>
    </p:extLst>
  </p:cSld>
  <p:clrMapOvr>
    <a:masterClrMapping/>
  </p:clrMapOvr>
  <p:transition>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2C9C093D-518C-45C0-B746-06EF1D94C772}" type="datetimeFigureOut">
              <a:rPr lang="en-US"/>
              <a:pPr>
                <a:defRPr/>
              </a:pPr>
              <a:t>10/16/2016</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8F0080EA-53FE-46D1-A757-AD0A56C03D19}" type="slidenum">
              <a:rPr lang="en-US"/>
              <a:pPr>
                <a:defRPr/>
              </a:pPr>
              <a:t>‹#›</a:t>
            </a:fld>
            <a:endParaRPr lang="en-US"/>
          </a:p>
        </p:txBody>
      </p:sp>
    </p:spTree>
    <p:extLst>
      <p:ext uri="{BB962C8B-B14F-4D97-AF65-F5344CB8AC3E}">
        <p14:creationId xmlns:p14="http://schemas.microsoft.com/office/powerpoint/2010/main" val="2512058959"/>
      </p:ext>
    </p:extLst>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304D9E13-4B4F-479D-8B8E-492C2319AF57}" type="datetimeFigureOut">
              <a:rPr lang="en-US"/>
              <a:pPr>
                <a:defRPr/>
              </a:pPr>
              <a:t>10/16/2016</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EFCC86A4-E3E1-47D0-BA4B-BBDFE7166996}" type="slidenum">
              <a:rPr lang="en-US"/>
              <a:pPr>
                <a:defRPr/>
              </a:pPr>
              <a:t>‹#›</a:t>
            </a:fld>
            <a:endParaRPr lang="en-US"/>
          </a:p>
        </p:txBody>
      </p:sp>
    </p:spTree>
    <p:extLst>
      <p:ext uri="{BB962C8B-B14F-4D97-AF65-F5344CB8AC3E}">
        <p14:creationId xmlns:p14="http://schemas.microsoft.com/office/powerpoint/2010/main" val="896575256"/>
      </p:ext>
    </p:extLst>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416143A1-C8F9-4FF9-871F-22B6A1967C0F}" type="datetimeFigureOut">
              <a:rPr lang="en-US"/>
              <a:pPr>
                <a:defRPr/>
              </a:pPr>
              <a:t>10/16/2016</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D34AAF4B-EB31-4B37-A7D6-544BBB3AF2D3}" type="slidenum">
              <a:rPr lang="en-US"/>
              <a:pPr>
                <a:defRPr/>
              </a:pPr>
              <a:t>‹#›</a:t>
            </a:fld>
            <a:endParaRPr lang="en-US"/>
          </a:p>
        </p:txBody>
      </p:sp>
    </p:spTree>
    <p:extLst>
      <p:ext uri="{BB962C8B-B14F-4D97-AF65-F5344CB8AC3E}">
        <p14:creationId xmlns:p14="http://schemas.microsoft.com/office/powerpoint/2010/main" val="2911526581"/>
      </p:ext>
    </p:extLst>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74B3BC94-6A83-4A95-A8E9-89FCD52C52EB}" type="datetimeFigureOut">
              <a:rPr lang="en-US"/>
              <a:pPr>
                <a:defRPr/>
              </a:pPr>
              <a:t>10/16/2016</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A11C29EF-3869-4E09-8061-0EE9B7693E1F}" type="slidenum">
              <a:rPr lang="en-US"/>
              <a:pPr>
                <a:defRPr/>
              </a:pPr>
              <a:t>‹#›</a:t>
            </a:fld>
            <a:endParaRPr lang="en-US"/>
          </a:p>
        </p:txBody>
      </p:sp>
    </p:spTree>
    <p:extLst>
      <p:ext uri="{BB962C8B-B14F-4D97-AF65-F5344CB8AC3E}">
        <p14:creationId xmlns:p14="http://schemas.microsoft.com/office/powerpoint/2010/main" val="4182227077"/>
      </p:ext>
    </p:extLst>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2052"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2053"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fld id="{46D2C5AB-B73F-4917-97B2-6E7436292CA4}" type="datetimeFigureOut">
              <a:rPr lang="en-US"/>
              <a:pPr fontAlgn="base">
                <a:spcBef>
                  <a:spcPct val="0"/>
                </a:spcBef>
                <a:spcAft>
                  <a:spcPct val="0"/>
                </a:spcAft>
                <a:defRPr/>
              </a:pPr>
              <a:t>10/16/2016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fld id="{5F833D96-47F0-4547-AE18-56C11E0146C4}" type="slidenum">
              <a:rPr lang="en-US"/>
              <a:pPr fontAlgn="base">
                <a:spcBef>
                  <a:spcPct val="0"/>
                </a:spcBef>
                <a:spcAft>
                  <a:spcPct val="0"/>
                </a:spcAft>
                <a:defRPr/>
              </a:pPr>
              <a:t>‹#›</a:t>
            </a:fld>
            <a:endParaRPr lang="en-US"/>
          </a:p>
        </p:txBody>
      </p:sp>
      <p:grpSp>
        <p:nvGrpSpPr>
          <p:cNvPr id="2057"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grpSp>
    </p:spTree>
    <p:extLst>
      <p:ext uri="{BB962C8B-B14F-4D97-AF65-F5344CB8AC3E}">
        <p14:creationId xmlns:p14="http://schemas.microsoft.com/office/powerpoint/2010/main" val="1271663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3076"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3077"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fld id="{0BC7904A-D9DD-42F1-B64A-EDE498A0B848}" type="datetimeFigureOut">
              <a:rPr lang="en-US"/>
              <a:pPr fontAlgn="base">
                <a:spcBef>
                  <a:spcPct val="0"/>
                </a:spcBef>
                <a:spcAft>
                  <a:spcPct val="0"/>
                </a:spcAft>
                <a:defRPr/>
              </a:pPr>
              <a:t>10/16/2016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fld id="{C7968AE1-EEC7-4E1D-95B9-7EBF4441C4E3}" type="slidenum">
              <a:rPr lang="en-US"/>
              <a:pPr fontAlgn="base">
                <a:spcBef>
                  <a:spcPct val="0"/>
                </a:spcBef>
                <a:spcAft>
                  <a:spcPct val="0"/>
                </a:spcAft>
                <a:defRPr/>
              </a:pPr>
              <a:t>‹#›</a:t>
            </a:fld>
            <a:endParaRPr lang="en-US"/>
          </a:p>
        </p:txBody>
      </p:sp>
      <p:grpSp>
        <p:nvGrpSpPr>
          <p:cNvPr id="3081"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grpSp>
    </p:spTree>
    <p:extLst>
      <p:ext uri="{BB962C8B-B14F-4D97-AF65-F5344CB8AC3E}">
        <p14:creationId xmlns:p14="http://schemas.microsoft.com/office/powerpoint/2010/main" val="1666315298"/>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a:solidFill>
                <a:prstClr val="black"/>
              </a:solidFill>
              <a:cs typeface="Arial" pitchFamily="34" charset="0"/>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pitchFamily="34" charset="0"/>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a:solidFill>
                  <a:srgbClr val="FFFFFF"/>
                </a:solidFill>
                <a:latin typeface="+mn-lt"/>
                <a:cs typeface="+mn-cs"/>
              </a:defRPr>
            </a:lvl1pPr>
          </a:lstStyle>
          <a:p>
            <a:pPr>
              <a:defRPr/>
            </a:pPr>
            <a:fld id="{4293145A-0C77-42CA-BDE5-F54C95781113}" type="datetimeFigureOut">
              <a:rPr lang="en-US"/>
              <a:pPr>
                <a:defRPr/>
              </a:pPr>
              <a:t>10/16/2016</a:t>
            </a:fld>
            <a:endParaRPr lang="en-US"/>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cs typeface="+mn-cs"/>
              </a:defRPr>
            </a:lvl1pPr>
          </a:lstStyle>
          <a:p>
            <a:pPr>
              <a:defRPr/>
            </a:pPr>
            <a:endParaRPr lang="en-US"/>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pitchFamily="34" charset="0"/>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a:solidFill>
                  <a:schemeClr val="accent3">
                    <a:shade val="75000"/>
                  </a:schemeClr>
                </a:solidFill>
                <a:latin typeface="+mn-lt"/>
                <a:cs typeface="+mn-cs"/>
              </a:defRPr>
            </a:lvl1pPr>
          </a:lstStyle>
          <a:p>
            <a:pPr>
              <a:defRPr/>
            </a:pPr>
            <a:fld id="{463B0422-7558-4725-B7C1-5F6E4A1F668B}" type="slidenum">
              <a:rPr lang="en-US">
                <a:solidFill>
                  <a:srgbClr val="9C007F">
                    <a:shade val="75000"/>
                  </a:srgbClr>
                </a:solidFill>
              </a:rPr>
              <a:pPr>
                <a:defRPr/>
              </a:pPr>
              <a:t>‹#›</a:t>
            </a:fld>
            <a:endParaRPr lang="en-US">
              <a:solidFill>
                <a:srgbClr val="9C007F">
                  <a:shade val="75000"/>
                </a:srgbClr>
              </a:solidFill>
            </a:endParaRPr>
          </a:p>
        </p:txBody>
      </p:sp>
      <p:sp>
        <p:nvSpPr>
          <p:cNvPr id="1038"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162524104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ctr" rtl="0" eaLnBrk="0" fontAlgn="base" hangingPunct="0">
        <a:spcBef>
          <a:spcPct val="0"/>
        </a:spcBef>
        <a:spcAft>
          <a:spcPct val="0"/>
        </a:spcAft>
        <a:defRPr sz="3300" kern="1200">
          <a:solidFill>
            <a:srgbClr val="89006F"/>
          </a:solidFill>
          <a:latin typeface="+mj-lt"/>
          <a:ea typeface="+mj-ea"/>
          <a:cs typeface="+mj-cs"/>
        </a:defRPr>
      </a:lvl1pPr>
      <a:lvl2pPr algn="ctr" rtl="0" eaLnBrk="0" fontAlgn="base" hangingPunct="0">
        <a:spcBef>
          <a:spcPct val="0"/>
        </a:spcBef>
        <a:spcAft>
          <a:spcPct val="0"/>
        </a:spcAft>
        <a:defRPr sz="3300">
          <a:solidFill>
            <a:srgbClr val="89006F"/>
          </a:solidFill>
          <a:latin typeface="Georgia" pitchFamily="18" charset="0"/>
        </a:defRPr>
      </a:lvl2pPr>
      <a:lvl3pPr algn="ctr" rtl="0" eaLnBrk="0" fontAlgn="base" hangingPunct="0">
        <a:spcBef>
          <a:spcPct val="0"/>
        </a:spcBef>
        <a:spcAft>
          <a:spcPct val="0"/>
        </a:spcAft>
        <a:defRPr sz="3300">
          <a:solidFill>
            <a:srgbClr val="89006F"/>
          </a:solidFill>
          <a:latin typeface="Georgia" pitchFamily="18" charset="0"/>
        </a:defRPr>
      </a:lvl3pPr>
      <a:lvl4pPr algn="ctr" rtl="0" eaLnBrk="0" fontAlgn="base" hangingPunct="0">
        <a:spcBef>
          <a:spcPct val="0"/>
        </a:spcBef>
        <a:spcAft>
          <a:spcPct val="0"/>
        </a:spcAft>
        <a:defRPr sz="3300">
          <a:solidFill>
            <a:srgbClr val="89006F"/>
          </a:solidFill>
          <a:latin typeface="Georgia" pitchFamily="18" charset="0"/>
        </a:defRPr>
      </a:lvl4pPr>
      <a:lvl5pPr algn="ctr" rtl="0" eaLnBrk="0" fontAlgn="base" hangingPunct="0">
        <a:spcBef>
          <a:spcPct val="0"/>
        </a:spcBef>
        <a:spcAft>
          <a:spcPct val="0"/>
        </a:spcAft>
        <a:defRPr sz="3300">
          <a:solidFill>
            <a:srgbClr val="89006F"/>
          </a:solidFill>
          <a:latin typeface="Georgia" pitchFamily="18" charset="0"/>
        </a:defRPr>
      </a:lvl5pPr>
      <a:lvl6pPr marL="457200" algn="ctr" rtl="0" fontAlgn="base">
        <a:spcBef>
          <a:spcPct val="0"/>
        </a:spcBef>
        <a:spcAft>
          <a:spcPct val="0"/>
        </a:spcAft>
        <a:defRPr sz="3300">
          <a:solidFill>
            <a:srgbClr val="89006F"/>
          </a:solidFill>
          <a:latin typeface="Georgia" pitchFamily="18" charset="0"/>
        </a:defRPr>
      </a:lvl6pPr>
      <a:lvl7pPr marL="914400" algn="ctr" rtl="0" fontAlgn="base">
        <a:spcBef>
          <a:spcPct val="0"/>
        </a:spcBef>
        <a:spcAft>
          <a:spcPct val="0"/>
        </a:spcAft>
        <a:defRPr sz="3300">
          <a:solidFill>
            <a:srgbClr val="89006F"/>
          </a:solidFill>
          <a:latin typeface="Georgia" pitchFamily="18" charset="0"/>
        </a:defRPr>
      </a:lvl7pPr>
      <a:lvl8pPr marL="1371600" algn="ctr" rtl="0" fontAlgn="base">
        <a:spcBef>
          <a:spcPct val="0"/>
        </a:spcBef>
        <a:spcAft>
          <a:spcPct val="0"/>
        </a:spcAft>
        <a:defRPr sz="3300">
          <a:solidFill>
            <a:srgbClr val="89006F"/>
          </a:solidFill>
          <a:latin typeface="Georgia" pitchFamily="18" charset="0"/>
        </a:defRPr>
      </a:lvl8pPr>
      <a:lvl9pPr marL="1828800" algn="ctr" rtl="0" fontAlgn="base">
        <a:spcBef>
          <a:spcPct val="0"/>
        </a:spcBef>
        <a:spcAft>
          <a:spcPct val="0"/>
        </a:spcAft>
        <a:defRPr sz="3300">
          <a:solidFill>
            <a:srgbClr val="89006F"/>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9C007F"/>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68007F"/>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005BD3"/>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dr_m_hafez@hotmail.com" TargetMode="External"/><Relationship Id="rId2" Type="http://schemas.openxmlformats.org/officeDocument/2006/relationships/hyperlink" Target="mailto:mohhafez@ksu.edu.sa" TargetMode="Externa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hyperlink" Target="mailto:dr_h_mohamed@yahoo.com"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9"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81000"/>
            <a:ext cx="5715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WordArt 6"/>
          <p:cNvSpPr>
            <a:spLocks noChangeArrowheads="1" noChangeShapeType="1" noTextEdit="1"/>
          </p:cNvSpPr>
          <p:nvPr/>
        </p:nvSpPr>
        <p:spPr bwMode="auto">
          <a:xfrm>
            <a:off x="2195736" y="1412776"/>
            <a:ext cx="4608512" cy="3150840"/>
          </a:xfrm>
          <a:prstGeom prst="rect">
            <a:avLst/>
          </a:prstGeom>
        </p:spPr>
        <p:txBody>
          <a:bodyPr wrap="none" fromWordArt="1">
            <a:prstTxWarp prst="textPlain">
              <a:avLst>
                <a:gd name="adj" fmla="val 50000"/>
              </a:avLst>
            </a:prstTxWarp>
          </a:bodyPr>
          <a:lstStyle/>
          <a:p>
            <a:pPr algn="ctr" rtl="1" fontAlgn="base">
              <a:spcBef>
                <a:spcPct val="0"/>
              </a:spcBef>
              <a:spcAft>
                <a:spcPct val="0"/>
              </a:spcAft>
              <a:defRPr/>
            </a:pPr>
            <a:r>
              <a:rPr lang="ar-EG"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ea typeface="ＭＳ Ｐゴシック" pitchFamily="-111" charset="-128"/>
                <a:cs typeface="Simplified Arabic" pitchFamily="18" charset="-78"/>
              </a:rPr>
              <a:t> الخرائط الطبوغرافية</a:t>
            </a:r>
          </a:p>
          <a:p>
            <a:pPr algn="ctr" rtl="1" fontAlgn="base">
              <a:spcBef>
                <a:spcPct val="0"/>
              </a:spcBef>
              <a:spcAft>
                <a:spcPct val="0"/>
              </a:spcAft>
              <a:defRPr/>
            </a:pPr>
            <a:r>
              <a:rPr lang="en-US" sz="3600" kern="10" dirty="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Times New Roman"/>
                <a:ea typeface="ＭＳ Ｐゴシック" pitchFamily="-111" charset="-128"/>
                <a:cs typeface="Simplified Arabic" pitchFamily="18" charset="-78"/>
              </a:rPr>
              <a:t>Topographic map</a:t>
            </a:r>
          </a:p>
        </p:txBody>
      </p:sp>
      <p:sp>
        <p:nvSpPr>
          <p:cNvPr id="25604" name="WordArt 7"/>
          <p:cNvSpPr>
            <a:spLocks noChangeArrowheads="1" noChangeShapeType="1" noTextEdit="1"/>
          </p:cNvSpPr>
          <p:nvPr/>
        </p:nvSpPr>
        <p:spPr bwMode="auto">
          <a:xfrm>
            <a:off x="3276600" y="5715000"/>
            <a:ext cx="2628900" cy="723900"/>
          </a:xfrm>
          <a:prstGeom prst="rect">
            <a:avLst/>
          </a:prstGeom>
          <a:extLst>
            <a:ext uri="{91240B29-F687-4F45-9708-019B960494DF}">
              <a14:hiddenLine xmlns:a14="http://schemas.microsoft.com/office/drawing/2010/main" w="9525">
                <a:solidFill>
                  <a:srgbClr val="000000"/>
                </a:solidFill>
                <a:round/>
                <a:headEnd/>
                <a:tailEnd/>
              </a14:hiddenLine>
            </a:ext>
          </a:extLst>
        </p:spPr>
        <p:txBody>
          <a:bodyPr wrap="none" fromWordArt="1">
            <a:prstTxWarp prst="textPlain">
              <a:avLst>
                <a:gd name="adj" fmla="val 50000"/>
              </a:avLst>
            </a:prstTxWarp>
          </a:bodyPr>
          <a:lstStyle/>
          <a:p>
            <a:pPr algn="ctr" fontAlgn="base">
              <a:spcBef>
                <a:spcPct val="0"/>
              </a:spcBef>
              <a:spcAft>
                <a:spcPct val="0"/>
              </a:spcAft>
            </a:pPr>
            <a:r>
              <a:rPr lang="en-US" sz="3600" kern="10">
                <a:gradFill rotWithShape="1">
                  <a:gsLst>
                    <a:gs pos="0">
                      <a:srgbClr val="AAAAAA"/>
                    </a:gs>
                    <a:gs pos="100000">
                      <a:srgbClr val="FFFFFF"/>
                    </a:gs>
                  </a:gsLst>
                  <a:lin ang="5400000" scaled="1"/>
                </a:gradFill>
                <a:effectLst>
                  <a:outerShdw dist="45791" dir="3378596" algn="ctr" rotWithShape="0">
                    <a:srgbClr val="4D4D4D">
                      <a:alpha val="79999"/>
                    </a:srgbClr>
                  </a:outerShdw>
                </a:effectLst>
                <a:latin typeface="Arial Black"/>
                <a:cs typeface="Arial" pitchFamily="34" charset="0"/>
              </a:rPr>
              <a:t>D. Mohamed Hafez</a:t>
            </a:r>
          </a:p>
        </p:txBody>
      </p:sp>
    </p:spTree>
    <p:extLst>
      <p:ext uri="{BB962C8B-B14F-4D97-AF65-F5344CB8AC3E}">
        <p14:creationId xmlns:p14="http://schemas.microsoft.com/office/powerpoint/2010/main" val="1074881329"/>
      </p:ext>
    </p:extLst>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9"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81000"/>
            <a:ext cx="5715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19" name="WordArt 6"/>
          <p:cNvSpPr>
            <a:spLocks noChangeArrowheads="1" noChangeShapeType="1" noTextEdit="1"/>
          </p:cNvSpPr>
          <p:nvPr/>
        </p:nvSpPr>
        <p:spPr bwMode="auto">
          <a:xfrm>
            <a:off x="2286000" y="1600200"/>
            <a:ext cx="4572000" cy="2438400"/>
          </a:xfrm>
          <a:prstGeom prst="rect">
            <a:avLst/>
          </a:prstGeom>
        </p:spPr>
        <p:txBody>
          <a:bodyPr wrap="none" fromWordArt="1">
            <a:prstTxWarp prst="textPlain">
              <a:avLst>
                <a:gd name="adj" fmla="val 50597"/>
              </a:avLst>
            </a:prstTxWarp>
          </a:bodyPr>
          <a:lstStyle/>
          <a:p>
            <a:pPr algn="ctr" rtl="1" fontAlgn="base">
              <a:spcBef>
                <a:spcPct val="0"/>
              </a:spcBef>
              <a:spcAft>
                <a:spcPct val="0"/>
              </a:spcAft>
            </a:pPr>
            <a:r>
              <a:rPr lang="ar-EG" sz="3600" kern="1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rPr>
              <a:t> الوحدة الأولي</a:t>
            </a:r>
            <a:endParaRPr lang="en-US" sz="3600" kern="1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endParaRPr>
          </a:p>
        </p:txBody>
      </p:sp>
    </p:spTree>
    <p:extLst>
      <p:ext uri="{BB962C8B-B14F-4D97-AF65-F5344CB8AC3E}">
        <p14:creationId xmlns:p14="http://schemas.microsoft.com/office/powerpoint/2010/main" val="4006036998"/>
      </p:ext>
    </p:extLst>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ar-EG" b="1" dirty="0" smtClean="0">
                <a:solidFill>
                  <a:srgbClr val="89006F"/>
                </a:solidFill>
              </a:rPr>
              <a:t>مقدمة</a:t>
            </a:r>
            <a:endParaRPr lang="en-US" b="1" dirty="0" smtClean="0">
              <a:solidFill>
                <a:srgbClr val="89006F"/>
              </a:solidFill>
            </a:endParaRPr>
          </a:p>
        </p:txBody>
      </p:sp>
      <p:sp>
        <p:nvSpPr>
          <p:cNvPr id="35843" name="Content Placeholder 2"/>
          <p:cNvSpPr>
            <a:spLocks noGrp="1"/>
          </p:cNvSpPr>
          <p:nvPr>
            <p:ph sz="quarter" idx="1"/>
          </p:nvPr>
        </p:nvSpPr>
        <p:spPr>
          <a:xfrm>
            <a:off x="301625" y="1600200"/>
            <a:ext cx="8504238" cy="4800600"/>
          </a:xfrm>
        </p:spPr>
        <p:txBody>
          <a:bodyPr/>
          <a:lstStyle/>
          <a:p>
            <a:pPr algn="just" rtl="1" eaLnBrk="1" hangingPunct="1"/>
            <a:r>
              <a:rPr lang="ar-EG" sz="2500" b="1" dirty="0" smtClean="0"/>
              <a:t>إذا كانت الجغرافيا هي علم دراسة الأرض من خلال إبراز البيئة الطبيعية التي تحيط بالإنسان، ثم بالبيئة البشرية وما مدى تأثر كل من البيئتين بالأخرى، فهي أذاً موضوع مزدوج له جانبان احدهما الجانب العلمي والأخر الجانب العملي.</a:t>
            </a:r>
          </a:p>
          <a:p>
            <a:pPr algn="just" rtl="1" eaLnBrk="1" hangingPunct="1"/>
            <a:r>
              <a:rPr lang="ar-EG" sz="2500" b="1" dirty="0" smtClean="0"/>
              <a:t>والواقع إن الخريطة تمثل المحور الأساسي للجانب العملي في الدراسة الجغرافية ، فالجغرافي بدون خريطة يكاد يكون لا يرى طريقه الصحيح .فهي أداة ضرورية؛ لأنها تقدم الصورة المرئية التي تساعد في تفسير العلاقة المتبادلة بين الإنسان والبيئة.</a:t>
            </a:r>
          </a:p>
          <a:p>
            <a:pPr algn="just" rtl="1" eaLnBrk="1" hangingPunct="1"/>
            <a:r>
              <a:rPr lang="ar-EG" sz="2500" b="1" dirty="0" smtClean="0"/>
              <a:t> وفى هذا المجال سوف تهتم دراستنا بالخريطة الطبوغرافية التي تهدف إلى ضرورة التعرف على الطريقة التي يجب أن يقوم بها الجغرافي لإيضاح خريطة كاملة غير ناقصة لأحد معلومتها الأساسية حتى يمكن استخدامها بدقة وسهولة وعلى أساس سليم.</a:t>
            </a:r>
            <a:endParaRPr lang="ar-EG" sz="2500" b="1" dirty="0" smtClean="0"/>
          </a:p>
          <a:p>
            <a:pPr algn="just" rtl="1" eaLnBrk="1" hangingPunct="1">
              <a:buFont typeface="Wingdings 2" pitchFamily="18" charset="2"/>
              <a:buNone/>
            </a:pPr>
            <a:endParaRPr lang="ar-EG" dirty="0" smtClean="0"/>
          </a:p>
        </p:txBody>
      </p:sp>
    </p:spTree>
    <p:extLst>
      <p:ext uri="{BB962C8B-B14F-4D97-AF65-F5344CB8AC3E}">
        <p14:creationId xmlns:p14="http://schemas.microsoft.com/office/powerpoint/2010/main" val="35787700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ar-EG" b="1" dirty="0" smtClean="0">
                <a:solidFill>
                  <a:srgbClr val="89006F"/>
                </a:solidFill>
              </a:rPr>
              <a:t>الخرائط الطبوغرافية</a:t>
            </a:r>
            <a:endParaRPr lang="en-US" b="1" dirty="0" smtClean="0">
              <a:solidFill>
                <a:srgbClr val="89006F"/>
              </a:solidFill>
            </a:endParaRPr>
          </a:p>
        </p:txBody>
      </p:sp>
      <p:sp>
        <p:nvSpPr>
          <p:cNvPr id="35843" name="Content Placeholder 2"/>
          <p:cNvSpPr>
            <a:spLocks noGrp="1"/>
          </p:cNvSpPr>
          <p:nvPr>
            <p:ph sz="quarter" idx="1"/>
          </p:nvPr>
        </p:nvSpPr>
        <p:spPr>
          <a:xfrm>
            <a:off x="301625" y="1447800"/>
            <a:ext cx="8504238" cy="4953000"/>
          </a:xfrm>
        </p:spPr>
        <p:txBody>
          <a:bodyPr/>
          <a:lstStyle/>
          <a:p>
            <a:pPr algn="just" rtl="1" eaLnBrk="1" hangingPunct="1"/>
            <a:r>
              <a:rPr lang="ar-EG" sz="2600" b="1" dirty="0" smtClean="0"/>
              <a:t> </a:t>
            </a:r>
            <a:r>
              <a:rPr lang="ar-EG" sz="2500" b="1" dirty="0" smtClean="0"/>
              <a:t>تندرج الخريطة الطبوغرافية  طبقاً لتصنيف الخرائط  على اساس مقياس الرسم كنوع خاص يغطي مساحة محدودة من سطح الأرض بمقياس رسم يسمح بتمثيل الظاهرات الطبيعية والبشرية  بدرجة عالية من الوضوح والدقة.</a:t>
            </a:r>
          </a:p>
          <a:p>
            <a:pPr algn="just" rtl="1" eaLnBrk="1" hangingPunct="1"/>
            <a:r>
              <a:rPr lang="ar-EG" sz="2500" b="1" dirty="0" smtClean="0"/>
              <a:t>من الظاهرات الجغرافية التي تمثل في الخريطة الطبوغرافية خطوط الكنتور والمستنقعات والغابات والمدن والقري وشبكة الري من أنهار وترع ومصارف والطرق المختلفة... وغيرها.</a:t>
            </a:r>
          </a:p>
          <a:p>
            <a:pPr algn="just" rtl="1" eaLnBrk="1" hangingPunct="1"/>
            <a:r>
              <a:rPr lang="ar-EG" sz="2500" b="1" dirty="0" smtClean="0"/>
              <a:t> كلمة طبوغرافية </a:t>
            </a:r>
            <a:r>
              <a:rPr lang="en-US" sz="2500" b="1" dirty="0" smtClean="0"/>
              <a:t>Topography </a:t>
            </a:r>
            <a:r>
              <a:rPr lang="ar-EG" sz="2500" b="1" dirty="0" smtClean="0"/>
              <a:t>معناها الوصف التفصيلي الصحيح لأي مكان، ومن الشائع بمكان استخدامها بمعني الشكل العام لسطح الأرض أي تناول الجانب الطبيعي دون الجانب البشري، وهو ما لا تدل عليه الخريطة الطبوغرافية؛ حيث تشمل الجانبين الطبيعي والبشري.</a:t>
            </a:r>
          </a:p>
          <a:p>
            <a:pPr algn="just" rtl="1" eaLnBrk="1" hangingPunct="1"/>
            <a:r>
              <a:rPr lang="ar-EG" sz="2500" b="1" dirty="0" smtClean="0"/>
              <a:t>والخريطة الطبوغرافية ليست عامة مثل الخرائط المليونية، وليست بمقياس أكبر من 1: 20000 مثل الخرائط الكادسترالية (التفصيلية)</a:t>
            </a:r>
            <a:endParaRPr lang="ar-EG" sz="2500" b="1" dirty="0" smtClean="0"/>
          </a:p>
          <a:p>
            <a:pPr algn="just" rtl="1" eaLnBrk="1" hangingPunct="1">
              <a:buFont typeface="Wingdings 2" pitchFamily="18" charset="2"/>
              <a:buNone/>
            </a:pPr>
            <a:endParaRPr lang="ar-EG" sz="2500" dirty="0" smtClean="0"/>
          </a:p>
        </p:txBody>
      </p:sp>
    </p:spTree>
    <p:extLst>
      <p:ext uri="{BB962C8B-B14F-4D97-AF65-F5344CB8AC3E}">
        <p14:creationId xmlns:p14="http://schemas.microsoft.com/office/powerpoint/2010/main" val="14204997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ar-EG" b="1" smtClean="0">
                <a:solidFill>
                  <a:srgbClr val="89006F"/>
                </a:solidFill>
              </a:rPr>
              <a:t>ما المقصود بالمساحة الطبوغرافية</a:t>
            </a:r>
            <a:endParaRPr lang="en-US" b="1" smtClean="0">
              <a:solidFill>
                <a:srgbClr val="89006F"/>
              </a:solidFill>
            </a:endParaRPr>
          </a:p>
        </p:txBody>
      </p:sp>
      <p:sp>
        <p:nvSpPr>
          <p:cNvPr id="35843" name="Content Placeholder 2"/>
          <p:cNvSpPr>
            <a:spLocks noGrp="1"/>
          </p:cNvSpPr>
          <p:nvPr>
            <p:ph sz="quarter" idx="1"/>
          </p:nvPr>
        </p:nvSpPr>
        <p:spPr>
          <a:xfrm>
            <a:off x="301625" y="1527174"/>
            <a:ext cx="8504238" cy="4721225"/>
          </a:xfrm>
        </p:spPr>
        <p:txBody>
          <a:bodyPr/>
          <a:lstStyle/>
          <a:p>
            <a:pPr algn="just" rtl="1" eaLnBrk="1" hangingPunct="1"/>
            <a:r>
              <a:rPr lang="ar-EG" sz="2600" b="1" dirty="0" smtClean="0"/>
              <a:t>لإنتاج الخريطة الطبوغرافية على أساس سليم، كي تقدم إلى الآخرين في صورة دقيقة سهلة الاستخدام، من الطبيعي بمكان أن تكون مبنية على أساس ونوع خاص من أنواع المساحة، وهو المساحة الطبوغرافية.</a:t>
            </a:r>
          </a:p>
          <a:p>
            <a:pPr algn="just" rtl="1" eaLnBrk="1" hangingPunct="1"/>
            <a:r>
              <a:rPr lang="ar-EG" sz="2600" b="1" dirty="0" smtClean="0"/>
              <a:t>المقصود </a:t>
            </a:r>
            <a:r>
              <a:rPr lang="ar-EG" sz="2600" b="1" dirty="0" smtClean="0"/>
              <a:t>بالمساحة الطبوغرافية </a:t>
            </a:r>
            <a:r>
              <a:rPr lang="en-GB" sz="2600" b="1" dirty="0" smtClean="0"/>
              <a:t>(Topographic surveying)</a:t>
            </a:r>
            <a:r>
              <a:rPr lang="ar-EG" sz="2600" b="1" dirty="0" smtClean="0"/>
              <a:t>: الأعمال المساحية التي تقام من أجل إعداد خرائط تبين المعالم الطبيعية </a:t>
            </a:r>
            <a:r>
              <a:rPr lang="ar-EG" sz="2600" b="1" dirty="0" smtClean="0"/>
              <a:t>والبشرية، </a:t>
            </a:r>
            <a:r>
              <a:rPr lang="ar-EG" sz="2600" b="1" dirty="0" smtClean="0"/>
              <a:t>وتغطي مناطق بمقياس رسم متوسط</a:t>
            </a:r>
            <a:r>
              <a:rPr lang="ar-EG" sz="2600" b="1" dirty="0" smtClean="0"/>
              <a:t>.</a:t>
            </a:r>
            <a:endParaRPr lang="ar-EG" sz="2600" b="1" dirty="0" smtClean="0"/>
          </a:p>
          <a:p>
            <a:pPr algn="just" rtl="1" eaLnBrk="1" hangingPunct="1"/>
            <a:r>
              <a:rPr lang="ar-EG" sz="2600" b="1" dirty="0" smtClean="0"/>
              <a:t>إذاً الغرض </a:t>
            </a:r>
            <a:r>
              <a:rPr lang="ar-EG" sz="2600" b="1" dirty="0" smtClean="0"/>
              <a:t>الأساسي للمساحة الطبوغرافية بدءاً من أخذ الأرصاد الحقلية ونهاية بالأعمال المكتبية هو أنتاج الخرائط الطبوغرافية</a:t>
            </a:r>
            <a:r>
              <a:rPr lang="ar-EG" sz="2600" b="1" dirty="0" smtClean="0"/>
              <a:t>.</a:t>
            </a:r>
          </a:p>
          <a:p>
            <a:pPr algn="just" rtl="1" eaLnBrk="1" hangingPunct="1"/>
            <a:r>
              <a:rPr lang="ar-EG" sz="2600" b="1" dirty="0" smtClean="0"/>
              <a:t>وبمعنى علمي دقيق المساحة الطبوغرافية هي أحد العلوم المساحية التي تهتم بإظهار المعالم الأرضية بأبعادها الثلاثة على الخريطة، أي تمثيل المعالم في المستويين الأفقي والرأسي.</a:t>
            </a:r>
          </a:p>
          <a:p>
            <a:pPr algn="just" rtl="1" eaLnBrk="1" hangingPunct="1"/>
            <a:endParaRPr lang="en-US" sz="2600" b="1" dirty="0" smtClean="0"/>
          </a:p>
        </p:txBody>
      </p:sp>
    </p:spTree>
    <p:extLst>
      <p:ext uri="{BB962C8B-B14F-4D97-AF65-F5344CB8AC3E}">
        <p14:creationId xmlns:p14="http://schemas.microsoft.com/office/powerpoint/2010/main" val="30043729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hangingPunct="1"/>
            <a:r>
              <a:rPr lang="ar-EG" sz="3600" b="1" dirty="0" smtClean="0">
                <a:solidFill>
                  <a:srgbClr val="89006F"/>
                </a:solidFill>
              </a:rPr>
              <a:t>الأسس والمفاهيم الأساسية في </a:t>
            </a:r>
            <a:r>
              <a:rPr lang="ar-EG" sz="3600" b="1" dirty="0" smtClean="0">
                <a:solidFill>
                  <a:srgbClr val="89006F"/>
                </a:solidFill>
              </a:rPr>
              <a:t>الخرائط </a:t>
            </a:r>
            <a:r>
              <a:rPr lang="ar-EG" sz="3600" b="1" dirty="0" smtClean="0">
                <a:solidFill>
                  <a:srgbClr val="89006F"/>
                </a:solidFill>
              </a:rPr>
              <a:t>الطبوغرافية</a:t>
            </a:r>
            <a:endParaRPr lang="en-US" sz="3600" dirty="0" smtClean="0">
              <a:solidFill>
                <a:srgbClr val="89006F"/>
              </a:solidFill>
            </a:endParaRPr>
          </a:p>
        </p:txBody>
      </p:sp>
      <p:sp>
        <p:nvSpPr>
          <p:cNvPr id="37891" name="Content Placeholder 2"/>
          <p:cNvSpPr>
            <a:spLocks noGrp="1"/>
          </p:cNvSpPr>
          <p:nvPr>
            <p:ph sz="quarter" idx="1"/>
          </p:nvPr>
        </p:nvSpPr>
        <p:spPr>
          <a:xfrm>
            <a:off x="301625" y="1527175"/>
            <a:ext cx="8504238" cy="4572000"/>
          </a:xfrm>
        </p:spPr>
        <p:txBody>
          <a:bodyPr/>
          <a:lstStyle/>
          <a:p>
            <a:pPr algn="just" rtl="1" eaLnBrk="1" hangingPunct="1"/>
            <a:r>
              <a:rPr lang="ar-EG" b="1" smtClean="0"/>
              <a:t>الرفع الطبوغرافي</a:t>
            </a:r>
            <a:r>
              <a:rPr lang="ar-EG" smtClean="0"/>
              <a:t>: الأرصاد اللازمة لنقل بيانات المعالم الطبيعية والبشرية وارتفاعات وانخفاضات سطح الأرض، من الطبيعة إلى الخريطة الطبوغرافية.</a:t>
            </a:r>
          </a:p>
          <a:p>
            <a:pPr algn="just" rtl="1" eaLnBrk="1" hangingPunct="1"/>
            <a:r>
              <a:rPr lang="ar-EG" b="1" smtClean="0"/>
              <a:t>المعالم الطبيعية:</a:t>
            </a:r>
            <a:r>
              <a:rPr lang="ar-EG" smtClean="0"/>
              <a:t> المعالم التي أوجدها الله سبحانه وتعالى في الطبيعة مثل: الجبال والتلال والهضاب والسهول والأحواض والمنخفضات والأودية والمحيطات والبحار والبحيرات والأنهار وغيرها.</a:t>
            </a:r>
          </a:p>
          <a:p>
            <a:pPr algn="just" rtl="1" eaLnBrk="1" hangingPunct="1"/>
            <a:r>
              <a:rPr lang="ar-EG" b="1" smtClean="0"/>
              <a:t>المعالم البشرية:</a:t>
            </a:r>
            <a:r>
              <a:rPr lang="ar-EG" smtClean="0"/>
              <a:t> المعالم التي تدخل الانسان في صنعها وإظهارها على سطح الأرض مثل: المباني والطرق والسكك الحديدية والمطارات والمدن والقري وحدود البلاد وحدود الأدارية وغيرها.</a:t>
            </a:r>
          </a:p>
          <a:p>
            <a:pPr algn="just" rtl="1" eaLnBrk="1" hangingPunct="1"/>
            <a:endParaRPr lang="en-US" smtClean="0"/>
          </a:p>
        </p:txBody>
      </p:sp>
    </p:spTree>
    <p:extLst>
      <p:ext uri="{BB962C8B-B14F-4D97-AF65-F5344CB8AC3E}">
        <p14:creationId xmlns:p14="http://schemas.microsoft.com/office/powerpoint/2010/main" val="15322566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pPr eaLnBrk="1" hangingPunct="1"/>
            <a:r>
              <a:rPr lang="ar-EG" sz="3600" b="1" dirty="0" smtClean="0">
                <a:solidFill>
                  <a:srgbClr val="89006F"/>
                </a:solidFill>
              </a:rPr>
              <a:t>الأسس والمفاهيم الأساسية في </a:t>
            </a:r>
            <a:r>
              <a:rPr lang="ar-EG" sz="3600" b="1" dirty="0" smtClean="0">
                <a:solidFill>
                  <a:srgbClr val="89006F"/>
                </a:solidFill>
              </a:rPr>
              <a:t>الخرائط </a:t>
            </a:r>
            <a:r>
              <a:rPr lang="ar-EG" sz="3600" b="1" dirty="0" smtClean="0">
                <a:solidFill>
                  <a:srgbClr val="89006F"/>
                </a:solidFill>
              </a:rPr>
              <a:t>الطبوغرافية</a:t>
            </a:r>
            <a:endParaRPr lang="en-US" sz="3600" dirty="0" smtClean="0">
              <a:solidFill>
                <a:srgbClr val="89006F"/>
              </a:solidFill>
            </a:endParaRPr>
          </a:p>
        </p:txBody>
      </p:sp>
      <p:sp>
        <p:nvSpPr>
          <p:cNvPr id="38915" name="Content Placeholder 2"/>
          <p:cNvSpPr>
            <a:spLocks noGrp="1"/>
          </p:cNvSpPr>
          <p:nvPr>
            <p:ph sz="quarter" idx="1"/>
          </p:nvPr>
        </p:nvSpPr>
        <p:spPr>
          <a:xfrm>
            <a:off x="301625" y="1527175"/>
            <a:ext cx="8504238" cy="4572000"/>
          </a:xfrm>
        </p:spPr>
        <p:txBody>
          <a:bodyPr/>
          <a:lstStyle/>
          <a:p>
            <a:pPr algn="just" rtl="1" eaLnBrk="1" hangingPunct="1"/>
            <a:r>
              <a:rPr lang="ar-EG" b="1" dirty="0" smtClean="0"/>
              <a:t>مستوي المقارنة: </a:t>
            </a:r>
            <a:r>
              <a:rPr lang="ar-EG" dirty="0" smtClean="0"/>
              <a:t>هو السطح المستوي الذي يستخدم كمرجع لقياس المناسيب، والذي يكون في معظم الأحيان عبارة عن متوسط سطح البحر.</a:t>
            </a:r>
          </a:p>
          <a:p>
            <a:pPr algn="just" rtl="1" eaLnBrk="1" hangingPunct="1"/>
            <a:r>
              <a:rPr lang="ar-EG" b="1" dirty="0" smtClean="0"/>
              <a:t>المنسوب </a:t>
            </a:r>
            <a:r>
              <a:rPr lang="en-GB" b="1" dirty="0" smtClean="0"/>
              <a:t>Elevation</a:t>
            </a:r>
            <a:r>
              <a:rPr lang="ar-EG" b="1" dirty="0" smtClean="0"/>
              <a:t>: </a:t>
            </a:r>
            <a:r>
              <a:rPr lang="ar-EG" dirty="0" smtClean="0"/>
              <a:t>منسوب </a:t>
            </a:r>
            <a:r>
              <a:rPr lang="ar-EG" dirty="0" smtClean="0"/>
              <a:t>آية </a:t>
            </a:r>
            <a:r>
              <a:rPr lang="ar-EG" dirty="0" smtClean="0"/>
              <a:t>نقطة هو المسافة المقاسة عند النقطة في الاتجاه الرأسي من سطح المقارنة إلى النقطة</a:t>
            </a:r>
            <a:r>
              <a:rPr lang="ar-EG" dirty="0" smtClean="0"/>
              <a:t>.</a:t>
            </a:r>
            <a:endParaRPr lang="ar-EG" dirty="0" smtClean="0"/>
          </a:p>
          <a:p>
            <a:pPr algn="just" rtl="1" eaLnBrk="1" hangingPunct="1"/>
            <a:r>
              <a:rPr lang="ar-EG" b="1" dirty="0" smtClean="0"/>
              <a:t>الروبير: </a:t>
            </a:r>
            <a:r>
              <a:rPr lang="ar-EG" dirty="0" smtClean="0"/>
              <a:t>مصطلح للتعبير عن نقطة ثابتة على سطح الأرض معلومة المنسوب، تم اختيار مكانها في الطبيعة، ومثبتة تثبيتاً دائماً بعلامة متفق عليها</a:t>
            </a:r>
            <a:r>
              <a:rPr lang="ar-EG" dirty="0" smtClean="0"/>
              <a:t>.</a:t>
            </a:r>
          </a:p>
          <a:p>
            <a:pPr algn="just" rtl="1" eaLnBrk="1" hangingPunct="1"/>
            <a:r>
              <a:rPr lang="ar-EG" dirty="0" smtClean="0"/>
              <a:t>التمثيل في المستوي الرأسي </a:t>
            </a:r>
            <a:r>
              <a:rPr lang="ar-EG" b="1" dirty="0" smtClean="0"/>
              <a:t>(المنسوب) </a:t>
            </a:r>
            <a:r>
              <a:rPr lang="ar-EG" dirty="0" smtClean="0"/>
              <a:t>نعبر عنه لارتفاع النقاط الطبوغرافية أو انخفاضها عن مستوي المقارنة (متوسط منسوب سطح البحر).</a:t>
            </a:r>
          </a:p>
          <a:p>
            <a:pPr algn="just" rtl="1" eaLnBrk="1" hangingPunct="1"/>
            <a:endParaRPr lang="en-US" dirty="0" smtClean="0"/>
          </a:p>
        </p:txBody>
      </p:sp>
    </p:spTree>
    <p:extLst>
      <p:ext uri="{BB962C8B-B14F-4D97-AF65-F5344CB8AC3E}">
        <p14:creationId xmlns:p14="http://schemas.microsoft.com/office/powerpoint/2010/main" val="335119528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pPr eaLnBrk="1" hangingPunct="1"/>
            <a:r>
              <a:rPr lang="ar-EG" sz="3600" b="1" dirty="0" smtClean="0">
                <a:solidFill>
                  <a:srgbClr val="89006F"/>
                </a:solidFill>
              </a:rPr>
              <a:t>الأسس والمفاهيم الأساسية في </a:t>
            </a:r>
            <a:r>
              <a:rPr lang="ar-EG" sz="3600" b="1" dirty="0" smtClean="0">
                <a:solidFill>
                  <a:srgbClr val="89006F"/>
                </a:solidFill>
              </a:rPr>
              <a:t>الخرائط </a:t>
            </a:r>
            <a:r>
              <a:rPr lang="ar-EG" sz="3600" b="1" dirty="0" smtClean="0">
                <a:solidFill>
                  <a:srgbClr val="89006F"/>
                </a:solidFill>
              </a:rPr>
              <a:t>الطبوغرافية</a:t>
            </a:r>
            <a:endParaRPr lang="en-US" sz="3600" dirty="0" smtClean="0">
              <a:solidFill>
                <a:srgbClr val="89006F"/>
              </a:solidFill>
            </a:endParaRPr>
          </a:p>
        </p:txBody>
      </p:sp>
      <p:sp>
        <p:nvSpPr>
          <p:cNvPr id="39939" name="Content Placeholder 2"/>
          <p:cNvSpPr>
            <a:spLocks noGrp="1"/>
          </p:cNvSpPr>
          <p:nvPr>
            <p:ph sz="quarter" idx="1"/>
          </p:nvPr>
        </p:nvSpPr>
        <p:spPr>
          <a:xfrm>
            <a:off x="301625" y="1527175"/>
            <a:ext cx="8504238" cy="4572000"/>
          </a:xfrm>
        </p:spPr>
        <p:txBody>
          <a:bodyPr/>
          <a:lstStyle/>
          <a:p>
            <a:pPr algn="just" rtl="1" eaLnBrk="1" hangingPunct="1"/>
            <a:r>
              <a:rPr lang="en-US" b="1" smtClean="0"/>
              <a:t> </a:t>
            </a:r>
            <a:r>
              <a:rPr lang="ar-EG" b="1" smtClean="0"/>
              <a:t>خط الكنتور</a:t>
            </a:r>
            <a:r>
              <a:rPr lang="ar-EG" smtClean="0"/>
              <a:t>: هو خط تساوى يمر بالنقط المتساوية فى الارتفاع ، أو بمعنى آخر هو خط وهمي يمتد على سطح الأرض على منسوب واحد بالنسبة لمستوى سطح البحر.</a:t>
            </a:r>
          </a:p>
          <a:p>
            <a:pPr algn="just" rtl="1" eaLnBrk="1" hangingPunct="1"/>
            <a:r>
              <a:rPr lang="ar-EG" b="1" smtClean="0"/>
              <a:t>فرق المنسوب بين نقطتين </a:t>
            </a:r>
            <a:r>
              <a:rPr lang="en-GB" b="1" smtClean="0"/>
              <a:t>Difference in Elevation</a:t>
            </a:r>
            <a:r>
              <a:rPr lang="ar-EG" b="1" smtClean="0"/>
              <a:t>: </a:t>
            </a:r>
            <a:r>
              <a:rPr lang="ar-EG" smtClean="0"/>
              <a:t>هو المسافة الرأسية بين السطح المستوي المار بالنقطة لأولي والسطح المستوي المار بالنقطة الثانية.</a:t>
            </a:r>
          </a:p>
          <a:p>
            <a:pPr algn="just" rtl="1" eaLnBrk="1" hangingPunct="1"/>
            <a:r>
              <a:rPr lang="ar-EG" b="1" smtClean="0"/>
              <a:t>الفترة الكنتورية: </a:t>
            </a:r>
            <a:r>
              <a:rPr lang="ar-EG" smtClean="0"/>
              <a:t>المسافة الرأسية بين كل خطي كنتور متتاليين، وتسمى هذه المسافة بالفاصل الكنتورى.</a:t>
            </a:r>
          </a:p>
          <a:p>
            <a:pPr algn="just" rtl="1" eaLnBrk="1" hangingPunct="1"/>
            <a:endParaRPr lang="en-US" smtClean="0"/>
          </a:p>
        </p:txBody>
      </p:sp>
    </p:spTree>
    <p:extLst>
      <p:ext uri="{BB962C8B-B14F-4D97-AF65-F5344CB8AC3E}">
        <p14:creationId xmlns:p14="http://schemas.microsoft.com/office/powerpoint/2010/main" val="420749333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pPr rtl="1" eaLnBrk="1" hangingPunct="1"/>
            <a:r>
              <a:rPr lang="ar-EG" sz="4000" b="1" smtClean="0">
                <a:solidFill>
                  <a:srgbClr val="89006F"/>
                </a:solidFill>
              </a:rPr>
              <a:t>أهمية الخريطة الطبوغرافية</a:t>
            </a:r>
            <a:r>
              <a:rPr lang="ar-EG" sz="4000" smtClean="0">
                <a:solidFill>
                  <a:srgbClr val="89006F"/>
                </a:solidFill>
              </a:rPr>
              <a:t> </a:t>
            </a:r>
            <a:r>
              <a:rPr lang="ar-EG" sz="4000" b="1" smtClean="0">
                <a:solidFill>
                  <a:srgbClr val="89006F"/>
                </a:solidFill>
              </a:rPr>
              <a:t>واستخداماتها</a:t>
            </a:r>
            <a:endParaRPr lang="en-US" sz="4000" b="1" smtClean="0">
              <a:solidFill>
                <a:srgbClr val="89006F"/>
              </a:solidFill>
            </a:endParaRPr>
          </a:p>
        </p:txBody>
      </p:sp>
      <p:sp>
        <p:nvSpPr>
          <p:cNvPr id="40963" name="Content Placeholder 2"/>
          <p:cNvSpPr>
            <a:spLocks noGrp="1"/>
          </p:cNvSpPr>
          <p:nvPr>
            <p:ph sz="quarter" idx="1"/>
          </p:nvPr>
        </p:nvSpPr>
        <p:spPr>
          <a:xfrm>
            <a:off x="301625" y="1527175"/>
            <a:ext cx="8504238" cy="4572000"/>
          </a:xfrm>
        </p:spPr>
        <p:txBody>
          <a:bodyPr/>
          <a:lstStyle/>
          <a:p>
            <a:pPr algn="just" rtl="1" eaLnBrk="1" hangingPunct="1"/>
            <a:r>
              <a:rPr lang="ar-EG" sz="2800" b="1" dirty="0" smtClean="0"/>
              <a:t>تساعد على توضيح العلاقة بين الظاهرات الجغرافية المختلفة؛ حيث يلجأ </a:t>
            </a:r>
            <a:r>
              <a:rPr lang="ar-EG" sz="2800" b="1" dirty="0" smtClean="0"/>
              <a:t>لها المتخصصين في الدراسات الميدانية، فمن قراءة عناصرها وتحليلها نستطيع رسم صورة شاملة عن طبيعة المنطقة المراد دراستها.</a:t>
            </a:r>
          </a:p>
          <a:p>
            <a:pPr algn="just" rtl="1" eaLnBrk="1" hangingPunct="1"/>
            <a:r>
              <a:rPr lang="ar-EG" sz="2800" b="1" dirty="0" smtClean="0"/>
              <a:t>تستخدم كخريطة أساس </a:t>
            </a:r>
            <a:r>
              <a:rPr lang="ar-EG" sz="2800" b="1" dirty="0" smtClean="0"/>
              <a:t>لإنتاج </a:t>
            </a:r>
            <a:r>
              <a:rPr lang="ar-EG" sz="2800" b="1" dirty="0" smtClean="0"/>
              <a:t>خرائط استخدام الأرض، ورسم القطاعات التضاريسية لمعرفة مسار محور </a:t>
            </a:r>
            <a:r>
              <a:rPr lang="ar-EG" sz="2800" b="1" dirty="0" smtClean="0"/>
              <a:t>أي </a:t>
            </a:r>
            <a:r>
              <a:rPr lang="ar-EG" sz="2800" b="1" dirty="0" smtClean="0"/>
              <a:t>مشروع هندسي.</a:t>
            </a:r>
          </a:p>
          <a:p>
            <a:pPr algn="just" rtl="1" eaLnBrk="1" hangingPunct="1"/>
            <a:r>
              <a:rPr lang="ar-EG" sz="2800" b="1" dirty="0" smtClean="0"/>
              <a:t>تستخدم في كافة المشاريع المدنية والعسكرية مثل: دراسة المسار الأنسب لمحاور الطرق بأنواعها المختلفة</a:t>
            </a:r>
            <a:r>
              <a:rPr lang="ar-EG" sz="2800" b="1" dirty="0" smtClean="0"/>
              <a:t>، ودراسة </a:t>
            </a:r>
            <a:r>
              <a:rPr lang="ar-EG" sz="2800" b="1" dirty="0" smtClean="0"/>
              <a:t>المسار الأنسب لمحاور الترع والمصارف وتحديد مواقع السدود، ودراسة المواقع المناسبة للمنشآت العمرانية</a:t>
            </a:r>
            <a:r>
              <a:rPr lang="ar-EG" sz="2800" b="1" dirty="0" smtClean="0"/>
              <a:t>.</a:t>
            </a:r>
          </a:p>
          <a:p>
            <a:pPr algn="just" rtl="1" eaLnBrk="1" hangingPunct="1"/>
            <a:endParaRPr lang="en-US" dirty="0" smtClean="0"/>
          </a:p>
        </p:txBody>
      </p:sp>
    </p:spTree>
    <p:extLst>
      <p:ext uri="{BB962C8B-B14F-4D97-AF65-F5344CB8AC3E}">
        <p14:creationId xmlns:p14="http://schemas.microsoft.com/office/powerpoint/2010/main" val="4094237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90391"/>
            <a:ext cx="4419600" cy="707886"/>
          </a:xfrm>
          <a:prstGeom prst="rect">
            <a:avLst/>
          </a:prstGeom>
        </p:spPr>
        <p:txBody>
          <a:bodyPr wrap="square">
            <a:spAutoFit/>
          </a:bodyPr>
          <a:lstStyle/>
          <a:p>
            <a:pPr algn="ctr"/>
            <a:r>
              <a:rPr lang="en-US" sz="4000" b="1" dirty="0">
                <a:ln w="31550" cmpd="sng">
                  <a:gradFill>
                    <a:gsLst>
                      <a:gs pos="25000">
                        <a:srgbClr val="0F6FC6">
                          <a:shade val="25000"/>
                          <a:satMod val="190000"/>
                        </a:srgbClr>
                      </a:gs>
                      <a:gs pos="80000">
                        <a:srgbClr val="0F6FC6">
                          <a:tint val="75000"/>
                          <a:satMod val="190000"/>
                        </a:srgbClr>
                      </a:gs>
                    </a:gsLst>
                    <a:lin ang="5400000"/>
                  </a:gradFill>
                  <a:prstDash val="solid"/>
                </a:ln>
                <a:solidFill>
                  <a:srgbClr val="FFFFFF"/>
                </a:solidFill>
                <a:effectLst>
                  <a:outerShdw blurRad="41275" dist="12700" dir="12000000" algn="tl" rotWithShape="0">
                    <a:srgbClr val="000000">
                      <a:alpha val="40000"/>
                    </a:srgbClr>
                  </a:outerShdw>
                </a:effectLst>
              </a:rPr>
              <a:t>To Be Continued</a:t>
            </a:r>
          </a:p>
        </p:txBody>
      </p:sp>
    </p:spTree>
    <p:extLst>
      <p:ext uri="{BB962C8B-B14F-4D97-AF65-F5344CB8AC3E}">
        <p14:creationId xmlns:p14="http://schemas.microsoft.com/office/powerpoint/2010/main" val="211640699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685800" y="1219200"/>
            <a:ext cx="7620000" cy="4114800"/>
          </a:xfrm>
        </p:spPr>
      </p:pic>
    </p:spTree>
    <p:extLst>
      <p:ext uri="{BB962C8B-B14F-4D97-AF65-F5344CB8AC3E}">
        <p14:creationId xmlns:p14="http://schemas.microsoft.com/office/powerpoint/2010/main" val="1318558661"/>
      </p:ext>
    </p:extLst>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Placeholder 2"/>
          <p:cNvSpPr>
            <a:spLocks noGrp="1"/>
          </p:cNvSpPr>
          <p:nvPr>
            <p:ph type="body" idx="2"/>
          </p:nvPr>
        </p:nvSpPr>
        <p:spPr>
          <a:xfrm>
            <a:off x="685800" y="2057400"/>
            <a:ext cx="2743200" cy="4191000"/>
          </a:xfrm>
        </p:spPr>
        <p:txBody>
          <a:bodyPr/>
          <a:lstStyle/>
          <a:p>
            <a:pPr algn="just" rtl="1"/>
            <a:r>
              <a:rPr lang="ar-EG" sz="3200" b="1" smtClean="0">
                <a:solidFill>
                  <a:srgbClr val="04617B"/>
                </a:solidFill>
                <a:ea typeface="Majalla UI"/>
              </a:rPr>
              <a:t>من لايري في يومه ما يستحق الابتسامة فليغلق عينيه بضع دقائق وليعلم أن رؤية النور وحدها تستحق الابتسامة....</a:t>
            </a:r>
            <a:endParaRPr lang="en-US" sz="3200" b="1" smtClean="0">
              <a:solidFill>
                <a:srgbClr val="04617B"/>
              </a:solidFill>
            </a:endParaRPr>
          </a:p>
          <a:p>
            <a:pPr algn="just" rtl="1"/>
            <a:endParaRPr lang="en-US" smtClean="0"/>
          </a:p>
        </p:txBody>
      </p:sp>
      <p:pic>
        <p:nvPicPr>
          <p:cNvPr id="27651" name="Content Placeholder 5"/>
          <p:cNvPicPr>
            <a:picLocks noGrp="1" noChangeAspect="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3733800" y="2133600"/>
            <a:ext cx="5111750" cy="2840038"/>
          </a:xfrm>
        </p:spPr>
      </p:pic>
      <p:sp>
        <p:nvSpPr>
          <p:cNvPr id="5" name="Title 4"/>
          <p:cNvSpPr>
            <a:spLocks noGrp="1"/>
          </p:cNvSpPr>
          <p:nvPr>
            <p:ph type="title"/>
          </p:nvPr>
        </p:nvSpPr>
        <p:spPr>
          <a:extLst/>
        </p:spPr>
        <p:txBody>
          <a:bodyPr lIns="91440" rIns="91440" bIns="45720">
            <a:spAutoFit/>
          </a:bodyPr>
          <a:lstStyle/>
          <a:p>
            <a:pPr algn="ctr">
              <a:defRPr/>
            </a:pPr>
            <a:r>
              <a:rPr lang="ar-EG"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ابتسم</a:t>
            </a:r>
            <a:endPar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3137695029"/>
      </p:ext>
    </p:extLst>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042988" y="1295400"/>
            <a:ext cx="6985000" cy="4419600"/>
          </a:xfrm>
        </p:spPr>
      </p:pic>
    </p:spTree>
    <p:extLst>
      <p:ext uri="{BB962C8B-B14F-4D97-AF65-F5344CB8AC3E}">
        <p14:creationId xmlns:p14="http://schemas.microsoft.com/office/powerpoint/2010/main" val="985005165"/>
      </p:ext>
    </p:extLst>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704850"/>
            <a:ext cx="8229600" cy="742950"/>
          </a:xfrm>
        </p:spPr>
        <p:txBody>
          <a:bodyPr/>
          <a:lstStyle/>
          <a:p>
            <a:pPr algn="ctr" rtl="1"/>
            <a:r>
              <a:rPr lang="ar-EG" b="1" smtClean="0"/>
              <a:t>أهداف المقرر</a:t>
            </a:r>
            <a:endParaRPr lang="en-US" b="1" smtClean="0"/>
          </a:p>
        </p:txBody>
      </p:sp>
      <p:sp>
        <p:nvSpPr>
          <p:cNvPr id="17411" name="Content Placeholder 2"/>
          <p:cNvSpPr>
            <a:spLocks noGrp="1"/>
          </p:cNvSpPr>
          <p:nvPr>
            <p:ph idx="1"/>
          </p:nvPr>
        </p:nvSpPr>
        <p:spPr>
          <a:xfrm>
            <a:off x="457200" y="1600200"/>
            <a:ext cx="8229600" cy="4800600"/>
          </a:xfrm>
        </p:spPr>
        <p:txBody>
          <a:bodyPr/>
          <a:lstStyle/>
          <a:p>
            <a:pPr algn="just" rtl="1">
              <a:defRPr/>
            </a:pPr>
            <a:r>
              <a:rPr lang="ar-EG" sz="2400" b="1" dirty="0" smtClean="0">
                <a:ea typeface="Majalla UI"/>
              </a:rPr>
              <a:t>إظهار العلاقة بين المساحة الطبوغرافية وإنتاج الخرائط الطبوغرافية.</a:t>
            </a:r>
          </a:p>
          <a:p>
            <a:pPr algn="just" rtl="1">
              <a:defRPr/>
            </a:pPr>
            <a:r>
              <a:rPr lang="ar-EG" sz="2400" b="1" dirty="0" smtClean="0">
                <a:ea typeface="Majalla UI"/>
              </a:rPr>
              <a:t>توضيح الأسس والمفاهيم الأساسية المستخدمة في الخرائط الطبوغرافية</a:t>
            </a:r>
          </a:p>
          <a:p>
            <a:pPr algn="just" rtl="1">
              <a:defRPr/>
            </a:pPr>
            <a:r>
              <a:rPr lang="ar-EG" sz="2400" b="1" dirty="0" smtClean="0">
                <a:ea typeface="Majalla UI"/>
              </a:rPr>
              <a:t>توضيح الفرق بين تمثيل الظاهرات الطبيعية والظاهرات البشرية في الخريطة الطبوغرافية.</a:t>
            </a:r>
          </a:p>
          <a:p>
            <a:pPr algn="just" rtl="1">
              <a:defRPr/>
            </a:pPr>
            <a:r>
              <a:rPr lang="ar-EG" sz="2400" b="1" dirty="0" smtClean="0">
                <a:ea typeface="Majalla UI"/>
              </a:rPr>
              <a:t>دراسة عناصر الخريطة الطبوغرافية.</a:t>
            </a:r>
          </a:p>
          <a:p>
            <a:pPr algn="just" rtl="1">
              <a:defRPr/>
            </a:pPr>
            <a:r>
              <a:rPr lang="ar-EG" sz="2400" b="1" dirty="0" smtClean="0">
                <a:ea typeface="Majalla UI"/>
              </a:rPr>
              <a:t>معرفة طرق تمثيل الأشكال التضاريسية لسطح الأرض على الخرائط الطبوغرافية.</a:t>
            </a:r>
          </a:p>
          <a:p>
            <a:pPr algn="just" rtl="1">
              <a:defRPr/>
            </a:pPr>
            <a:r>
              <a:rPr lang="ar-EG" sz="2400" b="1" dirty="0" smtClean="0">
                <a:ea typeface="Majalla UI"/>
              </a:rPr>
              <a:t>كيفية رسم القطاعات التضاريسية من الخرائط الطبوغرافية.</a:t>
            </a:r>
          </a:p>
          <a:p>
            <a:pPr algn="r" rtl="1">
              <a:defRPr/>
            </a:pPr>
            <a:r>
              <a:rPr lang="ar-EG" sz="2400" b="1" dirty="0" smtClean="0">
                <a:ea typeface="Majalla UI"/>
              </a:rPr>
              <a:t>التعرف على كيفية قراءة  الخريطة الطبوغرافية وتحليلها الكارتوجرافي.</a:t>
            </a:r>
          </a:p>
          <a:p>
            <a:pPr algn="just" rtl="1">
              <a:defRPr/>
            </a:pPr>
            <a:r>
              <a:rPr lang="ar-EG" sz="2400" b="1" dirty="0" smtClean="0">
                <a:ea typeface="Majalla UI"/>
              </a:rPr>
              <a:t>التعرف على الجوانب التطبيقية للخرائط الطبوغرافية.</a:t>
            </a:r>
          </a:p>
          <a:p>
            <a:pPr marL="0" indent="0" algn="just" rtl="1">
              <a:buFont typeface="Wingdings 2" pitchFamily="18" charset="2"/>
              <a:buNone/>
              <a:defRPr/>
            </a:pPr>
            <a:endParaRPr lang="en-US" sz="2200" b="1" dirty="0" smtClean="0"/>
          </a:p>
        </p:txBody>
      </p:sp>
    </p:spTree>
    <p:extLst>
      <p:ext uri="{BB962C8B-B14F-4D97-AF65-F5344CB8AC3E}">
        <p14:creationId xmlns:p14="http://schemas.microsoft.com/office/powerpoint/2010/main" val="1105934320"/>
      </p:ext>
    </p:extLst>
  </p:cSld>
  <p:clrMapOvr>
    <a:masterClrMapping/>
  </p:clrMapOvr>
  <p:transition>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704850"/>
            <a:ext cx="8229600" cy="563563"/>
          </a:xfrm>
        </p:spPr>
        <p:txBody>
          <a:bodyPr/>
          <a:lstStyle/>
          <a:p>
            <a:pPr algn="ctr" rtl="1"/>
            <a:r>
              <a:rPr lang="ar-EG" b="1" smtClean="0"/>
              <a:t>وصف المقرر</a:t>
            </a:r>
            <a:endParaRPr lang="en-US" b="1" smtClean="0"/>
          </a:p>
        </p:txBody>
      </p:sp>
      <p:sp>
        <p:nvSpPr>
          <p:cNvPr id="30723" name="Content Placeholder 2"/>
          <p:cNvSpPr>
            <a:spLocks noGrp="1"/>
          </p:cNvSpPr>
          <p:nvPr>
            <p:ph idx="1"/>
          </p:nvPr>
        </p:nvSpPr>
        <p:spPr>
          <a:xfrm>
            <a:off x="457200" y="1341438"/>
            <a:ext cx="8229600" cy="5183187"/>
          </a:xfrm>
        </p:spPr>
        <p:txBody>
          <a:bodyPr/>
          <a:lstStyle/>
          <a:p>
            <a:pPr algn="just" rtl="1"/>
            <a:r>
              <a:rPr lang="ar-EG" sz="2000" b="1" smtClean="0">
                <a:ea typeface="Majalla UI"/>
              </a:rPr>
              <a:t>تتضمن حلقة البحث إظهار العلاقة بين المساحة الطبوغرافية وإنتاج الخرائط الطبوغرافية، وكذلك توضيح الأسس والمفاهيم الأساسية المستخدمة في الخرائط الطبوغرافية، وطرق تمثيل شكل الأرض على الخرائط الطبوغرافية بواسطة تعيين موضع الظاهرات الجغرافية ورفعها وتوقيعها من مختلف طرق عمليات الرفع المساحي، كذلك تطور طرق الرفع الطبوغرافي من الطريقة التقليدية إلى الطريقة الآلية باستخدام البرامج التطبيقية منها: برنامج  </a:t>
            </a:r>
            <a:r>
              <a:rPr lang="en-US" sz="2000" b="1" smtClean="0">
                <a:ea typeface="Majalla UI"/>
                <a:cs typeface="Majalla UI"/>
              </a:rPr>
              <a:t>Surfer، </a:t>
            </a:r>
            <a:r>
              <a:rPr lang="ar-EG" sz="2000" b="1" smtClean="0">
                <a:ea typeface="Majalla UI"/>
              </a:rPr>
              <a:t>أو عن طريق التوقيع من الصور الجوية بواسطة التجسيم </a:t>
            </a:r>
            <a:r>
              <a:rPr lang="en-US" sz="2000" b="1" smtClean="0">
                <a:ea typeface="Majalla UI"/>
                <a:cs typeface="Majalla UI"/>
              </a:rPr>
              <a:t>Stereo- Plotters، </a:t>
            </a:r>
            <a:r>
              <a:rPr lang="ar-EG" sz="2000" b="1" smtClean="0">
                <a:ea typeface="Majalla UI"/>
              </a:rPr>
              <a:t>أو باستخدام المرئيات الفضائية بالاستعانة ببرنامجي </a:t>
            </a:r>
            <a:r>
              <a:rPr lang="en-US" sz="2000" b="1" smtClean="0">
                <a:ea typeface="Majalla UI"/>
                <a:cs typeface="Majalla UI"/>
              </a:rPr>
              <a:t>Google Earth &amp; Arcmap ، </a:t>
            </a:r>
            <a:r>
              <a:rPr lang="ar-EG" sz="2000" b="1" smtClean="0">
                <a:ea typeface="Majalla UI"/>
              </a:rPr>
              <a:t>وكيفية التحليل الكارتوجرافي للخرائط الطبوغرافية بواسطة القطاعات التضاريسية وتعيين أنواع المنحدرات، بالإضافة إلى التحليل المورفومتري لشبكات التصريف النهري، والتعرف على الجوانب التطبيقية للخرائط الطبوغرافية.</a:t>
            </a:r>
          </a:p>
          <a:p>
            <a:pPr algn="just" rtl="1"/>
            <a:r>
              <a:rPr lang="ar-EG" sz="2000" b="1" smtClean="0">
                <a:ea typeface="Majalla UI"/>
              </a:rPr>
              <a:t>طرق التقويم: تحريري وشفهي وحضور المحاضرات  وأعداد تقرير علمي عن المقرر.</a:t>
            </a:r>
          </a:p>
          <a:p>
            <a:pPr algn="just" rtl="1"/>
            <a:r>
              <a:rPr lang="ar-EG" sz="2000" b="1" smtClean="0">
                <a:ea typeface="Majalla UI"/>
              </a:rPr>
              <a:t>المراجع : المساحة الطبوغرافية، د. علي شكري، منشأة المعارف – الخرائط الطبوغرافية، د. أحمد مصطفي، دار المعرفة الجامعية- الخرائط الكنتورية، د. أحمد مصطفي، دار المعرفة الجامعية.</a:t>
            </a:r>
          </a:p>
          <a:p>
            <a:pPr algn="just" rtl="1"/>
            <a:r>
              <a:rPr lang="ar-EG" sz="2000" b="1" smtClean="0">
                <a:ea typeface="Majalla UI"/>
              </a:rPr>
              <a:t>درجات التقويم:  20% اختبار أول- 20% اختبار ثان- 10% حضور- 10% التقرير العلمي- 40% الاختبار النهائي.</a:t>
            </a:r>
            <a:endParaRPr lang="en-US" sz="2000" b="1" smtClean="0"/>
          </a:p>
        </p:txBody>
      </p:sp>
    </p:spTree>
    <p:extLst>
      <p:ext uri="{BB962C8B-B14F-4D97-AF65-F5344CB8AC3E}">
        <p14:creationId xmlns:p14="http://schemas.microsoft.com/office/powerpoint/2010/main" val="1638308995"/>
      </p:ext>
    </p:extLst>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a:xfrm>
            <a:off x="457200" y="704850"/>
            <a:ext cx="8229600" cy="895350"/>
          </a:xfrm>
        </p:spPr>
        <p:txBody>
          <a:bodyPr/>
          <a:lstStyle/>
          <a:p>
            <a:pPr algn="ctr" rtl="1"/>
            <a:r>
              <a:rPr lang="ar-EG" sz="4800" b="1" smtClean="0"/>
              <a:t>معلومات المحاضر ووسائل التواصل</a:t>
            </a:r>
            <a:endParaRPr lang="en-US" sz="4800" b="1" smtClean="0"/>
          </a:p>
        </p:txBody>
      </p:sp>
      <p:sp>
        <p:nvSpPr>
          <p:cNvPr id="3" name="Content Placeholder 2"/>
          <p:cNvSpPr>
            <a:spLocks noGrp="1"/>
          </p:cNvSpPr>
          <p:nvPr>
            <p:ph idx="1"/>
          </p:nvPr>
        </p:nvSpPr>
        <p:spPr>
          <a:xfrm>
            <a:off x="457200" y="1828800"/>
            <a:ext cx="6172200" cy="4495800"/>
          </a:xfrm>
        </p:spPr>
        <p:txBody>
          <a:bodyPr/>
          <a:lstStyle/>
          <a:p>
            <a:pPr algn="just">
              <a:spcAft>
                <a:spcPts val="0"/>
              </a:spcAft>
              <a:defRPr/>
            </a:pPr>
            <a:r>
              <a:rPr lang="en-US" sz="2000" b="1" dirty="0" smtClean="0">
                <a:solidFill>
                  <a:srgbClr val="FF0000"/>
                </a:solidFill>
                <a:latin typeface="Times New Roman"/>
                <a:ea typeface="Times New Roman"/>
              </a:rPr>
              <a:t>Dr. Mohamed E. Hafez</a:t>
            </a:r>
            <a:r>
              <a:rPr lang="en-US" sz="2000" dirty="0" smtClean="0">
                <a:latin typeface="Times New Roman"/>
                <a:ea typeface="Times New Roman"/>
              </a:rPr>
              <a:t> </a:t>
            </a:r>
          </a:p>
          <a:p>
            <a:pPr>
              <a:lnSpc>
                <a:spcPct val="115000"/>
              </a:lnSpc>
              <a:spcAft>
                <a:spcPts val="0"/>
              </a:spcAft>
              <a:defRPr/>
            </a:pPr>
            <a:r>
              <a:rPr lang="en-US" sz="2000" b="1" dirty="0" smtClean="0">
                <a:solidFill>
                  <a:srgbClr val="0000FF"/>
                </a:solidFill>
                <a:latin typeface="Times New Roman"/>
                <a:ea typeface="Times New Roman"/>
                <a:cs typeface="Arial"/>
              </a:rPr>
              <a:t>Associate professor of Applied Climatology</a:t>
            </a:r>
            <a:r>
              <a:rPr lang="en-US" sz="2000" b="1" dirty="0" smtClean="0">
                <a:solidFill>
                  <a:srgbClr val="000000"/>
                </a:solidFill>
                <a:latin typeface="Times New Roman"/>
                <a:ea typeface="Times New Roman"/>
                <a:cs typeface="Arial"/>
              </a:rPr>
              <a:t> </a:t>
            </a:r>
            <a:br>
              <a:rPr lang="en-US" sz="2000" b="1" dirty="0" smtClean="0">
                <a:solidFill>
                  <a:srgbClr val="000000"/>
                </a:solidFill>
                <a:latin typeface="Times New Roman"/>
                <a:ea typeface="Times New Roman"/>
                <a:cs typeface="Arial"/>
              </a:rPr>
            </a:br>
            <a:r>
              <a:rPr lang="en-US" sz="2000" b="1" dirty="0" smtClean="0">
                <a:solidFill>
                  <a:srgbClr val="0000FF"/>
                </a:solidFill>
                <a:latin typeface="Times New Roman"/>
                <a:ea typeface="Times New Roman"/>
                <a:cs typeface="Arial"/>
              </a:rPr>
              <a:t>Geography Department, </a:t>
            </a:r>
            <a:r>
              <a:rPr lang="en-US" sz="2000" b="1" dirty="0" smtClean="0">
                <a:solidFill>
                  <a:srgbClr val="002060"/>
                </a:solidFill>
                <a:latin typeface="Times New Roman"/>
                <a:ea typeface="Times New Roman"/>
                <a:cs typeface="Arial"/>
              </a:rPr>
              <a:t>Faculty of Arts,</a:t>
            </a:r>
            <a:r>
              <a:rPr lang="en-US" sz="2000" dirty="0" smtClean="0">
                <a:latin typeface="Times New Roman"/>
                <a:ea typeface="Times New Roman"/>
                <a:cs typeface="Arial"/>
              </a:rPr>
              <a:t> </a:t>
            </a:r>
            <a:endParaRPr lang="en-US" sz="2000" dirty="0" smtClean="0">
              <a:latin typeface="Calibri"/>
              <a:ea typeface="Calibri"/>
              <a:cs typeface="Arial"/>
            </a:endParaRPr>
          </a:p>
          <a:p>
            <a:pPr marL="0" indent="0">
              <a:lnSpc>
                <a:spcPct val="115000"/>
              </a:lnSpc>
              <a:spcAft>
                <a:spcPts val="0"/>
              </a:spcAft>
              <a:buFont typeface="Wingdings 2" pitchFamily="18" charset="2"/>
              <a:buNone/>
              <a:defRPr/>
            </a:pPr>
            <a:r>
              <a:rPr lang="ar-EG" sz="2000" b="1" dirty="0" smtClean="0">
                <a:solidFill>
                  <a:srgbClr val="7030A0"/>
                </a:solidFill>
                <a:latin typeface="Times New Roman"/>
                <a:ea typeface="Times New Roman"/>
                <a:cs typeface="Arial"/>
              </a:rPr>
              <a:t>   </a:t>
            </a:r>
            <a:r>
              <a:rPr lang="en-US" sz="2000" b="1" dirty="0" smtClean="0">
                <a:solidFill>
                  <a:srgbClr val="7030A0"/>
                </a:solidFill>
                <a:latin typeface="Times New Roman"/>
                <a:ea typeface="Times New Roman"/>
                <a:cs typeface="Arial"/>
              </a:rPr>
              <a:t>King Saud University, Riyadh, Saudi Arabia.</a:t>
            </a:r>
            <a:endParaRPr lang="en-US" sz="2000" dirty="0" smtClean="0">
              <a:latin typeface="Calibri"/>
              <a:ea typeface="Calibri"/>
              <a:cs typeface="Arial"/>
            </a:endParaRPr>
          </a:p>
          <a:p>
            <a:pPr>
              <a:lnSpc>
                <a:spcPct val="115000"/>
              </a:lnSpc>
              <a:spcAft>
                <a:spcPts val="0"/>
              </a:spcAft>
              <a:defRPr/>
            </a:pPr>
            <a:r>
              <a:rPr lang="en-US" sz="2000" b="1" dirty="0" smtClean="0">
                <a:solidFill>
                  <a:srgbClr val="000000"/>
                </a:solidFill>
                <a:latin typeface="Times New Roman"/>
                <a:ea typeface="Times New Roman"/>
                <a:cs typeface="Arial"/>
              </a:rPr>
              <a:t>E-mail </a:t>
            </a:r>
            <a:r>
              <a:rPr lang="en-US" sz="2000" b="1" u="sng" dirty="0" smtClean="0">
                <a:solidFill>
                  <a:srgbClr val="0000FF"/>
                </a:solidFill>
                <a:latin typeface="Times New Roman"/>
                <a:ea typeface="Times New Roman"/>
                <a:cs typeface="Arial"/>
                <a:hlinkClick r:id="rId2"/>
              </a:rPr>
              <a:t>mohhafez@ksu.edu.sa</a:t>
            </a:r>
            <a:r>
              <a:rPr lang="en-US" sz="2000" dirty="0" smtClean="0">
                <a:latin typeface="Times New Roman"/>
                <a:ea typeface="Times New Roman"/>
                <a:cs typeface="Arial"/>
              </a:rPr>
              <a:t> </a:t>
            </a:r>
            <a:endParaRPr lang="en-US" sz="2000" dirty="0" smtClean="0">
              <a:latin typeface="Calibri"/>
              <a:ea typeface="Calibri"/>
              <a:cs typeface="Arial"/>
            </a:endParaRPr>
          </a:p>
          <a:p>
            <a:pPr marL="0" indent="0">
              <a:lnSpc>
                <a:spcPct val="115000"/>
              </a:lnSpc>
              <a:spcAft>
                <a:spcPts val="0"/>
              </a:spcAft>
              <a:buFont typeface="Wingdings 2" pitchFamily="18" charset="2"/>
              <a:buNone/>
              <a:defRPr/>
            </a:pPr>
            <a:r>
              <a:rPr lang="ar-EG" sz="2000" b="1" dirty="0" smtClean="0">
                <a:solidFill>
                  <a:srgbClr val="0000FF"/>
                </a:solidFill>
                <a:latin typeface="Calibri"/>
                <a:ea typeface="Times New Roman"/>
                <a:cs typeface="Times New Roman"/>
              </a:rPr>
              <a:t>    </a:t>
            </a:r>
            <a:r>
              <a:rPr lang="ar-SA" sz="2000" b="1" dirty="0" smtClean="0">
                <a:solidFill>
                  <a:srgbClr val="0000FF"/>
                </a:solidFill>
                <a:latin typeface="Calibri"/>
                <a:ea typeface="Times New Roman"/>
                <a:cs typeface="Times New Roman"/>
              </a:rPr>
              <a:t>            </a:t>
            </a:r>
            <a:r>
              <a:rPr lang="en-US" sz="2000" b="1" u="sng" dirty="0" smtClean="0">
                <a:solidFill>
                  <a:srgbClr val="0000FF"/>
                </a:solidFill>
                <a:latin typeface="Times New Roman"/>
                <a:ea typeface="Times New Roman"/>
                <a:cs typeface="Arial"/>
                <a:hlinkClick r:id="rId3"/>
              </a:rPr>
              <a:t>dr_m_hafez@hotmail.com</a:t>
            </a:r>
            <a:endParaRPr lang="en-US" sz="2000" dirty="0" smtClean="0">
              <a:latin typeface="Calibri"/>
              <a:ea typeface="Calibri"/>
              <a:cs typeface="Arial"/>
            </a:endParaRPr>
          </a:p>
          <a:p>
            <a:pPr marL="0" indent="0">
              <a:lnSpc>
                <a:spcPct val="115000"/>
              </a:lnSpc>
              <a:spcAft>
                <a:spcPts val="0"/>
              </a:spcAft>
              <a:buFont typeface="Wingdings 2" pitchFamily="18" charset="2"/>
              <a:buNone/>
              <a:defRPr/>
            </a:pPr>
            <a:r>
              <a:rPr lang="ar-EG" sz="2000" b="1" dirty="0" smtClean="0">
                <a:solidFill>
                  <a:srgbClr val="0000FF"/>
                </a:solidFill>
                <a:latin typeface="Times New Roman"/>
                <a:ea typeface="Times New Roman"/>
                <a:cs typeface="Arial"/>
              </a:rPr>
              <a:t>   </a:t>
            </a:r>
            <a:r>
              <a:rPr lang="en-US" sz="2000" b="1" dirty="0" smtClean="0">
                <a:solidFill>
                  <a:srgbClr val="0000FF"/>
                </a:solidFill>
                <a:latin typeface="Times New Roman"/>
                <a:ea typeface="Times New Roman"/>
                <a:cs typeface="Arial"/>
              </a:rPr>
              <a:t>            </a:t>
            </a:r>
            <a:r>
              <a:rPr lang="en-US" sz="2000" b="1" u="sng" dirty="0" smtClean="0">
                <a:solidFill>
                  <a:srgbClr val="0000FF"/>
                </a:solidFill>
                <a:latin typeface="Times New Roman"/>
                <a:ea typeface="Times New Roman"/>
                <a:cs typeface="Arial"/>
                <a:hlinkClick r:id="rId4"/>
              </a:rPr>
              <a:t>dr_h_mohamed@yahoo.com</a:t>
            </a:r>
            <a:endParaRPr lang="en-US" sz="2000" dirty="0" smtClean="0">
              <a:latin typeface="Calibri"/>
              <a:ea typeface="Calibri"/>
              <a:cs typeface="Arial"/>
            </a:endParaRPr>
          </a:p>
          <a:p>
            <a:pPr>
              <a:lnSpc>
                <a:spcPct val="115000"/>
              </a:lnSpc>
              <a:spcAft>
                <a:spcPts val="0"/>
              </a:spcAft>
              <a:defRPr/>
            </a:pPr>
            <a:r>
              <a:rPr lang="en-US" sz="2000" dirty="0" smtClean="0">
                <a:latin typeface="Times New Roman"/>
                <a:ea typeface="Times New Roman"/>
                <a:cs typeface="Arial"/>
              </a:rPr>
              <a:t> </a:t>
            </a:r>
            <a:r>
              <a:rPr lang="en-US" sz="2000" b="1" dirty="0" smtClean="0">
                <a:solidFill>
                  <a:srgbClr val="000000"/>
                </a:solidFill>
                <a:latin typeface="Times New Roman"/>
                <a:ea typeface="Calibri"/>
                <a:cs typeface="Arial"/>
              </a:rPr>
              <a:t>Mobil: 0966599388523/ 0966566351158</a:t>
            </a:r>
            <a:r>
              <a:rPr lang="ar-SA" sz="2000" b="1" dirty="0" smtClean="0">
                <a:latin typeface="Calibri"/>
                <a:ea typeface="Calibri"/>
                <a:cs typeface="Times New Roman"/>
              </a:rPr>
              <a:t>    </a:t>
            </a:r>
            <a:endParaRPr lang="en-US" sz="2000" dirty="0" smtClean="0">
              <a:latin typeface="Calibri"/>
              <a:ea typeface="Calibri"/>
              <a:cs typeface="Arial"/>
            </a:endParaRPr>
          </a:p>
          <a:p>
            <a:pPr>
              <a:defRPr/>
            </a:pPr>
            <a:r>
              <a:rPr lang="en-US" sz="2000" b="1" dirty="0" smtClean="0">
                <a:latin typeface="Times New Roman"/>
                <a:ea typeface="Calibri"/>
              </a:rPr>
              <a:t> </a:t>
            </a:r>
            <a:r>
              <a:rPr lang="en-US" sz="2000" b="1" dirty="0" smtClean="0">
                <a:solidFill>
                  <a:srgbClr val="000000"/>
                </a:solidFill>
                <a:latin typeface="Times New Roman"/>
                <a:ea typeface="Calibri"/>
                <a:cs typeface="Arial"/>
              </a:rPr>
              <a:t>Office: 0966114675373</a:t>
            </a:r>
            <a:r>
              <a:rPr lang="en-US" sz="2000" b="1" dirty="0" smtClean="0">
                <a:latin typeface="Times New Roman"/>
                <a:ea typeface="Calibri"/>
              </a:rPr>
              <a:t> </a:t>
            </a:r>
            <a:endParaRPr lang="ar-EG" sz="2000" b="1" dirty="0" smtClean="0">
              <a:latin typeface="Times New Roman"/>
              <a:ea typeface="Calibri"/>
            </a:endParaRPr>
          </a:p>
          <a:p>
            <a:pPr>
              <a:defRPr/>
            </a:pPr>
            <a:r>
              <a:rPr lang="ar-EG" sz="2000" b="1" dirty="0" smtClean="0">
                <a:solidFill>
                  <a:srgbClr val="111111"/>
                </a:solidFill>
                <a:latin typeface="Droid Arabic Kufi"/>
              </a:rPr>
              <a:t>الدور الأرضي، قسم الجغرافيا، مكتب رقم </a:t>
            </a:r>
            <a:r>
              <a:rPr lang="ar-EG" sz="2000" b="1" dirty="0" err="1" smtClean="0">
                <a:solidFill>
                  <a:srgbClr val="111111"/>
                </a:solidFill>
                <a:latin typeface="Droid Arabic Kufi"/>
              </a:rPr>
              <a:t>أأ</a:t>
            </a:r>
            <a:r>
              <a:rPr lang="ar-EG" sz="2000" b="1" dirty="0" smtClean="0">
                <a:solidFill>
                  <a:srgbClr val="111111"/>
                </a:solidFill>
                <a:latin typeface="Droid Arabic Kufi"/>
              </a:rPr>
              <a:t> 118</a:t>
            </a:r>
          </a:p>
          <a:p>
            <a:pPr algn="r" rtl="1">
              <a:defRPr/>
            </a:pPr>
            <a:endParaRPr lang="en-US" sz="2000" dirty="0"/>
          </a:p>
        </p:txBody>
      </p:sp>
      <p:pic>
        <p:nvPicPr>
          <p:cNvPr id="31748" name="Picture 2" descr="E:\توصيف المقررات\Images\وسائل التواصل.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2725" y="3429000"/>
            <a:ext cx="3411538"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9366987"/>
      </p:ext>
    </p:extLst>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Content Placeholder 2"/>
          <p:cNvPicPr>
            <a:picLocks noGrp="1" noChangeAspect="1"/>
          </p:cNvPicPr>
          <p:nvPr>
            <p:ph/>
          </p:nvPr>
        </p:nvPicPr>
        <p:blipFill>
          <a:blip r:embed="rId2">
            <a:extLst>
              <a:ext uri="{28A0092B-C50C-407E-A947-70E740481C1C}">
                <a14:useLocalDpi xmlns:a14="http://schemas.microsoft.com/office/drawing/2010/main" val="0"/>
              </a:ext>
            </a:extLst>
          </a:blip>
          <a:srcRect/>
          <a:stretch>
            <a:fillRect/>
          </a:stretch>
        </p:blipFill>
        <p:spPr>
          <a:xfrm>
            <a:off x="665163" y="274638"/>
            <a:ext cx="7813675" cy="5859462"/>
          </a:xfrm>
        </p:spPr>
      </p:pic>
    </p:spTree>
    <p:extLst>
      <p:ext uri="{BB962C8B-B14F-4D97-AF65-F5344CB8AC3E}">
        <p14:creationId xmlns:p14="http://schemas.microsoft.com/office/powerpoint/2010/main" val="2245860437"/>
      </p:ext>
    </p:extLst>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755650" y="908050"/>
            <a:ext cx="7632700" cy="5257800"/>
          </a:xfrm>
        </p:spPr>
      </p:pic>
    </p:spTree>
    <p:extLst>
      <p:ext uri="{BB962C8B-B14F-4D97-AF65-F5344CB8AC3E}">
        <p14:creationId xmlns:p14="http://schemas.microsoft.com/office/powerpoint/2010/main" val="691422285"/>
      </p:ext>
    </p:extLst>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1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Civic">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otalTime>41</TotalTime>
  <Words>1001</Words>
  <Application>Microsoft Office PowerPoint</Application>
  <PresentationFormat>On-screen Show (4:3)</PresentationFormat>
  <Paragraphs>62</Paragraphs>
  <Slides>18</Slides>
  <Notes>0</Notes>
  <HiddenSlides>0</HiddenSlides>
  <MMClips>0</MMClips>
  <ScaleCrop>false</ScaleCrop>
  <HeadingPairs>
    <vt:vector size="4" baseType="variant">
      <vt:variant>
        <vt:lpstr>Theme</vt:lpstr>
      </vt:variant>
      <vt:variant>
        <vt:i4>3</vt:i4>
      </vt:variant>
      <vt:variant>
        <vt:lpstr>Slide Titles</vt:lpstr>
      </vt:variant>
      <vt:variant>
        <vt:i4>18</vt:i4>
      </vt:variant>
    </vt:vector>
  </HeadingPairs>
  <TitlesOfParts>
    <vt:vector size="21" baseType="lpstr">
      <vt:lpstr>Flow</vt:lpstr>
      <vt:lpstr>1_Flow</vt:lpstr>
      <vt:lpstr>Civic</vt:lpstr>
      <vt:lpstr>PowerPoint Presentation</vt:lpstr>
      <vt:lpstr>PowerPoint Presentation</vt:lpstr>
      <vt:lpstr>ابتسم</vt:lpstr>
      <vt:lpstr>PowerPoint Presentation</vt:lpstr>
      <vt:lpstr>أهداف المقرر</vt:lpstr>
      <vt:lpstr>وصف المقرر</vt:lpstr>
      <vt:lpstr>معلومات المحاضر ووسائل التواصل</vt:lpstr>
      <vt:lpstr>PowerPoint Presentation</vt:lpstr>
      <vt:lpstr>PowerPoint Presentation</vt:lpstr>
      <vt:lpstr>PowerPoint Presentation</vt:lpstr>
      <vt:lpstr>مقدمة</vt:lpstr>
      <vt:lpstr>الخرائط الطبوغرافية</vt:lpstr>
      <vt:lpstr>ما المقصود بالمساحة الطبوغرافية</vt:lpstr>
      <vt:lpstr>الأسس والمفاهيم الأساسية في الخرائط الطبوغرافية</vt:lpstr>
      <vt:lpstr>الأسس والمفاهيم الأساسية في الخرائط الطبوغرافية</vt:lpstr>
      <vt:lpstr>الأسس والمفاهيم الأساسية في الخرائط الطبوغرافية</vt:lpstr>
      <vt:lpstr>أهمية الخريطة الطبوغرافية واستخداماتها</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USER</cp:lastModifiedBy>
  <cp:revision>5</cp:revision>
  <dcterms:created xsi:type="dcterms:W3CDTF">2016-10-16T18:06:47Z</dcterms:created>
  <dcterms:modified xsi:type="dcterms:W3CDTF">2016-10-16T18:48:25Z</dcterms:modified>
</cp:coreProperties>
</file>