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Lst>
  <p:sldIdLst>
    <p:sldId id="258" r:id="rId4"/>
    <p:sldId id="310" r:id="rId5"/>
    <p:sldId id="266" r:id="rId6"/>
    <p:sldId id="267" r:id="rId7"/>
    <p:sldId id="274" r:id="rId8"/>
    <p:sldId id="292" r:id="rId9"/>
    <p:sldId id="276" r:id="rId10"/>
    <p:sldId id="294" r:id="rId11"/>
    <p:sldId id="295" r:id="rId12"/>
    <p:sldId id="296" r:id="rId13"/>
    <p:sldId id="297" r:id="rId14"/>
    <p:sldId id="298" r:id="rId15"/>
    <p:sldId id="299" r:id="rId16"/>
    <p:sldId id="300" r:id="rId17"/>
    <p:sldId id="302" r:id="rId18"/>
    <p:sldId id="304" r:id="rId19"/>
    <p:sldId id="305" r:id="rId20"/>
    <p:sldId id="307" r:id="rId21"/>
    <p:sldId id="308" r:id="rId22"/>
    <p:sldId id="309" r:id="rId23"/>
    <p:sldId id="311" r:id="rId24"/>
    <p:sldId id="312" r:id="rId25"/>
    <p:sldId id="313" r:id="rId26"/>
    <p:sldId id="314" r:id="rId27"/>
    <p:sldId id="315" r:id="rId28"/>
    <p:sldId id="316" r:id="rId29"/>
    <p:sldId id="317" r:id="rId30"/>
    <p:sldId id="318" r:id="rId31"/>
    <p:sldId id="27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0AC00A6B-1B9E-4409-8697-083589987F0A}" type="datetimeFigureOut">
              <a:rPr lang="en-US"/>
              <a:pPr>
                <a:defRPr/>
              </a:pPr>
              <a:t>11/17/2016</a:t>
            </a:fld>
            <a:endParaRPr lang="en-US" dirty="0"/>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3A0DF408-FA7D-453C-8A8F-13C50FCB612C}" type="slidenum">
              <a:rPr lang="en-US"/>
              <a:pPr>
                <a:defRPr/>
              </a:pPr>
              <a:t>‹#›</a:t>
            </a:fld>
            <a:endParaRPr lang="en-US" dirty="0"/>
          </a:p>
        </p:txBody>
      </p:sp>
    </p:spTree>
    <p:extLst>
      <p:ext uri="{BB962C8B-B14F-4D97-AF65-F5344CB8AC3E}">
        <p14:creationId xmlns:p14="http://schemas.microsoft.com/office/powerpoint/2010/main" val="8086713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8EFD165-4BEA-41DA-9CC2-5730D41D36F0}" type="datetimeFigureOut">
              <a:rPr lang="en-US"/>
              <a:pPr>
                <a:defRPr/>
              </a:pPr>
              <a:t>11/17/2016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8DA85D9-55A6-4BAF-B6EE-25852B36D7A7}" type="slidenum">
              <a:rPr lang="en-US"/>
              <a:pPr>
                <a:defRPr/>
              </a:pPr>
              <a:t>‹#›</a:t>
            </a:fld>
            <a:endParaRPr lang="en-US" dirty="0"/>
          </a:p>
        </p:txBody>
      </p:sp>
    </p:spTree>
    <p:extLst>
      <p:ext uri="{BB962C8B-B14F-4D97-AF65-F5344CB8AC3E}">
        <p14:creationId xmlns:p14="http://schemas.microsoft.com/office/powerpoint/2010/main" val="700517506"/>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E342379-0603-4083-A272-9ADBE98D253C}" type="datetimeFigureOut">
              <a:rPr lang="en-US"/>
              <a:pPr>
                <a:defRPr/>
              </a:pPr>
              <a:t>11/17/2016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9028AA07-F44E-42EC-8F00-F70EFE71BDB8}" type="slidenum">
              <a:rPr lang="en-US"/>
              <a:pPr>
                <a:defRPr/>
              </a:pPr>
              <a:t>‹#›</a:t>
            </a:fld>
            <a:endParaRPr lang="en-US" dirty="0"/>
          </a:p>
        </p:txBody>
      </p:sp>
    </p:spTree>
    <p:extLst>
      <p:ext uri="{BB962C8B-B14F-4D97-AF65-F5344CB8AC3E}">
        <p14:creationId xmlns:p14="http://schemas.microsoft.com/office/powerpoint/2010/main" val="4178042840"/>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dirty="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242E2B7C-F476-4DA4-8CAC-6EE10E518B9F}" type="slidenum">
              <a:rPr lang="ar-SA"/>
              <a:pPr>
                <a:defRPr/>
              </a:pPr>
              <a:t>‹#›</a:t>
            </a:fld>
            <a:endParaRPr lang="en-US" dirty="0"/>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dirty="0"/>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dirty="0"/>
          </a:p>
        </p:txBody>
      </p:sp>
    </p:spTree>
    <p:extLst>
      <p:ext uri="{BB962C8B-B14F-4D97-AF65-F5344CB8AC3E}">
        <p14:creationId xmlns:p14="http://schemas.microsoft.com/office/powerpoint/2010/main" val="3809439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2CCA6E87-835C-4C60-8146-EB084E64750F}" type="datetimeFigureOut">
              <a:rPr lang="en-US"/>
              <a:pPr>
                <a:defRPr/>
              </a:pPr>
              <a:t>11/17/2016</a:t>
            </a:fld>
            <a:endParaRPr lang="en-US" dirty="0"/>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383636F7-F71E-41B8-A365-385B1A35E2C6}" type="slidenum">
              <a:rPr lang="en-US"/>
              <a:pPr>
                <a:defRPr/>
              </a:pPr>
              <a:t>‹#›</a:t>
            </a:fld>
            <a:endParaRPr lang="en-US" dirty="0"/>
          </a:p>
        </p:txBody>
      </p:sp>
    </p:spTree>
    <p:extLst>
      <p:ext uri="{BB962C8B-B14F-4D97-AF65-F5344CB8AC3E}">
        <p14:creationId xmlns:p14="http://schemas.microsoft.com/office/powerpoint/2010/main" val="1521222365"/>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053BD51-AC6B-41A1-ADEB-656438D51807}" type="datetimeFigureOut">
              <a:rPr lang="en-US"/>
              <a:pPr>
                <a:defRPr/>
              </a:pPr>
              <a:t>11/17/2016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4275769D-BF98-4DA2-A531-888CD3E434E2}" type="slidenum">
              <a:rPr lang="en-US"/>
              <a:pPr>
                <a:defRPr/>
              </a:pPr>
              <a:t>‹#›</a:t>
            </a:fld>
            <a:endParaRPr lang="en-US" dirty="0"/>
          </a:p>
        </p:txBody>
      </p:sp>
    </p:spTree>
    <p:extLst>
      <p:ext uri="{BB962C8B-B14F-4D97-AF65-F5344CB8AC3E}">
        <p14:creationId xmlns:p14="http://schemas.microsoft.com/office/powerpoint/2010/main" val="1220352637"/>
      </p:ext>
    </p:extLst>
  </p:cSld>
  <p:clrMapOvr>
    <a:masterClrMapping/>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6517F3BA-EA1E-4479-B34E-C4972A69DD39}" type="datetimeFigureOut">
              <a:rPr lang="en-US"/>
              <a:pPr>
                <a:defRPr/>
              </a:pPr>
              <a:t>11/17/2016</a:t>
            </a:fld>
            <a:endParaRPr lang="en-US" dirty="0"/>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2A7598BC-80F4-44FB-9067-86C581E83415}" type="slidenum">
              <a:rPr lang="en-US"/>
              <a:pPr>
                <a:defRPr/>
              </a:pPr>
              <a:t>‹#›</a:t>
            </a:fld>
            <a:endParaRPr lang="en-US" dirty="0"/>
          </a:p>
        </p:txBody>
      </p:sp>
    </p:spTree>
    <p:extLst>
      <p:ext uri="{BB962C8B-B14F-4D97-AF65-F5344CB8AC3E}">
        <p14:creationId xmlns:p14="http://schemas.microsoft.com/office/powerpoint/2010/main" val="243556706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E7A1DD3-3F59-4298-A305-E9C05A9DE639}" type="datetimeFigureOut">
              <a:rPr lang="en-US"/>
              <a:pPr>
                <a:defRPr/>
              </a:pPr>
              <a:t>11/17/2016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FF1E541B-DB53-4BE5-A223-E3EF91E2EF73}" type="slidenum">
              <a:rPr lang="en-US"/>
              <a:pPr>
                <a:defRPr/>
              </a:pPr>
              <a:t>‹#›</a:t>
            </a:fld>
            <a:endParaRPr lang="en-US" dirty="0"/>
          </a:p>
        </p:txBody>
      </p:sp>
    </p:spTree>
    <p:extLst>
      <p:ext uri="{BB962C8B-B14F-4D97-AF65-F5344CB8AC3E}">
        <p14:creationId xmlns:p14="http://schemas.microsoft.com/office/powerpoint/2010/main" val="1188705707"/>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D794467D-4E4F-4C90-9EED-A3DABA8A9AA0}" type="datetimeFigureOut">
              <a:rPr lang="en-US"/>
              <a:pPr>
                <a:defRPr/>
              </a:pPr>
              <a:t>11/17/2016</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B8B0B934-0A29-447F-BCFA-E61D4436B910}" type="slidenum">
              <a:rPr lang="en-US"/>
              <a:pPr>
                <a:defRPr/>
              </a:pPr>
              <a:t>‹#›</a:t>
            </a:fld>
            <a:endParaRPr lang="en-US" dirty="0"/>
          </a:p>
        </p:txBody>
      </p:sp>
    </p:spTree>
    <p:extLst>
      <p:ext uri="{BB962C8B-B14F-4D97-AF65-F5344CB8AC3E}">
        <p14:creationId xmlns:p14="http://schemas.microsoft.com/office/powerpoint/2010/main" val="3811545923"/>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61A1EF53-0C7B-4C50-BDA1-4549B06B999F}" type="datetimeFigureOut">
              <a:rPr lang="en-US"/>
              <a:pPr>
                <a:defRPr/>
              </a:pPr>
              <a:t>11/17/2016</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36DBC508-3BB0-409A-90CB-8BFB4262ABC7}" type="slidenum">
              <a:rPr lang="en-US"/>
              <a:pPr>
                <a:defRPr/>
              </a:pPr>
              <a:t>‹#›</a:t>
            </a:fld>
            <a:endParaRPr lang="en-US" dirty="0"/>
          </a:p>
        </p:txBody>
      </p:sp>
    </p:spTree>
    <p:extLst>
      <p:ext uri="{BB962C8B-B14F-4D97-AF65-F5344CB8AC3E}">
        <p14:creationId xmlns:p14="http://schemas.microsoft.com/office/powerpoint/2010/main" val="3348216572"/>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2F7824C-8DBB-438F-9A87-3FEF2983F599}" type="datetimeFigureOut">
              <a:rPr lang="en-US"/>
              <a:pPr>
                <a:defRPr/>
              </a:pPr>
              <a:t>11/17/2016</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FDCE1BB6-C73F-41D9-AF81-B5E6F0E3D677}" type="slidenum">
              <a:rPr lang="en-US"/>
              <a:pPr>
                <a:defRPr/>
              </a:pPr>
              <a:t>‹#›</a:t>
            </a:fld>
            <a:endParaRPr lang="en-US" dirty="0"/>
          </a:p>
        </p:txBody>
      </p:sp>
    </p:spTree>
    <p:extLst>
      <p:ext uri="{BB962C8B-B14F-4D97-AF65-F5344CB8AC3E}">
        <p14:creationId xmlns:p14="http://schemas.microsoft.com/office/powerpoint/2010/main" val="519312308"/>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B27E79E-EDB4-4E04-AB5F-091581D655E2}" type="datetimeFigureOut">
              <a:rPr lang="en-US"/>
              <a:pPr>
                <a:defRPr/>
              </a:pPr>
              <a:t>11/17/2016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FD08BF7-708E-43EF-BAE0-53D388BB5B4E}" type="slidenum">
              <a:rPr lang="en-US"/>
              <a:pPr>
                <a:defRPr/>
              </a:pPr>
              <a:t>‹#›</a:t>
            </a:fld>
            <a:endParaRPr lang="en-US" dirty="0"/>
          </a:p>
        </p:txBody>
      </p:sp>
    </p:spTree>
    <p:extLst>
      <p:ext uri="{BB962C8B-B14F-4D97-AF65-F5344CB8AC3E}">
        <p14:creationId xmlns:p14="http://schemas.microsoft.com/office/powerpoint/2010/main" val="2582156607"/>
      </p:ext>
    </p:extLst>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1708DB8-0C79-44FC-AD73-DCDE3889C6EC}" type="datetimeFigureOut">
              <a:rPr lang="en-US"/>
              <a:pPr>
                <a:defRPr/>
              </a:pPr>
              <a:t>11/17/2016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08754CF6-ED13-41E4-8BF6-415A28D97F72}" type="slidenum">
              <a:rPr lang="en-US"/>
              <a:pPr>
                <a:defRPr/>
              </a:pPr>
              <a:t>‹#›</a:t>
            </a:fld>
            <a:endParaRPr lang="en-US" dirty="0"/>
          </a:p>
        </p:txBody>
      </p:sp>
    </p:spTree>
    <p:extLst>
      <p:ext uri="{BB962C8B-B14F-4D97-AF65-F5344CB8AC3E}">
        <p14:creationId xmlns:p14="http://schemas.microsoft.com/office/powerpoint/2010/main" val="3501117961"/>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D76F4A9-43AD-48C3-A9A9-C3D34F0366D3}" type="datetimeFigureOut">
              <a:rPr lang="en-US"/>
              <a:pPr>
                <a:defRPr/>
              </a:pPr>
              <a:t>11/17/2016</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0669EB52-DCE2-4E89-90C4-3A10B5ED165F}" type="slidenum">
              <a:rPr lang="en-US"/>
              <a:pPr>
                <a:defRPr/>
              </a:pPr>
              <a:t>‹#›</a:t>
            </a:fld>
            <a:endParaRPr lang="en-US" dirty="0"/>
          </a:p>
        </p:txBody>
      </p:sp>
    </p:spTree>
    <p:extLst>
      <p:ext uri="{BB962C8B-B14F-4D97-AF65-F5344CB8AC3E}">
        <p14:creationId xmlns:p14="http://schemas.microsoft.com/office/powerpoint/2010/main" val="1811219307"/>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FA0C2C9-AFF0-48F1-859A-1B0921BC6B14}" type="datetimeFigureOut">
              <a:rPr lang="en-US"/>
              <a:pPr>
                <a:defRPr/>
              </a:pPr>
              <a:t>11/17/2016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C7A8186-A993-4965-B6E6-EABCF86D4394}" type="slidenum">
              <a:rPr lang="en-US"/>
              <a:pPr>
                <a:defRPr/>
              </a:pPr>
              <a:t>‹#›</a:t>
            </a:fld>
            <a:endParaRPr lang="en-US" dirty="0"/>
          </a:p>
        </p:txBody>
      </p:sp>
    </p:spTree>
    <p:extLst>
      <p:ext uri="{BB962C8B-B14F-4D97-AF65-F5344CB8AC3E}">
        <p14:creationId xmlns:p14="http://schemas.microsoft.com/office/powerpoint/2010/main" val="3479583512"/>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E0A3AC7-A2EF-4B27-B372-1D01D9A6F708}" type="datetimeFigureOut">
              <a:rPr lang="en-US"/>
              <a:pPr>
                <a:defRPr/>
              </a:pPr>
              <a:t>11/17/2016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4B959FCB-DFC1-4589-8573-2BEF5CCBABF9}" type="slidenum">
              <a:rPr lang="en-US"/>
              <a:pPr>
                <a:defRPr/>
              </a:pPr>
              <a:t>‹#›</a:t>
            </a:fld>
            <a:endParaRPr lang="en-US" dirty="0"/>
          </a:p>
        </p:txBody>
      </p:sp>
    </p:spTree>
    <p:extLst>
      <p:ext uri="{BB962C8B-B14F-4D97-AF65-F5344CB8AC3E}">
        <p14:creationId xmlns:p14="http://schemas.microsoft.com/office/powerpoint/2010/main" val="3896550895"/>
      </p:ext>
    </p:extLst>
  </p:cSld>
  <p:clrMapOvr>
    <a:masterClrMapping/>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pPr>
              <a:defRPr/>
            </a:pPr>
            <a:fld id="{2D05D792-F6D0-4440-950C-0E73030611F3}" type="slidenum">
              <a:rPr lang="ar-SA"/>
              <a:pPr>
                <a:defRPr/>
              </a:pPr>
              <a:t>‹#›</a:t>
            </a:fld>
            <a:endParaRPr lang="en-US" dirty="0"/>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dirty="0"/>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dirty="0"/>
          </a:p>
        </p:txBody>
      </p:sp>
    </p:spTree>
    <p:extLst>
      <p:ext uri="{BB962C8B-B14F-4D97-AF65-F5344CB8AC3E}">
        <p14:creationId xmlns:p14="http://schemas.microsoft.com/office/powerpoint/2010/main" val="41503643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dirty="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B1F5A4B2-CB5D-4B67-8350-25794FBDDA14}" type="slidenum">
              <a:rPr lang="ar-SA"/>
              <a:pPr>
                <a:defRPr/>
              </a:pPr>
              <a:t>‹#›</a:t>
            </a:fld>
            <a:endParaRPr lang="en-US" dirty="0"/>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dirty="0"/>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dirty="0"/>
          </a:p>
        </p:txBody>
      </p:sp>
    </p:spTree>
    <p:extLst>
      <p:ext uri="{BB962C8B-B14F-4D97-AF65-F5344CB8AC3E}">
        <p14:creationId xmlns:p14="http://schemas.microsoft.com/office/powerpoint/2010/main" val="529933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2434C54F-2617-4CFC-8DD1-ED5AB31EB692}" type="datetimeFigureOut">
              <a:rPr lang="en-US"/>
              <a:pPr>
                <a:defRPr/>
              </a:pPr>
              <a:t>11/17/2016</a:t>
            </a:fld>
            <a:endParaRPr lang="en-US" dirty="0"/>
          </a:p>
        </p:txBody>
      </p:sp>
      <p:sp>
        <p:nvSpPr>
          <p:cNvPr id="16" name="Footer Placeholder 16"/>
          <p:cNvSpPr>
            <a:spLocks noGrp="1"/>
          </p:cNvSpPr>
          <p:nvPr>
            <p:ph type="ftr" sz="quarter" idx="11"/>
          </p:nvPr>
        </p:nvSpPr>
        <p:spPr/>
        <p:txBody>
          <a:bodyPr/>
          <a:lstStyle>
            <a:lvl1pPr>
              <a:defRPr/>
            </a:lvl1pPr>
          </a:lstStyle>
          <a:p>
            <a:pPr>
              <a:defRPr/>
            </a:pPr>
            <a:endParaRPr lang="en-US" dirty="0"/>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4223EE9-126D-4FC0-A698-E366ED7AFAD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631801340"/>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3863B2-A2F9-4D7A-9A00-3AE8393E126F}" type="datetimeFigureOut">
              <a:rPr lang="en-US"/>
              <a:pPr>
                <a:defRPr/>
              </a:pPr>
              <a:t>11/17/2016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C9A7798-4F4C-46EA-871F-512E2939F046}"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96802137"/>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dirty="0"/>
          </a:p>
        </p:txBody>
      </p:sp>
      <p:sp>
        <p:nvSpPr>
          <p:cNvPr id="16" name="Date Placeholder 3"/>
          <p:cNvSpPr>
            <a:spLocks noGrp="1"/>
          </p:cNvSpPr>
          <p:nvPr>
            <p:ph type="dt" sz="half" idx="11"/>
          </p:nvPr>
        </p:nvSpPr>
        <p:spPr/>
        <p:txBody>
          <a:bodyPr/>
          <a:lstStyle>
            <a:lvl1pPr>
              <a:defRPr/>
            </a:lvl1pPr>
          </a:lstStyle>
          <a:p>
            <a:pPr>
              <a:defRPr/>
            </a:pPr>
            <a:fld id="{BA581BD7-AF42-4672-A2CD-62C31A7A3738}" type="datetimeFigureOut">
              <a:rPr lang="en-US"/>
              <a:pPr>
                <a:defRPr/>
              </a:pPr>
              <a:t>11/17/2016</a:t>
            </a:fld>
            <a:endParaRPr lang="en-US" dirty="0"/>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B210EFC1-9495-4D72-954F-E85900AA59E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622208149"/>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668FC1C7-3C15-4BF1-B4F4-FB7782A41574}" type="datetimeFigureOut">
              <a:rPr lang="en-US"/>
              <a:pPr>
                <a:defRPr/>
              </a:pPr>
              <a:t>11/17/2016</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0DC537AC-489F-4710-A853-8770EC66E836}"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2144546203"/>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0C09FA2D-7D9C-4BC5-B278-58B079FE55D7}" type="datetimeFigureOut">
              <a:rPr lang="en-US"/>
              <a:pPr>
                <a:defRPr/>
              </a:pPr>
              <a:t>11/17/2016</a:t>
            </a:fld>
            <a:endParaRPr lang="en-US" dirty="0"/>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B1AFD7D7-31E4-4705-AECD-4240D991336B}" type="slidenum">
              <a:rPr lang="en-US"/>
              <a:pPr>
                <a:defRPr/>
              </a:pPr>
              <a:t>‹#›</a:t>
            </a:fld>
            <a:endParaRPr lang="en-US" dirty="0"/>
          </a:p>
        </p:txBody>
      </p:sp>
    </p:spTree>
    <p:extLst>
      <p:ext uri="{BB962C8B-B14F-4D97-AF65-F5344CB8AC3E}">
        <p14:creationId xmlns:p14="http://schemas.microsoft.com/office/powerpoint/2010/main" val="22032625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prstClr val="black"/>
              </a:solidFill>
              <a:latin typeface="Arial" pitchFamily="34" charset="0"/>
              <a:cs typeface="Arial" pitchFamily="34"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0F43AA01-AD84-4D28-A4C3-ED04D86F0C9E}" type="datetimeFigureOut">
              <a:rPr lang="en-US"/>
              <a:pPr>
                <a:defRPr/>
              </a:pPr>
              <a:t>11/17/2016</a:t>
            </a:fld>
            <a:endParaRPr lang="en-US" dirty="0"/>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dirty="0"/>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4B4CCE0F-6C94-4C62-8E5A-E46D28C5DDFC}"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405181748"/>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CA2072F0-61B7-458C-8A1E-CEED67A53A5D}" type="datetimeFigureOut">
              <a:rPr lang="en-US"/>
              <a:pPr>
                <a:defRPr/>
              </a:pPr>
              <a:t>11/17/2016</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C2251236-2C73-4D7C-9DF5-55EAA42B2A9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6518261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8" name="Date Placeholder 1"/>
          <p:cNvSpPr>
            <a:spLocks noGrp="1"/>
          </p:cNvSpPr>
          <p:nvPr>
            <p:ph type="dt" sz="half" idx="10"/>
          </p:nvPr>
        </p:nvSpPr>
        <p:spPr/>
        <p:txBody>
          <a:bodyPr/>
          <a:lstStyle>
            <a:lvl1pPr>
              <a:defRPr/>
            </a:lvl1pPr>
          </a:lstStyle>
          <a:p>
            <a:pPr>
              <a:defRPr/>
            </a:pPr>
            <a:fld id="{E35F64A7-1572-4F04-B1E2-6BC794B9F105}" type="datetimeFigureOut">
              <a:rPr lang="en-US"/>
              <a:pPr>
                <a:defRPr/>
              </a:pPr>
              <a:t>11/17/2016</a:t>
            </a:fld>
            <a:endParaRPr lang="en-US" dirty="0"/>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9FF61587-956A-40B9-873A-61E0031E47B3}" type="slidenum">
              <a:rPr lang="en-US"/>
              <a:pPr>
                <a:defRPr/>
              </a:pPr>
              <a:t>‹#›</a:t>
            </a:fld>
            <a:endParaRPr lang="en-US" dirty="0"/>
          </a:p>
        </p:txBody>
      </p:sp>
    </p:spTree>
    <p:extLst>
      <p:ext uri="{BB962C8B-B14F-4D97-AF65-F5344CB8AC3E}">
        <p14:creationId xmlns:p14="http://schemas.microsoft.com/office/powerpoint/2010/main" val="5930196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8E57CDCF-654C-4152-AAAE-D77F356A8F07}" type="slidenum">
              <a:rPr lang="en-US">
                <a:solidFill>
                  <a:srgbClr val="9C007F">
                    <a:shade val="75000"/>
                  </a:srgbClr>
                </a:solidFill>
              </a:rPr>
              <a:pPr>
                <a:defRPr/>
              </a:pPr>
              <a:t>‹#›</a:t>
            </a:fld>
            <a:endParaRPr lang="en-US" dirty="0">
              <a:solidFill>
                <a:srgbClr val="9C007F">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513C4EED-5318-45EF-A331-057E0A27C095}" type="datetimeFigureOut">
              <a:rPr lang="en-US"/>
              <a:pPr>
                <a:defRPr/>
              </a:pPr>
              <a:t>11/17/2016</a:t>
            </a:fld>
            <a:endParaRPr lang="en-US" dirty="0"/>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dirty="0"/>
          </a:p>
        </p:txBody>
      </p:sp>
    </p:spTree>
    <p:extLst>
      <p:ext uri="{BB962C8B-B14F-4D97-AF65-F5344CB8AC3E}">
        <p14:creationId xmlns:p14="http://schemas.microsoft.com/office/powerpoint/2010/main" val="1260919893"/>
      </p:ext>
    </p:extLst>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E841E2C6-04FA-4323-97C5-1C096F483958}" type="slidenum">
              <a:rPr lang="en-US">
                <a:solidFill>
                  <a:srgbClr val="9C007F">
                    <a:shade val="75000"/>
                  </a:srgbClr>
                </a:solidFill>
              </a:rPr>
              <a:pPr>
                <a:defRPr/>
              </a:pPr>
              <a:t>‹#›</a:t>
            </a:fld>
            <a:endParaRPr lang="en-US" dirty="0">
              <a:solidFill>
                <a:srgbClr val="9C007F">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2055163E-0AE3-47E0-8965-43D54C824436}" type="datetimeFigureOut">
              <a:rPr lang="en-US"/>
              <a:pPr>
                <a:defRPr/>
              </a:pPr>
              <a:t>11/17/2016</a:t>
            </a:fld>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dirty="0"/>
          </a:p>
        </p:txBody>
      </p:sp>
    </p:spTree>
    <p:extLst>
      <p:ext uri="{BB962C8B-B14F-4D97-AF65-F5344CB8AC3E}">
        <p14:creationId xmlns:p14="http://schemas.microsoft.com/office/powerpoint/2010/main" val="9314839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6F79BE-48E1-4F4C-8856-05840A0A9194}" type="datetimeFigureOut">
              <a:rPr lang="en-US"/>
              <a:pPr>
                <a:defRPr/>
              </a:pPr>
              <a:t>11/17/2016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D74F275-38A2-48FB-8D88-31D4FE04BABA}"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3817992219"/>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88CDB174-282A-47C9-BF6C-52642F8BA99D}" type="slidenum">
              <a:rPr lang="en-US">
                <a:solidFill>
                  <a:srgbClr val="9C007F">
                    <a:shade val="75000"/>
                  </a:srgbClr>
                </a:solidFill>
              </a:rPr>
              <a:pPr>
                <a:defRPr/>
              </a:pPr>
              <a:t>‹#›</a:t>
            </a:fld>
            <a:endParaRPr lang="en-US" dirty="0">
              <a:solidFill>
                <a:srgbClr val="9C007F">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9E84B055-2C0F-499A-BA1F-BA4057CA878A}" type="datetimeFigureOut">
              <a:rPr lang="en-US"/>
              <a:pPr>
                <a:defRPr/>
              </a:pPr>
              <a:t>11/17/2016</a:t>
            </a:fld>
            <a:endParaRPr lang="en-US" dirty="0"/>
          </a:p>
        </p:txBody>
      </p:sp>
      <p:sp>
        <p:nvSpPr>
          <p:cNvPr id="15"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2888307935"/>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6000" y="72000"/>
            <a:ext cx="609600" cy="956931"/>
          </a:xfrm>
          <a:prstGeom prst="rect">
            <a:avLst/>
          </a:prstGeom>
        </p:spPr>
      </p:pic>
      <p:sp>
        <p:nvSpPr>
          <p:cNvPr id="7" name="Date Placeholder 23"/>
          <p:cNvSpPr>
            <a:spLocks noGrp="1"/>
          </p:cNvSpPr>
          <p:nvPr>
            <p:ph type="dt" sz="half" idx="2"/>
          </p:nvPr>
        </p:nvSpPr>
        <p:spPr>
          <a:xfrm>
            <a:off x="-4935" y="6172200"/>
            <a:ext cx="1008000" cy="32400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pPr algn="ctr"/>
            <a:r>
              <a:rPr lang="en-US" dirty="0" smtClean="0"/>
              <a:t>Nov 2012</a:t>
            </a:r>
            <a:endParaRPr lang="en-US" dirty="0"/>
          </a:p>
        </p:txBody>
      </p:sp>
      <p:sp>
        <p:nvSpPr>
          <p:cNvPr id="11" name="Slide Number Placeholder 21"/>
          <p:cNvSpPr>
            <a:spLocks noGrp="1"/>
          </p:cNvSpPr>
          <p:nvPr>
            <p:ph type="sldNum" sz="quarter" idx="4"/>
          </p:nvPr>
        </p:nvSpPr>
        <p:spPr>
          <a:xfrm>
            <a:off x="1758" y="6477000"/>
            <a:ext cx="1008000" cy="324000"/>
          </a:xfrm>
          <a:prstGeom prst="rect">
            <a:avLst/>
          </a:prstGeom>
        </p:spPr>
        <p:txBody>
          <a:bodyPr anchor="b"/>
          <a:lstStyle>
            <a:lvl1pPr algn="ctr" eaLnBrk="1" latinLnBrk="0" hangingPunct="1">
              <a:defRPr kumimoji="0" sz="1200" b="1">
                <a:solidFill>
                  <a:schemeClr val="bg2">
                    <a:shade val="50000"/>
                    <a:satMod val="200000"/>
                  </a:schemeClr>
                </a:solidFill>
                <a:effectLst/>
              </a:defRPr>
            </a:lvl1pPr>
            <a:extLst/>
          </a:lstStyle>
          <a:p>
            <a:fld id="{2EE78D94-870D-4D90-8F8C-9E30DB84A23F}" type="slidenum">
              <a:rPr lang="en-US" smtClean="0"/>
              <a:pPr/>
              <a:t>‹#›</a:t>
            </a:fld>
            <a:endParaRPr lang="en-US" dirty="0"/>
          </a:p>
        </p:txBody>
      </p:sp>
      <p:cxnSp>
        <p:nvCxnSpPr>
          <p:cNvPr id="12" name="Straight Connector 11"/>
          <p:cNvCxnSpPr/>
          <p:nvPr userDrawn="1"/>
        </p:nvCxnSpPr>
        <p:spPr>
          <a:xfrm flipH="1">
            <a:off x="0" y="6019800"/>
            <a:ext cx="1008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 name="Title 2"/>
          <p:cNvSpPr>
            <a:spLocks noGrp="1"/>
          </p:cNvSpPr>
          <p:nvPr>
            <p:ph type="title"/>
          </p:nvPr>
        </p:nvSpPr>
        <p:spPr/>
        <p:txBody>
          <a:bodyPr/>
          <a:lstStyle/>
          <a:p>
            <a:r>
              <a:rPr lang="en-US" smtClean="0"/>
              <a:t>Click to edit Master title style</a:t>
            </a:r>
            <a:endParaRPr lang="ar-SA"/>
          </a:p>
        </p:txBody>
      </p:sp>
    </p:spTree>
    <p:extLst>
      <p:ext uri="{BB962C8B-B14F-4D97-AF65-F5344CB8AC3E}">
        <p14:creationId xmlns:p14="http://schemas.microsoft.com/office/powerpoint/2010/main" val="372754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64CAE70-B309-4B0D-A8B7-CA45450801B0}" type="datetimeFigureOut">
              <a:rPr lang="en-US"/>
              <a:pPr>
                <a:defRPr/>
              </a:pPr>
              <a:t>11/17/2016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616E8DFA-37CA-4394-BFF8-770A8725B480}" type="slidenum">
              <a:rPr lang="en-US"/>
              <a:pPr>
                <a:defRPr/>
              </a:pPr>
              <a:t>‹#›</a:t>
            </a:fld>
            <a:endParaRPr lang="en-US" dirty="0"/>
          </a:p>
        </p:txBody>
      </p:sp>
    </p:spTree>
    <p:extLst>
      <p:ext uri="{BB962C8B-B14F-4D97-AF65-F5344CB8AC3E}">
        <p14:creationId xmlns:p14="http://schemas.microsoft.com/office/powerpoint/2010/main" val="4018998273"/>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8F567F1-BDFC-4D93-B0C5-0D0217E5B501}" type="datetimeFigureOut">
              <a:rPr lang="en-US"/>
              <a:pPr>
                <a:defRPr/>
              </a:pPr>
              <a:t>11/17/2016</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F33261BB-6080-4950-A70F-13E03B6C9BE4}" type="slidenum">
              <a:rPr lang="en-US"/>
              <a:pPr>
                <a:defRPr/>
              </a:pPr>
              <a:t>‹#›</a:t>
            </a:fld>
            <a:endParaRPr lang="en-US" dirty="0"/>
          </a:p>
        </p:txBody>
      </p:sp>
    </p:spTree>
    <p:extLst>
      <p:ext uri="{BB962C8B-B14F-4D97-AF65-F5344CB8AC3E}">
        <p14:creationId xmlns:p14="http://schemas.microsoft.com/office/powerpoint/2010/main" val="617771259"/>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9C093D-518C-45C0-B746-06EF1D94C772}" type="datetimeFigureOut">
              <a:rPr lang="en-US"/>
              <a:pPr>
                <a:defRPr/>
              </a:pPr>
              <a:t>11/17/2016</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8F0080EA-53FE-46D1-A757-AD0A56C03D19}" type="slidenum">
              <a:rPr lang="en-US"/>
              <a:pPr>
                <a:defRPr/>
              </a:pPr>
              <a:t>‹#›</a:t>
            </a:fld>
            <a:endParaRPr lang="en-US" dirty="0"/>
          </a:p>
        </p:txBody>
      </p:sp>
    </p:spTree>
    <p:extLst>
      <p:ext uri="{BB962C8B-B14F-4D97-AF65-F5344CB8AC3E}">
        <p14:creationId xmlns:p14="http://schemas.microsoft.com/office/powerpoint/2010/main" val="2512058959"/>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04D9E13-4B4F-479D-8B8E-492C2319AF57}" type="datetimeFigureOut">
              <a:rPr lang="en-US"/>
              <a:pPr>
                <a:defRPr/>
              </a:pPr>
              <a:t>11/17/2016</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EFCC86A4-E3E1-47D0-BA4B-BBDFE7166996}" type="slidenum">
              <a:rPr lang="en-US"/>
              <a:pPr>
                <a:defRPr/>
              </a:pPr>
              <a:t>‹#›</a:t>
            </a:fld>
            <a:endParaRPr lang="en-US" dirty="0"/>
          </a:p>
        </p:txBody>
      </p:sp>
    </p:spTree>
    <p:extLst>
      <p:ext uri="{BB962C8B-B14F-4D97-AF65-F5344CB8AC3E}">
        <p14:creationId xmlns:p14="http://schemas.microsoft.com/office/powerpoint/2010/main" val="896575256"/>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16143A1-C8F9-4FF9-871F-22B6A1967C0F}" type="datetimeFigureOut">
              <a:rPr lang="en-US"/>
              <a:pPr>
                <a:defRPr/>
              </a:pPr>
              <a:t>11/17/2016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D34AAF4B-EB31-4B37-A7D6-544BBB3AF2D3}" type="slidenum">
              <a:rPr lang="en-US"/>
              <a:pPr>
                <a:defRPr/>
              </a:pPr>
              <a:t>‹#›</a:t>
            </a:fld>
            <a:endParaRPr lang="en-US" dirty="0"/>
          </a:p>
        </p:txBody>
      </p:sp>
    </p:spTree>
    <p:extLst>
      <p:ext uri="{BB962C8B-B14F-4D97-AF65-F5344CB8AC3E}">
        <p14:creationId xmlns:p14="http://schemas.microsoft.com/office/powerpoint/2010/main" val="2911526581"/>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4B3BC94-6A83-4A95-A8E9-89FCD52C52EB}" type="datetimeFigureOut">
              <a:rPr lang="en-US"/>
              <a:pPr>
                <a:defRPr/>
              </a:pPr>
              <a:t>11/17/2016</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A11C29EF-3869-4E09-8061-0EE9B7693E1F}" type="slidenum">
              <a:rPr lang="en-US"/>
              <a:pPr>
                <a:defRPr/>
              </a:pPr>
              <a:t>‹#›</a:t>
            </a:fld>
            <a:endParaRPr lang="en-US" dirty="0"/>
          </a:p>
        </p:txBody>
      </p:sp>
    </p:spTree>
    <p:extLst>
      <p:ext uri="{BB962C8B-B14F-4D97-AF65-F5344CB8AC3E}">
        <p14:creationId xmlns:p14="http://schemas.microsoft.com/office/powerpoint/2010/main" val="4182227077"/>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theme" Target="../theme/theme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46D2C5AB-B73F-4917-97B2-6E7436292CA4}" type="datetimeFigureOut">
              <a:rPr lang="en-US"/>
              <a:pPr fontAlgn="base">
                <a:spcBef>
                  <a:spcPct val="0"/>
                </a:spcBef>
                <a:spcAft>
                  <a:spcPct val="0"/>
                </a:spcAft>
                <a:defRPr/>
              </a:pPr>
              <a:t>11/17/2016</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5F833D96-47F0-4547-AE18-56C11E0146C4}" type="slidenum">
              <a:rPr lang="en-US"/>
              <a:pPr fontAlgn="base">
                <a:spcBef>
                  <a:spcPct val="0"/>
                </a:spcBef>
                <a:spcAft>
                  <a:spcPct val="0"/>
                </a:spcAft>
                <a:defRPr/>
              </a:pPr>
              <a:t>‹#›</a:t>
            </a:fld>
            <a:endParaRPr lang="en-US" dirty="0"/>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grpSp>
    </p:spTree>
    <p:extLst>
      <p:ext uri="{BB962C8B-B14F-4D97-AF65-F5344CB8AC3E}">
        <p14:creationId xmlns:p14="http://schemas.microsoft.com/office/powerpoint/2010/main" val="127166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3076"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0BC7904A-D9DD-42F1-B64A-EDE498A0B848}" type="datetimeFigureOut">
              <a:rPr lang="en-US"/>
              <a:pPr fontAlgn="base">
                <a:spcBef>
                  <a:spcPct val="0"/>
                </a:spcBef>
                <a:spcAft>
                  <a:spcPct val="0"/>
                </a:spcAft>
                <a:defRPr/>
              </a:pPr>
              <a:t>11/17/2016</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C7968AE1-EEC7-4E1D-95B9-7EBF4441C4E3}" type="slidenum">
              <a:rPr lang="en-US"/>
              <a:pPr fontAlgn="base">
                <a:spcBef>
                  <a:spcPct val="0"/>
                </a:spcBef>
                <a:spcAft>
                  <a:spcPct val="0"/>
                </a:spcAft>
                <a:defRPr/>
              </a:pPr>
              <a:t>‹#›</a:t>
            </a:fld>
            <a:endParaRPr lang="en-US" dirty="0"/>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grpSp>
    </p:spTree>
    <p:extLst>
      <p:ext uri="{BB962C8B-B14F-4D97-AF65-F5344CB8AC3E}">
        <p14:creationId xmlns:p14="http://schemas.microsoft.com/office/powerpoint/2010/main" val="166631529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4293145A-0C77-42CA-BDE5-F54C95781113}" type="datetimeFigureOut">
              <a:rPr lang="en-US"/>
              <a:pPr>
                <a:defRPr/>
              </a:pPr>
              <a:t>11/17/2016</a:t>
            </a:fld>
            <a:endParaRPr lang="en-US" dirty="0"/>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dirty="0"/>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463B0422-7558-4725-B7C1-5F6E4A1F668B}" type="slidenum">
              <a:rPr lang="en-US">
                <a:solidFill>
                  <a:srgbClr val="9C007F">
                    <a:shade val="75000"/>
                  </a:srgbClr>
                </a:solidFill>
              </a:rPr>
              <a:pPr>
                <a:defRPr/>
              </a:pPr>
              <a:t>‹#›</a:t>
            </a:fld>
            <a:endParaRPr lang="en-US" dirty="0">
              <a:solidFill>
                <a:srgbClr val="9C007F">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62524104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Lst>
  <p:txStyles>
    <p:titleStyle>
      <a:lvl1pPr algn="ctr" rtl="0" eaLnBrk="0" fontAlgn="base" hangingPunct="0">
        <a:spcBef>
          <a:spcPct val="0"/>
        </a:spcBef>
        <a:spcAft>
          <a:spcPct val="0"/>
        </a:spcAft>
        <a:defRPr sz="3300" kern="1200">
          <a:solidFill>
            <a:srgbClr val="89006F"/>
          </a:solidFill>
          <a:latin typeface="+mj-lt"/>
          <a:ea typeface="+mj-ea"/>
          <a:cs typeface="+mj-cs"/>
        </a:defRPr>
      </a:lvl1pPr>
      <a:lvl2pPr algn="ctr" rtl="0" eaLnBrk="0" fontAlgn="base" hangingPunct="0">
        <a:spcBef>
          <a:spcPct val="0"/>
        </a:spcBef>
        <a:spcAft>
          <a:spcPct val="0"/>
        </a:spcAft>
        <a:defRPr sz="3300">
          <a:solidFill>
            <a:srgbClr val="89006F"/>
          </a:solidFill>
          <a:latin typeface="Georgia" pitchFamily="18" charset="0"/>
        </a:defRPr>
      </a:lvl2pPr>
      <a:lvl3pPr algn="ctr" rtl="0" eaLnBrk="0" fontAlgn="base" hangingPunct="0">
        <a:spcBef>
          <a:spcPct val="0"/>
        </a:spcBef>
        <a:spcAft>
          <a:spcPct val="0"/>
        </a:spcAft>
        <a:defRPr sz="3300">
          <a:solidFill>
            <a:srgbClr val="89006F"/>
          </a:solidFill>
          <a:latin typeface="Georgia" pitchFamily="18" charset="0"/>
        </a:defRPr>
      </a:lvl3pPr>
      <a:lvl4pPr algn="ctr" rtl="0" eaLnBrk="0" fontAlgn="base" hangingPunct="0">
        <a:spcBef>
          <a:spcPct val="0"/>
        </a:spcBef>
        <a:spcAft>
          <a:spcPct val="0"/>
        </a:spcAft>
        <a:defRPr sz="3300">
          <a:solidFill>
            <a:srgbClr val="89006F"/>
          </a:solidFill>
          <a:latin typeface="Georgia" pitchFamily="18" charset="0"/>
        </a:defRPr>
      </a:lvl4pPr>
      <a:lvl5pPr algn="ctr" rtl="0" eaLnBrk="0" fontAlgn="base" hangingPunct="0">
        <a:spcBef>
          <a:spcPct val="0"/>
        </a:spcBef>
        <a:spcAft>
          <a:spcPct val="0"/>
        </a:spcAft>
        <a:defRPr sz="3300">
          <a:solidFill>
            <a:srgbClr val="89006F"/>
          </a:solidFill>
          <a:latin typeface="Georgia" pitchFamily="18" charset="0"/>
        </a:defRPr>
      </a:lvl5pPr>
      <a:lvl6pPr marL="457200" algn="ctr" rtl="0" fontAlgn="base">
        <a:spcBef>
          <a:spcPct val="0"/>
        </a:spcBef>
        <a:spcAft>
          <a:spcPct val="0"/>
        </a:spcAft>
        <a:defRPr sz="3300">
          <a:solidFill>
            <a:srgbClr val="89006F"/>
          </a:solidFill>
          <a:latin typeface="Georgia" pitchFamily="18" charset="0"/>
        </a:defRPr>
      </a:lvl6pPr>
      <a:lvl7pPr marL="914400" algn="ctr" rtl="0" fontAlgn="base">
        <a:spcBef>
          <a:spcPct val="0"/>
        </a:spcBef>
        <a:spcAft>
          <a:spcPct val="0"/>
        </a:spcAft>
        <a:defRPr sz="3300">
          <a:solidFill>
            <a:srgbClr val="89006F"/>
          </a:solidFill>
          <a:latin typeface="Georgia" pitchFamily="18" charset="0"/>
        </a:defRPr>
      </a:lvl7pPr>
      <a:lvl8pPr marL="1371600" algn="ctr" rtl="0" fontAlgn="base">
        <a:spcBef>
          <a:spcPct val="0"/>
        </a:spcBef>
        <a:spcAft>
          <a:spcPct val="0"/>
        </a:spcAft>
        <a:defRPr sz="3300">
          <a:solidFill>
            <a:srgbClr val="89006F"/>
          </a:solidFill>
          <a:latin typeface="Georgia" pitchFamily="18" charset="0"/>
        </a:defRPr>
      </a:lvl8pPr>
      <a:lvl9pPr marL="1828800" algn="ctr" rtl="0" fontAlgn="base">
        <a:spcBef>
          <a:spcPct val="0"/>
        </a:spcBef>
        <a:spcAft>
          <a:spcPct val="0"/>
        </a:spcAft>
        <a:defRPr sz="3300">
          <a:solidFill>
            <a:srgbClr val="89006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C007F"/>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68007F"/>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005BD3"/>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981200"/>
            <a:ext cx="6278562" cy="3139281"/>
          </a:xfrm>
        </p:spPr>
      </p:pic>
    </p:spTree>
    <p:extLst>
      <p:ext uri="{BB962C8B-B14F-4D97-AF65-F5344CB8AC3E}">
        <p14:creationId xmlns:p14="http://schemas.microsoft.com/office/powerpoint/2010/main" val="1318558661"/>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301625" y="1524000"/>
            <a:ext cx="8504238" cy="4876800"/>
          </a:xfrm>
        </p:spPr>
        <p:txBody>
          <a:bodyPr/>
          <a:lstStyle/>
          <a:p>
            <a:pPr algn="just" rtl="1" eaLnBrk="1" hangingPunct="1"/>
            <a:r>
              <a:rPr lang="ar-EG" sz="2400" b="1" dirty="0"/>
              <a:t>وتتكون الخرائط النصف المليونية مقياس 1: 500000 – السابقة الذكر- من 21 لوحة تغطي كامل مساحة الدولة </a:t>
            </a:r>
            <a:r>
              <a:rPr lang="ar-EG" sz="2400" b="1" dirty="0" smtClean="0"/>
              <a:t>أبعاد </a:t>
            </a:r>
            <a:r>
              <a:rPr lang="ar-EG" sz="2400" b="1" dirty="0"/>
              <a:t>اللوحة الواحدة 3 درجات طولية × 4 درجات عرضية، عدا لوحة وادي السرحان 200، والتي تمتد 5 درجات طولية، ولوحة الحجاز الشمالي رقم 204، ولوحة الحجاز الجنوب رقم 210؛ حيث امتدت كل منهما 4 درجات طولية.</a:t>
            </a:r>
            <a:endParaRPr lang="ar-EG" sz="2400" b="1" dirty="0" smtClean="0"/>
          </a:p>
          <a:p>
            <a:pPr algn="just" rtl="1" eaLnBrk="1" hangingPunct="1"/>
            <a:r>
              <a:rPr lang="ar-SA" sz="2400" b="1" dirty="0"/>
              <a:t>و</a:t>
            </a:r>
            <a:r>
              <a:rPr lang="ar-EG" sz="2400" b="1" dirty="0" smtClean="0"/>
              <a:t>رسمت </a:t>
            </a:r>
            <a:r>
              <a:rPr lang="ar-SA" sz="2400" b="1" dirty="0" smtClean="0"/>
              <a:t>اللوحات </a:t>
            </a:r>
            <a:r>
              <a:rPr lang="ar-EG" sz="2400" b="1" dirty="0" smtClean="0"/>
              <a:t>حسب </a:t>
            </a:r>
            <a:r>
              <a:rPr lang="ar-EG" sz="2400" b="1" dirty="0"/>
              <a:t>مسقط لامبرت المخروطي </a:t>
            </a:r>
            <a:r>
              <a:rPr lang="ar-EG" sz="2400" b="1" dirty="0" smtClean="0"/>
              <a:t>التشابهي</a:t>
            </a:r>
            <a:r>
              <a:rPr lang="en-US" sz="2400" b="1" dirty="0" smtClean="0"/>
              <a:t>Lambert </a:t>
            </a:r>
            <a:r>
              <a:rPr lang="en-US" sz="2400" b="1" dirty="0"/>
              <a:t>Conformal Conic </a:t>
            </a:r>
            <a:r>
              <a:rPr lang="en-US" sz="2400" b="1" dirty="0" smtClean="0"/>
              <a:t>Projection </a:t>
            </a:r>
            <a:r>
              <a:rPr lang="ar-SA" sz="2400" b="1" dirty="0" smtClean="0"/>
              <a:t> </a:t>
            </a:r>
            <a:r>
              <a:rPr lang="ar-EG" sz="2400" b="1" dirty="0" smtClean="0"/>
              <a:t>واعتمد </a:t>
            </a:r>
            <a:r>
              <a:rPr lang="ar-EG" sz="2400" b="1" dirty="0"/>
              <a:t>في تحديد ابعاد الجيوئيد (مدي تفلطح القطبين) علي المجسم الناقص الدوراني </a:t>
            </a:r>
            <a:r>
              <a:rPr lang="en-US" sz="2400" b="1" dirty="0" smtClean="0"/>
              <a:t>Ellipsoid </a:t>
            </a:r>
            <a:r>
              <a:rPr lang="ar-SA" sz="2400" b="1" dirty="0" smtClean="0"/>
              <a:t> </a:t>
            </a:r>
            <a:r>
              <a:rPr lang="ar-EG" sz="2400" b="1" dirty="0" smtClean="0"/>
              <a:t>كلارك </a:t>
            </a:r>
            <a:r>
              <a:rPr lang="ar-EG" sz="2400" b="1" dirty="0"/>
              <a:t>1880 بنسبة تفلطح 1: 29347 . وتم إنتاج وطبع أول لوحة من سلسلة لوحات الخريطة عام 1965م (1375ﮬ) من صور جوية مصححة وغير مصصحة، ومن المساحة الأرضية وهي: لوحة طويق الجنوبي رقم </a:t>
            </a:r>
            <a:r>
              <a:rPr lang="en-US" sz="2400" b="1" dirty="0"/>
              <a:t>B 212- 1، </a:t>
            </a:r>
            <a:r>
              <a:rPr lang="ar-EG" sz="2400" b="1" dirty="0"/>
              <a:t>وتغطي منطقة تمتد </a:t>
            </a:r>
            <a:r>
              <a:rPr lang="ar-SA" sz="2400" b="1" dirty="0" smtClean="0"/>
              <a:t>بين</a:t>
            </a:r>
            <a:r>
              <a:rPr lang="ar-EG" sz="2400" b="1" dirty="0" smtClean="0"/>
              <a:t> خط</a:t>
            </a:r>
            <a:r>
              <a:rPr lang="ar-SA" sz="2400" b="1" dirty="0" smtClean="0"/>
              <a:t>ي</a:t>
            </a:r>
            <a:r>
              <a:rPr lang="ar-EG" sz="2400" b="1" dirty="0" smtClean="0"/>
              <a:t> </a:t>
            </a:r>
            <a:r>
              <a:rPr lang="ar-EG" sz="2400" b="1" dirty="0"/>
              <a:t>طول 45 </a:t>
            </a:r>
            <a:r>
              <a:rPr lang="ar-SA" sz="2400" b="1" dirty="0" smtClean="0"/>
              <a:t>-</a:t>
            </a:r>
            <a:r>
              <a:rPr lang="ar-EG" sz="2400" b="1" dirty="0" smtClean="0"/>
              <a:t> 48˚ شرقاً</a:t>
            </a:r>
            <a:r>
              <a:rPr lang="ar-EG" sz="2400" b="1" dirty="0"/>
              <a:t>، </a:t>
            </a:r>
            <a:r>
              <a:rPr lang="ar-EG" sz="2400" b="1" dirty="0" smtClean="0"/>
              <a:t>و</a:t>
            </a:r>
            <a:r>
              <a:rPr lang="ar-SA" sz="2400" b="1" dirty="0" smtClean="0"/>
              <a:t>بين</a:t>
            </a:r>
            <a:r>
              <a:rPr lang="ar-EG" sz="2400" b="1" dirty="0" smtClean="0"/>
              <a:t> دائر</a:t>
            </a:r>
            <a:r>
              <a:rPr lang="ar-SA" sz="2400" b="1" dirty="0" smtClean="0"/>
              <a:t>تي</a:t>
            </a:r>
            <a:r>
              <a:rPr lang="ar-EG" sz="2400" b="1" dirty="0" smtClean="0"/>
              <a:t> </a:t>
            </a:r>
            <a:r>
              <a:rPr lang="ar-EG" sz="2400" b="1" dirty="0"/>
              <a:t>عرض 20 </a:t>
            </a:r>
            <a:r>
              <a:rPr lang="ar-SA" sz="2400" b="1" dirty="0" smtClean="0"/>
              <a:t>- </a:t>
            </a:r>
            <a:r>
              <a:rPr lang="ar-EG" sz="2400" b="1" dirty="0" smtClean="0"/>
              <a:t>24</a:t>
            </a:r>
            <a:r>
              <a:rPr lang="ar-SA" sz="2400" b="1" dirty="0" smtClean="0"/>
              <a:t> ˚</a:t>
            </a:r>
            <a:r>
              <a:rPr lang="ar-EG" sz="2400" b="1" dirty="0" smtClean="0"/>
              <a:t>شمالاً</a:t>
            </a:r>
            <a:r>
              <a:rPr lang="ar-EG" sz="2400" b="1" dirty="0"/>
              <a:t>. </a:t>
            </a:r>
            <a:endParaRPr lang="ar-EG" sz="2400" dirty="0" smtClean="0"/>
          </a:p>
        </p:txBody>
      </p:sp>
    </p:spTree>
    <p:extLst>
      <p:ext uri="{BB962C8B-B14F-4D97-AF65-F5344CB8AC3E}">
        <p14:creationId xmlns:p14="http://schemas.microsoft.com/office/powerpoint/2010/main" val="2008533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301625" y="228600"/>
            <a:ext cx="8534400" cy="762000"/>
          </a:xfrm>
        </p:spPr>
        <p:txBody>
          <a:bodyPr/>
          <a:lstStyle/>
          <a:p>
            <a:pPr rtl="1" eaLnBrk="1" hangingPunct="1"/>
            <a:r>
              <a:rPr lang="ar-SA" sz="2800" b="1" dirty="0" smtClean="0">
                <a:solidFill>
                  <a:srgbClr val="89006F"/>
                </a:solidFill>
              </a:rPr>
              <a:t>دليل لوحات الخريطة الطبوغرافية إنتاج </a:t>
            </a:r>
            <a:r>
              <a:rPr lang="en-US" sz="2400" b="1" dirty="0" smtClean="0">
                <a:solidFill>
                  <a:srgbClr val="89006F"/>
                </a:solidFill>
              </a:rPr>
              <a:t>USGS</a:t>
            </a:r>
            <a:r>
              <a:rPr lang="ar-SA" sz="2400" b="1" dirty="0" smtClean="0">
                <a:solidFill>
                  <a:srgbClr val="89006F"/>
                </a:solidFill>
              </a:rPr>
              <a:t>&amp;</a:t>
            </a:r>
            <a:r>
              <a:rPr lang="en-US" sz="2400" b="1" dirty="0" smtClean="0">
                <a:solidFill>
                  <a:srgbClr val="89006F"/>
                </a:solidFill>
              </a:rPr>
              <a:t>ARAMCO</a:t>
            </a:r>
            <a:r>
              <a:rPr lang="ar-SA" sz="2800" b="1" dirty="0" smtClean="0">
                <a:solidFill>
                  <a:srgbClr val="89006F"/>
                </a:solidFill>
              </a:rPr>
              <a:t> </a:t>
            </a:r>
            <a:endParaRPr lang="en-US" sz="2800" b="1" dirty="0" smtClean="0">
              <a:solidFill>
                <a:srgbClr val="89006F"/>
              </a:solidFill>
              <a:latin typeface="Arial" panose="020B0604020202020204" pitchFamily="34" charset="0"/>
              <a:cs typeface="Arial" panose="020B0604020202020204" pitchFamily="34" charset="0"/>
            </a:endParaRPr>
          </a:p>
        </p:txBody>
      </p:sp>
      <p:pic>
        <p:nvPicPr>
          <p:cNvPr id="3" name="Content Placeholder 2"/>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298305" y="1524000"/>
            <a:ext cx="4541040" cy="4846320"/>
          </a:xfrm>
        </p:spPr>
      </p:pic>
    </p:spTree>
    <p:extLst>
      <p:ext uri="{BB962C8B-B14F-4D97-AF65-F5344CB8AC3E}">
        <p14:creationId xmlns:p14="http://schemas.microsoft.com/office/powerpoint/2010/main" val="29706900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152400" y="1524000"/>
            <a:ext cx="8839199" cy="4876800"/>
          </a:xfrm>
        </p:spPr>
        <p:txBody>
          <a:bodyPr/>
          <a:lstStyle/>
          <a:p>
            <a:pPr algn="just" rtl="1" eaLnBrk="1" hangingPunct="1"/>
            <a:r>
              <a:rPr lang="ar-EG" sz="2200" b="1" dirty="0" smtClean="0"/>
              <a:t>تعد </a:t>
            </a:r>
            <a:r>
              <a:rPr lang="ar-EG" sz="2200" b="1" dirty="0"/>
              <a:t>بداية الخطة الخمسية الأولي عام 1395 ﮬ التي تضمنت تطوير البنية الأساسية في المدن الكبرى البداية الحقيقة في عمليات إنتاج الخرائط </a:t>
            </a:r>
            <a:r>
              <a:rPr lang="ar-EG" sz="2200" b="1" dirty="0" smtClean="0"/>
              <a:t>الطبوغرافية</a:t>
            </a:r>
            <a:r>
              <a:rPr lang="ar-SA" sz="2200" b="1" dirty="0" smtClean="0"/>
              <a:t> السعودية</a:t>
            </a:r>
            <a:r>
              <a:rPr lang="ar-EG" sz="2200" b="1" dirty="0" smtClean="0"/>
              <a:t>، </a:t>
            </a:r>
            <a:r>
              <a:rPr lang="ar-SA" sz="2200" b="1" dirty="0" smtClean="0"/>
              <a:t>منها: </a:t>
            </a:r>
            <a:r>
              <a:rPr lang="ar-EG" sz="2200" b="1" dirty="0" smtClean="0"/>
              <a:t>خريطة </a:t>
            </a:r>
            <a:r>
              <a:rPr lang="ar-EG" sz="2200" b="1" dirty="0"/>
              <a:t>مقياس 1: 25000 </a:t>
            </a:r>
            <a:r>
              <a:rPr lang="ar-SA" sz="2200" b="1" dirty="0" smtClean="0"/>
              <a:t>والتي </a:t>
            </a:r>
            <a:r>
              <a:rPr lang="ar-EG" sz="2200" b="1" dirty="0" smtClean="0"/>
              <a:t>رسمت</a:t>
            </a:r>
            <a:r>
              <a:rPr lang="ar-SA" sz="2200" b="1" dirty="0" smtClean="0"/>
              <a:t>ها</a:t>
            </a:r>
            <a:r>
              <a:rPr lang="ar-EG" sz="2200" b="1" dirty="0" smtClean="0"/>
              <a:t> </a:t>
            </a:r>
            <a:r>
              <a:rPr lang="ar-EG" sz="2200" b="1" dirty="0"/>
              <a:t>الشركة الفرنسية ست إنترناشونال (طبعت في باريس) أثناء عمليات بناء مخططها الرئيسي لتطوير مدينة الرياض، والتي اعتمدت في جمع بياناتها على الصور الجوية ومن المسوح الميدانية تحت إشراف مكتب تخطيط وتطوير مدينة </a:t>
            </a:r>
            <a:r>
              <a:rPr lang="ar-EG" sz="2200" b="1" dirty="0" smtClean="0"/>
              <a:t>الرياض، بغرض </a:t>
            </a:r>
            <a:r>
              <a:rPr lang="ar-EG" sz="2200" b="1" dirty="0"/>
              <a:t>أن تكون خريطة أساس </a:t>
            </a:r>
            <a:r>
              <a:rPr lang="ar-EG" sz="2200" b="1" dirty="0" smtClean="0"/>
              <a:t>لتخطيط </a:t>
            </a:r>
            <a:r>
              <a:rPr lang="ar-EG" sz="2200" b="1" dirty="0"/>
              <a:t>أراضي الأحياء السكنية وبناء نماذج لشبكات الطرق والمرافق ومراكز الخدمات وتحديد استعمالات الأراضي والمشاريع </a:t>
            </a:r>
            <a:r>
              <a:rPr lang="ar-EG" sz="2200" b="1" dirty="0" smtClean="0"/>
              <a:t>المقترحة.</a:t>
            </a:r>
            <a:endParaRPr lang="ar-SA" sz="2200" b="1" dirty="0" smtClean="0"/>
          </a:p>
          <a:p>
            <a:pPr algn="just" rtl="1" eaLnBrk="1" hangingPunct="1"/>
            <a:r>
              <a:rPr lang="ar-EG" sz="2200" b="1" dirty="0"/>
              <a:t>ولاستكمال متطلبات إعداد الخرائط الطبوغرافية </a:t>
            </a:r>
            <a:r>
              <a:rPr lang="ar-EG" sz="2200" b="1" dirty="0" smtClean="0"/>
              <a:t>تم </a:t>
            </a:r>
            <a:r>
              <a:rPr lang="ar-EG" sz="2200" b="1" dirty="0"/>
              <a:t>استكمال الشبكة الجيود يسيا الوطنية </a:t>
            </a:r>
            <a:r>
              <a:rPr lang="en-US" sz="2200" b="1" dirty="0"/>
              <a:t>National Geodetics Net ، </a:t>
            </a:r>
            <a:r>
              <a:rPr lang="ar-EG" sz="2200" b="1" dirty="0"/>
              <a:t>لكي تكون أساساً للمساحة الطبوغرافية المطلوبة للمشاريع الكبرى ذات العلاقة بتحديد المواقع وقياس المسافات والارتفاعات، </a:t>
            </a:r>
            <a:r>
              <a:rPr lang="ar-EG" sz="2200" b="1" dirty="0" smtClean="0"/>
              <a:t>و</a:t>
            </a:r>
            <a:r>
              <a:rPr lang="ar-SA" sz="2200" b="1" dirty="0" smtClean="0"/>
              <a:t>ا</a:t>
            </a:r>
            <a:r>
              <a:rPr lang="ar-EG" sz="2200" b="1" dirty="0" smtClean="0"/>
              <a:t>عتبرت </a:t>
            </a:r>
            <a:r>
              <a:rPr lang="ar-EG" sz="2200" b="1" dirty="0"/>
              <a:t>نقطة عين العبد </a:t>
            </a:r>
            <a:r>
              <a:rPr lang="ar-EG" sz="2200" b="1" dirty="0" smtClean="0"/>
              <a:t>شمال </a:t>
            </a:r>
            <a:r>
              <a:rPr lang="ar-EG" sz="2200" b="1" dirty="0"/>
              <a:t>شرق المملكة (غربي الخفجي) المرجع الأفقي للشبكة، ( وهي نقطة مثلثات من الدرجة الأولي، وأحد طرفي خط القاعدة الأساسي للشبكة الجيوديسية الوطنية)، كما اعتبر متوسط منسوب سطح البحر داخل ميناء جدة على البحر الأحمر المرجع الرأسي للشبكة.</a:t>
            </a:r>
            <a:endParaRPr lang="ar-EG" sz="2200" b="1" dirty="0" smtClean="0"/>
          </a:p>
        </p:txBody>
      </p:sp>
    </p:spTree>
    <p:extLst>
      <p:ext uri="{BB962C8B-B14F-4D97-AF65-F5344CB8AC3E}">
        <p14:creationId xmlns:p14="http://schemas.microsoft.com/office/powerpoint/2010/main" val="10203723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152400" y="1447800"/>
            <a:ext cx="8991600" cy="4953000"/>
          </a:xfrm>
        </p:spPr>
        <p:txBody>
          <a:bodyPr/>
          <a:lstStyle/>
          <a:p>
            <a:pPr algn="just" rtl="1" eaLnBrk="1" hangingPunct="1"/>
            <a:r>
              <a:rPr lang="ar-EG" sz="2200" b="1" dirty="0" smtClean="0"/>
              <a:t>لإنشاء </a:t>
            </a:r>
            <a:r>
              <a:rPr lang="ar-EG" sz="2200" b="1" dirty="0"/>
              <a:t>الخرائط الطبوغرافية تم استحداث إدارة المساحة الجوية بوزارة البترول والثروة المعدنية – كم سبق الذكر- والتي اتمت إنجاز الشبكة الجيوديسية  في غضون أقل من عشر سنوات 1390 ﮬ (1970م)، كما تم إنجاز التغطية الكاملة لأراضي المملكة بلوحات الخريطة المليونية العالمية. ومع خطة التنمية الثالثة 1405ﮬ (1985م) تم تغطية المملكة بالخرائط الطبوغرافية بمختلف المقاييس، وتمت الاستعانة بها في تخطيط المدن والقري وتنميتها، ورسم مخططات التنمية المستقبلية.</a:t>
            </a:r>
            <a:endParaRPr lang="ar-SA" sz="2200" b="1" dirty="0" smtClean="0"/>
          </a:p>
          <a:p>
            <a:pPr algn="just" rtl="1" eaLnBrk="1" hangingPunct="1"/>
            <a:r>
              <a:rPr lang="ar-EG" sz="2200" b="1" dirty="0"/>
              <a:t>بعد قرار مجلس الوزراء رقم 80 بتاريخ 22/4/1410 ﮬ  أصبحت إدارة المساحة العسكرية المسؤولة عن إنتاج الخرائط في المملكة، وهدفت تغطية المملكة بالخرائط الطبوغرافية بمقياس 1: 250000، وبدأت المرحلة الأولي من المشروع بأعمال التصوير الجوي والمسح الميداني في رمضان 1407 ﮬ، وانتهت من طبع 168 لوحة غطت كامل مساحة </a:t>
            </a:r>
            <a:r>
              <a:rPr lang="ar-EG" sz="2200" b="1" dirty="0" smtClean="0"/>
              <a:t>المملكة.</a:t>
            </a:r>
            <a:endParaRPr lang="ar-SA" sz="2200" b="1" dirty="0" smtClean="0"/>
          </a:p>
          <a:p>
            <a:pPr algn="just" rtl="1" eaLnBrk="1" hangingPunct="1"/>
            <a:r>
              <a:rPr lang="ar-EG" sz="2200" b="1" dirty="0"/>
              <a:t>في الفترة مابين 1404- 1414 ﮬ (1984- 1994م) قامت إدارة المساحة العسكرية بإعداد خرائط طبوغرافية مقياس 1: 500000 جديدة </a:t>
            </a:r>
            <a:r>
              <a:rPr lang="ar-EG" sz="2200" b="1" dirty="0" smtClean="0"/>
              <a:t>وإنتاجها، </a:t>
            </a:r>
            <a:r>
              <a:rPr lang="ar-EG" sz="2200" b="1" dirty="0"/>
              <a:t>وعدد لوحاتها 44 لوحة تغطي مساحة المملكة بالكامل، أبعاد اللوحة 3</a:t>
            </a:r>
            <a:r>
              <a:rPr lang="en-US" sz="2200" b="1" dirty="0"/>
              <a:t>ᵒ</a:t>
            </a:r>
            <a:r>
              <a:rPr lang="ar-EG" sz="2200" b="1" dirty="0"/>
              <a:t>طولية × درجتان عرضية، رسمت </a:t>
            </a:r>
            <a:r>
              <a:rPr lang="ar-EG" sz="2200" b="1" dirty="0" smtClean="0"/>
              <a:t>بمسقط</a:t>
            </a:r>
            <a:r>
              <a:rPr lang="ar-SA" sz="2200" b="1" dirty="0" smtClean="0"/>
              <a:t> (</a:t>
            </a:r>
            <a:r>
              <a:rPr lang="en-US" sz="2200" b="1" dirty="0" smtClean="0"/>
              <a:t>UTM</a:t>
            </a:r>
            <a:r>
              <a:rPr lang="ar-SA" sz="2200" b="1" dirty="0" smtClean="0"/>
              <a:t>)</a:t>
            </a:r>
            <a:r>
              <a:rPr lang="ar-EG" sz="2200" b="1" dirty="0" smtClean="0"/>
              <a:t> </a:t>
            </a:r>
            <a:r>
              <a:rPr lang="en-US" sz="2200" b="1" dirty="0" smtClean="0"/>
              <a:t>Universal </a:t>
            </a:r>
            <a:r>
              <a:rPr lang="en-US" sz="2200" b="1" dirty="0"/>
              <a:t>transverse Mercator Grid </a:t>
            </a:r>
            <a:r>
              <a:rPr lang="ar-SA" sz="2200" b="1" dirty="0" smtClean="0"/>
              <a:t> </a:t>
            </a:r>
            <a:r>
              <a:rPr lang="ar-EG" sz="2200" b="1" dirty="0" smtClean="0"/>
              <a:t>بخطوط </a:t>
            </a:r>
            <a:r>
              <a:rPr lang="ar-EG" sz="2200" b="1" dirty="0"/>
              <a:t>تساوي 100 متراً مع كنتور أضافي 50 </a:t>
            </a:r>
            <a:r>
              <a:rPr lang="ar-EG" sz="2200" b="1" dirty="0" smtClean="0"/>
              <a:t>متراً</a:t>
            </a:r>
            <a:r>
              <a:rPr lang="ar-SA" sz="2200" b="1" dirty="0" smtClean="0"/>
              <a:t>.</a:t>
            </a:r>
            <a:endParaRPr lang="ar-EG" sz="2200" b="1" dirty="0" smtClean="0"/>
          </a:p>
        </p:txBody>
      </p:sp>
    </p:spTree>
    <p:extLst>
      <p:ext uri="{BB962C8B-B14F-4D97-AF65-F5344CB8AC3E}">
        <p14:creationId xmlns:p14="http://schemas.microsoft.com/office/powerpoint/2010/main" val="556872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a:solidFill>
                  <a:srgbClr val="89006F"/>
                </a:solidFill>
              </a:rPr>
              <a:t>مراحل إنتاج  الخرائط الطبوغرافية (خريطة الأساس)</a:t>
            </a:r>
            <a:endParaRPr lang="en-US" b="1" dirty="0" smtClean="0">
              <a:solidFill>
                <a:srgbClr val="89006F"/>
              </a:solidFill>
            </a:endParaRPr>
          </a:p>
        </p:txBody>
      </p:sp>
      <p:sp>
        <p:nvSpPr>
          <p:cNvPr id="35843" name="Content Placeholder 2"/>
          <p:cNvSpPr>
            <a:spLocks noGrp="1"/>
          </p:cNvSpPr>
          <p:nvPr>
            <p:ph sz="quarter" idx="1"/>
          </p:nvPr>
        </p:nvSpPr>
        <p:spPr>
          <a:xfrm>
            <a:off x="152400" y="1524000"/>
            <a:ext cx="8839199" cy="4876800"/>
          </a:xfrm>
        </p:spPr>
        <p:txBody>
          <a:bodyPr/>
          <a:lstStyle/>
          <a:p>
            <a:pPr algn="just" rtl="1" eaLnBrk="1" hangingPunct="1"/>
            <a:r>
              <a:rPr lang="ar-EG" sz="2200" b="1" dirty="0"/>
              <a:t>تمر الخريطة الطبوغرافية </a:t>
            </a:r>
            <a:r>
              <a:rPr lang="ar-EG" sz="2200" b="1" dirty="0" smtClean="0"/>
              <a:t>بعدة </a:t>
            </a:r>
            <a:r>
              <a:rPr lang="ar-EG" sz="2200" b="1" dirty="0"/>
              <a:t>مراحل ابتداءً من مرحلة التخطيط </a:t>
            </a:r>
            <a:r>
              <a:rPr lang="ar-EG" sz="2200" b="1" dirty="0" smtClean="0"/>
              <a:t>وانتهاء </a:t>
            </a:r>
            <a:r>
              <a:rPr lang="ar-EG" sz="2200" b="1" dirty="0"/>
              <a:t>بمرحلة الطباعة.</a:t>
            </a:r>
          </a:p>
          <a:p>
            <a:pPr algn="just" rtl="1" eaLnBrk="1" hangingPunct="1"/>
            <a:r>
              <a:rPr lang="ar-EG" sz="2200" b="1" dirty="0" smtClean="0"/>
              <a:t>مرحلة </a:t>
            </a:r>
            <a:r>
              <a:rPr lang="ar-EG" sz="2200" b="1" dirty="0"/>
              <a:t>التخطيط وتحديد المواصفات العامة والخاصة للخريطة.</a:t>
            </a:r>
          </a:p>
          <a:p>
            <a:pPr algn="just" rtl="1" eaLnBrk="1" hangingPunct="1"/>
            <a:r>
              <a:rPr lang="ar-EG" sz="2200" b="1" dirty="0" smtClean="0"/>
              <a:t>المسح </a:t>
            </a:r>
            <a:r>
              <a:rPr lang="ar-EG" sz="2200" b="1" dirty="0"/>
              <a:t>الأرضي وتحديد نقاط التحكم المساحي- حساب الشبكة الجيوديسية- الاسقاط والاحداثيات الجغرافية- التصوير الجوي- تثليث الجوي </a:t>
            </a:r>
            <a:r>
              <a:rPr lang="ar-SA" sz="2200" b="1" dirty="0" smtClean="0"/>
              <a:t>- </a:t>
            </a:r>
            <a:r>
              <a:rPr lang="ar-EG" sz="2200" b="1" dirty="0" smtClean="0"/>
              <a:t>نقاط </a:t>
            </a:r>
            <a:r>
              <a:rPr lang="ar-EG" sz="2200" b="1" dirty="0"/>
              <a:t>التحكم الأفقية </a:t>
            </a:r>
            <a:r>
              <a:rPr lang="ar-EG" sz="2200" b="1" dirty="0" smtClean="0"/>
              <a:t>وال</a:t>
            </a:r>
            <a:r>
              <a:rPr lang="ar-SA" sz="2200" b="1" dirty="0" smtClean="0"/>
              <a:t>ر</a:t>
            </a:r>
            <a:r>
              <a:rPr lang="ar-EG" sz="2200" b="1" dirty="0" smtClean="0"/>
              <a:t>أسية </a:t>
            </a:r>
            <a:r>
              <a:rPr lang="ar-EG" sz="2200" b="1" dirty="0"/>
              <a:t>وغيرها.</a:t>
            </a:r>
          </a:p>
          <a:p>
            <a:pPr algn="just" rtl="1" eaLnBrk="1" hangingPunct="1"/>
            <a:r>
              <a:rPr lang="ar-EG" sz="2200" b="1" dirty="0" smtClean="0"/>
              <a:t>تجميع </a:t>
            </a:r>
            <a:r>
              <a:rPr lang="ar-EG" sz="2200" b="1" dirty="0"/>
              <a:t>وتصنيف الصور الجوية والمرئيات الفضائية- توقيع التفاصيل المطلوبة عن طريق الاختبار والحذف والدمج- رسم كافة أنواع الرموز النقطية والخطية والمساحية والألوان وخطوط الكنتور ونقاط المناسيب.</a:t>
            </a:r>
          </a:p>
          <a:p>
            <a:pPr algn="just" rtl="1" eaLnBrk="1" hangingPunct="1"/>
            <a:r>
              <a:rPr lang="ar-EG" sz="2200" b="1" dirty="0" smtClean="0"/>
              <a:t>جمع </a:t>
            </a:r>
            <a:r>
              <a:rPr lang="ar-EG" sz="2200" b="1" dirty="0"/>
              <a:t>وتصنيف وتوقيع أسماء الأعلام والمواقع والظاهرات الطبيعية والبشرية وتدقيق الحدود- الفحص المتأني والدقيق لكل العمليات الكارتوجرافية فنياً وعملياً.</a:t>
            </a:r>
          </a:p>
          <a:p>
            <a:pPr algn="just" rtl="1" eaLnBrk="1" hangingPunct="1"/>
            <a:r>
              <a:rPr lang="ar-EG" sz="2200" b="1" dirty="0" smtClean="0"/>
              <a:t>مراجعة </a:t>
            </a:r>
            <a:r>
              <a:rPr lang="ar-EG" sz="2200" b="1" dirty="0"/>
              <a:t>العمليات الميدانية والتدقيق الإحداثي لكل مسميات الأعلام والمواضع الجغرافية الطبيعية والبشرية.</a:t>
            </a:r>
          </a:p>
          <a:p>
            <a:pPr algn="just" rtl="1" eaLnBrk="1" hangingPunct="1"/>
            <a:r>
              <a:rPr lang="ar-EG" sz="2200" b="1" dirty="0" smtClean="0"/>
              <a:t>الرسم </a:t>
            </a:r>
            <a:r>
              <a:rPr lang="ar-EG" sz="2200" b="1" dirty="0"/>
              <a:t>التخطيطي- الطباعة للخريطة </a:t>
            </a:r>
            <a:r>
              <a:rPr lang="ar-EG" sz="2200" b="1" dirty="0" smtClean="0"/>
              <a:t>الطبوغرافية</a:t>
            </a:r>
            <a:r>
              <a:rPr lang="ar-SA" sz="2200" b="1" dirty="0" smtClean="0"/>
              <a:t>.</a:t>
            </a:r>
            <a:endParaRPr lang="ar-EG" sz="2200" b="1" dirty="0"/>
          </a:p>
          <a:p>
            <a:pPr algn="just" rtl="1" eaLnBrk="1" hangingPunct="1"/>
            <a:r>
              <a:rPr lang="ar-EG" sz="2200" b="1" dirty="0" smtClean="0"/>
              <a:t>خريطة الأساس</a:t>
            </a:r>
            <a:r>
              <a:rPr lang="ar-SA" sz="2200" b="1" dirty="0" smtClean="0"/>
              <a:t>.</a:t>
            </a:r>
            <a:endParaRPr lang="ar-EG" sz="2200" b="1" dirty="0"/>
          </a:p>
          <a:p>
            <a:pPr algn="just" rtl="1" eaLnBrk="1" hangingPunct="1"/>
            <a:r>
              <a:rPr lang="ar-EG" sz="2200" b="1" dirty="0" smtClean="0"/>
              <a:t>.</a:t>
            </a:r>
          </a:p>
        </p:txBody>
      </p:sp>
    </p:spTree>
    <p:extLst>
      <p:ext uri="{BB962C8B-B14F-4D97-AF65-F5344CB8AC3E}">
        <p14:creationId xmlns:p14="http://schemas.microsoft.com/office/powerpoint/2010/main" val="4091314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WordArt 6"/>
          <p:cNvSpPr>
            <a:spLocks noChangeArrowheads="1" noChangeShapeType="1" noTextEdit="1"/>
          </p:cNvSpPr>
          <p:nvPr/>
        </p:nvSpPr>
        <p:spPr bwMode="auto">
          <a:xfrm>
            <a:off x="1524000" y="2286000"/>
            <a:ext cx="6172200" cy="23622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SA"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خصائص </a:t>
            </a:r>
            <a:r>
              <a:rPr lang="ar-SA"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الخرائط الطبوغرافية السعودية</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442738984"/>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b="1" dirty="0">
                <a:solidFill>
                  <a:srgbClr val="89006F"/>
                </a:solidFill>
              </a:rPr>
              <a:t>أولاً: المسقط المستخدم في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301625" y="1524000"/>
            <a:ext cx="8504238" cy="4724400"/>
          </a:xfrm>
        </p:spPr>
        <p:txBody>
          <a:bodyPr/>
          <a:lstStyle/>
          <a:p>
            <a:pPr algn="just" rtl="1" eaLnBrk="1" hangingPunct="1"/>
            <a:r>
              <a:rPr lang="ar-SA" sz="2400" b="1" dirty="0"/>
              <a:t>تتكون المملكة العربية السعودية من 13 منطقة إدارية، و43 محافظة من الفئة (أ)، و61 محافظة من الفئة (ب)، وتبلغ مساحتها نحو مليونين وربع المليون </a:t>
            </a:r>
            <a:r>
              <a:rPr lang="ar-SA" sz="2400" b="1" dirty="0" smtClean="0"/>
              <a:t>كيلو متر مربع، </a:t>
            </a:r>
            <a:r>
              <a:rPr lang="ar-SA" sz="2400" b="1" dirty="0"/>
              <a:t>وأصبح لكل منطقة منها خرائط طبوغرافية من مختلف </a:t>
            </a:r>
            <a:r>
              <a:rPr lang="ar-SA" sz="2400" b="1" dirty="0" smtClean="0"/>
              <a:t>المقاييس.</a:t>
            </a:r>
          </a:p>
          <a:p>
            <a:pPr marL="0" indent="0" algn="just" rtl="1" eaLnBrk="1" hangingPunct="1">
              <a:buNone/>
            </a:pPr>
            <a:endParaRPr lang="ar-SA" sz="2400" b="1" dirty="0" smtClean="0"/>
          </a:p>
          <a:p>
            <a:pPr algn="just" rtl="1" eaLnBrk="1" hangingPunct="1"/>
            <a:r>
              <a:rPr lang="ar-SA" sz="2400" b="1" dirty="0"/>
              <a:t> بعد عمليات الرفع المساحي للمعالم الطبوغرافية المطلوب توقيعها على الخرائط، ومع الانتهاء منها؛ لابد وأن تدخل لوحات الخرائط ضمن اطار ترتيبها العام في التقسيم، ففي السعودية بحكم انتاج الخرائط بخمسة مقاييس رئيسية هي: 1: 25000 و1: 50000 و1: 100000 و1: 250000  و1: 500000 تم اختيار مسقط مركيتور وتبعاً للنظام </a:t>
            </a:r>
            <a:r>
              <a:rPr lang="en-US" sz="2400" b="1" dirty="0" smtClean="0"/>
              <a:t>UTM </a:t>
            </a:r>
            <a:r>
              <a:rPr lang="ar-SA" sz="2400" b="1" dirty="0" smtClean="0"/>
              <a:t> ليكون </a:t>
            </a:r>
            <a:r>
              <a:rPr lang="ar-SA" sz="2400" b="1" dirty="0"/>
              <a:t>المسقط المستخدم في لوحات الأطلس الطبوغرافي السعودي؛ حيث توقع عليه شبكات المثلثات وتربط بها نقط الترافرسات بعد تصحيحها، وربطها بخطوط الاحداثيات، والتي يحسب على اساسها موقع كل لوحة عن طريق شكل </a:t>
            </a:r>
            <a:r>
              <a:rPr lang="ar-SA" sz="2400" b="1" dirty="0" smtClean="0"/>
              <a:t>المسقط.</a:t>
            </a:r>
            <a:endParaRPr lang="ar-EG" sz="2500" b="1" dirty="0" smtClean="0"/>
          </a:p>
          <a:p>
            <a:pPr marL="0" indent="0" algn="just" rtl="1" eaLnBrk="1" hangingPunct="1">
              <a:buNone/>
            </a:pPr>
            <a:endParaRPr lang="ar-EG" sz="2500" b="1" dirty="0" smtClean="0"/>
          </a:p>
          <a:p>
            <a:pPr algn="just" rtl="1" eaLnBrk="1" hangingPunct="1"/>
            <a:r>
              <a:rPr lang="ar-EG" sz="2500" b="1" dirty="0" smtClean="0"/>
              <a:t> </a:t>
            </a:r>
            <a:endParaRPr lang="ar-EG" dirty="0" smtClean="0"/>
          </a:p>
        </p:txBody>
      </p:sp>
    </p:spTree>
    <p:extLst>
      <p:ext uri="{BB962C8B-B14F-4D97-AF65-F5344CB8AC3E}">
        <p14:creationId xmlns:p14="http://schemas.microsoft.com/office/powerpoint/2010/main" val="3963283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sz="2800" b="1" dirty="0">
                <a:solidFill>
                  <a:srgbClr val="89006F"/>
                </a:solidFill>
              </a:rPr>
              <a:t>ثانياً: مقاييس الرسم المستخدمة في الخرائط الطبوغرافية السعودية</a:t>
            </a:r>
            <a:endParaRPr lang="en-US" sz="2800" b="1" dirty="0" smtClean="0">
              <a:solidFill>
                <a:srgbClr val="89006F"/>
              </a:solidFill>
            </a:endParaRPr>
          </a:p>
        </p:txBody>
      </p:sp>
      <p:sp>
        <p:nvSpPr>
          <p:cNvPr id="35843" name="Content Placeholder 2"/>
          <p:cNvSpPr>
            <a:spLocks noGrp="1"/>
          </p:cNvSpPr>
          <p:nvPr>
            <p:ph sz="quarter" idx="1"/>
          </p:nvPr>
        </p:nvSpPr>
        <p:spPr>
          <a:xfrm>
            <a:off x="301625" y="1447800"/>
            <a:ext cx="8504238" cy="4953000"/>
          </a:xfrm>
        </p:spPr>
        <p:txBody>
          <a:bodyPr/>
          <a:lstStyle/>
          <a:p>
            <a:pPr algn="just" rtl="1" eaLnBrk="1" hangingPunct="1"/>
            <a:r>
              <a:rPr lang="ar-SA" sz="2400" b="1" dirty="0"/>
              <a:t>أنتجت الخرائط ذات المقياس 1: 25000 في الفترة ما بين 1405- 1408 ﮬ (1985-1988 م) بواسطة وكالة تخطيط المدن، ضمن مشروع المسح الجوي رقم 107، وعدد لوحاتها 61 لوحة، تمثل بعض مدن وقري وريف المنطقة الشرقية، بالإضافة إلى خريطة مدينة الرياض بنفس المقياس من تنفيذ إدارة التخطيط الحضري والدراسات بأمانة مدينة الرياض ظهرت طبعتها الأولي عام 1406 ﮬ (1986م) من إنتاج شركة </a:t>
            </a:r>
            <a:r>
              <a:rPr lang="en-US" sz="2400" b="1" dirty="0"/>
              <a:t>IGN </a:t>
            </a:r>
            <a:r>
              <a:rPr lang="ar-SA" sz="2400" b="1" dirty="0" smtClean="0"/>
              <a:t> الفرنسية.</a:t>
            </a:r>
          </a:p>
          <a:p>
            <a:pPr algn="just" rtl="1" eaLnBrk="1" hangingPunct="1"/>
            <a:r>
              <a:rPr lang="ar-SA" sz="2400" b="1" dirty="0"/>
              <a:t> اما الخرائط ذات مقياس 1: 50000  وعدد لوحاتها </a:t>
            </a:r>
            <a:r>
              <a:rPr lang="ar-SA" sz="2400" b="1" dirty="0" smtClean="0"/>
              <a:t>2317 </a:t>
            </a:r>
            <a:r>
              <a:rPr lang="ar-SA" sz="2400" b="1" dirty="0"/>
              <a:t>لوحة، أنتجت في الفترة ما بين 1398- 1402 ﮬ (1978- 1982 م) أبعاد مساحة التغطية الجغرافية للوحة الواحدة منها 15 دقيقة طولية × 15 دقيقة عرضية، مع خطوط تساو بفاصل رأسي 20 متراً، و10 أمتار في الأراضي المنبسطة، وتغطي لوحات الخريطة الطبوغرافية مقياس 1: 50000 مجتمعة أكثر من مائة ألف كيلومتر مربع من مساحة المملكة، وتشمل المدن الكبيرة والمتوسطة، والمناطق المعمورة مثل منطقة القصيم وحائل والباحة وجيزان ومكة المكرمة والطائف وجزر فرسان </a:t>
            </a:r>
            <a:r>
              <a:rPr lang="ar-SA" sz="2400" b="1" dirty="0" smtClean="0"/>
              <a:t>وغيرها.</a:t>
            </a:r>
            <a:endParaRPr lang="ar-EG" sz="2500" b="1" dirty="0" smtClean="0"/>
          </a:p>
          <a:p>
            <a:pPr algn="just" rtl="1" eaLnBrk="1" hangingPunct="1"/>
            <a:r>
              <a:rPr lang="ar-EG" sz="2500" b="1" dirty="0" smtClean="0"/>
              <a:t> </a:t>
            </a:r>
            <a:endParaRPr lang="ar-EG" dirty="0" smtClean="0"/>
          </a:p>
        </p:txBody>
      </p:sp>
    </p:spTree>
    <p:extLst>
      <p:ext uri="{BB962C8B-B14F-4D97-AF65-F5344CB8AC3E}">
        <p14:creationId xmlns:p14="http://schemas.microsoft.com/office/powerpoint/2010/main" val="18129524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sz="2800" b="1" dirty="0">
                <a:solidFill>
                  <a:srgbClr val="89006F"/>
                </a:solidFill>
              </a:rPr>
              <a:t>ثانياً: مقاييس الرسم المستخدمة في الخرائط الطبوغرافية السعودية</a:t>
            </a:r>
            <a:endParaRPr lang="en-US" sz="2800" b="1" dirty="0" smtClean="0">
              <a:solidFill>
                <a:srgbClr val="89006F"/>
              </a:solidFill>
            </a:endParaRPr>
          </a:p>
        </p:txBody>
      </p:sp>
      <p:sp>
        <p:nvSpPr>
          <p:cNvPr id="35843" name="Content Placeholder 2"/>
          <p:cNvSpPr>
            <a:spLocks noGrp="1"/>
          </p:cNvSpPr>
          <p:nvPr>
            <p:ph sz="quarter" idx="1"/>
          </p:nvPr>
        </p:nvSpPr>
        <p:spPr>
          <a:xfrm>
            <a:off x="301625" y="1447800"/>
            <a:ext cx="8504238" cy="4953000"/>
          </a:xfrm>
        </p:spPr>
        <p:txBody>
          <a:bodyPr/>
          <a:lstStyle/>
          <a:p>
            <a:pPr algn="just" rtl="1" eaLnBrk="1" hangingPunct="1"/>
            <a:r>
              <a:rPr lang="ar-SA" sz="2400" b="1" dirty="0"/>
              <a:t>ومن الجدير بالذكر أن نظام ترقيم اللوحات المتبع في لوحات 50000 مثل لوحة حائل ورقمها </a:t>
            </a:r>
            <a:r>
              <a:rPr lang="en-US" sz="2400" b="1" dirty="0"/>
              <a:t>NG37- NE3- b3  </a:t>
            </a:r>
            <a:r>
              <a:rPr lang="ar-SA" sz="2400" b="1" dirty="0"/>
              <a:t>هو النظام الذي تتبعه وكالة تخطيط المدن، في حين أن نظام الترقيم في لوحة الرياض ورقمها 4624- 14 هو النظام الذي تتبعه حالياً إدارة المساحة العسكرية والتي أنتجت أيضاً خرائط بمقياس 1: 50000 للاستخدامات المدنية، وأن نظام ترقيمها هو نفس نظام الترقيم  الذي كانت تتبعه إدارة المساحة الجوية بوزارة البترول والثروة </a:t>
            </a:r>
            <a:r>
              <a:rPr lang="ar-SA" sz="2400" b="1" dirty="0" smtClean="0"/>
              <a:t>المعدنية.</a:t>
            </a:r>
          </a:p>
          <a:p>
            <a:pPr marL="0" indent="0" algn="just" rtl="1" eaLnBrk="1" hangingPunct="1">
              <a:buNone/>
            </a:pPr>
            <a:endParaRPr lang="ar-SA" sz="2400" b="1" dirty="0" smtClean="0"/>
          </a:p>
          <a:p>
            <a:pPr algn="just" rtl="1" eaLnBrk="1" hangingPunct="1"/>
            <a:r>
              <a:rPr lang="ar-SA" sz="2400" b="1" dirty="0"/>
              <a:t> وتابعت إدارة المساحة الجوية نشاطها في مطلع السبعينيات فأنتجت  خرائط مقياس رسم 1: 100000 وعدد لوحاتها </a:t>
            </a:r>
            <a:r>
              <a:rPr lang="ar-SA" sz="2400" b="1" dirty="0" smtClean="0"/>
              <a:t>174 </a:t>
            </a:r>
            <a:r>
              <a:rPr lang="ar-SA" sz="2400" b="1" dirty="0"/>
              <a:t>لوحة، وتمتد أبعاد اللوحة الواحدة منها 30 دقيقة طولية و30 دقيقة عرضية، ورسمت اللوحات بمسقط مركيتور العالمي، وتخص لوحات هذه الخريطة منطقة الربع الخالي.</a:t>
            </a:r>
            <a:endParaRPr lang="ar-EG" dirty="0" smtClean="0"/>
          </a:p>
        </p:txBody>
      </p:sp>
    </p:spTree>
    <p:extLst>
      <p:ext uri="{BB962C8B-B14F-4D97-AF65-F5344CB8AC3E}">
        <p14:creationId xmlns:p14="http://schemas.microsoft.com/office/powerpoint/2010/main" val="39317213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sz="2800" b="1" dirty="0">
                <a:solidFill>
                  <a:srgbClr val="89006F"/>
                </a:solidFill>
              </a:rPr>
              <a:t>ثانياً: مقاييس الرسم المستخدمة في الخرائط الطبوغرافية السعودية</a:t>
            </a:r>
            <a:endParaRPr lang="en-US" sz="2800" b="1" dirty="0" smtClean="0">
              <a:solidFill>
                <a:srgbClr val="89006F"/>
              </a:solidFill>
            </a:endParaRPr>
          </a:p>
        </p:txBody>
      </p:sp>
      <p:sp>
        <p:nvSpPr>
          <p:cNvPr id="35843" name="Content Placeholder 2"/>
          <p:cNvSpPr>
            <a:spLocks noGrp="1"/>
          </p:cNvSpPr>
          <p:nvPr>
            <p:ph sz="quarter" idx="1"/>
          </p:nvPr>
        </p:nvSpPr>
        <p:spPr>
          <a:xfrm>
            <a:off x="301625" y="1447800"/>
            <a:ext cx="8504238" cy="4953000"/>
          </a:xfrm>
        </p:spPr>
        <p:txBody>
          <a:bodyPr/>
          <a:lstStyle/>
          <a:p>
            <a:pPr algn="just" rtl="1" eaLnBrk="1" hangingPunct="1"/>
            <a:r>
              <a:rPr lang="ar-SA" sz="2400" b="1" dirty="0"/>
              <a:t>وعادت إدارة المساحة الجوية </a:t>
            </a:r>
            <a:r>
              <a:rPr lang="ar-SA" sz="2400" b="1" dirty="0" smtClean="0"/>
              <a:t>أنتاج </a:t>
            </a:r>
            <a:r>
              <a:rPr lang="ar-SA" sz="2400" b="1" dirty="0"/>
              <a:t>خرائط طبوغرافية بنفس المقياس لمدينة الرياض وما جاورها شمالاً حتى مدينة ملهم ومدينة حريملاء، وجنوباً حتي بلدة الحائر، وشرقاً حتي جبل </a:t>
            </a:r>
            <a:r>
              <a:rPr lang="ar-SA" sz="2400" b="1" dirty="0" smtClean="0"/>
              <a:t>هيت </a:t>
            </a:r>
            <a:r>
              <a:rPr lang="ar-SA" sz="2400" b="1" dirty="0"/>
              <a:t>وخشم العان، وغرباً حتي المزاحمية </a:t>
            </a:r>
            <a:r>
              <a:rPr lang="ar-SA" sz="2400" b="1" dirty="0" smtClean="0"/>
              <a:t>والجو</a:t>
            </a:r>
            <a:r>
              <a:rPr lang="ar-SA" sz="2400" b="1" dirty="0"/>
              <a:t>،</a:t>
            </a:r>
            <a:r>
              <a:rPr lang="ar-SA" sz="2400" b="1" dirty="0" smtClean="0"/>
              <a:t> </a:t>
            </a:r>
            <a:r>
              <a:rPr lang="ar-SA" sz="2400" b="1" dirty="0"/>
              <a:t>والخريطة ذات أرضية مظللة (خريطة مصورة </a:t>
            </a:r>
            <a:r>
              <a:rPr lang="en-US" sz="2400" b="1" dirty="0"/>
              <a:t>Photo Map </a:t>
            </a:r>
            <a:r>
              <a:rPr lang="ar-SA" sz="2400" b="1" dirty="0" smtClean="0"/>
              <a:t>) مأخوذة </a:t>
            </a:r>
            <a:r>
              <a:rPr lang="ar-SA" sz="2400" b="1" dirty="0"/>
              <a:t>في الاصل من تجميع وتنسيق الصور الجوية التي التقطت في ديسمبر 1967 م، وطبعت شركة هانسا لوحاتها بألمانيا الغربية، وأعادت إدارة المساحة الجوية طباعتها في الرياض عام  1400ﮬ (1980 م</a:t>
            </a:r>
            <a:r>
              <a:rPr lang="ar-SA" sz="2400" b="1" dirty="0" smtClean="0"/>
              <a:t>).</a:t>
            </a:r>
          </a:p>
          <a:p>
            <a:pPr algn="just" rtl="1" eaLnBrk="1" hangingPunct="1"/>
            <a:r>
              <a:rPr lang="ar-SA" sz="2400" b="1" dirty="0"/>
              <a:t> أما مقياس رسم 1: 250000 فقد توجت نشاط إدارة المساحة الجوية بإنتاج الخرائط الطبوغرافية من هذا المقياس وعدد لوحاتها </a:t>
            </a:r>
            <a:r>
              <a:rPr lang="ar-SA" sz="2400" b="1" dirty="0" smtClean="0"/>
              <a:t>136 </a:t>
            </a:r>
            <a:r>
              <a:rPr lang="ar-SA" sz="2400" b="1" dirty="0"/>
              <a:t>لوحة أبعاد اللوحة الواحدة منها 1.5 طولية × 1.5 عرضية طبقاً لمسقط مركيتور المستعرض العالمي </a:t>
            </a:r>
            <a:r>
              <a:rPr lang="en-US" sz="2400" b="1" dirty="0" smtClean="0"/>
              <a:t>UTM </a:t>
            </a:r>
            <a:r>
              <a:rPr lang="en-US" sz="2400" b="1" dirty="0"/>
              <a:t>، </a:t>
            </a:r>
            <a:r>
              <a:rPr lang="ar-SA" sz="2400" b="1" dirty="0"/>
              <a:t>والفاصل الكنتوري 50 متراً مع كنتور إضافي 25 متراً. وغطت لوحاتها في البداية وسط وشمال المملكة، ثم تبعت ذلك تغطية باقي مناطق في الجنوب والجنوب </a:t>
            </a:r>
            <a:r>
              <a:rPr lang="ar-SA" sz="2400" b="1" dirty="0" smtClean="0"/>
              <a:t>الغربي.</a:t>
            </a:r>
            <a:endParaRPr lang="ar-EG" sz="2500" b="1" dirty="0" smtClean="0"/>
          </a:p>
          <a:p>
            <a:pPr algn="just" rtl="1" eaLnBrk="1" hangingPunct="1"/>
            <a:r>
              <a:rPr lang="ar-EG" sz="2500" b="1" dirty="0" smtClean="0"/>
              <a:t> </a:t>
            </a:r>
            <a:endParaRPr lang="ar-EG" dirty="0" smtClean="0"/>
          </a:p>
        </p:txBody>
      </p:sp>
    </p:spTree>
    <p:extLst>
      <p:ext uri="{BB962C8B-B14F-4D97-AF65-F5344CB8AC3E}">
        <p14:creationId xmlns:p14="http://schemas.microsoft.com/office/powerpoint/2010/main" val="2004998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a:t>
            </a:r>
            <a:r>
              <a:rPr lang="ar-EG" sz="3600" kern="10" dirty="0" err="1"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الوحدةالثالثة</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729764587"/>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sz="2800" b="1" dirty="0">
                <a:solidFill>
                  <a:srgbClr val="89006F"/>
                </a:solidFill>
              </a:rPr>
              <a:t>ثانياً: مقاييس الرسم المستخدمة في الخرائط الطبوغرافية السعودية</a:t>
            </a:r>
            <a:endParaRPr lang="en-US" sz="2800" b="1" dirty="0" smtClean="0">
              <a:solidFill>
                <a:srgbClr val="89006F"/>
              </a:solidFill>
            </a:endParaRPr>
          </a:p>
        </p:txBody>
      </p:sp>
      <p:sp>
        <p:nvSpPr>
          <p:cNvPr id="35843" name="Content Placeholder 2"/>
          <p:cNvSpPr>
            <a:spLocks noGrp="1"/>
          </p:cNvSpPr>
          <p:nvPr>
            <p:ph sz="quarter" idx="1"/>
          </p:nvPr>
        </p:nvSpPr>
        <p:spPr>
          <a:xfrm>
            <a:off x="301625" y="1447800"/>
            <a:ext cx="8504238" cy="4953000"/>
          </a:xfrm>
        </p:spPr>
        <p:txBody>
          <a:bodyPr/>
          <a:lstStyle/>
          <a:p>
            <a:pPr algn="just" rtl="1" eaLnBrk="1" hangingPunct="1"/>
            <a:r>
              <a:rPr lang="ar-SA" sz="2400" b="1" dirty="0"/>
              <a:t>ويستخدم المقياس في أغراض التنمية الأقليمية، وتخطيط شبكة الطرق، وساعدت هذه اللوحات في ترسيم الحدود الدولية؛ حيث استخدمت في ترسيم الحدود بين المملكة وسلطنة عمان بطول 657.4 كم، ووقعت الاتفاقية وتمت المصادقة النهائية على 200 لوحة منها توضح الحدود بين الدولتين بتاريخ 10/7/1995م</a:t>
            </a:r>
            <a:r>
              <a:rPr lang="ar-SA" sz="2400" b="1" dirty="0" smtClean="0"/>
              <a:t>.</a:t>
            </a:r>
          </a:p>
          <a:p>
            <a:pPr algn="just" rtl="1" eaLnBrk="1" hangingPunct="1"/>
            <a:r>
              <a:rPr lang="ar-SA" sz="2400" b="1" dirty="0" smtClean="0"/>
              <a:t> </a:t>
            </a:r>
            <a:r>
              <a:rPr lang="ar-SA" sz="2400" b="1" dirty="0"/>
              <a:t>أما </a:t>
            </a:r>
            <a:r>
              <a:rPr lang="ar-SA" sz="2400" b="1" dirty="0" smtClean="0"/>
              <a:t>المقياس </a:t>
            </a:r>
            <a:r>
              <a:rPr lang="ar-SA" sz="2400" b="1" dirty="0"/>
              <a:t>الأصغر التي استحدث في رسم الخرائط الطبوغرافية السعودية ذات 1: 500000 فقد تولت إدارة المساحة الجوية بوزارة البترول والثروة المعدنية أنتاج لوحات هذا </a:t>
            </a:r>
            <a:r>
              <a:rPr lang="ar-SA" sz="2400" b="1" dirty="0" smtClean="0"/>
              <a:t>المقياس، وعدد لوحاتها 45 لوحة.</a:t>
            </a:r>
            <a:endParaRPr lang="ar-EG" sz="2500" b="1" dirty="0" smtClean="0"/>
          </a:p>
          <a:p>
            <a:pPr algn="just" rtl="1" eaLnBrk="1" hangingPunct="1"/>
            <a:r>
              <a:rPr lang="ar-SA" sz="2500" b="1" dirty="0" smtClean="0"/>
              <a:t>و</a:t>
            </a:r>
            <a:r>
              <a:rPr lang="ar-EG" sz="2500" b="1" dirty="0" smtClean="0"/>
              <a:t>ترتبط </a:t>
            </a:r>
            <a:r>
              <a:rPr lang="ar-EG" sz="2500" b="1" dirty="0"/>
              <a:t>الطبوغرافية السعودية عن طريق التقسيم الإحداثي الكيلو متري بخريطة العالم المليونية؛ حيث اقر المؤتمر الجغرافي عام 1908 في جنيف فكرة رسم العالم على لوحات مقياس 1: 1000000، واعتبر فيها خط الطول الأساسي خط جرينتش، غير أن اسماء اللوحات كتبت طبقاً لأسمائها المحلية، ووفقاً لهذا كان نصيب السعودية 15 لوحة قامت بأعدادها إدارة المساحة الجوية. </a:t>
            </a:r>
            <a:endParaRPr lang="ar-EG" dirty="0" smtClean="0"/>
          </a:p>
        </p:txBody>
      </p:sp>
    </p:spTree>
    <p:extLst>
      <p:ext uri="{BB962C8B-B14F-4D97-AF65-F5344CB8AC3E}">
        <p14:creationId xmlns:p14="http://schemas.microsoft.com/office/powerpoint/2010/main" val="2484274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362200"/>
            <a:ext cx="8153400" cy="2154702"/>
          </a:xfrm>
        </p:spPr>
        <p:txBody>
          <a:bodyPr anchor="ctr">
            <a:normAutofit fontScale="90000"/>
          </a:bodyPr>
          <a:lstStyle/>
          <a:p>
            <a:pPr>
              <a:spcAft>
                <a:spcPts val="0"/>
              </a:spcAft>
            </a:pPr>
            <a:r>
              <a:rPr lang="ar-SA" sz="4800" b="1" dirty="0" smtClean="0">
                <a:solidFill>
                  <a:srgbClr val="0070C0"/>
                </a:solidFill>
                <a:latin typeface="Traditional Arabic" panose="02020603050405020304" pitchFamily="18" charset="-78"/>
                <a:ea typeface="Calibri"/>
                <a:cs typeface="Traditional Arabic" panose="02020603050405020304" pitchFamily="18" charset="-78"/>
              </a:rPr>
              <a:t>ترقيم الخرائط الطبوغرافية</a:t>
            </a:r>
            <a:br>
              <a:rPr lang="ar-SA" sz="4800" b="1" dirty="0" smtClean="0">
                <a:solidFill>
                  <a:srgbClr val="0070C0"/>
                </a:solidFill>
                <a:latin typeface="Traditional Arabic" panose="02020603050405020304" pitchFamily="18" charset="-78"/>
                <a:ea typeface="Calibri"/>
                <a:cs typeface="Traditional Arabic" panose="02020603050405020304" pitchFamily="18" charset="-78"/>
              </a:rPr>
            </a:br>
            <a:r>
              <a:rPr lang="ar-SA" sz="4000" b="1" dirty="0" smtClean="0">
                <a:solidFill>
                  <a:srgbClr val="0070C0"/>
                </a:solidFill>
                <a:latin typeface="Traditional Arabic" panose="02020603050405020304" pitchFamily="18" charset="-78"/>
                <a:ea typeface="Calibri"/>
                <a:cs typeface="Traditional Arabic" panose="02020603050405020304" pitchFamily="18" charset="-78"/>
              </a:rPr>
              <a:t>في المملكة العربية السعودية</a:t>
            </a:r>
            <a:r>
              <a:rPr lang="ar-SA" sz="4800" b="1" dirty="0" smtClean="0">
                <a:solidFill>
                  <a:srgbClr val="0070C0"/>
                </a:solidFill>
                <a:latin typeface="Traditional Arabic" panose="02020603050405020304" pitchFamily="18" charset="-78"/>
                <a:ea typeface="Calibri"/>
                <a:cs typeface="Traditional Arabic" panose="02020603050405020304" pitchFamily="18" charset="-78"/>
              </a:rPr>
              <a:t/>
            </a:r>
            <a:br>
              <a:rPr lang="ar-SA" sz="4800" b="1" dirty="0" smtClean="0">
                <a:solidFill>
                  <a:srgbClr val="0070C0"/>
                </a:solidFill>
                <a:latin typeface="Traditional Arabic" panose="02020603050405020304" pitchFamily="18" charset="-78"/>
                <a:ea typeface="Calibri"/>
                <a:cs typeface="Traditional Arabic" panose="02020603050405020304" pitchFamily="18" charset="-78"/>
              </a:rPr>
            </a:br>
            <a:r>
              <a:rPr lang="en-US" sz="4800" b="1" dirty="0" smtClean="0">
                <a:solidFill>
                  <a:srgbClr val="0070C0"/>
                </a:solidFill>
                <a:latin typeface="Traditional Arabic" panose="02020603050405020304" pitchFamily="18" charset="-78"/>
                <a:ea typeface="Calibri"/>
                <a:cs typeface="Traditional Arabic" panose="02020603050405020304" pitchFamily="18" charset="-78"/>
              </a:rPr>
              <a:t>KSA </a:t>
            </a:r>
            <a:r>
              <a:rPr lang="en-US" sz="4800" b="1" dirty="0" smtClean="0">
                <a:solidFill>
                  <a:srgbClr val="0070C0"/>
                </a:solidFill>
                <a:latin typeface="Traditional Arabic" panose="02020603050405020304" pitchFamily="18" charset="-78"/>
                <a:ea typeface="Calibri"/>
                <a:cs typeface="Traditional Arabic" panose="02020603050405020304" pitchFamily="18" charset="-78"/>
              </a:rPr>
              <a:t>Topographic Map </a:t>
            </a:r>
            <a:r>
              <a:rPr lang="en-US" sz="4000" b="1" dirty="0" smtClean="0">
                <a:solidFill>
                  <a:srgbClr val="0070C0"/>
                </a:solidFill>
                <a:latin typeface="Traditional Arabic" panose="02020603050405020304" pitchFamily="18" charset="-78"/>
                <a:ea typeface="Calibri"/>
                <a:cs typeface="Traditional Arabic" panose="02020603050405020304" pitchFamily="18" charset="-78"/>
              </a:rPr>
              <a:t>Index</a:t>
            </a:r>
            <a:r>
              <a:rPr lang="ar-EG" sz="4000" b="1" dirty="0" smtClean="0">
                <a:solidFill>
                  <a:srgbClr val="0070C0"/>
                </a:solidFill>
                <a:latin typeface="Traditional Arabic" panose="02020603050405020304" pitchFamily="18" charset="-78"/>
                <a:ea typeface="Calibri"/>
                <a:cs typeface="Traditional Arabic" panose="02020603050405020304" pitchFamily="18" charset="-78"/>
              </a:rPr>
              <a:t/>
            </a:r>
            <a:br>
              <a:rPr lang="ar-EG" sz="4000" b="1" dirty="0" smtClean="0">
                <a:solidFill>
                  <a:srgbClr val="0070C0"/>
                </a:solidFill>
                <a:latin typeface="Traditional Arabic" panose="02020603050405020304" pitchFamily="18" charset="-78"/>
                <a:ea typeface="Calibri"/>
                <a:cs typeface="Traditional Arabic" panose="02020603050405020304" pitchFamily="18" charset="-78"/>
              </a:rPr>
            </a:br>
            <a:r>
              <a:rPr lang="en-US" sz="4000" b="1" dirty="0" smtClean="0">
                <a:solidFill>
                  <a:srgbClr val="0070C0"/>
                </a:solidFill>
                <a:latin typeface="Traditional Arabic" panose="02020603050405020304" pitchFamily="18" charset="-78"/>
                <a:ea typeface="Calibri"/>
                <a:cs typeface="Traditional Arabic" panose="02020603050405020304" pitchFamily="18" charset="-78"/>
              </a:rPr>
              <a:t/>
            </a:r>
            <a:br>
              <a:rPr lang="en-US" sz="4000" b="1" dirty="0" smtClean="0">
                <a:solidFill>
                  <a:srgbClr val="0070C0"/>
                </a:solidFill>
                <a:latin typeface="Traditional Arabic" panose="02020603050405020304" pitchFamily="18" charset="-78"/>
                <a:ea typeface="Calibri"/>
                <a:cs typeface="Traditional Arabic" panose="02020603050405020304" pitchFamily="18" charset="-78"/>
              </a:rPr>
            </a:br>
            <a:r>
              <a:rPr lang="ar-EG" sz="2700" b="1" dirty="0" smtClean="0">
                <a:solidFill>
                  <a:srgbClr val="0070C0"/>
                </a:solidFill>
                <a:latin typeface="Traditional Arabic" panose="02020603050405020304" pitchFamily="18" charset="-78"/>
                <a:ea typeface="Calibri"/>
                <a:cs typeface="Traditional Arabic" panose="02020603050405020304" pitchFamily="18" charset="-78"/>
              </a:rPr>
              <a:t>إعداد: سليمان </a:t>
            </a:r>
            <a:r>
              <a:rPr lang="ar-EG" sz="2700" b="1" dirty="0">
                <a:solidFill>
                  <a:srgbClr val="0070C0"/>
                </a:solidFill>
                <a:latin typeface="Traditional Arabic" panose="02020603050405020304" pitchFamily="18" charset="-78"/>
                <a:ea typeface="Calibri"/>
                <a:cs typeface="Traditional Arabic" panose="02020603050405020304" pitchFamily="18" charset="-78"/>
              </a:rPr>
              <a:t>الحام (1438ﮬ)</a:t>
            </a:r>
            <a:endParaRPr lang="en-US" sz="2700" b="1" dirty="0">
              <a:solidFill>
                <a:srgbClr val="0070C0"/>
              </a:solidFill>
              <a:latin typeface="Traditional Arabic" panose="02020603050405020304" pitchFamily="18" charset="-78"/>
              <a:cs typeface="Traditional Arabic" panose="02020603050405020304" pitchFamily="18" charset="-78"/>
            </a:endParaRPr>
          </a:p>
        </p:txBody>
      </p:sp>
    </p:spTree>
    <p:extLst>
      <p:ext uri="{BB962C8B-B14F-4D97-AF65-F5344CB8AC3E}">
        <p14:creationId xmlns:p14="http://schemas.microsoft.com/office/powerpoint/2010/main" val="11485368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865727408"/>
              </p:ext>
            </p:extLst>
          </p:nvPr>
        </p:nvGraphicFramePr>
        <p:xfrm>
          <a:off x="467456" y="4336149"/>
          <a:ext cx="8309132" cy="1787652"/>
        </p:xfrm>
        <a:graphic>
          <a:graphicData uri="http://schemas.openxmlformats.org/drawingml/2006/table">
            <a:tbl>
              <a:tblPr rtl="1" firstRow="1" firstCol="1" bandRow="1">
                <a:tableStyleId>{5C22544A-7EE6-4342-B048-85BDC9FD1C3A}</a:tableStyleId>
              </a:tblPr>
              <a:tblGrid>
                <a:gridCol w="1593602"/>
                <a:gridCol w="1634334"/>
                <a:gridCol w="1731069"/>
                <a:gridCol w="1584716"/>
                <a:gridCol w="1765411"/>
              </a:tblGrid>
              <a:tr h="54864">
                <a:tc rowSpan="2">
                  <a:txBody>
                    <a:bodyPr/>
                    <a:lstStyle/>
                    <a:p>
                      <a:pPr marL="0" indent="0" algn="ctr" rtl="1">
                        <a:lnSpc>
                          <a:spcPct val="115000"/>
                        </a:lnSpc>
                        <a:spcAft>
                          <a:spcPts val="0"/>
                        </a:spcAft>
                      </a:pPr>
                      <a:r>
                        <a:rPr lang="ar-SA" sz="1600" b="1" dirty="0">
                          <a:effectLst/>
                        </a:rPr>
                        <a:t>مقياس الخريطة</a:t>
                      </a:r>
                      <a:endParaRPr lang="en-US" sz="1400" b="1" dirty="0">
                        <a:effectLst/>
                        <a:latin typeface="Traditional Arabic"/>
                        <a:ea typeface="Times New Roman"/>
                        <a:cs typeface="Arial"/>
                      </a:endParaRPr>
                    </a:p>
                  </a:txBody>
                  <a:tcPr marL="68580" marR="68580" marT="0" marB="0" anchor="ctr"/>
                </a:tc>
                <a:tc gridSpan="2">
                  <a:txBody>
                    <a:bodyPr/>
                    <a:lstStyle/>
                    <a:p>
                      <a:pPr marL="0" indent="0" algn="ctr" rtl="1">
                        <a:lnSpc>
                          <a:spcPct val="115000"/>
                        </a:lnSpc>
                        <a:spcAft>
                          <a:spcPts val="0"/>
                        </a:spcAft>
                      </a:pPr>
                      <a:r>
                        <a:rPr lang="ar-SA" sz="1600" b="1" dirty="0">
                          <a:effectLst/>
                        </a:rPr>
                        <a:t>النظام </a:t>
                      </a:r>
                      <a:r>
                        <a:rPr lang="ar-SA" sz="1600" b="1" dirty="0" err="1">
                          <a:effectLst/>
                        </a:rPr>
                        <a:t>المليوني</a:t>
                      </a:r>
                      <a:r>
                        <a:rPr lang="ar-SA" sz="1600" b="1" dirty="0">
                          <a:effectLst/>
                        </a:rPr>
                        <a:t> العالمي</a:t>
                      </a:r>
                      <a:endParaRPr lang="en-US" sz="1400" b="1" dirty="0">
                        <a:effectLst/>
                        <a:latin typeface="Traditional Arabic"/>
                        <a:ea typeface="Times New Roman"/>
                        <a:cs typeface="Arial"/>
                      </a:endParaRPr>
                    </a:p>
                  </a:txBody>
                  <a:tcPr marL="68580" marR="68580" marT="0" marB="0" anchor="ctr"/>
                </a:tc>
                <a:tc hMerge="1">
                  <a:txBody>
                    <a:bodyPr/>
                    <a:lstStyle/>
                    <a:p>
                      <a:pPr rtl="1"/>
                      <a:endParaRPr lang="ar-SA"/>
                    </a:p>
                  </a:txBody>
                  <a:tcPr/>
                </a:tc>
                <a:tc gridSpan="2">
                  <a:txBody>
                    <a:bodyPr/>
                    <a:lstStyle/>
                    <a:p>
                      <a:pPr marL="0" indent="0" algn="ctr" rtl="1">
                        <a:lnSpc>
                          <a:spcPct val="115000"/>
                        </a:lnSpc>
                        <a:spcAft>
                          <a:spcPts val="0"/>
                        </a:spcAft>
                      </a:pPr>
                      <a:r>
                        <a:rPr lang="ar-SA" sz="1600" b="1" dirty="0">
                          <a:effectLst/>
                        </a:rPr>
                        <a:t>التقسيم في المملكة العربية السعودية</a:t>
                      </a:r>
                      <a:endParaRPr lang="en-US" sz="1400" b="1" dirty="0">
                        <a:effectLst/>
                        <a:latin typeface="Traditional Arabic"/>
                        <a:ea typeface="Times New Roman"/>
                        <a:cs typeface="Arial"/>
                      </a:endParaRPr>
                    </a:p>
                  </a:txBody>
                  <a:tcPr marL="68580" marR="68580" marT="0" marB="0" anchor="ctr"/>
                </a:tc>
                <a:tc hMerge="1">
                  <a:txBody>
                    <a:bodyPr/>
                    <a:lstStyle/>
                    <a:p>
                      <a:pPr rtl="1"/>
                      <a:endParaRPr lang="ar-SA"/>
                    </a:p>
                  </a:txBody>
                  <a:tcPr/>
                </a:tc>
              </a:tr>
              <a:tr h="0">
                <a:tc vMerge="1">
                  <a:txBody>
                    <a:bodyPr/>
                    <a:lstStyle/>
                    <a:p>
                      <a:pPr rtl="1"/>
                      <a:endParaRPr lang="ar-SA"/>
                    </a:p>
                  </a:txBody>
                  <a:tcPr/>
                </a:tc>
                <a:tc>
                  <a:txBody>
                    <a:bodyPr/>
                    <a:lstStyle/>
                    <a:p>
                      <a:pPr marL="0" indent="0" algn="ctr" rtl="1">
                        <a:lnSpc>
                          <a:spcPct val="115000"/>
                        </a:lnSpc>
                        <a:spcAft>
                          <a:spcPts val="0"/>
                        </a:spcAft>
                      </a:pPr>
                      <a:r>
                        <a:rPr lang="ar-SA" sz="1600" b="1" dirty="0">
                          <a:effectLst/>
                        </a:rPr>
                        <a:t>أبعاد الخريطة</a:t>
                      </a:r>
                      <a:endParaRPr lang="en-US" sz="1400" b="1" dirty="0">
                        <a:effectLst/>
                        <a:latin typeface="Traditional Arabic"/>
                        <a:ea typeface="Times New Roman"/>
                        <a:cs typeface="Arial"/>
                      </a:endParaRPr>
                    </a:p>
                  </a:txBody>
                  <a:tcPr marL="68580" marR="68580" marT="0" marB="0"/>
                </a:tc>
                <a:tc>
                  <a:txBody>
                    <a:bodyPr/>
                    <a:lstStyle/>
                    <a:p>
                      <a:pPr marL="0" indent="0" algn="ctr" rtl="1">
                        <a:lnSpc>
                          <a:spcPct val="115000"/>
                        </a:lnSpc>
                        <a:spcAft>
                          <a:spcPts val="0"/>
                        </a:spcAft>
                      </a:pPr>
                      <a:r>
                        <a:rPr lang="ar-SA" sz="1600" b="1" dirty="0">
                          <a:effectLst/>
                        </a:rPr>
                        <a:t>مثال على التسمية</a:t>
                      </a:r>
                      <a:endParaRPr lang="en-US" sz="1400" b="1" dirty="0">
                        <a:effectLst/>
                        <a:latin typeface="Traditional Arabic"/>
                        <a:ea typeface="Times New Roman"/>
                        <a:cs typeface="Arial"/>
                      </a:endParaRPr>
                    </a:p>
                  </a:txBody>
                  <a:tcPr marL="68580" marR="68580" marT="0" marB="0"/>
                </a:tc>
                <a:tc>
                  <a:txBody>
                    <a:bodyPr/>
                    <a:lstStyle/>
                    <a:p>
                      <a:pPr marL="0" indent="0" algn="ctr" rtl="1">
                        <a:lnSpc>
                          <a:spcPct val="115000"/>
                        </a:lnSpc>
                        <a:spcAft>
                          <a:spcPts val="0"/>
                        </a:spcAft>
                      </a:pPr>
                      <a:r>
                        <a:rPr lang="ar-SA" sz="1600" b="1" dirty="0">
                          <a:effectLst/>
                        </a:rPr>
                        <a:t>أبعاد الخريطة</a:t>
                      </a:r>
                      <a:endParaRPr lang="en-US" sz="1400" b="1" dirty="0">
                        <a:effectLst/>
                        <a:latin typeface="Traditional Arabic"/>
                        <a:ea typeface="Times New Roman"/>
                        <a:cs typeface="Arial"/>
                      </a:endParaRPr>
                    </a:p>
                  </a:txBody>
                  <a:tcPr marL="68580" marR="68580" marT="0" marB="0"/>
                </a:tc>
                <a:tc>
                  <a:txBody>
                    <a:bodyPr/>
                    <a:lstStyle/>
                    <a:p>
                      <a:pPr marL="0" indent="0" algn="ctr" rtl="1">
                        <a:lnSpc>
                          <a:spcPct val="115000"/>
                        </a:lnSpc>
                        <a:spcAft>
                          <a:spcPts val="0"/>
                        </a:spcAft>
                      </a:pPr>
                      <a:r>
                        <a:rPr lang="ar-SA" sz="1600" b="1" dirty="0">
                          <a:effectLst/>
                        </a:rPr>
                        <a:t>مثال على التسمية</a:t>
                      </a:r>
                      <a:endParaRPr lang="en-US" sz="1400" b="1" dirty="0">
                        <a:effectLst/>
                        <a:latin typeface="Traditional Arabic"/>
                        <a:ea typeface="Times New Roman"/>
                        <a:cs typeface="Arial"/>
                      </a:endParaRPr>
                    </a:p>
                  </a:txBody>
                  <a:tcPr marL="68580" marR="68580" marT="0" marB="0"/>
                </a:tc>
              </a:tr>
              <a:tr h="0">
                <a:tc>
                  <a:txBody>
                    <a:bodyPr/>
                    <a:lstStyle/>
                    <a:p>
                      <a:pPr indent="228600" algn="l" rtl="1">
                        <a:lnSpc>
                          <a:spcPct val="115000"/>
                        </a:lnSpc>
                        <a:spcAft>
                          <a:spcPts val="0"/>
                        </a:spcAft>
                      </a:pPr>
                      <a:r>
                        <a:rPr lang="ar-SA" sz="1400" b="1">
                          <a:effectLst/>
                        </a:rPr>
                        <a:t>1:1,000,000</a:t>
                      </a:r>
                      <a:endParaRPr lang="en-US" sz="1400" b="1">
                        <a:effectLst/>
                        <a:latin typeface="Traditional Arabic"/>
                        <a:ea typeface="Times New Roman"/>
                        <a:cs typeface="Arial"/>
                      </a:endParaRPr>
                    </a:p>
                  </a:txBody>
                  <a:tcPr marL="68580" marR="68580" marT="0" marB="0" anchor="ctr"/>
                </a:tc>
                <a:tc>
                  <a:txBody>
                    <a:bodyPr/>
                    <a:lstStyle/>
                    <a:p>
                      <a:pPr indent="228600" algn="ctr" rtl="1">
                        <a:lnSpc>
                          <a:spcPct val="115000"/>
                        </a:lnSpc>
                        <a:spcAft>
                          <a:spcPts val="0"/>
                        </a:spcAft>
                      </a:pPr>
                      <a:r>
                        <a:rPr lang="ar-SA" sz="1400" b="1" dirty="0">
                          <a:effectLst/>
                        </a:rPr>
                        <a:t>6×4 درجات</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a:t>
                      </a:r>
                      <a:endParaRPr lang="en-US" sz="1400" b="1" dirty="0">
                        <a:effectLst/>
                        <a:latin typeface="Traditional Arabic"/>
                        <a:ea typeface="Times New Roman"/>
                        <a:cs typeface="Arial"/>
                      </a:endParaRPr>
                    </a:p>
                  </a:txBody>
                  <a:tcPr marL="68580" marR="68580" marT="0" marB="0"/>
                </a:tc>
                <a:tc>
                  <a:txBody>
                    <a:bodyPr/>
                    <a:lstStyle/>
                    <a:p>
                      <a:pPr indent="228600" algn="ctr" rtl="1">
                        <a:lnSpc>
                          <a:spcPct val="115000"/>
                        </a:lnSpc>
                        <a:spcAft>
                          <a:spcPts val="0"/>
                        </a:spcAft>
                      </a:pPr>
                      <a:r>
                        <a:rPr lang="ar-SA" sz="1400" b="1" dirty="0">
                          <a:effectLst/>
                        </a:rPr>
                        <a:t>6×4 درجات</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a:t>
                      </a:r>
                      <a:endParaRPr lang="en-US" sz="1400" b="1" dirty="0">
                        <a:effectLst/>
                        <a:latin typeface="Traditional Arabic"/>
                        <a:ea typeface="Times New Roman"/>
                        <a:cs typeface="Arial"/>
                      </a:endParaRPr>
                    </a:p>
                  </a:txBody>
                  <a:tcPr marL="68580" marR="68580" marT="0" marB="0"/>
                </a:tc>
              </a:tr>
              <a:tr h="0">
                <a:tc>
                  <a:txBody>
                    <a:bodyPr/>
                    <a:lstStyle/>
                    <a:p>
                      <a:pPr indent="228600" algn="l" rtl="1">
                        <a:lnSpc>
                          <a:spcPct val="115000"/>
                        </a:lnSpc>
                        <a:spcAft>
                          <a:spcPts val="0"/>
                        </a:spcAft>
                      </a:pPr>
                      <a:r>
                        <a:rPr lang="ar-SA" sz="1400" b="1">
                          <a:effectLst/>
                        </a:rPr>
                        <a:t>1:500,000</a:t>
                      </a:r>
                      <a:endParaRPr lang="en-US" sz="1400" b="1">
                        <a:effectLst/>
                        <a:latin typeface="Traditional Arabic"/>
                        <a:ea typeface="Times New Roman"/>
                        <a:cs typeface="Arial"/>
                      </a:endParaRPr>
                    </a:p>
                  </a:txBody>
                  <a:tcPr marL="68580" marR="68580" marT="0" marB="0" anchor="ctr"/>
                </a:tc>
                <a:tc>
                  <a:txBody>
                    <a:bodyPr/>
                    <a:lstStyle/>
                    <a:p>
                      <a:pPr indent="228600" algn="ctr" rtl="1">
                        <a:lnSpc>
                          <a:spcPct val="115000"/>
                        </a:lnSpc>
                        <a:spcAft>
                          <a:spcPts val="0"/>
                        </a:spcAft>
                      </a:pPr>
                      <a:r>
                        <a:rPr lang="ar-SA" sz="1400" b="1" dirty="0">
                          <a:effectLst/>
                        </a:rPr>
                        <a:t>3×2 درجات</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NH-37-SW</a:t>
                      </a:r>
                      <a:endParaRPr lang="en-US" sz="1400" b="1" dirty="0">
                        <a:effectLst/>
                        <a:latin typeface="Traditional Arabic"/>
                        <a:ea typeface="Times New Roman"/>
                        <a:cs typeface="Arial"/>
                      </a:endParaRPr>
                    </a:p>
                  </a:txBody>
                  <a:tcPr marL="68580" marR="68580" marT="0" marB="0"/>
                </a:tc>
                <a:tc>
                  <a:txBody>
                    <a:bodyPr/>
                    <a:lstStyle/>
                    <a:p>
                      <a:pPr indent="228600" algn="ctr" rtl="1">
                        <a:lnSpc>
                          <a:spcPct val="115000"/>
                        </a:lnSpc>
                        <a:spcAft>
                          <a:spcPts val="0"/>
                        </a:spcAft>
                      </a:pPr>
                      <a:r>
                        <a:rPr lang="ar-SA" sz="1400" b="1" dirty="0">
                          <a:effectLst/>
                        </a:rPr>
                        <a:t>3×2 درجات</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NH-37-SW</a:t>
                      </a:r>
                      <a:endParaRPr lang="en-US" sz="1400" b="1" dirty="0">
                        <a:effectLst/>
                        <a:latin typeface="Traditional Arabic"/>
                        <a:ea typeface="Times New Roman"/>
                        <a:cs typeface="Arial"/>
                      </a:endParaRPr>
                    </a:p>
                  </a:txBody>
                  <a:tcPr marL="68580" marR="68580" marT="0" marB="0"/>
                </a:tc>
              </a:tr>
              <a:tr h="0">
                <a:tc>
                  <a:txBody>
                    <a:bodyPr/>
                    <a:lstStyle/>
                    <a:p>
                      <a:pPr indent="228600" algn="l" rtl="1">
                        <a:lnSpc>
                          <a:spcPct val="115000"/>
                        </a:lnSpc>
                        <a:spcAft>
                          <a:spcPts val="0"/>
                        </a:spcAft>
                      </a:pPr>
                      <a:r>
                        <a:rPr lang="ar-SA" sz="1400" b="1" dirty="0">
                          <a:effectLst/>
                        </a:rPr>
                        <a:t>1:250,000</a:t>
                      </a:r>
                      <a:endParaRPr lang="en-US" sz="1400" b="1" dirty="0">
                        <a:effectLst/>
                        <a:latin typeface="Traditional Arabic"/>
                        <a:ea typeface="Times New Roman"/>
                        <a:cs typeface="Arial"/>
                      </a:endParaRPr>
                    </a:p>
                  </a:txBody>
                  <a:tcPr marL="68580" marR="68580" marT="0" marB="0" anchor="ctr"/>
                </a:tc>
                <a:tc>
                  <a:txBody>
                    <a:bodyPr/>
                    <a:lstStyle/>
                    <a:p>
                      <a:pPr indent="228600" algn="ctr" rtl="1">
                        <a:lnSpc>
                          <a:spcPct val="115000"/>
                        </a:lnSpc>
                        <a:spcAft>
                          <a:spcPts val="0"/>
                        </a:spcAft>
                      </a:pPr>
                      <a:r>
                        <a:rPr lang="ar-SA" sz="1400" b="1" dirty="0">
                          <a:effectLst/>
                        </a:rPr>
                        <a:t>1×1 درجات</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NH-37-SW-L</a:t>
                      </a:r>
                      <a:endParaRPr lang="en-US" sz="1400" b="1" dirty="0">
                        <a:effectLst/>
                        <a:latin typeface="Traditional Arabic"/>
                        <a:ea typeface="Times New Roman"/>
                        <a:cs typeface="Arial"/>
                      </a:endParaRPr>
                    </a:p>
                  </a:txBody>
                  <a:tcPr marL="68580" marR="68580" marT="0" marB="0"/>
                </a:tc>
                <a:tc>
                  <a:txBody>
                    <a:bodyPr/>
                    <a:lstStyle/>
                    <a:p>
                      <a:pPr indent="228600" algn="ctr" rtl="1">
                        <a:lnSpc>
                          <a:spcPct val="115000"/>
                        </a:lnSpc>
                        <a:spcAft>
                          <a:spcPts val="0"/>
                        </a:spcAft>
                      </a:pPr>
                      <a:r>
                        <a:rPr lang="ar-SA" sz="1400" b="1" dirty="0">
                          <a:effectLst/>
                        </a:rPr>
                        <a:t>1.5×1 درجات</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NH-37-13</a:t>
                      </a:r>
                      <a:endParaRPr lang="en-US" sz="1400" b="1" dirty="0">
                        <a:effectLst/>
                        <a:latin typeface="Traditional Arabic"/>
                        <a:ea typeface="Times New Roman"/>
                        <a:cs typeface="Arial"/>
                      </a:endParaRPr>
                    </a:p>
                  </a:txBody>
                  <a:tcPr marL="68580" marR="68580" marT="0" marB="0"/>
                </a:tc>
              </a:tr>
              <a:tr h="0">
                <a:tc>
                  <a:txBody>
                    <a:bodyPr/>
                    <a:lstStyle/>
                    <a:p>
                      <a:pPr indent="228600" algn="l" rtl="1">
                        <a:lnSpc>
                          <a:spcPct val="115000"/>
                        </a:lnSpc>
                        <a:spcAft>
                          <a:spcPts val="0"/>
                        </a:spcAft>
                      </a:pPr>
                      <a:r>
                        <a:rPr lang="ar-SA" sz="1400" b="1">
                          <a:effectLst/>
                        </a:rPr>
                        <a:t>1:100,000</a:t>
                      </a:r>
                      <a:endParaRPr lang="en-US" sz="1400" b="1">
                        <a:effectLst/>
                        <a:latin typeface="Traditional Arabic"/>
                        <a:ea typeface="Times New Roman"/>
                        <a:cs typeface="Arial"/>
                      </a:endParaRPr>
                    </a:p>
                  </a:txBody>
                  <a:tcPr marL="68580" marR="68580" marT="0" marB="0" anchor="ctr"/>
                </a:tc>
                <a:tc>
                  <a:txBody>
                    <a:bodyPr/>
                    <a:lstStyle/>
                    <a:p>
                      <a:pPr indent="228600" algn="ctr" rtl="1">
                        <a:lnSpc>
                          <a:spcPct val="115000"/>
                        </a:lnSpc>
                        <a:spcAft>
                          <a:spcPts val="0"/>
                        </a:spcAft>
                      </a:pPr>
                      <a:r>
                        <a:rPr lang="ar-SA" sz="1400" b="1" dirty="0">
                          <a:effectLst/>
                        </a:rPr>
                        <a:t>30×20 دقائق</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NH-37-125</a:t>
                      </a:r>
                      <a:endParaRPr lang="en-US" sz="1400" b="1" dirty="0">
                        <a:effectLst/>
                        <a:latin typeface="Traditional Arabic"/>
                        <a:ea typeface="Times New Roman"/>
                        <a:cs typeface="Arial"/>
                      </a:endParaRPr>
                    </a:p>
                  </a:txBody>
                  <a:tcPr marL="68580" marR="68580" marT="0" marB="0"/>
                </a:tc>
                <a:tc>
                  <a:txBody>
                    <a:bodyPr/>
                    <a:lstStyle/>
                    <a:p>
                      <a:pPr indent="228600" algn="ctr" rtl="1">
                        <a:lnSpc>
                          <a:spcPct val="115000"/>
                        </a:lnSpc>
                        <a:spcAft>
                          <a:spcPts val="0"/>
                        </a:spcAft>
                      </a:pPr>
                      <a:r>
                        <a:rPr lang="ar-SA" sz="1400" b="1" dirty="0">
                          <a:effectLst/>
                        </a:rPr>
                        <a:t>30×30 دقائق</a:t>
                      </a:r>
                      <a:endParaRPr lang="en-US" sz="1400" b="1" dirty="0">
                        <a:effectLst/>
                        <a:latin typeface="Traditional Arabic"/>
                        <a:ea typeface="Times New Roman"/>
                        <a:cs typeface="Arial"/>
                      </a:endParaRPr>
                    </a:p>
                  </a:txBody>
                  <a:tcPr marL="68580" marR="68580" marT="0" marB="0"/>
                </a:tc>
                <a:tc>
                  <a:txBody>
                    <a:bodyPr/>
                    <a:lstStyle/>
                    <a:p>
                      <a:pPr marL="0" indent="0" algn="l" rtl="0">
                        <a:lnSpc>
                          <a:spcPct val="115000"/>
                        </a:lnSpc>
                        <a:spcAft>
                          <a:spcPts val="0"/>
                        </a:spcAft>
                      </a:pPr>
                      <a:r>
                        <a:rPr lang="en-US" sz="1400" b="1" dirty="0">
                          <a:effectLst/>
                        </a:rPr>
                        <a:t>4624-1</a:t>
                      </a:r>
                      <a:endParaRPr lang="en-US" sz="1400" b="1" dirty="0">
                        <a:effectLst/>
                        <a:latin typeface="Traditional Arabic"/>
                        <a:ea typeface="Times New Roman"/>
                        <a:cs typeface="Arial"/>
                      </a:endParaRPr>
                    </a:p>
                  </a:txBody>
                  <a:tcPr marL="68580" marR="68580" marT="0" marB="0"/>
                </a:tc>
              </a:tr>
              <a:tr h="0">
                <a:tc>
                  <a:txBody>
                    <a:bodyPr/>
                    <a:lstStyle/>
                    <a:p>
                      <a:pPr indent="228600" algn="l" rtl="1">
                        <a:lnSpc>
                          <a:spcPct val="115000"/>
                        </a:lnSpc>
                        <a:spcAft>
                          <a:spcPts val="0"/>
                        </a:spcAft>
                      </a:pPr>
                      <a:r>
                        <a:rPr lang="ar-SA" sz="1400" b="1">
                          <a:effectLst/>
                        </a:rPr>
                        <a:t>1:50,000</a:t>
                      </a:r>
                      <a:endParaRPr lang="en-US" sz="1400" b="1">
                        <a:effectLst/>
                        <a:latin typeface="Traditional Arabic"/>
                        <a:ea typeface="Times New Roman"/>
                        <a:cs typeface="Arial"/>
                      </a:endParaRPr>
                    </a:p>
                  </a:txBody>
                  <a:tcPr marL="68580" marR="68580" marT="0" marB="0" anchor="ctr"/>
                </a:tc>
                <a:tc>
                  <a:txBody>
                    <a:bodyPr/>
                    <a:lstStyle/>
                    <a:p>
                      <a:pPr indent="228600" algn="ctr" rtl="1">
                        <a:lnSpc>
                          <a:spcPct val="115000"/>
                        </a:lnSpc>
                        <a:spcAft>
                          <a:spcPts val="0"/>
                        </a:spcAft>
                      </a:pPr>
                      <a:r>
                        <a:rPr lang="ar-SA" sz="1400" b="1" dirty="0">
                          <a:effectLst/>
                        </a:rPr>
                        <a:t>15×10 دقائق</a:t>
                      </a:r>
                      <a:endParaRPr lang="en-US" sz="1400" b="1" dirty="0">
                        <a:effectLst/>
                        <a:latin typeface="Traditional Arabic"/>
                        <a:ea typeface="Times New Roman"/>
                        <a:cs typeface="Arial"/>
                      </a:endParaRPr>
                    </a:p>
                  </a:txBody>
                  <a:tcPr marL="68580" marR="68580" marT="0" marB="0"/>
                </a:tc>
                <a:tc>
                  <a:txBody>
                    <a:bodyPr/>
                    <a:lstStyle/>
                    <a:p>
                      <a:pPr indent="228600" algn="l" rtl="1">
                        <a:lnSpc>
                          <a:spcPct val="115000"/>
                        </a:lnSpc>
                        <a:spcAft>
                          <a:spcPts val="0"/>
                        </a:spcAft>
                      </a:pPr>
                      <a:r>
                        <a:rPr lang="en-US" sz="1400" b="1" dirty="0">
                          <a:effectLst/>
                        </a:rPr>
                        <a:t>NH-37-125-C</a:t>
                      </a:r>
                      <a:endParaRPr lang="en-US" sz="1400" b="1" dirty="0">
                        <a:effectLst/>
                        <a:latin typeface="Traditional Arabic"/>
                        <a:ea typeface="Times New Roman"/>
                        <a:cs typeface="Arial"/>
                      </a:endParaRPr>
                    </a:p>
                  </a:txBody>
                  <a:tcPr marL="68580" marR="68580" marT="0" marB="0"/>
                </a:tc>
                <a:tc>
                  <a:txBody>
                    <a:bodyPr/>
                    <a:lstStyle/>
                    <a:p>
                      <a:pPr indent="228600" algn="ctr" rtl="1">
                        <a:lnSpc>
                          <a:spcPct val="115000"/>
                        </a:lnSpc>
                        <a:spcAft>
                          <a:spcPts val="0"/>
                        </a:spcAft>
                      </a:pPr>
                      <a:r>
                        <a:rPr lang="ar-SA" sz="1400" b="1" dirty="0">
                          <a:effectLst/>
                        </a:rPr>
                        <a:t>15×15 دقائق</a:t>
                      </a:r>
                      <a:endParaRPr lang="en-US" sz="1400" b="1" dirty="0">
                        <a:effectLst/>
                        <a:latin typeface="Traditional Arabic"/>
                        <a:ea typeface="Times New Roman"/>
                        <a:cs typeface="Arial"/>
                      </a:endParaRPr>
                    </a:p>
                  </a:txBody>
                  <a:tcPr marL="68580" marR="68580" marT="0" marB="0"/>
                </a:tc>
                <a:tc>
                  <a:txBody>
                    <a:bodyPr/>
                    <a:lstStyle/>
                    <a:p>
                      <a:pPr marL="0" indent="0" algn="l" rtl="0">
                        <a:lnSpc>
                          <a:spcPct val="115000"/>
                        </a:lnSpc>
                        <a:spcAft>
                          <a:spcPts val="0"/>
                        </a:spcAft>
                      </a:pPr>
                      <a:r>
                        <a:rPr lang="en-US" sz="1400" b="1" dirty="0">
                          <a:effectLst/>
                        </a:rPr>
                        <a:t>4624-11</a:t>
                      </a:r>
                      <a:endParaRPr lang="en-US" sz="1400" b="1" dirty="0">
                        <a:effectLst/>
                        <a:latin typeface="Traditional Arabic"/>
                        <a:ea typeface="Times New Roman"/>
                        <a:cs typeface="Arial"/>
                      </a:endParaRPr>
                    </a:p>
                  </a:txBody>
                  <a:tcPr marL="68580" marR="68580" marT="0" marB="0"/>
                </a:tc>
              </a:tr>
            </a:tbl>
          </a:graphicData>
        </a:graphic>
      </p:graphicFrame>
      <p:sp>
        <p:nvSpPr>
          <p:cNvPr id="24" name="Rectangle 3"/>
          <p:cNvSpPr>
            <a:spLocks noChangeArrowheads="1"/>
          </p:cNvSpPr>
          <p:nvPr/>
        </p:nvSpPr>
        <p:spPr bwMode="auto">
          <a:xfrm>
            <a:off x="2417618" y="6123801"/>
            <a:ext cx="65532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28600" algn="r" rtl="1" fontAlgn="base">
              <a:spcBef>
                <a:spcPct val="0"/>
              </a:spcBef>
              <a:spcAft>
                <a:spcPct val="0"/>
              </a:spcAft>
              <a:defRPr>
                <a:solidFill>
                  <a:schemeClr val="tx1"/>
                </a:solidFill>
                <a:latin typeface="Arial" pitchFamily="34" charset="0"/>
                <a:cs typeface="Arial" pitchFamily="34" charset="0"/>
              </a:defRPr>
            </a:lvl1pPr>
            <a:lvl2pPr algn="r" rtl="1" fontAlgn="base">
              <a:spcBef>
                <a:spcPct val="0"/>
              </a:spcBef>
              <a:spcAft>
                <a:spcPct val="0"/>
              </a:spcAft>
              <a:defRPr>
                <a:solidFill>
                  <a:schemeClr val="tx1"/>
                </a:solidFill>
                <a:latin typeface="Arial" pitchFamily="34" charset="0"/>
                <a:cs typeface="Arial" pitchFamily="34" charset="0"/>
              </a:defRPr>
            </a:lvl2pPr>
            <a:lvl3pPr algn="r" rtl="1" fontAlgn="base">
              <a:spcBef>
                <a:spcPct val="0"/>
              </a:spcBef>
              <a:spcAft>
                <a:spcPct val="0"/>
              </a:spcAft>
              <a:defRPr>
                <a:solidFill>
                  <a:schemeClr val="tx1"/>
                </a:solidFill>
                <a:latin typeface="Arial" pitchFamily="34" charset="0"/>
                <a:cs typeface="Arial" pitchFamily="34" charset="0"/>
              </a:defRPr>
            </a:lvl3pPr>
            <a:lvl4pPr algn="r" rtl="1" fontAlgn="base">
              <a:spcBef>
                <a:spcPct val="0"/>
              </a:spcBef>
              <a:spcAft>
                <a:spcPct val="0"/>
              </a:spcAft>
              <a:defRPr>
                <a:solidFill>
                  <a:schemeClr val="tx1"/>
                </a:solidFill>
                <a:latin typeface="Arial" pitchFamily="34" charset="0"/>
                <a:cs typeface="Arial" pitchFamily="34" charset="0"/>
              </a:defRPr>
            </a:lvl4pPr>
            <a:lvl5pPr algn="r" rtl="1" fontAlgn="base">
              <a:spcBef>
                <a:spcPct val="0"/>
              </a:spcBef>
              <a:spcAft>
                <a:spcPct val="0"/>
              </a:spcAft>
              <a:defRPr>
                <a:solidFill>
                  <a:schemeClr val="tx1"/>
                </a:solidFill>
                <a:latin typeface="Arial" pitchFamily="34" charset="0"/>
                <a:cs typeface="Arial" pitchFamily="34" charset="0"/>
              </a:defRPr>
            </a:lvl5pPr>
            <a:lvl6pPr algn="r" rtl="1" fontAlgn="base">
              <a:spcBef>
                <a:spcPct val="0"/>
              </a:spcBef>
              <a:spcAft>
                <a:spcPct val="0"/>
              </a:spcAft>
              <a:defRPr>
                <a:solidFill>
                  <a:schemeClr val="tx1"/>
                </a:solidFill>
                <a:latin typeface="Arial" pitchFamily="34" charset="0"/>
                <a:cs typeface="Arial" pitchFamily="34" charset="0"/>
              </a:defRPr>
            </a:lvl6pPr>
            <a:lvl7pPr algn="r" rtl="1" fontAlgn="base">
              <a:spcBef>
                <a:spcPct val="0"/>
              </a:spcBef>
              <a:spcAft>
                <a:spcPct val="0"/>
              </a:spcAft>
              <a:defRPr>
                <a:solidFill>
                  <a:schemeClr val="tx1"/>
                </a:solidFill>
                <a:latin typeface="Arial" pitchFamily="34" charset="0"/>
                <a:cs typeface="Arial" pitchFamily="34" charset="0"/>
              </a:defRPr>
            </a:lvl7pPr>
            <a:lvl8pPr algn="r" rtl="1" fontAlgn="base">
              <a:spcBef>
                <a:spcPct val="0"/>
              </a:spcBef>
              <a:spcAft>
                <a:spcPct val="0"/>
              </a:spcAft>
              <a:defRPr>
                <a:solidFill>
                  <a:schemeClr val="tx1"/>
                </a:solidFill>
                <a:latin typeface="Arial" pitchFamily="34" charset="0"/>
                <a:cs typeface="Arial" pitchFamily="34" charset="0"/>
              </a:defRPr>
            </a:lvl8pPr>
            <a:lvl9pPr algn="r" rtl="1" fontAlgn="base">
              <a:spcBef>
                <a:spcPct val="0"/>
              </a:spcBef>
              <a:spcAft>
                <a:spcPct val="0"/>
              </a:spcAft>
              <a:defRPr>
                <a:solidFill>
                  <a:schemeClr val="tx1"/>
                </a:solidFill>
                <a:latin typeface="Arial" pitchFamily="34" charset="0"/>
                <a:cs typeface="Arial" pitchFamily="34" charset="0"/>
              </a:defRPr>
            </a:lvl9pPr>
          </a:lstStyle>
          <a:p>
            <a:pPr marL="0" marR="0" lvl="0" indent="228600" defTabSz="914400" rtl="1" eaLnBrk="0" fontAlgn="base" latinLnBrk="0" hangingPunct="0">
              <a:lnSpc>
                <a:spcPct val="100000"/>
              </a:lnSpc>
              <a:spcBef>
                <a:spcPct val="0"/>
              </a:spcBef>
              <a:spcAft>
                <a:spcPct val="0"/>
              </a:spcAft>
              <a:buClrTx/>
              <a:buSzTx/>
              <a:buFontTx/>
              <a:buNone/>
              <a:tabLst/>
            </a:pPr>
            <a:r>
              <a:rPr kumimoji="0" lang="ar-SA" altLang="ar-SA" sz="1200" b="0" i="0" u="none" strike="noStrike" cap="none" normalizeH="0" baseline="0" dirty="0" smtClean="0">
                <a:ln>
                  <a:noFill/>
                </a:ln>
                <a:solidFill>
                  <a:schemeClr val="tx1"/>
                </a:solidFill>
                <a:effectLst/>
                <a:latin typeface="Traditional Arabic" pitchFamily="18" charset="-78"/>
                <a:ea typeface="Times New Roman" pitchFamily="18" charset="0"/>
                <a:cs typeface="Traditional Arabic" pitchFamily="18" charset="-78"/>
              </a:rPr>
              <a:t>المصدر: (دبس، 2009)، (عاشور، 1998)، بتصرف.</a:t>
            </a:r>
            <a:endParaRPr kumimoji="0" lang="ar-SA" altLang="ar-SA"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8"/>
          <p:cNvSpPr/>
          <p:nvPr/>
        </p:nvSpPr>
        <p:spPr>
          <a:xfrm>
            <a:off x="304800" y="2590800"/>
            <a:ext cx="8478715" cy="1600200"/>
          </a:xfrm>
          <a:prstGeom prst="rect">
            <a:avLst/>
          </a:prstGeom>
        </p:spPr>
        <p:txBody>
          <a:bodyPr wrap="square">
            <a:noAutofit/>
          </a:bodyPr>
          <a:lstStyle/>
          <a:p>
            <a:pPr marL="342900" indent="-342900" algn="just" rtl="1">
              <a:buFont typeface="Arial" panose="020B0604020202020204" pitchFamily="34" charset="0"/>
              <a:buChar char="•"/>
            </a:pPr>
            <a:r>
              <a:rPr lang="ar-SA" sz="2200" b="1" dirty="0">
                <a:latin typeface="Traditional Arabic" panose="02020603050405020304" pitchFamily="18" charset="-78"/>
                <a:cs typeface="Traditional Arabic" panose="02020603050405020304" pitchFamily="18" charset="-78"/>
              </a:rPr>
              <a:t>تمتاز الخرائط الطبوغرافية بأنها عبارة عن سلسلة من الخرائط التي تغطي الدولة </a:t>
            </a:r>
            <a:r>
              <a:rPr lang="ar-SA" sz="2200" b="1" dirty="0" smtClean="0">
                <a:latin typeface="Traditional Arabic" panose="02020603050405020304" pitchFamily="18" charset="-78"/>
                <a:cs typeface="Traditional Arabic" panose="02020603050405020304" pitchFamily="18" charset="-78"/>
              </a:rPr>
              <a:t>بكاملها</a:t>
            </a:r>
            <a:r>
              <a:rPr lang="ar-SA" sz="2200" b="1" dirty="0" smtClean="0">
                <a:latin typeface="Traditional Arabic" panose="02020603050405020304" pitchFamily="18" charset="-78"/>
                <a:cs typeface="Traditional Arabic" panose="02020603050405020304" pitchFamily="18" charset="-78"/>
              </a:rPr>
              <a:t>.</a:t>
            </a:r>
            <a:endParaRPr lang="ar-SA" sz="2200" b="1" dirty="0" smtClean="0">
              <a:latin typeface="Traditional Arabic" panose="02020603050405020304" pitchFamily="18" charset="-78"/>
              <a:cs typeface="Traditional Arabic" panose="02020603050405020304" pitchFamily="18" charset="-78"/>
            </a:endParaRPr>
          </a:p>
          <a:p>
            <a:pPr marL="342900" indent="-342900" algn="just" rtl="1">
              <a:buFont typeface="Arial" panose="020B0604020202020204" pitchFamily="34" charset="0"/>
              <a:buChar char="•"/>
            </a:pPr>
            <a:r>
              <a:rPr lang="ar-SA" sz="2200" b="1" dirty="0" smtClean="0">
                <a:latin typeface="Traditional Arabic" panose="02020603050405020304" pitchFamily="18" charset="-78"/>
                <a:cs typeface="Traditional Arabic" panose="02020603050405020304" pitchFamily="18" charset="-78"/>
              </a:rPr>
              <a:t>يختلف </a:t>
            </a:r>
            <a:r>
              <a:rPr lang="ar-SA" sz="2200" b="1" dirty="0">
                <a:latin typeface="Traditional Arabic" panose="02020603050405020304" pitchFamily="18" charset="-78"/>
                <a:cs typeface="Traditional Arabic" panose="02020603050405020304" pitchFamily="18" charset="-78"/>
              </a:rPr>
              <a:t>تقسيم الخرائط الطبوغرافية </a:t>
            </a:r>
            <a:r>
              <a:rPr lang="ar-SA" sz="2200" b="1" dirty="0" smtClean="0">
                <a:latin typeface="Traditional Arabic" panose="02020603050405020304" pitchFamily="18" charset="-78"/>
                <a:cs typeface="Traditional Arabic" panose="02020603050405020304" pitchFamily="18" charset="-78"/>
              </a:rPr>
              <a:t>كل </a:t>
            </a:r>
            <a:r>
              <a:rPr lang="ar-SA" sz="2200" b="1" dirty="0">
                <a:latin typeface="Traditional Arabic" panose="02020603050405020304" pitchFamily="18" charset="-78"/>
                <a:cs typeface="Traditional Arabic" panose="02020603050405020304" pitchFamily="18" charset="-78"/>
              </a:rPr>
              <a:t>دولة عن الأخرى تبعا لمساحة الدولة، بحيث يتم تقسيم الدولة إلى سلسلة من خرائط الطبوغرافية ذات مقياس رسم </a:t>
            </a:r>
            <a:r>
              <a:rPr lang="ar-SA" sz="2200" b="1" dirty="0" smtClean="0">
                <a:latin typeface="Traditional Arabic" panose="02020603050405020304" pitchFamily="18" charset="-78"/>
                <a:cs typeface="Traditional Arabic" panose="02020603050405020304" pitchFamily="18" charset="-78"/>
              </a:rPr>
              <a:t>مناسب</a:t>
            </a:r>
            <a:r>
              <a:rPr lang="ar-SA" sz="2200" b="1" dirty="0" smtClean="0">
                <a:latin typeface="Traditional Arabic" panose="02020603050405020304" pitchFamily="18" charset="-78"/>
                <a:cs typeface="Traditional Arabic" panose="02020603050405020304" pitchFamily="18" charset="-78"/>
              </a:rPr>
              <a:t>.</a:t>
            </a:r>
            <a:endParaRPr lang="ar-SA" sz="2200" b="1" dirty="0" smtClean="0">
              <a:latin typeface="Traditional Arabic" panose="02020603050405020304" pitchFamily="18" charset="-78"/>
              <a:cs typeface="Traditional Arabic" panose="02020603050405020304" pitchFamily="18" charset="-78"/>
            </a:endParaRPr>
          </a:p>
          <a:p>
            <a:pPr marL="342900" indent="-342900" algn="just" rtl="1">
              <a:buFont typeface="Arial" panose="020B0604020202020204" pitchFamily="34" charset="0"/>
              <a:buChar char="•"/>
            </a:pPr>
            <a:r>
              <a:rPr lang="ar-SA" sz="2200" b="1" dirty="0" smtClean="0">
                <a:latin typeface="Traditional Arabic" panose="02020603050405020304" pitchFamily="18" charset="-78"/>
                <a:cs typeface="Traditional Arabic" panose="02020603050405020304" pitchFamily="18" charset="-78"/>
              </a:rPr>
              <a:t>يختلف </a:t>
            </a:r>
            <a:r>
              <a:rPr lang="ar-SA" sz="2200" b="1" dirty="0">
                <a:latin typeface="Traditional Arabic" panose="02020603050405020304" pitchFamily="18" charset="-78"/>
                <a:cs typeface="Traditional Arabic" panose="02020603050405020304" pitchFamily="18" charset="-78"/>
              </a:rPr>
              <a:t>الترقيم للوحات من دولة إلى الأخرى، فمثلا الترقيم للخرائط الطبوغرافية للمملكة تختلف قليلا عن </a:t>
            </a:r>
            <a:r>
              <a:rPr lang="ar-SA" sz="2200" b="1" dirty="0" smtClean="0">
                <a:latin typeface="Traditional Arabic" panose="02020603050405020304" pitchFamily="18" charset="-78"/>
                <a:cs typeface="Traditional Arabic" panose="02020603050405020304" pitchFamily="18" charset="-78"/>
              </a:rPr>
              <a:t>النظم المليونية العالمي</a:t>
            </a:r>
            <a:r>
              <a:rPr lang="ar-EG" sz="2200" b="1" dirty="0" smtClean="0">
                <a:latin typeface="Traditional Arabic" panose="02020603050405020304" pitchFamily="18" charset="-78"/>
                <a:cs typeface="Traditional Arabic" panose="02020603050405020304" pitchFamily="18" charset="-78"/>
              </a:rPr>
              <a:t>ة</a:t>
            </a:r>
            <a:r>
              <a:rPr lang="ar-SA" sz="2200" b="1" dirty="0" smtClean="0">
                <a:latin typeface="Traditional Arabic" panose="02020603050405020304" pitchFamily="18" charset="-78"/>
                <a:cs typeface="Traditional Arabic" panose="02020603050405020304" pitchFamily="18" charset="-78"/>
              </a:rPr>
              <a:t>، </a:t>
            </a:r>
            <a:r>
              <a:rPr lang="ar-SA" sz="2200" b="1" dirty="0">
                <a:latin typeface="Traditional Arabic" panose="02020603050405020304" pitchFamily="18" charset="-78"/>
                <a:cs typeface="Traditional Arabic" panose="02020603050405020304" pitchFamily="18" charset="-78"/>
              </a:rPr>
              <a:t>في تقسيم الخرائط ذات المقياس (1:100,000) و (1:50,000)</a:t>
            </a:r>
          </a:p>
        </p:txBody>
      </p:sp>
      <p:sp>
        <p:nvSpPr>
          <p:cNvPr id="28" name="TextBox 27"/>
          <p:cNvSpPr txBox="1"/>
          <p:nvPr/>
        </p:nvSpPr>
        <p:spPr>
          <a:xfrm>
            <a:off x="467457" y="951085"/>
            <a:ext cx="8153400" cy="954107"/>
          </a:xfrm>
          <a:prstGeom prst="rect">
            <a:avLst/>
          </a:prstGeom>
          <a:noFill/>
        </p:spPr>
        <p:txBody>
          <a:bodyPr wrap="square" rtlCol="0">
            <a:spAutoFit/>
          </a:bodyPr>
          <a:lstStyle/>
          <a:p>
            <a:pPr marL="342900" indent="-342900" algn="ctr" rtl="1"/>
            <a:r>
              <a:rPr lang="ar-SA" sz="2800" b="1" dirty="0" smtClean="0">
                <a:solidFill>
                  <a:srgbClr val="0070C0"/>
                </a:solidFill>
                <a:latin typeface="Times New Roman" panose="02020603050405020304" pitchFamily="18" charset="0"/>
                <a:cs typeface="Times New Roman" panose="02020603050405020304" pitchFamily="18" charset="0"/>
              </a:rPr>
              <a:t>نظام </a:t>
            </a:r>
            <a:r>
              <a:rPr lang="ar-SA" sz="2800" b="1" dirty="0">
                <a:solidFill>
                  <a:srgbClr val="0070C0"/>
                </a:solidFill>
                <a:latin typeface="Times New Roman" panose="02020603050405020304" pitchFamily="18" charset="0"/>
                <a:cs typeface="Times New Roman" panose="02020603050405020304" pitchFamily="18" charset="0"/>
              </a:rPr>
              <a:t>الترقيم للخرائط </a:t>
            </a:r>
            <a:r>
              <a:rPr lang="ar-SA" sz="2800" b="1" dirty="0" smtClean="0">
                <a:solidFill>
                  <a:srgbClr val="0070C0"/>
                </a:solidFill>
                <a:latin typeface="Times New Roman" panose="02020603050405020304" pitchFamily="18" charset="0"/>
                <a:cs typeface="Times New Roman" panose="02020603050405020304" pitchFamily="18" charset="0"/>
              </a:rPr>
              <a:t>الطبوغرافية</a:t>
            </a:r>
            <a:r>
              <a:rPr lang="ar-EG" sz="2800" b="1" dirty="0" smtClean="0">
                <a:solidFill>
                  <a:srgbClr val="0070C0"/>
                </a:solidFill>
                <a:latin typeface="Times New Roman" panose="02020603050405020304" pitchFamily="18" charset="0"/>
                <a:cs typeface="Times New Roman" panose="02020603050405020304" pitchFamily="18" charset="0"/>
              </a:rPr>
              <a:t> </a:t>
            </a:r>
            <a:r>
              <a:rPr lang="ar-SA" sz="2800" b="1" dirty="0" smtClean="0">
                <a:solidFill>
                  <a:srgbClr val="0070C0"/>
                </a:solidFill>
                <a:latin typeface="Times New Roman" panose="02020603050405020304" pitchFamily="18" charset="0"/>
                <a:cs typeface="Times New Roman" panose="02020603050405020304" pitchFamily="18" charset="0"/>
              </a:rPr>
              <a:t>في </a:t>
            </a:r>
            <a:r>
              <a:rPr lang="ar-SA" sz="2800" b="1" dirty="0">
                <a:solidFill>
                  <a:srgbClr val="0070C0"/>
                </a:solidFill>
                <a:latin typeface="Times New Roman" panose="02020603050405020304" pitchFamily="18" charset="0"/>
                <a:cs typeface="Times New Roman" panose="02020603050405020304" pitchFamily="18" charset="0"/>
              </a:rPr>
              <a:t>السعودية </a:t>
            </a:r>
            <a:endParaRPr lang="ar-EG" sz="2800" b="1" dirty="0" smtClean="0">
              <a:solidFill>
                <a:srgbClr val="0070C0"/>
              </a:solidFill>
              <a:latin typeface="Times New Roman" panose="02020603050405020304" pitchFamily="18" charset="0"/>
              <a:cs typeface="Times New Roman" panose="02020603050405020304" pitchFamily="18" charset="0"/>
            </a:endParaRPr>
          </a:p>
          <a:p>
            <a:pPr marL="342900" indent="-342900" algn="ctr" rtl="1"/>
            <a:r>
              <a:rPr lang="ar-SA" sz="2800" b="1" dirty="0" smtClean="0">
                <a:solidFill>
                  <a:srgbClr val="0070C0"/>
                </a:solidFill>
                <a:latin typeface="Times New Roman" panose="02020603050405020304" pitchFamily="18" charset="0"/>
                <a:cs typeface="Times New Roman" panose="02020603050405020304" pitchFamily="18" charset="0"/>
              </a:rPr>
              <a:t>والنظام </a:t>
            </a:r>
            <a:r>
              <a:rPr lang="ar-SA" sz="2800" b="1" dirty="0">
                <a:solidFill>
                  <a:srgbClr val="0070C0"/>
                </a:solidFill>
                <a:latin typeface="Times New Roman" panose="02020603050405020304" pitchFamily="18" charset="0"/>
                <a:cs typeface="Times New Roman" panose="02020603050405020304" pitchFamily="18" charset="0"/>
              </a:rPr>
              <a:t>العالمي</a:t>
            </a:r>
          </a:p>
        </p:txBody>
      </p:sp>
    </p:spTree>
    <p:extLst>
      <p:ext uri="{BB962C8B-B14F-4D97-AF65-F5344CB8AC3E}">
        <p14:creationId xmlns:p14="http://schemas.microsoft.com/office/powerpoint/2010/main" val="18223717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502833" y="565401"/>
            <a:ext cx="8153400" cy="1200329"/>
          </a:xfrm>
          <a:prstGeom prst="rect">
            <a:avLst/>
          </a:prstGeom>
          <a:noFill/>
        </p:spPr>
        <p:txBody>
          <a:bodyPr wrap="square" rtlCol="0">
            <a:spAutoFit/>
          </a:bodyPr>
          <a:lstStyle/>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ترقيم الخرائط المليونية</a:t>
            </a:r>
          </a:p>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(1:1,000,000)</a:t>
            </a:r>
          </a:p>
        </p:txBody>
      </p:sp>
      <p:sp>
        <p:nvSpPr>
          <p:cNvPr id="2" name="Rectangle 1"/>
          <p:cNvSpPr/>
          <p:nvPr/>
        </p:nvSpPr>
        <p:spPr>
          <a:xfrm>
            <a:off x="4724400" y="2514600"/>
            <a:ext cx="4343400" cy="3705860"/>
          </a:xfrm>
          <a:prstGeom prst="rect">
            <a:avLst/>
          </a:prstGeom>
        </p:spPr>
        <p:txBody>
          <a:bodyPr wrap="square">
            <a:noAutofit/>
          </a:bodyPr>
          <a:lstStyle/>
          <a:p>
            <a:pPr marL="342900" lvl="0" indent="-342900" algn="just" rtl="1">
              <a:buFont typeface="Arial" panose="020B0604020202020204" pitchFamily="34" charset="0"/>
              <a:buChar char="•"/>
            </a:pPr>
            <a:r>
              <a:rPr lang="ar-SA" sz="2000" b="1" dirty="0">
                <a:latin typeface="Arial" pitchFamily="34" charset="0"/>
                <a:cs typeface="Arial" pitchFamily="34" charset="0"/>
              </a:rPr>
              <a:t>تم تقسيم الخرائط الطبوغرافية للمملكة العربية السعودية إلى خرائط </a:t>
            </a:r>
            <a:r>
              <a:rPr lang="ar-SA" sz="2000" b="1" dirty="0" smtClean="0">
                <a:latin typeface="Arial" pitchFamily="34" charset="0"/>
                <a:cs typeface="Arial" pitchFamily="34" charset="0"/>
              </a:rPr>
              <a:t>مليوني</a:t>
            </a:r>
            <a:r>
              <a:rPr lang="ar-EG" sz="2000" b="1" dirty="0" smtClean="0">
                <a:latin typeface="Arial" pitchFamily="34" charset="0"/>
                <a:cs typeface="Arial" pitchFamily="34" charset="0"/>
              </a:rPr>
              <a:t>ة</a:t>
            </a:r>
            <a:r>
              <a:rPr lang="ar-SA" sz="2000" b="1" dirty="0" smtClean="0">
                <a:latin typeface="Arial" pitchFamily="34" charset="0"/>
                <a:cs typeface="Arial" pitchFamily="34" charset="0"/>
              </a:rPr>
              <a:t> </a:t>
            </a:r>
            <a:r>
              <a:rPr lang="ar-SA" sz="2000" b="1" dirty="0">
                <a:latin typeface="Arial" pitchFamily="34" charset="0"/>
                <a:cs typeface="Arial" pitchFamily="34" charset="0"/>
              </a:rPr>
              <a:t>(</a:t>
            </a:r>
            <a:r>
              <a:rPr lang="ar-SA" sz="2000" b="1" dirty="0" smtClean="0">
                <a:latin typeface="Arial" pitchFamily="34" charset="0"/>
                <a:cs typeface="Arial" pitchFamily="34" charset="0"/>
              </a:rPr>
              <a:t>1:1,000,000</a:t>
            </a:r>
            <a:r>
              <a:rPr lang="ar-SA" sz="2000" b="1" dirty="0" smtClean="0">
                <a:latin typeface="Arial" pitchFamily="34" charset="0"/>
                <a:cs typeface="Arial" pitchFamily="34" charset="0"/>
              </a:rPr>
              <a:t>).</a:t>
            </a:r>
            <a:endParaRPr lang="en-US" sz="2000" b="1" dirty="0" smtClean="0">
              <a:latin typeface="Arial" pitchFamily="34" charset="0"/>
              <a:cs typeface="Arial" pitchFamily="34" charset="0"/>
            </a:endParaRPr>
          </a:p>
          <a:p>
            <a:pPr lvl="0" algn="just" rtl="1"/>
            <a:endParaRPr lang="ar-SA" sz="2000" b="1" dirty="0" smtClean="0">
              <a:latin typeface="Arial" pitchFamily="34" charset="0"/>
              <a:cs typeface="Arial" pitchFamily="34" charset="0"/>
            </a:endParaRPr>
          </a:p>
          <a:p>
            <a:pPr marL="342900" lvl="0" indent="-342900" algn="just" rtl="1">
              <a:buFont typeface="Arial" panose="020B0604020202020204" pitchFamily="34" charset="0"/>
              <a:buChar char="•"/>
            </a:pPr>
            <a:r>
              <a:rPr lang="ar-SA" sz="2000" b="1" dirty="0" smtClean="0">
                <a:latin typeface="Arial" pitchFamily="34" charset="0"/>
                <a:cs typeface="Arial" pitchFamily="34" charset="0"/>
              </a:rPr>
              <a:t>أبعاد الخريطة:</a:t>
            </a:r>
          </a:p>
          <a:p>
            <a:pPr marL="800100" lvl="1" indent="-342900" algn="just" rtl="1">
              <a:buFont typeface="Arial" panose="020B0604020202020204" pitchFamily="34" charset="0"/>
              <a:buChar char="•"/>
            </a:pPr>
            <a:r>
              <a:rPr lang="ar-SA" sz="2000" b="1" dirty="0" smtClean="0">
                <a:latin typeface="Arial" pitchFamily="34" charset="0"/>
                <a:cs typeface="Arial" pitchFamily="34" charset="0"/>
              </a:rPr>
              <a:t>6</a:t>
            </a:r>
            <a:r>
              <a:rPr lang="ar-EG" sz="2000" b="1" dirty="0" smtClean="0">
                <a:latin typeface="Arial" pitchFamily="34" charset="0"/>
                <a:cs typeface="Arial" pitchFamily="34" charset="0"/>
              </a:rPr>
              <a:t> </a:t>
            </a:r>
            <a:r>
              <a:rPr lang="ar-SA" sz="2000" b="1" dirty="0" smtClean="0">
                <a:latin typeface="Arial" pitchFamily="34" charset="0"/>
                <a:cs typeface="Arial" pitchFamily="34" charset="0"/>
              </a:rPr>
              <a:t>درجات </a:t>
            </a:r>
            <a:r>
              <a:rPr lang="ar-SA" sz="2000" b="1" dirty="0" smtClean="0">
                <a:latin typeface="Arial" pitchFamily="34" charset="0"/>
                <a:cs typeface="Arial" pitchFamily="34" charset="0"/>
              </a:rPr>
              <a:t>طولية.</a:t>
            </a:r>
          </a:p>
          <a:p>
            <a:pPr marL="800100" lvl="1" indent="-342900" algn="just" rtl="1">
              <a:buFont typeface="Arial" panose="020B0604020202020204" pitchFamily="34" charset="0"/>
              <a:buChar char="•"/>
            </a:pPr>
            <a:r>
              <a:rPr lang="ar-SA" sz="2000" b="1" dirty="0" smtClean="0">
                <a:latin typeface="Arial" pitchFamily="34" charset="0"/>
                <a:cs typeface="Arial" pitchFamily="34" charset="0"/>
              </a:rPr>
              <a:t>4</a:t>
            </a:r>
            <a:r>
              <a:rPr lang="ar-EG" sz="2000" b="1" dirty="0" smtClean="0">
                <a:latin typeface="Arial" pitchFamily="34" charset="0"/>
                <a:cs typeface="Arial" pitchFamily="34" charset="0"/>
              </a:rPr>
              <a:t> </a:t>
            </a:r>
            <a:r>
              <a:rPr lang="ar-SA" sz="2000" b="1" dirty="0" smtClean="0">
                <a:latin typeface="Arial" pitchFamily="34" charset="0"/>
                <a:cs typeface="Arial" pitchFamily="34" charset="0"/>
              </a:rPr>
              <a:t>درجات </a:t>
            </a:r>
            <a:r>
              <a:rPr lang="ar-SA" sz="2000" b="1" dirty="0" smtClean="0">
                <a:latin typeface="Arial" pitchFamily="34" charset="0"/>
                <a:cs typeface="Arial" pitchFamily="34" charset="0"/>
              </a:rPr>
              <a:t>عرضية</a:t>
            </a:r>
            <a:r>
              <a:rPr lang="ar-SA" sz="2000" b="1" dirty="0" smtClean="0">
                <a:latin typeface="Arial" pitchFamily="34" charset="0"/>
                <a:cs typeface="Arial" pitchFamily="34" charset="0"/>
              </a:rPr>
              <a:t>.</a:t>
            </a:r>
            <a:endParaRPr lang="ar-SA" sz="2000" b="1" dirty="0" smtClean="0">
              <a:latin typeface="Arial" pitchFamily="34" charset="0"/>
              <a:cs typeface="Arial" pitchFamily="34" charset="0"/>
            </a:endParaRPr>
          </a:p>
          <a:p>
            <a:pPr marL="342900" lvl="0" indent="-342900" algn="just" rtl="1">
              <a:buFont typeface="Arial" panose="020B0604020202020204" pitchFamily="34" charset="0"/>
              <a:buChar char="•"/>
            </a:pPr>
            <a:r>
              <a:rPr lang="ar-SA" sz="2000" b="1" dirty="0" smtClean="0">
                <a:latin typeface="Arial" pitchFamily="34" charset="0"/>
                <a:cs typeface="Arial" pitchFamily="34" charset="0"/>
              </a:rPr>
              <a:t>وتم </a:t>
            </a:r>
            <a:r>
              <a:rPr lang="ar-SA" sz="2000" b="1" dirty="0">
                <a:latin typeface="Arial" pitchFamily="34" charset="0"/>
                <a:cs typeface="Arial" pitchFamily="34" charset="0"/>
              </a:rPr>
              <a:t>ترقيمها حسب نظام الإحداثيات </a:t>
            </a:r>
            <a:r>
              <a:rPr lang="en-US" sz="2000" b="1" dirty="0" smtClean="0">
                <a:latin typeface="Arial" pitchFamily="34" charset="0"/>
                <a:cs typeface="Arial" pitchFamily="34" charset="0"/>
              </a:rPr>
              <a:t>Universal </a:t>
            </a:r>
            <a:r>
              <a:rPr lang="en-US" sz="2000" b="1" dirty="0">
                <a:latin typeface="Arial" pitchFamily="34" charset="0"/>
                <a:cs typeface="Arial" pitchFamily="34" charset="0"/>
              </a:rPr>
              <a:t>Transverse </a:t>
            </a:r>
            <a:r>
              <a:rPr lang="en-US" sz="2000" b="1" dirty="0" smtClean="0">
                <a:latin typeface="Arial" pitchFamily="34" charset="0"/>
                <a:cs typeface="Arial" pitchFamily="34" charset="0"/>
              </a:rPr>
              <a:t>Mercator – UTM)</a:t>
            </a:r>
            <a:r>
              <a:rPr lang="ar-SA" sz="2000" b="1" dirty="0" smtClean="0">
                <a:latin typeface="Arial" pitchFamily="34" charset="0"/>
                <a:cs typeface="Arial" pitchFamily="34" charset="0"/>
              </a:rPr>
              <a:t>).</a:t>
            </a:r>
            <a:endParaRPr lang="ar-SA" sz="2000" b="1" dirty="0" smtClean="0">
              <a:latin typeface="Arial" pitchFamily="34" charset="0"/>
              <a:cs typeface="Arial" pitchFamily="34" charset="0"/>
            </a:endParaRPr>
          </a:p>
          <a:p>
            <a:pPr marL="342900" lvl="0" indent="-342900" algn="just" rtl="1">
              <a:buFont typeface="Arial" panose="020B0604020202020204" pitchFamily="34" charset="0"/>
              <a:buChar char="•"/>
            </a:pPr>
            <a:r>
              <a:rPr lang="ar-SA" sz="2000" b="1" dirty="0" smtClean="0">
                <a:latin typeface="Arial" pitchFamily="34" charset="0"/>
                <a:cs typeface="Arial" pitchFamily="34" charset="0"/>
              </a:rPr>
              <a:t>عددها </a:t>
            </a:r>
            <a:r>
              <a:rPr lang="ar-SA" sz="2000" b="1" dirty="0">
                <a:latin typeface="Arial" pitchFamily="34" charset="0"/>
                <a:cs typeface="Arial" pitchFamily="34" charset="0"/>
              </a:rPr>
              <a:t>(14) </a:t>
            </a:r>
            <a:r>
              <a:rPr lang="ar-SA" sz="2000" b="1" dirty="0" smtClean="0">
                <a:latin typeface="Arial" pitchFamily="34" charset="0"/>
                <a:cs typeface="Arial" pitchFamily="34" charset="0"/>
              </a:rPr>
              <a:t>خريطة</a:t>
            </a:r>
            <a:r>
              <a:rPr lang="en-US" sz="2000" b="1" dirty="0" smtClean="0">
                <a:latin typeface="Arial" pitchFamily="34" charset="0"/>
                <a:cs typeface="Arial" pitchFamily="34" charset="0"/>
              </a:rPr>
              <a:t> </a:t>
            </a:r>
            <a:r>
              <a:rPr lang="ar-SA" sz="2000" b="1" dirty="0" err="1" smtClean="0">
                <a:latin typeface="Arial" pitchFamily="34" charset="0"/>
                <a:cs typeface="Arial" pitchFamily="34" charset="0"/>
              </a:rPr>
              <a:t>مليونية</a:t>
            </a:r>
            <a:r>
              <a:rPr lang="ar-SA" sz="2000" b="1" dirty="0" smtClean="0">
                <a:latin typeface="Arial" pitchFamily="34" charset="0"/>
                <a:cs typeface="Arial" pitchFamily="34" charset="0"/>
              </a:rPr>
              <a:t> </a:t>
            </a:r>
            <a:r>
              <a:rPr lang="ar-SA" sz="2000" b="1" dirty="0">
                <a:latin typeface="Arial" pitchFamily="34" charset="0"/>
                <a:cs typeface="Arial" pitchFamily="34" charset="0"/>
              </a:rPr>
              <a:t>(1:1,000,000</a:t>
            </a:r>
            <a:r>
              <a:rPr lang="ar-SA" sz="2000" dirty="0" smtClean="0">
                <a:latin typeface="Arial" pitchFamily="34" charset="0"/>
                <a:cs typeface="Arial" pitchFamily="34" charset="0"/>
              </a:rPr>
              <a:t>). </a:t>
            </a:r>
            <a:endParaRPr lang="en-US" sz="2000" b="1" dirty="0">
              <a:latin typeface="Arial" pitchFamily="34" charset="0"/>
              <a:ea typeface="Times New Roman" pitchFamily="18" charset="0"/>
              <a:cs typeface="Arial" pitchFamily="34" charset="0"/>
            </a:endParaRPr>
          </a:p>
        </p:txBody>
      </p:sp>
      <p:pic>
        <p:nvPicPr>
          <p:cNvPr id="6" name="Picture 5"/>
          <p:cNvPicPr/>
          <p:nvPr/>
        </p:nvPicPr>
        <p:blipFill>
          <a:blip r:embed="rId2" cstate="print">
            <a:extLst>
              <a:ext uri="{28A0092B-C50C-407E-A947-70E740481C1C}">
                <a14:useLocalDpi xmlns:a14="http://schemas.microsoft.com/office/drawing/2010/main" val="0"/>
              </a:ext>
            </a:extLst>
          </a:blip>
          <a:stretch>
            <a:fillRect/>
          </a:stretch>
        </p:blipFill>
        <p:spPr>
          <a:xfrm>
            <a:off x="304800" y="2667000"/>
            <a:ext cx="4148830" cy="35534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408824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438400" y="533398"/>
            <a:ext cx="6477000" cy="1508105"/>
          </a:xfrm>
          <a:prstGeom prst="rect">
            <a:avLst/>
          </a:prstGeom>
          <a:noFill/>
        </p:spPr>
        <p:txBody>
          <a:bodyPr wrap="square" rtlCol="0">
            <a:spAutoFit/>
          </a:bodyPr>
          <a:lstStyle/>
          <a:p>
            <a:pPr marL="342900" indent="-342900" algn="ctr" rtl="1"/>
            <a:r>
              <a:rPr lang="ar-SA" sz="3600" b="1" dirty="0">
                <a:solidFill>
                  <a:srgbClr val="0070C0"/>
                </a:solidFill>
                <a:latin typeface="Times New Roman" panose="02020603050405020304" pitchFamily="18" charset="0"/>
                <a:cs typeface="Times New Roman" panose="02020603050405020304" pitchFamily="18" charset="0"/>
              </a:rPr>
              <a:t>ترقيم الخرائط </a:t>
            </a:r>
            <a:r>
              <a:rPr lang="ar-SA" sz="3600" b="1" dirty="0" smtClean="0">
                <a:solidFill>
                  <a:srgbClr val="0070C0"/>
                </a:solidFill>
                <a:latin typeface="Times New Roman" panose="02020603050405020304" pitchFamily="18" charset="0"/>
                <a:cs typeface="Times New Roman" panose="02020603050405020304" pitchFamily="18" charset="0"/>
              </a:rPr>
              <a:t>الطبوغرافية </a:t>
            </a:r>
          </a:p>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(1:500,000)</a:t>
            </a:r>
          </a:p>
          <a:p>
            <a:pPr marL="342900" indent="-342900" algn="ctr" rtl="1"/>
            <a:r>
              <a:rPr lang="ar-SA" b="1" dirty="0">
                <a:solidFill>
                  <a:srgbClr val="0070C0"/>
                </a:solidFill>
                <a:latin typeface="Times New Roman" panose="02020603050405020304" pitchFamily="18" charset="0"/>
                <a:cs typeface="Times New Roman" panose="02020603050405020304" pitchFamily="18" charset="0"/>
              </a:rPr>
              <a:t>في المملكة العربية </a:t>
            </a:r>
            <a:r>
              <a:rPr lang="ar-SA" b="1" dirty="0" smtClean="0">
                <a:solidFill>
                  <a:srgbClr val="0070C0"/>
                </a:solidFill>
                <a:latin typeface="Times New Roman" panose="02020603050405020304" pitchFamily="18" charset="0"/>
                <a:cs typeface="Times New Roman" panose="02020603050405020304" pitchFamily="18" charset="0"/>
              </a:rPr>
              <a:t>السعودية</a:t>
            </a:r>
            <a:endParaRPr lang="ar-SA" b="1" dirty="0">
              <a:solidFill>
                <a:srgbClr val="0070C0"/>
              </a:solidFill>
              <a:latin typeface="Times New Roman" panose="02020603050405020304" pitchFamily="18" charset="0"/>
              <a:cs typeface="Times New Roman" panose="02020603050405020304" pitchFamily="18" charset="0"/>
            </a:endParaRPr>
          </a:p>
        </p:txBody>
      </p:sp>
      <p:sp>
        <p:nvSpPr>
          <p:cNvPr id="2" name="Rectangle 1"/>
          <p:cNvSpPr/>
          <p:nvPr/>
        </p:nvSpPr>
        <p:spPr>
          <a:xfrm>
            <a:off x="4648200" y="2438400"/>
            <a:ext cx="4410808" cy="3962401"/>
          </a:xfrm>
          <a:prstGeom prst="rect">
            <a:avLst/>
          </a:prstGeom>
        </p:spPr>
        <p:txBody>
          <a:bodyPr wrap="square">
            <a:noAutofit/>
          </a:bodyPr>
          <a:lstStyle/>
          <a:p>
            <a:pPr marL="342900" lvl="0" indent="-342900" algn="just" rtl="1">
              <a:buFont typeface="Arial" panose="020B0604020202020204" pitchFamily="34" charset="0"/>
              <a:buChar char="•"/>
            </a:pPr>
            <a:r>
              <a:rPr lang="ar-SA" sz="2000" b="1" dirty="0">
                <a:latin typeface="Simplified Arabic" pitchFamily="18" charset="-78"/>
                <a:cs typeface="Simplified Arabic" pitchFamily="18" charset="-78"/>
              </a:rPr>
              <a:t>تقسم كل خريطة </a:t>
            </a:r>
            <a:r>
              <a:rPr lang="ar-SA" sz="2000" b="1" dirty="0" smtClean="0">
                <a:latin typeface="Simplified Arabic" pitchFamily="18" charset="-78"/>
                <a:cs typeface="Simplified Arabic" pitchFamily="18" charset="-78"/>
              </a:rPr>
              <a:t>مليونيه </a:t>
            </a:r>
            <a:r>
              <a:rPr lang="ar-SA" sz="2000" b="1" dirty="0">
                <a:latin typeface="Simplified Arabic" pitchFamily="18" charset="-78"/>
                <a:cs typeface="Simplified Arabic" pitchFamily="18" charset="-78"/>
              </a:rPr>
              <a:t>(1:1,000,000) إلى أربع خرائط طبوغرافية ذات المقياس (1:500,000</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أبعاد الخريطة: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3درجات طولية.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2درجات عرضية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تم </a:t>
            </a:r>
            <a:r>
              <a:rPr lang="ar-SA" sz="2000" b="1" dirty="0">
                <a:latin typeface="Simplified Arabic" pitchFamily="18" charset="-78"/>
                <a:cs typeface="Simplified Arabic" pitchFamily="18" charset="-78"/>
              </a:rPr>
              <a:t>ترقيمها نسبة إلى لخريطة المليونية (1:1,000,000) بالإضافة إلى اسم الركن التي تقع </a:t>
            </a:r>
            <a:r>
              <a:rPr lang="ar-SA" sz="2000" b="1" dirty="0" smtClean="0">
                <a:latin typeface="Simplified Arabic" pitchFamily="18" charset="-78"/>
                <a:cs typeface="Simplified Arabic" pitchFamily="18" charset="-78"/>
              </a:rPr>
              <a:t>فيه:</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الركن </a:t>
            </a:r>
            <a:r>
              <a:rPr lang="ar-SA" sz="2000" b="1" dirty="0">
                <a:latin typeface="Simplified Arabic" pitchFamily="18" charset="-78"/>
                <a:cs typeface="Simplified Arabic" pitchFamily="18" charset="-78"/>
              </a:rPr>
              <a:t>الشمالي الغربي – </a:t>
            </a:r>
            <a:r>
              <a:rPr lang="en-US" sz="2000" b="1" dirty="0">
                <a:latin typeface="Simplified Arabic" pitchFamily="18" charset="-78"/>
                <a:cs typeface="Simplified Arabic" pitchFamily="18" charset="-78"/>
              </a:rPr>
              <a:t>NW </a:t>
            </a:r>
            <a:endParaRPr lang="ar-SA" sz="2000" b="1" dirty="0" smtClean="0">
              <a:latin typeface="Simplified Arabic" pitchFamily="18" charset="-78"/>
              <a:cs typeface="Simplified Arabic" pitchFamily="18" charset="-78"/>
            </a:endParaRP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الركن </a:t>
            </a:r>
            <a:r>
              <a:rPr lang="ar-SA" sz="2000" b="1" dirty="0">
                <a:latin typeface="Simplified Arabic" pitchFamily="18" charset="-78"/>
                <a:cs typeface="Simplified Arabic" pitchFamily="18" charset="-78"/>
              </a:rPr>
              <a:t>الشمالي الشرقي </a:t>
            </a:r>
            <a:r>
              <a:rPr lang="ar-SA" sz="2000" b="1" dirty="0" smtClean="0">
                <a:latin typeface="Simplified Arabic" pitchFamily="18" charset="-78"/>
                <a:cs typeface="Simplified Arabic" pitchFamily="18" charset="-78"/>
              </a:rPr>
              <a:t>– </a:t>
            </a:r>
            <a:r>
              <a:rPr lang="en-US" sz="2000" b="1" dirty="0" smtClean="0">
                <a:latin typeface="Simplified Arabic" pitchFamily="18" charset="-78"/>
                <a:cs typeface="Simplified Arabic" pitchFamily="18" charset="-78"/>
              </a:rPr>
              <a:t>NE</a:t>
            </a:r>
            <a:endParaRPr lang="ar-SA" sz="2000" b="1" dirty="0" smtClean="0">
              <a:latin typeface="Simplified Arabic" pitchFamily="18" charset="-78"/>
              <a:cs typeface="Simplified Arabic" pitchFamily="18" charset="-78"/>
            </a:endParaRP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الركن </a:t>
            </a:r>
            <a:r>
              <a:rPr lang="ar-SA" sz="2000" b="1" dirty="0">
                <a:latin typeface="Simplified Arabic" pitchFamily="18" charset="-78"/>
                <a:cs typeface="Simplified Arabic" pitchFamily="18" charset="-78"/>
              </a:rPr>
              <a:t>الجنوبي الغربي - </a:t>
            </a:r>
            <a:r>
              <a:rPr lang="en-US" sz="2000" b="1" dirty="0">
                <a:latin typeface="Simplified Arabic" pitchFamily="18" charset="-78"/>
                <a:cs typeface="Simplified Arabic" pitchFamily="18" charset="-78"/>
              </a:rPr>
              <a:t>SW</a:t>
            </a:r>
            <a:r>
              <a:rPr lang="ar-SA" sz="2000" b="1" dirty="0">
                <a:latin typeface="Simplified Arabic" pitchFamily="18" charset="-78"/>
                <a:cs typeface="Simplified Arabic" pitchFamily="18" charset="-78"/>
              </a:rPr>
              <a:t> </a:t>
            </a:r>
            <a:endParaRPr lang="ar-SA" sz="2000" b="1" dirty="0" smtClean="0">
              <a:latin typeface="Simplified Arabic" pitchFamily="18" charset="-78"/>
              <a:cs typeface="Simplified Arabic" pitchFamily="18" charset="-78"/>
            </a:endParaRP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الركن </a:t>
            </a:r>
            <a:r>
              <a:rPr lang="ar-SA" sz="2000" b="1" dirty="0">
                <a:latin typeface="Simplified Arabic" pitchFamily="18" charset="-78"/>
                <a:cs typeface="Simplified Arabic" pitchFamily="18" charset="-78"/>
              </a:rPr>
              <a:t>الجنوبي الشرقي - </a:t>
            </a:r>
            <a:r>
              <a:rPr lang="en-US" sz="2000" b="1" dirty="0" smtClean="0">
                <a:latin typeface="Simplified Arabic" pitchFamily="18" charset="-78"/>
                <a:cs typeface="Simplified Arabic" pitchFamily="18" charset="-78"/>
              </a:rPr>
              <a:t>SE</a:t>
            </a:r>
            <a:endParaRPr lang="ar-SA" sz="2000" b="1" dirty="0" smtClean="0">
              <a:latin typeface="Simplified Arabic" pitchFamily="18" charset="-78"/>
              <a:cs typeface="Simplified Arabic" pitchFamily="18" charset="-78"/>
            </a:endParaRPr>
          </a:p>
        </p:txBody>
      </p:sp>
      <p:grpSp>
        <p:nvGrpSpPr>
          <p:cNvPr id="5" name="Group 4"/>
          <p:cNvGrpSpPr/>
          <p:nvPr/>
        </p:nvGrpSpPr>
        <p:grpSpPr>
          <a:xfrm>
            <a:off x="306950" y="1211277"/>
            <a:ext cx="3515913" cy="902731"/>
            <a:chOff x="1371600" y="5715001"/>
            <a:chExt cx="3515913" cy="902731"/>
          </a:xfrm>
        </p:grpSpPr>
        <p:sp>
          <p:nvSpPr>
            <p:cNvPr id="9" name="TextBox 8"/>
            <p:cNvSpPr txBox="1"/>
            <p:nvPr/>
          </p:nvSpPr>
          <p:spPr>
            <a:xfrm>
              <a:off x="1371600" y="6248400"/>
              <a:ext cx="1271502"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رقم الخريطة </a:t>
              </a:r>
              <a:r>
                <a:rPr lang="ar-SA" dirty="0" err="1" smtClean="0">
                  <a:latin typeface="Traditional Arabic" panose="02020603050405020304" pitchFamily="18" charset="-78"/>
                  <a:cs typeface="Traditional Arabic" panose="02020603050405020304" pitchFamily="18" charset="-78"/>
                </a:rPr>
                <a:t>المليونية</a:t>
              </a:r>
              <a:endParaRPr lang="en-US" dirty="0">
                <a:latin typeface="Traditional Arabic" panose="02020603050405020304" pitchFamily="18" charset="-78"/>
                <a:ea typeface="Times New Roman"/>
                <a:cs typeface="Traditional Arabic" panose="02020603050405020304" pitchFamily="18" charset="-78"/>
              </a:endParaRPr>
            </a:p>
          </p:txBody>
        </p:sp>
        <p:sp>
          <p:nvSpPr>
            <p:cNvPr id="10" name="TextBox 9"/>
            <p:cNvSpPr txBox="1"/>
            <p:nvPr/>
          </p:nvSpPr>
          <p:spPr>
            <a:xfrm>
              <a:off x="4173856" y="6248400"/>
              <a:ext cx="713657"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رمز الركن</a:t>
              </a:r>
              <a:endParaRPr lang="en-US" dirty="0">
                <a:latin typeface="Traditional Arabic" panose="02020603050405020304" pitchFamily="18" charset="-78"/>
                <a:ea typeface="Times New Roman"/>
                <a:cs typeface="Traditional Arabic" panose="02020603050405020304" pitchFamily="18" charset="-78"/>
              </a:endParaRPr>
            </a:p>
          </p:txBody>
        </p:sp>
        <p:sp>
          <p:nvSpPr>
            <p:cNvPr id="4" name="Line Callout 1 3"/>
            <p:cNvSpPr/>
            <p:nvPr/>
          </p:nvSpPr>
          <p:spPr>
            <a:xfrm>
              <a:off x="2514600" y="5715001"/>
              <a:ext cx="1026395" cy="381053"/>
            </a:xfrm>
            <a:prstGeom prst="borderCallout1">
              <a:avLst>
                <a:gd name="adj1" fmla="val 60231"/>
                <a:gd name="adj2" fmla="val -4050"/>
                <a:gd name="adj3" fmla="val 147205"/>
                <a:gd name="adj4" fmla="val -41759"/>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en-US" dirty="0" smtClean="0">
                  <a:latin typeface="Traditional Arabic" panose="02020603050405020304" pitchFamily="18" charset="-78"/>
                  <a:cs typeface="Traditional Arabic" panose="02020603050405020304" pitchFamily="18" charset="-78"/>
                </a:rPr>
                <a:t>NH-37-</a:t>
              </a:r>
              <a:endParaRPr lang="en-US" dirty="0">
                <a:latin typeface="Traditional Arabic" panose="02020603050405020304" pitchFamily="18" charset="-78"/>
                <a:ea typeface="Times New Roman"/>
                <a:cs typeface="Traditional Arabic" panose="02020603050405020304" pitchFamily="18" charset="-78"/>
              </a:endParaRPr>
            </a:p>
          </p:txBody>
        </p:sp>
        <p:sp>
          <p:nvSpPr>
            <p:cNvPr id="12" name="Line Callout 1 11"/>
            <p:cNvSpPr/>
            <p:nvPr/>
          </p:nvSpPr>
          <p:spPr>
            <a:xfrm>
              <a:off x="3549787" y="5715001"/>
              <a:ext cx="624069" cy="381054"/>
            </a:xfrm>
            <a:prstGeom prst="borderCallout1">
              <a:avLst>
                <a:gd name="adj1" fmla="val 57040"/>
                <a:gd name="adj2" fmla="val 103028"/>
                <a:gd name="adj3" fmla="val 142050"/>
                <a:gd name="adj4" fmla="val 164382"/>
              </a:avLst>
            </a:prstGeom>
          </p:spPr>
          <p:style>
            <a:lnRef idx="2">
              <a:schemeClr val="accent1"/>
            </a:lnRef>
            <a:fillRef idx="1">
              <a:schemeClr val="lt1"/>
            </a:fillRef>
            <a:effectRef idx="0">
              <a:schemeClr val="accent1"/>
            </a:effectRef>
            <a:fontRef idx="minor">
              <a:schemeClr val="dk1"/>
            </a:fontRef>
          </p:style>
          <p:txBody>
            <a:bodyPr rtlCol="1" anchor="ctr"/>
            <a:lstStyle/>
            <a:p>
              <a:r>
                <a:rPr lang="en-US" dirty="0" smtClean="0">
                  <a:latin typeface="Traditional Arabic" panose="02020603050405020304" pitchFamily="18" charset="-78"/>
                  <a:cs typeface="Traditional Arabic" panose="02020603050405020304" pitchFamily="18" charset="-78"/>
                </a:rPr>
                <a:t>SW</a:t>
              </a:r>
              <a:endParaRPr lang="en-US" dirty="0">
                <a:latin typeface="Traditional Arabic" panose="02020603050405020304" pitchFamily="18" charset="-78"/>
                <a:ea typeface="Times New Roman"/>
                <a:cs typeface="Traditional Arabic" panose="02020603050405020304" pitchFamily="18" charset="-78"/>
              </a:endParaRPr>
            </a:p>
          </p:txBody>
        </p:sp>
      </p:grpSp>
      <p:grpSp>
        <p:nvGrpSpPr>
          <p:cNvPr id="8" name="Group 7"/>
          <p:cNvGrpSpPr/>
          <p:nvPr/>
        </p:nvGrpSpPr>
        <p:grpSpPr>
          <a:xfrm>
            <a:off x="381001" y="2666999"/>
            <a:ext cx="4114799" cy="3515129"/>
            <a:chOff x="1179707" y="1676400"/>
            <a:chExt cx="4485005" cy="3830320"/>
          </a:xfrm>
        </p:grpSpPr>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1179707" y="1676400"/>
              <a:ext cx="4485005" cy="38303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Rounded Rectangle 13"/>
            <p:cNvSpPr/>
            <p:nvPr/>
          </p:nvSpPr>
          <p:spPr>
            <a:xfrm>
              <a:off x="1986835" y="2133600"/>
              <a:ext cx="433979" cy="381000"/>
            </a:xfrm>
            <a:prstGeom prst="roundRect">
              <a:avLst/>
            </a:prstGeom>
            <a:noFill/>
          </p:spPr>
          <p:style>
            <a:lnRef idx="2">
              <a:schemeClr val="accent5"/>
            </a:lnRef>
            <a:fillRef idx="1">
              <a:schemeClr val="lt1"/>
            </a:fillRef>
            <a:effectRef idx="0">
              <a:schemeClr val="accent5"/>
            </a:effectRef>
            <a:fontRef idx="minor">
              <a:schemeClr val="dk1"/>
            </a:fontRef>
          </p:style>
          <p:txBody>
            <a:bodyPr rtlCol="1" anchor="ctr"/>
            <a:lstStyle/>
            <a:p>
              <a:pPr algn="ctr"/>
              <a:endParaRPr lang="ar-SA"/>
            </a:p>
          </p:txBody>
        </p:sp>
      </p:grpSp>
    </p:spTree>
    <p:extLst>
      <p:ext uri="{BB962C8B-B14F-4D97-AF65-F5344CB8AC3E}">
        <p14:creationId xmlns:p14="http://schemas.microsoft.com/office/powerpoint/2010/main" val="34570038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200400" y="551338"/>
            <a:ext cx="5715000" cy="1508105"/>
          </a:xfrm>
          <a:prstGeom prst="rect">
            <a:avLst/>
          </a:prstGeom>
          <a:noFill/>
        </p:spPr>
        <p:txBody>
          <a:bodyPr wrap="square" rtlCol="0">
            <a:spAutoFit/>
          </a:bodyPr>
          <a:lstStyle/>
          <a:p>
            <a:pPr marL="342900" indent="-342900" algn="ctr" rtl="1"/>
            <a:r>
              <a:rPr lang="ar-SA" sz="3600" b="1" dirty="0">
                <a:solidFill>
                  <a:srgbClr val="0070C0"/>
                </a:solidFill>
                <a:latin typeface="Times New Roman" panose="02020603050405020304" pitchFamily="18" charset="0"/>
                <a:cs typeface="Times New Roman" panose="02020603050405020304" pitchFamily="18" charset="0"/>
              </a:rPr>
              <a:t>ترقيم الخرائط </a:t>
            </a:r>
            <a:r>
              <a:rPr lang="ar-SA" sz="3600" b="1" dirty="0" smtClean="0">
                <a:solidFill>
                  <a:srgbClr val="0070C0"/>
                </a:solidFill>
                <a:latin typeface="Times New Roman" panose="02020603050405020304" pitchFamily="18" charset="0"/>
                <a:cs typeface="Times New Roman" panose="02020603050405020304" pitchFamily="18" charset="0"/>
              </a:rPr>
              <a:t>الطبوغرافية</a:t>
            </a:r>
          </a:p>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(1:250,000)</a:t>
            </a:r>
          </a:p>
          <a:p>
            <a:pPr marL="342900" indent="-342900" algn="ctr" rtl="1"/>
            <a:r>
              <a:rPr lang="ar-SA" b="1" dirty="0">
                <a:solidFill>
                  <a:srgbClr val="0070C0"/>
                </a:solidFill>
                <a:latin typeface="Times New Roman" panose="02020603050405020304" pitchFamily="18" charset="0"/>
                <a:cs typeface="Times New Roman" panose="02020603050405020304" pitchFamily="18" charset="0"/>
              </a:rPr>
              <a:t>في المملكة العربية السعودية</a:t>
            </a:r>
          </a:p>
        </p:txBody>
      </p:sp>
      <p:sp>
        <p:nvSpPr>
          <p:cNvPr id="2" name="Rectangle 1"/>
          <p:cNvSpPr/>
          <p:nvPr/>
        </p:nvSpPr>
        <p:spPr>
          <a:xfrm>
            <a:off x="4648200" y="2544069"/>
            <a:ext cx="4419600" cy="3702686"/>
          </a:xfrm>
          <a:prstGeom prst="rect">
            <a:avLst/>
          </a:prstGeom>
        </p:spPr>
        <p:txBody>
          <a:bodyPr wrap="square">
            <a:noAutofit/>
          </a:bodyPr>
          <a:lstStyle/>
          <a:p>
            <a:pPr marL="342900" lvl="0" indent="-342900" algn="just" rtl="1">
              <a:buFont typeface="Arial" panose="020B0604020202020204" pitchFamily="34" charset="0"/>
              <a:buChar char="•"/>
            </a:pPr>
            <a:r>
              <a:rPr lang="ar-SA" sz="2000" b="1" dirty="0">
                <a:latin typeface="Simplified Arabic" pitchFamily="18" charset="-78"/>
                <a:cs typeface="Simplified Arabic" pitchFamily="18" charset="-78"/>
              </a:rPr>
              <a:t>تقسم كل خريطة طبوغرافية مقياس (1:500,000) إلى أربع خرائط طبوغرافية ذات المقياس (1:250,000</a:t>
            </a:r>
            <a:r>
              <a:rPr lang="ar-SA" sz="2000" b="1" dirty="0" smtClean="0">
                <a:latin typeface="Simplified Arabic" pitchFamily="18" charset="-78"/>
                <a:cs typeface="Simplified Arabic" pitchFamily="18" charset="-78"/>
              </a:rPr>
              <a:t>).</a:t>
            </a:r>
          </a:p>
          <a:p>
            <a:pPr marL="342900" lvl="0" indent="-342900" algn="just" rtl="1">
              <a:buFont typeface="Arial" panose="020B0604020202020204" pitchFamily="34" charset="0"/>
              <a:buChar char="•"/>
            </a:pP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أبعاد الخريطة: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1</a:t>
            </a:r>
            <a:r>
              <a:rPr lang="en-US"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درجة </a:t>
            </a:r>
            <a:r>
              <a:rPr lang="ar-SA" sz="2000" b="1" dirty="0" smtClean="0">
                <a:latin typeface="Simplified Arabic" pitchFamily="18" charset="-78"/>
                <a:cs typeface="Simplified Arabic" pitchFamily="18" charset="-78"/>
              </a:rPr>
              <a:t>و30 دقيقة طولية.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1</a:t>
            </a:r>
            <a:r>
              <a:rPr lang="en-US" sz="2000" b="1" dirty="0" smtClean="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درجة </a:t>
            </a:r>
            <a:r>
              <a:rPr lang="ar-SA" sz="2000" b="1" dirty="0" smtClean="0">
                <a:latin typeface="Simplified Arabic" pitchFamily="18" charset="-78"/>
                <a:cs typeface="Simplified Arabic" pitchFamily="18" charset="-78"/>
              </a:rPr>
              <a:t>عرضية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تم </a:t>
            </a:r>
            <a:r>
              <a:rPr lang="ar-SA" sz="2000" b="1" dirty="0">
                <a:latin typeface="Simplified Arabic" pitchFamily="18" charset="-78"/>
                <a:cs typeface="Simplified Arabic" pitchFamily="18" charset="-78"/>
              </a:rPr>
              <a:t>ترقيمها من 1 إلى 16 بدأ من الزاوية الشمالية الغربية باتجاه الشرق من الخريطة المليونية (1:1,000,000</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التسمية: يضاف رقم القسم إلى </a:t>
            </a:r>
            <a:r>
              <a:rPr lang="ar-SA" sz="2000" b="1" dirty="0">
                <a:latin typeface="Simplified Arabic" pitchFamily="18" charset="-78"/>
                <a:cs typeface="Simplified Arabic" pitchFamily="18" charset="-78"/>
              </a:rPr>
              <a:t>اسم الخريطة </a:t>
            </a:r>
            <a:r>
              <a:rPr lang="ar-SA" sz="2000" b="1" dirty="0" smtClean="0">
                <a:latin typeface="Simplified Arabic" pitchFamily="18" charset="-78"/>
                <a:cs typeface="Simplified Arabic" pitchFamily="18" charset="-78"/>
              </a:rPr>
              <a:t>المليونية.</a:t>
            </a:r>
            <a:endParaRPr lang="en-US" sz="2000" b="1" dirty="0">
              <a:latin typeface="Simplified Arabic" pitchFamily="18" charset="-78"/>
              <a:ea typeface="Times New Roman" pitchFamily="18" charset="0"/>
              <a:cs typeface="Simplified Arabic" pitchFamily="18" charset="-78"/>
            </a:endParaRPr>
          </a:p>
        </p:txBody>
      </p:sp>
      <p:grpSp>
        <p:nvGrpSpPr>
          <p:cNvPr id="9" name="Group 8"/>
          <p:cNvGrpSpPr/>
          <p:nvPr/>
        </p:nvGrpSpPr>
        <p:grpSpPr>
          <a:xfrm>
            <a:off x="457200" y="1156712"/>
            <a:ext cx="3568811" cy="902731"/>
            <a:chOff x="1371600" y="5715001"/>
            <a:chExt cx="3568811" cy="902731"/>
          </a:xfrm>
        </p:grpSpPr>
        <p:sp>
          <p:nvSpPr>
            <p:cNvPr id="10" name="TextBox 9"/>
            <p:cNvSpPr txBox="1"/>
            <p:nvPr/>
          </p:nvSpPr>
          <p:spPr>
            <a:xfrm>
              <a:off x="1371600" y="6248400"/>
              <a:ext cx="1271502"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رقم الخريطة المليونية</a:t>
              </a:r>
              <a:endParaRPr lang="en-US" dirty="0">
                <a:latin typeface="Traditional Arabic" panose="02020603050405020304" pitchFamily="18" charset="-78"/>
                <a:ea typeface="Times New Roman"/>
                <a:cs typeface="Traditional Arabic" panose="02020603050405020304" pitchFamily="18" charset="-78"/>
              </a:endParaRPr>
            </a:p>
          </p:txBody>
        </p:sp>
        <p:sp>
          <p:nvSpPr>
            <p:cNvPr id="11" name="TextBox 10"/>
            <p:cNvSpPr txBox="1"/>
            <p:nvPr/>
          </p:nvSpPr>
          <p:spPr>
            <a:xfrm>
              <a:off x="4173856" y="6248400"/>
              <a:ext cx="766555"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رمز القسم</a:t>
              </a:r>
              <a:endParaRPr lang="en-US" dirty="0">
                <a:latin typeface="Traditional Arabic" panose="02020603050405020304" pitchFamily="18" charset="-78"/>
                <a:ea typeface="Times New Roman"/>
                <a:cs typeface="Traditional Arabic" panose="02020603050405020304" pitchFamily="18" charset="-78"/>
              </a:endParaRPr>
            </a:p>
          </p:txBody>
        </p:sp>
        <p:sp>
          <p:nvSpPr>
            <p:cNvPr id="12" name="Line Callout 1 11"/>
            <p:cNvSpPr/>
            <p:nvPr/>
          </p:nvSpPr>
          <p:spPr>
            <a:xfrm>
              <a:off x="2514600" y="5715001"/>
              <a:ext cx="1026395" cy="381053"/>
            </a:xfrm>
            <a:prstGeom prst="borderCallout1">
              <a:avLst>
                <a:gd name="adj1" fmla="val 60231"/>
                <a:gd name="adj2" fmla="val -4050"/>
                <a:gd name="adj3" fmla="val 147205"/>
                <a:gd name="adj4" fmla="val -41759"/>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en-US" dirty="0" smtClean="0">
                  <a:latin typeface="Traditional Arabic" panose="02020603050405020304" pitchFamily="18" charset="-78"/>
                  <a:cs typeface="Traditional Arabic" panose="02020603050405020304" pitchFamily="18" charset="-78"/>
                </a:rPr>
                <a:t>NH-37-</a:t>
              </a:r>
              <a:endParaRPr lang="en-US" dirty="0">
                <a:latin typeface="Traditional Arabic" panose="02020603050405020304" pitchFamily="18" charset="-78"/>
                <a:ea typeface="Times New Roman"/>
                <a:cs typeface="Traditional Arabic" panose="02020603050405020304" pitchFamily="18" charset="-78"/>
              </a:endParaRPr>
            </a:p>
          </p:txBody>
        </p:sp>
        <p:sp>
          <p:nvSpPr>
            <p:cNvPr id="13" name="Line Callout 1 12"/>
            <p:cNvSpPr/>
            <p:nvPr/>
          </p:nvSpPr>
          <p:spPr>
            <a:xfrm>
              <a:off x="3549787" y="5715001"/>
              <a:ext cx="624069" cy="381054"/>
            </a:xfrm>
            <a:prstGeom prst="borderCallout1">
              <a:avLst>
                <a:gd name="adj1" fmla="val 57040"/>
                <a:gd name="adj2" fmla="val 103028"/>
                <a:gd name="adj3" fmla="val 142050"/>
                <a:gd name="adj4" fmla="val 164382"/>
              </a:avLst>
            </a:prstGeom>
          </p:spPr>
          <p:style>
            <a:lnRef idx="2">
              <a:schemeClr val="accent1"/>
            </a:lnRef>
            <a:fillRef idx="1">
              <a:schemeClr val="lt1"/>
            </a:fillRef>
            <a:effectRef idx="0">
              <a:schemeClr val="accent1"/>
            </a:effectRef>
            <a:fontRef idx="minor">
              <a:schemeClr val="dk1"/>
            </a:fontRef>
          </p:style>
          <p:txBody>
            <a:bodyPr rtlCol="1" anchor="ctr"/>
            <a:lstStyle/>
            <a:p>
              <a:r>
                <a:rPr lang="en-US" dirty="0" smtClean="0">
                  <a:latin typeface="Traditional Arabic" panose="02020603050405020304" pitchFamily="18" charset="-78"/>
                  <a:cs typeface="Traditional Arabic" panose="02020603050405020304" pitchFamily="18" charset="-78"/>
                </a:rPr>
                <a:t>13</a:t>
              </a:r>
              <a:endParaRPr lang="en-US" dirty="0">
                <a:latin typeface="Traditional Arabic" panose="02020603050405020304" pitchFamily="18" charset="-78"/>
                <a:ea typeface="Times New Roman"/>
                <a:cs typeface="Traditional Arabic" panose="02020603050405020304" pitchFamily="18" charset="-78"/>
              </a:endParaRPr>
            </a:p>
          </p:txBody>
        </p:sp>
      </p:grpSp>
      <p:grpSp>
        <p:nvGrpSpPr>
          <p:cNvPr id="4" name="Group 3"/>
          <p:cNvGrpSpPr/>
          <p:nvPr/>
        </p:nvGrpSpPr>
        <p:grpSpPr>
          <a:xfrm>
            <a:off x="282167" y="2544069"/>
            <a:ext cx="4061233" cy="3702685"/>
            <a:chOff x="1188500" y="1752600"/>
            <a:chExt cx="4427855" cy="3702685"/>
          </a:xfrm>
        </p:grpSpPr>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1188500" y="1752600"/>
              <a:ext cx="4427855" cy="370268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Rounded Rectangle 2"/>
            <p:cNvSpPr/>
            <p:nvPr/>
          </p:nvSpPr>
          <p:spPr>
            <a:xfrm>
              <a:off x="1905000" y="2514600"/>
              <a:ext cx="228600" cy="228600"/>
            </a:xfrm>
            <a:prstGeom prst="roundRect">
              <a:avLst/>
            </a:prstGeom>
            <a:noFill/>
          </p:spPr>
          <p:style>
            <a:lnRef idx="2">
              <a:schemeClr val="accent5"/>
            </a:lnRef>
            <a:fillRef idx="1">
              <a:schemeClr val="lt1"/>
            </a:fillRef>
            <a:effectRef idx="0">
              <a:schemeClr val="accent5"/>
            </a:effectRef>
            <a:fontRef idx="minor">
              <a:schemeClr val="dk1"/>
            </a:fontRef>
          </p:style>
          <p:txBody>
            <a:bodyPr rtlCol="1" anchor="ctr"/>
            <a:lstStyle/>
            <a:p>
              <a:pPr algn="ctr"/>
              <a:endParaRPr lang="ar-SA" dirty="0"/>
            </a:p>
          </p:txBody>
        </p:sp>
      </p:grpSp>
    </p:spTree>
    <p:extLst>
      <p:ext uri="{BB962C8B-B14F-4D97-AF65-F5344CB8AC3E}">
        <p14:creationId xmlns:p14="http://schemas.microsoft.com/office/powerpoint/2010/main" val="358050317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124200" y="433212"/>
            <a:ext cx="5791200" cy="1508105"/>
          </a:xfrm>
          <a:prstGeom prst="rect">
            <a:avLst/>
          </a:prstGeom>
          <a:noFill/>
        </p:spPr>
        <p:txBody>
          <a:bodyPr wrap="square" rtlCol="0">
            <a:spAutoFit/>
          </a:bodyPr>
          <a:lstStyle/>
          <a:p>
            <a:pPr marL="342900" indent="-342900" algn="ctr" rtl="1"/>
            <a:r>
              <a:rPr lang="ar-SA" sz="3600" b="1" dirty="0">
                <a:solidFill>
                  <a:srgbClr val="0070C0"/>
                </a:solidFill>
                <a:latin typeface="Times New Roman" panose="02020603050405020304" pitchFamily="18" charset="0"/>
                <a:cs typeface="Times New Roman" panose="02020603050405020304" pitchFamily="18" charset="0"/>
              </a:rPr>
              <a:t>ترقيم الخرائط </a:t>
            </a:r>
            <a:r>
              <a:rPr lang="ar-SA" sz="3600" b="1" dirty="0" smtClean="0">
                <a:solidFill>
                  <a:srgbClr val="0070C0"/>
                </a:solidFill>
                <a:latin typeface="Times New Roman" panose="02020603050405020304" pitchFamily="18" charset="0"/>
                <a:cs typeface="Times New Roman" panose="02020603050405020304" pitchFamily="18" charset="0"/>
              </a:rPr>
              <a:t>الطبوغرافية</a:t>
            </a:r>
          </a:p>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 </a:t>
            </a:r>
            <a:r>
              <a:rPr lang="ar-SA" sz="3600" b="1" dirty="0">
                <a:solidFill>
                  <a:srgbClr val="0070C0"/>
                </a:solidFill>
                <a:latin typeface="Times New Roman" panose="02020603050405020304" pitchFamily="18" charset="0"/>
                <a:cs typeface="Times New Roman" panose="02020603050405020304" pitchFamily="18" charset="0"/>
              </a:rPr>
              <a:t>(</a:t>
            </a:r>
            <a:r>
              <a:rPr lang="ar-SA" sz="3600" b="1" dirty="0" smtClean="0">
                <a:solidFill>
                  <a:srgbClr val="0070C0"/>
                </a:solidFill>
                <a:latin typeface="Times New Roman" panose="02020603050405020304" pitchFamily="18" charset="0"/>
                <a:cs typeface="Times New Roman" panose="02020603050405020304" pitchFamily="18" charset="0"/>
              </a:rPr>
              <a:t>1:100,000)</a:t>
            </a:r>
          </a:p>
          <a:p>
            <a:pPr marL="342900" indent="-342900" algn="ctr" rtl="1"/>
            <a:r>
              <a:rPr lang="ar-SA" b="1" dirty="0">
                <a:solidFill>
                  <a:srgbClr val="0070C0"/>
                </a:solidFill>
                <a:latin typeface="Times New Roman" panose="02020603050405020304" pitchFamily="18" charset="0"/>
                <a:cs typeface="Times New Roman" panose="02020603050405020304" pitchFamily="18" charset="0"/>
              </a:rPr>
              <a:t>في المملكة العربية </a:t>
            </a:r>
            <a:r>
              <a:rPr lang="ar-SA" b="1" dirty="0" smtClean="0">
                <a:solidFill>
                  <a:srgbClr val="0070C0"/>
                </a:solidFill>
                <a:latin typeface="Times New Roman" panose="02020603050405020304" pitchFamily="18" charset="0"/>
                <a:cs typeface="Times New Roman" panose="02020603050405020304" pitchFamily="18" charset="0"/>
              </a:rPr>
              <a:t>السعودية</a:t>
            </a:r>
            <a:endParaRPr lang="ar-SA" b="1" dirty="0">
              <a:solidFill>
                <a:srgbClr val="0070C0"/>
              </a:solidFill>
              <a:latin typeface="Times New Roman" panose="02020603050405020304" pitchFamily="18" charset="0"/>
              <a:cs typeface="Times New Roman" panose="02020603050405020304" pitchFamily="18" charset="0"/>
            </a:endParaRPr>
          </a:p>
        </p:txBody>
      </p:sp>
      <p:sp>
        <p:nvSpPr>
          <p:cNvPr id="2" name="Rectangle 1"/>
          <p:cNvSpPr/>
          <p:nvPr/>
        </p:nvSpPr>
        <p:spPr>
          <a:xfrm>
            <a:off x="4495800" y="2514600"/>
            <a:ext cx="4572000" cy="3886200"/>
          </a:xfrm>
          <a:prstGeom prst="rect">
            <a:avLst/>
          </a:prstGeom>
        </p:spPr>
        <p:txBody>
          <a:bodyPr wrap="square">
            <a:noAutofit/>
          </a:bodyPr>
          <a:lstStyle/>
          <a:p>
            <a:pPr marL="342900" lvl="0" indent="-342900" algn="just" rtl="1">
              <a:buFont typeface="Arial" panose="020B0604020202020204" pitchFamily="34" charset="0"/>
              <a:buChar char="•"/>
            </a:pPr>
            <a:r>
              <a:rPr lang="ar-SA" sz="2000" b="1" dirty="0">
                <a:latin typeface="Simplified Arabic" pitchFamily="18" charset="-78"/>
                <a:cs typeface="Simplified Arabic" pitchFamily="18" charset="-78"/>
              </a:rPr>
              <a:t>الخرائط الطبوغرافية مقياس (1:100,000) فكان تقسيمها حسب شبكة الإحداثيات </a:t>
            </a:r>
            <a:r>
              <a:rPr lang="ar-SA" sz="2000" b="1" dirty="0" smtClean="0">
                <a:latin typeface="Simplified Arabic" pitchFamily="18" charset="-78"/>
                <a:cs typeface="Simplified Arabic" pitchFamily="18" charset="-78"/>
              </a:rPr>
              <a:t>الجغرافية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بحيث </a:t>
            </a:r>
            <a:r>
              <a:rPr lang="ar-SA" sz="2000" b="1" dirty="0">
                <a:latin typeface="Simplified Arabic" pitchFamily="18" charset="-78"/>
                <a:cs typeface="Simplified Arabic" pitchFamily="18" charset="-78"/>
              </a:rPr>
              <a:t>قسمت كل خلية جغرافية ( درجة طولية في درجة عرضية) إلى أربع أقسام </a:t>
            </a:r>
            <a:r>
              <a:rPr lang="ar-SA" sz="2000" b="1" dirty="0" smtClean="0">
                <a:latin typeface="Simplified Arabic" pitchFamily="18" charset="-78"/>
                <a:cs typeface="Simplified Arabic" pitchFamily="18" charset="-78"/>
              </a:rPr>
              <a:t>متساوية.</a:t>
            </a: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أبعاد الخريطة: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30 </a:t>
            </a:r>
            <a:r>
              <a:rPr lang="ar-SA" sz="2000" b="1" dirty="0">
                <a:latin typeface="Simplified Arabic" pitchFamily="18" charset="-78"/>
                <a:cs typeface="Simplified Arabic" pitchFamily="18" charset="-78"/>
              </a:rPr>
              <a:t>دقيقة </a:t>
            </a:r>
            <a:r>
              <a:rPr lang="ar-SA" sz="2000" b="1" dirty="0" smtClean="0">
                <a:latin typeface="Simplified Arabic" pitchFamily="18" charset="-78"/>
                <a:cs typeface="Simplified Arabic" pitchFamily="18" charset="-78"/>
              </a:rPr>
              <a:t>طولية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30 </a:t>
            </a:r>
            <a:r>
              <a:rPr lang="ar-SA" sz="2000" b="1" dirty="0">
                <a:latin typeface="Simplified Arabic" pitchFamily="18" charset="-78"/>
                <a:cs typeface="Simplified Arabic" pitchFamily="18" charset="-78"/>
              </a:rPr>
              <a:t>دقيقة </a:t>
            </a:r>
            <a:r>
              <a:rPr lang="ar-SA" sz="2000" b="1" dirty="0" smtClean="0">
                <a:latin typeface="Simplified Arabic" pitchFamily="18" charset="-78"/>
                <a:cs typeface="Simplified Arabic" pitchFamily="18" charset="-78"/>
              </a:rPr>
              <a:t>عرضية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وتم </a:t>
            </a:r>
            <a:r>
              <a:rPr lang="ar-SA" sz="2000" b="1" dirty="0">
                <a:latin typeface="Simplified Arabic" pitchFamily="18" charset="-78"/>
                <a:cs typeface="Simplified Arabic" pitchFamily="18" charset="-78"/>
              </a:rPr>
              <a:t>ترقيمها من 1 إلى 4 بدأ من الركن الشمالي الشرقي باتجاه عقارب </a:t>
            </a:r>
            <a:r>
              <a:rPr lang="ar-SA" sz="2000" b="1" dirty="0" smtClean="0">
                <a:latin typeface="Simplified Arabic" pitchFamily="18" charset="-78"/>
                <a:cs typeface="Simplified Arabic" pitchFamily="18" charset="-78"/>
              </a:rPr>
              <a:t>الساعة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a:latin typeface="Simplified Arabic" pitchFamily="18" charset="-78"/>
                <a:cs typeface="Simplified Arabic" pitchFamily="18" charset="-78"/>
              </a:rPr>
              <a:t>التسمية: </a:t>
            </a:r>
            <a:r>
              <a:rPr lang="ar-SA" sz="2000" b="1" dirty="0" smtClean="0">
                <a:latin typeface="Simplified Arabic" pitchFamily="18" charset="-78"/>
                <a:cs typeface="Simplified Arabic" pitchFamily="18" charset="-78"/>
              </a:rPr>
              <a:t>اعتبر </a:t>
            </a:r>
            <a:r>
              <a:rPr lang="ar-SA" sz="2000" b="1" dirty="0">
                <a:latin typeface="Simplified Arabic" pitchFamily="18" charset="-78"/>
                <a:cs typeface="Simplified Arabic" pitchFamily="18" charset="-78"/>
              </a:rPr>
              <a:t>أحداثي الركن الجنوبي الغربي أساس لتسمية الخلية مضافة له رقم </a:t>
            </a:r>
            <a:r>
              <a:rPr lang="ar-SA" sz="2000" b="1" dirty="0" smtClean="0">
                <a:latin typeface="Simplified Arabic" pitchFamily="18" charset="-78"/>
                <a:cs typeface="Simplified Arabic" pitchFamily="18" charset="-78"/>
              </a:rPr>
              <a:t>المربع.</a:t>
            </a:r>
            <a:endParaRPr lang="en-US" sz="2000" b="1" dirty="0">
              <a:latin typeface="Simplified Arabic" pitchFamily="18" charset="-78"/>
              <a:ea typeface="Times New Roman" pitchFamily="18" charset="0"/>
              <a:cs typeface="Simplified Arabic" pitchFamily="18" charset="-78"/>
            </a:endParaRPr>
          </a:p>
        </p:txBody>
      </p:sp>
      <p:grpSp>
        <p:nvGrpSpPr>
          <p:cNvPr id="3" name="Group 2"/>
          <p:cNvGrpSpPr/>
          <p:nvPr/>
        </p:nvGrpSpPr>
        <p:grpSpPr>
          <a:xfrm>
            <a:off x="304801" y="2743200"/>
            <a:ext cx="4038600" cy="3511720"/>
            <a:chOff x="1200222" y="1752600"/>
            <a:chExt cx="4427855" cy="3816520"/>
          </a:xfrm>
        </p:grpSpPr>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1200222" y="1752600"/>
              <a:ext cx="4427855" cy="38165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Rounded Rectangle 8"/>
            <p:cNvSpPr/>
            <p:nvPr/>
          </p:nvSpPr>
          <p:spPr>
            <a:xfrm>
              <a:off x="1905000" y="2667000"/>
              <a:ext cx="738102" cy="838200"/>
            </a:xfrm>
            <a:prstGeom prst="roundRect">
              <a:avLst/>
            </a:prstGeom>
            <a:noFill/>
          </p:spPr>
          <p:style>
            <a:lnRef idx="2">
              <a:schemeClr val="accent5"/>
            </a:lnRef>
            <a:fillRef idx="1">
              <a:schemeClr val="lt1"/>
            </a:fillRef>
            <a:effectRef idx="0">
              <a:schemeClr val="accent5"/>
            </a:effectRef>
            <a:fontRef idx="minor">
              <a:schemeClr val="dk1"/>
            </a:fontRef>
          </p:style>
          <p:txBody>
            <a:bodyPr rtlCol="1" anchor="ctr"/>
            <a:lstStyle/>
            <a:p>
              <a:pPr algn="ctr"/>
              <a:endParaRPr lang="ar-SA" dirty="0"/>
            </a:p>
          </p:txBody>
        </p:sp>
      </p:grpSp>
      <p:grpSp>
        <p:nvGrpSpPr>
          <p:cNvPr id="10" name="Group 9"/>
          <p:cNvGrpSpPr/>
          <p:nvPr/>
        </p:nvGrpSpPr>
        <p:grpSpPr>
          <a:xfrm>
            <a:off x="304801" y="1185226"/>
            <a:ext cx="3568811" cy="902731"/>
            <a:chOff x="1371600" y="5715001"/>
            <a:chExt cx="3568811" cy="902731"/>
          </a:xfrm>
        </p:grpSpPr>
        <p:sp>
          <p:nvSpPr>
            <p:cNvPr id="11" name="TextBox 10"/>
            <p:cNvSpPr txBox="1"/>
            <p:nvPr/>
          </p:nvSpPr>
          <p:spPr>
            <a:xfrm>
              <a:off x="1371600" y="6248400"/>
              <a:ext cx="1236236"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رقم الخلية الجغرافية</a:t>
              </a:r>
              <a:endParaRPr lang="en-US" dirty="0">
                <a:latin typeface="Traditional Arabic" panose="02020603050405020304" pitchFamily="18" charset="-78"/>
                <a:ea typeface="Times New Roman"/>
                <a:cs typeface="Traditional Arabic" panose="02020603050405020304" pitchFamily="18" charset="-78"/>
              </a:endParaRPr>
            </a:p>
          </p:txBody>
        </p:sp>
        <p:sp>
          <p:nvSpPr>
            <p:cNvPr id="12" name="TextBox 11"/>
            <p:cNvSpPr txBox="1"/>
            <p:nvPr/>
          </p:nvSpPr>
          <p:spPr>
            <a:xfrm>
              <a:off x="4173856" y="6248400"/>
              <a:ext cx="766555"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رمز القسم</a:t>
              </a:r>
              <a:endParaRPr lang="en-US" dirty="0">
                <a:latin typeface="Traditional Arabic" panose="02020603050405020304" pitchFamily="18" charset="-78"/>
                <a:ea typeface="Times New Roman"/>
                <a:cs typeface="Traditional Arabic" panose="02020603050405020304" pitchFamily="18" charset="-78"/>
              </a:endParaRPr>
            </a:p>
          </p:txBody>
        </p:sp>
        <p:sp>
          <p:nvSpPr>
            <p:cNvPr id="13" name="Line Callout 1 12"/>
            <p:cNvSpPr/>
            <p:nvPr/>
          </p:nvSpPr>
          <p:spPr>
            <a:xfrm>
              <a:off x="2514600" y="5715001"/>
              <a:ext cx="1026395" cy="381053"/>
            </a:xfrm>
            <a:prstGeom prst="borderCallout1">
              <a:avLst>
                <a:gd name="adj1" fmla="val 60231"/>
                <a:gd name="adj2" fmla="val -4050"/>
                <a:gd name="adj3" fmla="val 147205"/>
                <a:gd name="adj4" fmla="val -41759"/>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en-US" dirty="0" smtClean="0">
                  <a:latin typeface="Traditional Arabic" panose="02020603050405020304" pitchFamily="18" charset="-78"/>
                  <a:cs typeface="Traditional Arabic" panose="02020603050405020304" pitchFamily="18" charset="-78"/>
                </a:rPr>
                <a:t>4322-</a:t>
              </a:r>
              <a:endParaRPr lang="en-US" dirty="0">
                <a:latin typeface="Traditional Arabic" panose="02020603050405020304" pitchFamily="18" charset="-78"/>
                <a:ea typeface="Times New Roman"/>
                <a:cs typeface="Traditional Arabic" panose="02020603050405020304" pitchFamily="18" charset="-78"/>
              </a:endParaRPr>
            </a:p>
          </p:txBody>
        </p:sp>
        <p:sp>
          <p:nvSpPr>
            <p:cNvPr id="14" name="Line Callout 1 13"/>
            <p:cNvSpPr/>
            <p:nvPr/>
          </p:nvSpPr>
          <p:spPr>
            <a:xfrm>
              <a:off x="3549787" y="5715001"/>
              <a:ext cx="624069" cy="381054"/>
            </a:xfrm>
            <a:prstGeom prst="borderCallout1">
              <a:avLst>
                <a:gd name="adj1" fmla="val 57040"/>
                <a:gd name="adj2" fmla="val 103028"/>
                <a:gd name="adj3" fmla="val 142050"/>
                <a:gd name="adj4" fmla="val 164382"/>
              </a:avLst>
            </a:prstGeom>
          </p:spPr>
          <p:style>
            <a:lnRef idx="2">
              <a:schemeClr val="accent1"/>
            </a:lnRef>
            <a:fillRef idx="1">
              <a:schemeClr val="lt1"/>
            </a:fillRef>
            <a:effectRef idx="0">
              <a:schemeClr val="accent1"/>
            </a:effectRef>
            <a:fontRef idx="minor">
              <a:schemeClr val="dk1"/>
            </a:fontRef>
          </p:style>
          <p:txBody>
            <a:bodyPr rtlCol="1" anchor="ctr"/>
            <a:lstStyle/>
            <a:p>
              <a:r>
                <a:rPr lang="en-US" dirty="0" smtClean="0">
                  <a:latin typeface="Traditional Arabic" panose="02020603050405020304" pitchFamily="18" charset="-78"/>
                  <a:cs typeface="Traditional Arabic" panose="02020603050405020304" pitchFamily="18" charset="-78"/>
                </a:rPr>
                <a:t>4</a:t>
              </a:r>
              <a:endParaRPr lang="en-US" dirty="0">
                <a:latin typeface="Traditional Arabic" panose="02020603050405020304" pitchFamily="18" charset="-78"/>
                <a:ea typeface="Times New Roman"/>
                <a:cs typeface="Traditional Arabic" panose="02020603050405020304" pitchFamily="18" charset="-78"/>
              </a:endParaRPr>
            </a:p>
          </p:txBody>
        </p:sp>
      </p:grpSp>
    </p:spTree>
    <p:extLst>
      <p:ext uri="{BB962C8B-B14F-4D97-AF65-F5344CB8AC3E}">
        <p14:creationId xmlns:p14="http://schemas.microsoft.com/office/powerpoint/2010/main" val="12517076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216492" y="525739"/>
            <a:ext cx="5698908" cy="1477328"/>
          </a:xfrm>
          <a:prstGeom prst="rect">
            <a:avLst/>
          </a:prstGeom>
          <a:noFill/>
        </p:spPr>
        <p:txBody>
          <a:bodyPr wrap="square" rtlCol="0">
            <a:spAutoFit/>
          </a:bodyPr>
          <a:lstStyle/>
          <a:p>
            <a:pPr marL="342900" indent="-342900" algn="ctr" rtl="1"/>
            <a:r>
              <a:rPr lang="ar-SA" sz="3600" b="1" dirty="0">
                <a:solidFill>
                  <a:srgbClr val="0070C0"/>
                </a:solidFill>
                <a:latin typeface="Times New Roman" panose="02020603050405020304" pitchFamily="18" charset="0"/>
                <a:cs typeface="Times New Roman" panose="02020603050405020304" pitchFamily="18" charset="0"/>
              </a:rPr>
              <a:t>ترقيم الخرائط </a:t>
            </a:r>
            <a:r>
              <a:rPr lang="ar-SA" sz="3600" b="1" dirty="0" smtClean="0">
                <a:solidFill>
                  <a:srgbClr val="0070C0"/>
                </a:solidFill>
                <a:latin typeface="Times New Roman" panose="02020603050405020304" pitchFamily="18" charset="0"/>
                <a:cs typeface="Times New Roman" panose="02020603050405020304" pitchFamily="18" charset="0"/>
              </a:rPr>
              <a:t>الطبوغرافية</a:t>
            </a:r>
          </a:p>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(1:50,000)</a:t>
            </a:r>
          </a:p>
          <a:p>
            <a:pPr marL="342900" indent="-342900" algn="ctr" rtl="1"/>
            <a:r>
              <a:rPr lang="ar-SA" b="1" dirty="0">
                <a:solidFill>
                  <a:srgbClr val="0070C0"/>
                </a:solidFill>
                <a:latin typeface="Times New Roman" panose="02020603050405020304" pitchFamily="18" charset="0"/>
                <a:cs typeface="Times New Roman" panose="02020603050405020304" pitchFamily="18" charset="0"/>
              </a:rPr>
              <a:t>في المملكة العربية </a:t>
            </a:r>
            <a:r>
              <a:rPr lang="ar-SA" b="1" dirty="0" smtClean="0">
                <a:solidFill>
                  <a:srgbClr val="0070C0"/>
                </a:solidFill>
                <a:latin typeface="Times New Roman" panose="02020603050405020304" pitchFamily="18" charset="0"/>
                <a:cs typeface="Times New Roman" panose="02020603050405020304" pitchFamily="18" charset="0"/>
              </a:rPr>
              <a:t>السعودية</a:t>
            </a:r>
            <a:endParaRPr lang="ar-SA" b="1" dirty="0">
              <a:solidFill>
                <a:srgbClr val="0070C0"/>
              </a:solidFill>
              <a:latin typeface="Times New Roman" panose="02020603050405020304" pitchFamily="18" charset="0"/>
              <a:cs typeface="Times New Roman" panose="02020603050405020304" pitchFamily="18" charset="0"/>
            </a:endParaRPr>
          </a:p>
        </p:txBody>
      </p:sp>
      <p:sp>
        <p:nvSpPr>
          <p:cNvPr id="2" name="Rectangle 1"/>
          <p:cNvSpPr/>
          <p:nvPr/>
        </p:nvSpPr>
        <p:spPr>
          <a:xfrm>
            <a:off x="4572000" y="2666999"/>
            <a:ext cx="4495800" cy="3733800"/>
          </a:xfrm>
          <a:prstGeom prst="rect">
            <a:avLst/>
          </a:prstGeom>
        </p:spPr>
        <p:txBody>
          <a:bodyPr wrap="square">
            <a:noAutofit/>
          </a:bodyPr>
          <a:lstStyle/>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أبعاد</a:t>
            </a:r>
            <a:r>
              <a:rPr lang="ar-SA" sz="2000" b="1" dirty="0">
                <a:latin typeface="Simplified Arabic" pitchFamily="18" charset="-78"/>
                <a:cs typeface="Simplified Arabic" pitchFamily="18" charset="-78"/>
              </a:rPr>
              <a:t> </a:t>
            </a:r>
            <a:r>
              <a:rPr lang="ar-SA" sz="2000" b="1" dirty="0" smtClean="0">
                <a:latin typeface="Simplified Arabic" pitchFamily="18" charset="-78"/>
                <a:cs typeface="Simplified Arabic" pitchFamily="18" charset="-78"/>
              </a:rPr>
              <a:t>الخرائط </a:t>
            </a:r>
            <a:r>
              <a:rPr lang="ar-SA" sz="2000" b="1" dirty="0">
                <a:latin typeface="Simplified Arabic" pitchFamily="18" charset="-78"/>
                <a:cs typeface="Simplified Arabic" pitchFamily="18" charset="-78"/>
              </a:rPr>
              <a:t>الطبوغرافية ذات المقياس (1:50,000</a:t>
            </a:r>
            <a:r>
              <a:rPr lang="ar-SA" sz="2000" b="1" dirty="0" smtClean="0">
                <a:latin typeface="Simplified Arabic" pitchFamily="18" charset="-78"/>
                <a:cs typeface="Simplified Arabic" pitchFamily="18" charset="-78"/>
              </a:rPr>
              <a:t>):</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15 </a:t>
            </a:r>
            <a:r>
              <a:rPr lang="ar-SA" sz="2000" b="1" dirty="0">
                <a:latin typeface="Simplified Arabic" pitchFamily="18" charset="-78"/>
                <a:cs typeface="Simplified Arabic" pitchFamily="18" charset="-78"/>
              </a:rPr>
              <a:t>دقيقة </a:t>
            </a:r>
            <a:r>
              <a:rPr lang="ar-SA" sz="2000" b="1" dirty="0" smtClean="0">
                <a:latin typeface="Simplified Arabic" pitchFamily="18" charset="-78"/>
                <a:cs typeface="Simplified Arabic" pitchFamily="18" charset="-78"/>
              </a:rPr>
              <a:t>طولية.</a:t>
            </a:r>
          </a:p>
          <a:p>
            <a:pPr marL="800100" lvl="1"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15 </a:t>
            </a:r>
            <a:r>
              <a:rPr lang="ar-SA" sz="2000" b="1" dirty="0">
                <a:latin typeface="Simplified Arabic" pitchFamily="18" charset="-78"/>
                <a:cs typeface="Simplified Arabic" pitchFamily="18" charset="-78"/>
              </a:rPr>
              <a:t>دقيقة </a:t>
            </a:r>
            <a:r>
              <a:rPr lang="ar-SA" sz="2000" b="1" dirty="0" smtClean="0">
                <a:latin typeface="Simplified Arabic" pitchFamily="18" charset="-78"/>
                <a:cs typeface="Simplified Arabic" pitchFamily="18" charset="-78"/>
              </a:rPr>
              <a:t>عرضية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نتجت </a:t>
            </a:r>
            <a:r>
              <a:rPr lang="ar-SA" sz="2000" b="1" dirty="0">
                <a:latin typeface="Simplified Arabic" pitchFamily="18" charset="-78"/>
                <a:cs typeface="Simplified Arabic" pitchFamily="18" charset="-78"/>
              </a:rPr>
              <a:t>عن تقسيم كل خريطة طبوغرافية ذات المقياس (1:100،000) إلى أربع خرائط </a:t>
            </a:r>
            <a:r>
              <a:rPr lang="ar-SA" sz="2000" b="1" dirty="0" smtClean="0">
                <a:latin typeface="Simplified Arabic" pitchFamily="18" charset="-78"/>
                <a:cs typeface="Simplified Arabic" pitchFamily="18" charset="-78"/>
              </a:rPr>
              <a:t>متساوية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smtClean="0">
                <a:latin typeface="Simplified Arabic" pitchFamily="18" charset="-78"/>
                <a:cs typeface="Simplified Arabic" pitchFamily="18" charset="-78"/>
              </a:rPr>
              <a:t>تم </a:t>
            </a:r>
            <a:r>
              <a:rPr lang="ar-SA" sz="2000" b="1" dirty="0">
                <a:latin typeface="Simplified Arabic" pitchFamily="18" charset="-78"/>
                <a:cs typeface="Simplified Arabic" pitchFamily="18" charset="-78"/>
              </a:rPr>
              <a:t>ترقيمها من 1 إلى 4 بدا من الركن الشمالي الشرقي باتجاه عقارب </a:t>
            </a:r>
            <a:r>
              <a:rPr lang="ar-SA" sz="2000" b="1" dirty="0" smtClean="0">
                <a:latin typeface="Simplified Arabic" pitchFamily="18" charset="-78"/>
                <a:cs typeface="Simplified Arabic" pitchFamily="18" charset="-78"/>
              </a:rPr>
              <a:t>الساعة</a:t>
            </a:r>
            <a:r>
              <a:rPr lang="ar-SA" sz="2000" b="1" dirty="0" smtClean="0">
                <a:latin typeface="Simplified Arabic" pitchFamily="18" charset="-78"/>
                <a:cs typeface="Simplified Arabic" pitchFamily="18" charset="-78"/>
              </a:rPr>
              <a:t>.</a:t>
            </a:r>
            <a:endParaRPr lang="ar-SA" sz="2000" b="1"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a:latin typeface="Simplified Arabic" pitchFamily="18" charset="-78"/>
                <a:cs typeface="Simplified Arabic" pitchFamily="18" charset="-78"/>
              </a:rPr>
              <a:t>التسمية: </a:t>
            </a:r>
            <a:r>
              <a:rPr lang="ar-SA" sz="2000" b="1" dirty="0" smtClean="0">
                <a:latin typeface="Simplified Arabic" pitchFamily="18" charset="-78"/>
                <a:cs typeface="Simplified Arabic" pitchFamily="18" charset="-78"/>
              </a:rPr>
              <a:t>أضيف رقم القسم إلى </a:t>
            </a:r>
            <a:r>
              <a:rPr lang="ar-SA" sz="2000" b="1" dirty="0">
                <a:latin typeface="Simplified Arabic" pitchFamily="18" charset="-78"/>
                <a:cs typeface="Simplified Arabic" pitchFamily="18" charset="-78"/>
              </a:rPr>
              <a:t>رقم الخريطة الطبوغرافية ذات المقياس (1:100,000</a:t>
            </a:r>
            <a:r>
              <a:rPr lang="ar-SA" sz="2000" b="1" dirty="0" smtClean="0">
                <a:latin typeface="Simplified Arabic" pitchFamily="18" charset="-78"/>
                <a:cs typeface="Simplified Arabic" pitchFamily="18" charset="-78"/>
              </a:rPr>
              <a:t>).</a:t>
            </a:r>
            <a:endParaRPr lang="en-US" sz="2000" b="1" dirty="0">
              <a:latin typeface="Simplified Arabic" pitchFamily="18" charset="-78"/>
              <a:ea typeface="Times New Roman" pitchFamily="18" charset="0"/>
              <a:cs typeface="Simplified Arabic" pitchFamily="18" charset="-78"/>
            </a:endParaRPr>
          </a:p>
        </p:txBody>
      </p:sp>
      <p:pic>
        <p:nvPicPr>
          <p:cNvPr id="7" name="Picture 6"/>
          <p:cNvPicPr/>
          <p:nvPr/>
        </p:nvPicPr>
        <p:blipFill>
          <a:blip r:embed="rId2" cstate="print">
            <a:extLst>
              <a:ext uri="{28A0092B-C50C-407E-A947-70E740481C1C}">
                <a14:useLocalDpi xmlns:a14="http://schemas.microsoft.com/office/drawing/2010/main" val="0"/>
              </a:ext>
            </a:extLst>
          </a:blip>
          <a:stretch>
            <a:fillRect/>
          </a:stretch>
        </p:blipFill>
        <p:spPr>
          <a:xfrm>
            <a:off x="381000" y="2666999"/>
            <a:ext cx="4038600" cy="35846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Rounded Rectangle 7"/>
          <p:cNvSpPr/>
          <p:nvPr/>
        </p:nvSpPr>
        <p:spPr>
          <a:xfrm>
            <a:off x="3025993" y="4724400"/>
            <a:ext cx="380999" cy="381001"/>
          </a:xfrm>
          <a:prstGeom prst="roundRect">
            <a:avLst/>
          </a:prstGeom>
          <a:noFill/>
        </p:spPr>
        <p:style>
          <a:lnRef idx="2">
            <a:schemeClr val="accent5"/>
          </a:lnRef>
          <a:fillRef idx="1">
            <a:schemeClr val="lt1"/>
          </a:fillRef>
          <a:effectRef idx="0">
            <a:schemeClr val="accent5"/>
          </a:effectRef>
          <a:fontRef idx="minor">
            <a:schemeClr val="dk1"/>
          </a:fontRef>
        </p:style>
        <p:txBody>
          <a:bodyPr rtlCol="1" anchor="ctr"/>
          <a:lstStyle/>
          <a:p>
            <a:pPr algn="ctr"/>
            <a:endParaRPr lang="ar-SA" dirty="0"/>
          </a:p>
        </p:txBody>
      </p:sp>
      <p:grpSp>
        <p:nvGrpSpPr>
          <p:cNvPr id="9" name="Group 8"/>
          <p:cNvGrpSpPr/>
          <p:nvPr/>
        </p:nvGrpSpPr>
        <p:grpSpPr>
          <a:xfrm>
            <a:off x="381000" y="1100336"/>
            <a:ext cx="3568811" cy="902731"/>
            <a:chOff x="1371600" y="5715001"/>
            <a:chExt cx="3568811" cy="902731"/>
          </a:xfrm>
        </p:grpSpPr>
        <p:sp>
          <p:nvSpPr>
            <p:cNvPr id="10" name="TextBox 9"/>
            <p:cNvSpPr txBox="1"/>
            <p:nvPr/>
          </p:nvSpPr>
          <p:spPr>
            <a:xfrm>
              <a:off x="1371600" y="6248400"/>
              <a:ext cx="1697901"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رقم </a:t>
              </a:r>
              <a:r>
                <a:rPr lang="ar-SA" dirty="0">
                  <a:latin typeface="Traditional Arabic" panose="02020603050405020304" pitchFamily="18" charset="-78"/>
                  <a:cs typeface="Traditional Arabic" panose="02020603050405020304" pitchFamily="18" charset="-78"/>
                </a:rPr>
                <a:t>خ</a:t>
              </a:r>
              <a:r>
                <a:rPr lang="ar-SA" dirty="0" smtClean="0">
                  <a:latin typeface="Traditional Arabic" panose="02020603050405020304" pitchFamily="18" charset="-78"/>
                  <a:cs typeface="Traditional Arabic" panose="02020603050405020304" pitchFamily="18" charset="-78"/>
                </a:rPr>
                <a:t>ريطة 1:100,000</a:t>
              </a:r>
              <a:endParaRPr lang="en-US" dirty="0">
                <a:latin typeface="Traditional Arabic" panose="02020603050405020304" pitchFamily="18" charset="-78"/>
                <a:ea typeface="Times New Roman"/>
                <a:cs typeface="Traditional Arabic" panose="02020603050405020304" pitchFamily="18" charset="-78"/>
              </a:endParaRPr>
            </a:p>
          </p:txBody>
        </p:sp>
        <p:sp>
          <p:nvSpPr>
            <p:cNvPr id="11" name="TextBox 10"/>
            <p:cNvSpPr txBox="1"/>
            <p:nvPr/>
          </p:nvSpPr>
          <p:spPr>
            <a:xfrm>
              <a:off x="4173856" y="6248400"/>
              <a:ext cx="766555"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رمز القسم</a:t>
              </a:r>
              <a:endParaRPr lang="en-US" dirty="0">
                <a:latin typeface="Traditional Arabic" panose="02020603050405020304" pitchFamily="18" charset="-78"/>
                <a:ea typeface="Times New Roman"/>
                <a:cs typeface="Traditional Arabic" panose="02020603050405020304" pitchFamily="18" charset="-78"/>
              </a:endParaRPr>
            </a:p>
          </p:txBody>
        </p:sp>
        <p:sp>
          <p:nvSpPr>
            <p:cNvPr id="12" name="Line Callout 1 11"/>
            <p:cNvSpPr/>
            <p:nvPr/>
          </p:nvSpPr>
          <p:spPr>
            <a:xfrm>
              <a:off x="2514600" y="5715001"/>
              <a:ext cx="1026395" cy="381053"/>
            </a:xfrm>
            <a:prstGeom prst="borderCallout1">
              <a:avLst>
                <a:gd name="adj1" fmla="val 60231"/>
                <a:gd name="adj2" fmla="val -4050"/>
                <a:gd name="adj3" fmla="val 147205"/>
                <a:gd name="adj4" fmla="val -41759"/>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en-US" dirty="0" smtClean="0">
                  <a:latin typeface="Traditional Arabic" panose="02020603050405020304" pitchFamily="18" charset="-78"/>
                  <a:cs typeface="Traditional Arabic" panose="02020603050405020304" pitchFamily="18" charset="-78"/>
                </a:rPr>
                <a:t>4322-2</a:t>
              </a:r>
              <a:endParaRPr lang="en-US" dirty="0">
                <a:latin typeface="Traditional Arabic" panose="02020603050405020304" pitchFamily="18" charset="-78"/>
                <a:ea typeface="Times New Roman"/>
                <a:cs typeface="Traditional Arabic" panose="02020603050405020304" pitchFamily="18" charset="-78"/>
              </a:endParaRPr>
            </a:p>
          </p:txBody>
        </p:sp>
        <p:sp>
          <p:nvSpPr>
            <p:cNvPr id="13" name="Line Callout 1 12"/>
            <p:cNvSpPr/>
            <p:nvPr/>
          </p:nvSpPr>
          <p:spPr>
            <a:xfrm>
              <a:off x="3549787" y="5715001"/>
              <a:ext cx="624069" cy="381054"/>
            </a:xfrm>
            <a:prstGeom prst="borderCallout1">
              <a:avLst>
                <a:gd name="adj1" fmla="val 57040"/>
                <a:gd name="adj2" fmla="val 103028"/>
                <a:gd name="adj3" fmla="val 142050"/>
                <a:gd name="adj4" fmla="val 164382"/>
              </a:avLst>
            </a:prstGeom>
          </p:spPr>
          <p:style>
            <a:lnRef idx="2">
              <a:schemeClr val="accent1"/>
            </a:lnRef>
            <a:fillRef idx="1">
              <a:schemeClr val="lt1"/>
            </a:fillRef>
            <a:effectRef idx="0">
              <a:schemeClr val="accent1"/>
            </a:effectRef>
            <a:fontRef idx="minor">
              <a:schemeClr val="dk1"/>
            </a:fontRef>
          </p:style>
          <p:txBody>
            <a:bodyPr rtlCol="1" anchor="ctr"/>
            <a:lstStyle/>
            <a:p>
              <a:r>
                <a:rPr lang="en-US" dirty="0" smtClean="0">
                  <a:latin typeface="Traditional Arabic" panose="02020603050405020304" pitchFamily="18" charset="-78"/>
                  <a:cs typeface="Traditional Arabic" panose="02020603050405020304" pitchFamily="18" charset="-78"/>
                </a:rPr>
                <a:t>3</a:t>
              </a:r>
              <a:endParaRPr lang="en-US" dirty="0">
                <a:latin typeface="Traditional Arabic" panose="02020603050405020304" pitchFamily="18" charset="-78"/>
                <a:ea typeface="Times New Roman"/>
                <a:cs typeface="Traditional Arabic" panose="02020603050405020304" pitchFamily="18" charset="-78"/>
              </a:endParaRPr>
            </a:p>
          </p:txBody>
        </p:sp>
      </p:grpSp>
    </p:spTree>
    <p:extLst>
      <p:ext uri="{BB962C8B-B14F-4D97-AF65-F5344CB8AC3E}">
        <p14:creationId xmlns:p14="http://schemas.microsoft.com/office/powerpoint/2010/main" val="24194340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3200400" y="546888"/>
            <a:ext cx="5715000" cy="1477328"/>
          </a:xfrm>
          <a:prstGeom prst="rect">
            <a:avLst/>
          </a:prstGeom>
          <a:noFill/>
        </p:spPr>
        <p:txBody>
          <a:bodyPr wrap="square" rtlCol="0">
            <a:spAutoFit/>
          </a:bodyPr>
          <a:lstStyle/>
          <a:p>
            <a:pPr marL="342900" indent="-342900" algn="ctr" rtl="1"/>
            <a:r>
              <a:rPr lang="ar-SA" sz="3600" b="1" dirty="0">
                <a:solidFill>
                  <a:srgbClr val="0070C0"/>
                </a:solidFill>
                <a:latin typeface="Times New Roman" panose="02020603050405020304" pitchFamily="18" charset="0"/>
                <a:cs typeface="Times New Roman" panose="02020603050405020304" pitchFamily="18" charset="0"/>
              </a:rPr>
              <a:t>ترقيم الخرائط </a:t>
            </a:r>
            <a:r>
              <a:rPr lang="ar-SA" sz="3600" b="1" dirty="0" smtClean="0">
                <a:solidFill>
                  <a:srgbClr val="0070C0"/>
                </a:solidFill>
                <a:latin typeface="Times New Roman" panose="02020603050405020304" pitchFamily="18" charset="0"/>
                <a:cs typeface="Times New Roman" panose="02020603050405020304" pitchFamily="18" charset="0"/>
              </a:rPr>
              <a:t>الطبوغرافية</a:t>
            </a:r>
          </a:p>
          <a:p>
            <a:pPr marL="342900" indent="-342900" algn="ctr" rtl="1"/>
            <a:r>
              <a:rPr lang="ar-SA" sz="3600" b="1" dirty="0" smtClean="0">
                <a:solidFill>
                  <a:srgbClr val="0070C0"/>
                </a:solidFill>
                <a:latin typeface="Times New Roman" panose="02020603050405020304" pitchFamily="18" charset="0"/>
                <a:cs typeface="Times New Roman" panose="02020603050405020304" pitchFamily="18" charset="0"/>
              </a:rPr>
              <a:t>(1:25,000)</a:t>
            </a:r>
          </a:p>
          <a:p>
            <a:pPr marL="342900" indent="-342900" algn="ctr" rtl="1"/>
            <a:r>
              <a:rPr lang="ar-SA" b="1" dirty="0">
                <a:solidFill>
                  <a:srgbClr val="0070C0"/>
                </a:solidFill>
                <a:latin typeface="Times New Roman" panose="02020603050405020304" pitchFamily="18" charset="0"/>
                <a:cs typeface="Times New Roman" panose="02020603050405020304" pitchFamily="18" charset="0"/>
              </a:rPr>
              <a:t>في المملكة العربية </a:t>
            </a:r>
            <a:r>
              <a:rPr lang="ar-SA" b="1" dirty="0" smtClean="0">
                <a:solidFill>
                  <a:srgbClr val="0070C0"/>
                </a:solidFill>
                <a:latin typeface="Times New Roman" panose="02020603050405020304" pitchFamily="18" charset="0"/>
                <a:cs typeface="Times New Roman" panose="02020603050405020304" pitchFamily="18" charset="0"/>
              </a:rPr>
              <a:t>السعودية</a:t>
            </a:r>
            <a:endParaRPr lang="ar-SA" b="1" dirty="0">
              <a:solidFill>
                <a:srgbClr val="0070C0"/>
              </a:solidFill>
              <a:latin typeface="Times New Roman" panose="02020603050405020304" pitchFamily="18" charset="0"/>
              <a:cs typeface="Times New Roman" panose="02020603050405020304" pitchFamily="18" charset="0"/>
            </a:endParaRPr>
          </a:p>
        </p:txBody>
      </p:sp>
      <p:sp>
        <p:nvSpPr>
          <p:cNvPr id="2" name="Rectangle 1"/>
          <p:cNvSpPr/>
          <p:nvPr/>
        </p:nvSpPr>
        <p:spPr>
          <a:xfrm>
            <a:off x="4648200" y="2514600"/>
            <a:ext cx="4419600" cy="3733799"/>
          </a:xfrm>
          <a:prstGeom prst="rect">
            <a:avLst/>
          </a:prstGeom>
        </p:spPr>
        <p:txBody>
          <a:bodyPr wrap="square">
            <a:noAutofit/>
          </a:bodyPr>
          <a:lstStyle/>
          <a:p>
            <a:pPr marL="342900" lvl="0" indent="-342900" algn="just" rtl="1">
              <a:buFont typeface="Arial" panose="020B0604020202020204" pitchFamily="34" charset="0"/>
              <a:buChar char="•"/>
            </a:pPr>
            <a:r>
              <a:rPr lang="ar-SA" sz="2000" b="1" cap="small" dirty="0">
                <a:latin typeface="Simplified Arabic" pitchFamily="18" charset="-78"/>
                <a:cs typeface="Simplified Arabic" pitchFamily="18" charset="-78"/>
              </a:rPr>
              <a:t>أبعاد </a:t>
            </a:r>
            <a:r>
              <a:rPr lang="ar-SA" sz="2000" b="1" cap="small" dirty="0" smtClean="0">
                <a:latin typeface="Simplified Arabic" pitchFamily="18" charset="-78"/>
                <a:cs typeface="Simplified Arabic" pitchFamily="18" charset="-78"/>
              </a:rPr>
              <a:t>الخريطة الطبوغرافية </a:t>
            </a:r>
            <a:r>
              <a:rPr lang="ar-SA" sz="2000" b="1" cap="small" dirty="0">
                <a:latin typeface="Simplified Arabic" pitchFamily="18" charset="-78"/>
                <a:cs typeface="Simplified Arabic" pitchFamily="18" charset="-78"/>
              </a:rPr>
              <a:t>ذات المقياس (1:25,000</a:t>
            </a:r>
            <a:r>
              <a:rPr lang="ar-SA" sz="2000" b="1" cap="small" dirty="0" smtClean="0">
                <a:latin typeface="Simplified Arabic" pitchFamily="18" charset="-78"/>
                <a:cs typeface="Simplified Arabic" pitchFamily="18" charset="-78"/>
              </a:rPr>
              <a:t>): </a:t>
            </a:r>
          </a:p>
          <a:p>
            <a:pPr marL="800100" lvl="1" indent="-342900" algn="just" rtl="1">
              <a:buFont typeface="Arial" panose="020B0604020202020204" pitchFamily="34" charset="0"/>
              <a:buChar char="•"/>
            </a:pPr>
            <a:r>
              <a:rPr lang="ar-SA" sz="2000" b="1" cap="small" dirty="0" smtClean="0">
                <a:latin typeface="Simplified Arabic" pitchFamily="18" charset="-78"/>
                <a:cs typeface="Simplified Arabic" pitchFamily="18" charset="-78"/>
              </a:rPr>
              <a:t>7 </a:t>
            </a:r>
            <a:r>
              <a:rPr lang="ar-SA" sz="2000" b="1" cap="small" dirty="0">
                <a:latin typeface="Simplified Arabic" pitchFamily="18" charset="-78"/>
                <a:cs typeface="Simplified Arabic" pitchFamily="18" charset="-78"/>
              </a:rPr>
              <a:t>دقائق و 30 ثانية </a:t>
            </a:r>
            <a:r>
              <a:rPr lang="ar-SA" sz="2000" b="1" cap="small" dirty="0" smtClean="0">
                <a:latin typeface="Simplified Arabic" pitchFamily="18" charset="-78"/>
                <a:cs typeface="Simplified Arabic" pitchFamily="18" charset="-78"/>
              </a:rPr>
              <a:t>طولية</a:t>
            </a:r>
            <a:r>
              <a:rPr lang="ar-SA" sz="2000" b="1" cap="small" dirty="0">
                <a:latin typeface="Simplified Arabic" pitchFamily="18" charset="-78"/>
                <a:cs typeface="Simplified Arabic" pitchFamily="18" charset="-78"/>
              </a:rPr>
              <a:t>.</a:t>
            </a:r>
            <a:endParaRPr lang="ar-SA" sz="2000" b="1" cap="small" dirty="0" smtClean="0">
              <a:latin typeface="Simplified Arabic" pitchFamily="18" charset="-78"/>
              <a:cs typeface="Simplified Arabic" pitchFamily="18" charset="-78"/>
            </a:endParaRPr>
          </a:p>
          <a:p>
            <a:pPr marL="800100" lvl="1" indent="-342900" algn="just" rtl="1">
              <a:buFont typeface="Arial" panose="020B0604020202020204" pitchFamily="34" charset="0"/>
              <a:buChar char="•"/>
            </a:pPr>
            <a:r>
              <a:rPr lang="ar-SA" sz="2000" b="1" cap="small" dirty="0" smtClean="0">
                <a:latin typeface="Simplified Arabic" pitchFamily="18" charset="-78"/>
                <a:cs typeface="Simplified Arabic" pitchFamily="18" charset="-78"/>
              </a:rPr>
              <a:t>7 </a:t>
            </a:r>
            <a:r>
              <a:rPr lang="ar-SA" sz="2000" b="1" cap="small" dirty="0">
                <a:latin typeface="Simplified Arabic" pitchFamily="18" charset="-78"/>
                <a:cs typeface="Simplified Arabic" pitchFamily="18" charset="-78"/>
              </a:rPr>
              <a:t>دقائق و 30 ثانية </a:t>
            </a:r>
            <a:r>
              <a:rPr lang="ar-SA" sz="2000" b="1" cap="small" dirty="0" smtClean="0">
                <a:latin typeface="Simplified Arabic" pitchFamily="18" charset="-78"/>
                <a:cs typeface="Simplified Arabic" pitchFamily="18" charset="-78"/>
              </a:rPr>
              <a:t>عرضية</a:t>
            </a:r>
            <a:r>
              <a:rPr lang="ar-SA" sz="2000" b="1" cap="small" dirty="0">
                <a:latin typeface="Simplified Arabic" pitchFamily="18" charset="-78"/>
                <a:cs typeface="Simplified Arabic" pitchFamily="18" charset="-78"/>
              </a:rPr>
              <a:t>.</a:t>
            </a:r>
            <a:r>
              <a:rPr lang="ar-SA" sz="2000" b="1" cap="small" dirty="0" smtClean="0">
                <a:latin typeface="Simplified Arabic" pitchFamily="18" charset="-78"/>
                <a:cs typeface="Simplified Arabic" pitchFamily="18" charset="-78"/>
              </a:rPr>
              <a:t> </a:t>
            </a:r>
          </a:p>
          <a:p>
            <a:pPr marL="342900" lvl="0" indent="-342900" algn="just" rtl="1">
              <a:buFont typeface="Arial" panose="020B0604020202020204" pitchFamily="34" charset="0"/>
              <a:buChar char="•"/>
            </a:pPr>
            <a:r>
              <a:rPr lang="ar-SA" sz="2000" b="1" cap="small" dirty="0" smtClean="0">
                <a:latin typeface="Simplified Arabic" pitchFamily="18" charset="-78"/>
                <a:cs typeface="Simplified Arabic" pitchFamily="18" charset="-78"/>
              </a:rPr>
              <a:t>ونتجت </a:t>
            </a:r>
            <a:r>
              <a:rPr lang="ar-SA" sz="2000" b="1" cap="small" dirty="0">
                <a:latin typeface="Simplified Arabic" pitchFamily="18" charset="-78"/>
                <a:cs typeface="Simplified Arabic" pitchFamily="18" charset="-78"/>
              </a:rPr>
              <a:t>عن تقسيم كل خريطة طبوغرافية ذات المقياس (1:50,000) إلى أربع خرائط </a:t>
            </a:r>
            <a:r>
              <a:rPr lang="ar-SA" sz="2000" b="1" cap="small" dirty="0" smtClean="0">
                <a:latin typeface="Simplified Arabic" pitchFamily="18" charset="-78"/>
                <a:cs typeface="Simplified Arabic" pitchFamily="18" charset="-78"/>
              </a:rPr>
              <a:t>متساوية</a:t>
            </a:r>
            <a:r>
              <a:rPr lang="ar-SA" sz="2000" b="1" cap="small" dirty="0" smtClean="0">
                <a:latin typeface="Simplified Arabic" pitchFamily="18" charset="-78"/>
                <a:cs typeface="Simplified Arabic" pitchFamily="18" charset="-78"/>
              </a:rPr>
              <a:t>.</a:t>
            </a:r>
            <a:endParaRPr lang="ar-SA" sz="2000" b="1" cap="small"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cap="small" dirty="0" smtClean="0">
                <a:latin typeface="Simplified Arabic" pitchFamily="18" charset="-78"/>
                <a:cs typeface="Simplified Arabic" pitchFamily="18" charset="-78"/>
              </a:rPr>
              <a:t>تم </a:t>
            </a:r>
            <a:r>
              <a:rPr lang="ar-SA" sz="2000" b="1" cap="small" dirty="0">
                <a:latin typeface="Simplified Arabic" pitchFamily="18" charset="-78"/>
                <a:cs typeface="Simplified Arabic" pitchFamily="18" charset="-78"/>
              </a:rPr>
              <a:t>ترقيمها من 1 إلى 4 بدا من الركن الشمالي الشرقي باتجاه عقارب </a:t>
            </a:r>
            <a:r>
              <a:rPr lang="ar-SA" sz="2000" b="1" cap="small" dirty="0" smtClean="0">
                <a:latin typeface="Simplified Arabic" pitchFamily="18" charset="-78"/>
                <a:cs typeface="Simplified Arabic" pitchFamily="18" charset="-78"/>
              </a:rPr>
              <a:t>الساعة.</a:t>
            </a:r>
          </a:p>
          <a:p>
            <a:pPr marL="342900" lvl="0" indent="-342900" algn="just" rtl="1">
              <a:buFont typeface="Arial" panose="020B0604020202020204" pitchFamily="34" charset="0"/>
              <a:buChar char="•"/>
            </a:pPr>
            <a:endParaRPr lang="ar-SA" sz="2000" b="1" cap="small" dirty="0" smtClean="0">
              <a:latin typeface="Simplified Arabic" pitchFamily="18" charset="-78"/>
              <a:cs typeface="Simplified Arabic" pitchFamily="18" charset="-78"/>
            </a:endParaRPr>
          </a:p>
          <a:p>
            <a:pPr marL="342900" lvl="0" indent="-342900" algn="just" rtl="1">
              <a:buFont typeface="Arial" panose="020B0604020202020204" pitchFamily="34" charset="0"/>
              <a:buChar char="•"/>
            </a:pPr>
            <a:r>
              <a:rPr lang="ar-SA" sz="2000" b="1" dirty="0">
                <a:latin typeface="Simplified Arabic" pitchFamily="18" charset="-78"/>
                <a:cs typeface="Simplified Arabic" pitchFamily="18" charset="-78"/>
              </a:rPr>
              <a:t>التسمية: </a:t>
            </a:r>
            <a:r>
              <a:rPr lang="ar-SA" sz="2000" b="1" cap="small" dirty="0" smtClean="0">
                <a:latin typeface="Simplified Arabic" pitchFamily="18" charset="-78"/>
                <a:cs typeface="Simplified Arabic" pitchFamily="18" charset="-78"/>
              </a:rPr>
              <a:t>أضيف رقم القسم </a:t>
            </a:r>
            <a:r>
              <a:rPr lang="ar-SA" sz="2000" b="1" cap="small" dirty="0">
                <a:latin typeface="Simplified Arabic" pitchFamily="18" charset="-78"/>
                <a:cs typeface="Simplified Arabic" pitchFamily="18" charset="-78"/>
              </a:rPr>
              <a:t>إلى رقم الخريطة الطبوغرافية ذات المقياس (1:50,000</a:t>
            </a:r>
            <a:r>
              <a:rPr lang="ar-SA" sz="2000" b="1" cap="small" dirty="0" smtClean="0">
                <a:latin typeface="Simplified Arabic" pitchFamily="18" charset="-78"/>
                <a:cs typeface="Simplified Arabic" pitchFamily="18" charset="-78"/>
              </a:rPr>
              <a:t>).</a:t>
            </a:r>
            <a:endParaRPr lang="en-US" sz="2000" b="1" dirty="0">
              <a:latin typeface="Simplified Arabic" pitchFamily="18" charset="-78"/>
              <a:ea typeface="Times New Roman" pitchFamily="18" charset="0"/>
              <a:cs typeface="Simplified Arabic" pitchFamily="18" charset="-78"/>
            </a:endParaRPr>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304800" y="2667000"/>
            <a:ext cx="4191000" cy="35813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10" name="Group 9"/>
          <p:cNvGrpSpPr/>
          <p:nvPr/>
        </p:nvGrpSpPr>
        <p:grpSpPr>
          <a:xfrm>
            <a:off x="304800" y="1135705"/>
            <a:ext cx="3568811" cy="902731"/>
            <a:chOff x="1371600" y="5715001"/>
            <a:chExt cx="3568811" cy="902731"/>
          </a:xfrm>
        </p:grpSpPr>
        <p:sp>
          <p:nvSpPr>
            <p:cNvPr id="11" name="TextBox 10"/>
            <p:cNvSpPr txBox="1"/>
            <p:nvPr/>
          </p:nvSpPr>
          <p:spPr>
            <a:xfrm>
              <a:off x="1371600" y="6248400"/>
              <a:ext cx="1590500" cy="369332"/>
            </a:xfrm>
            <a:prstGeom prst="rect">
              <a:avLst/>
            </a:prstGeom>
            <a:noFill/>
          </p:spPr>
          <p:txBody>
            <a:bodyPr wrap="none" rtlCol="1">
              <a:spAutoFit/>
            </a:bodyPr>
            <a:lstStyle/>
            <a:p>
              <a:r>
                <a:rPr lang="ar-SA" dirty="0">
                  <a:latin typeface="Traditional Arabic" panose="02020603050405020304" pitchFamily="18" charset="-78"/>
                  <a:cs typeface="Traditional Arabic" panose="02020603050405020304" pitchFamily="18" charset="-78"/>
                </a:rPr>
                <a:t>رقم خريطة </a:t>
              </a:r>
              <a:r>
                <a:rPr lang="ar-SA" dirty="0" smtClean="0">
                  <a:latin typeface="Traditional Arabic" panose="02020603050405020304" pitchFamily="18" charset="-78"/>
                  <a:cs typeface="Traditional Arabic" panose="02020603050405020304" pitchFamily="18" charset="-78"/>
                </a:rPr>
                <a:t>1:50,000</a:t>
              </a:r>
              <a:endParaRPr lang="en-US" dirty="0">
                <a:latin typeface="Traditional Arabic" panose="02020603050405020304" pitchFamily="18" charset="-78"/>
                <a:ea typeface="Times New Roman"/>
                <a:cs typeface="Traditional Arabic" panose="02020603050405020304" pitchFamily="18" charset="-78"/>
              </a:endParaRPr>
            </a:p>
          </p:txBody>
        </p:sp>
        <p:sp>
          <p:nvSpPr>
            <p:cNvPr id="12" name="TextBox 11"/>
            <p:cNvSpPr txBox="1"/>
            <p:nvPr/>
          </p:nvSpPr>
          <p:spPr>
            <a:xfrm>
              <a:off x="4173856" y="6248400"/>
              <a:ext cx="766555" cy="369332"/>
            </a:xfrm>
            <a:prstGeom prst="rect">
              <a:avLst/>
            </a:prstGeom>
            <a:noFill/>
          </p:spPr>
          <p:txBody>
            <a:bodyPr wrap="none" rtlCol="1">
              <a:spAutoFit/>
            </a:bodyPr>
            <a:lstStyle/>
            <a:p>
              <a:r>
                <a:rPr lang="ar-SA" dirty="0" smtClean="0">
                  <a:latin typeface="Traditional Arabic" panose="02020603050405020304" pitchFamily="18" charset="-78"/>
                  <a:cs typeface="Traditional Arabic" panose="02020603050405020304" pitchFamily="18" charset="-78"/>
                </a:rPr>
                <a:t>رمز القسم</a:t>
              </a:r>
              <a:endParaRPr lang="en-US" dirty="0">
                <a:latin typeface="Traditional Arabic" panose="02020603050405020304" pitchFamily="18" charset="-78"/>
                <a:ea typeface="Times New Roman"/>
                <a:cs typeface="Traditional Arabic" panose="02020603050405020304" pitchFamily="18" charset="-78"/>
              </a:endParaRPr>
            </a:p>
          </p:txBody>
        </p:sp>
        <p:sp>
          <p:nvSpPr>
            <p:cNvPr id="13" name="Line Callout 1 12"/>
            <p:cNvSpPr/>
            <p:nvPr/>
          </p:nvSpPr>
          <p:spPr>
            <a:xfrm>
              <a:off x="2438400" y="5715001"/>
              <a:ext cx="1102595" cy="381053"/>
            </a:xfrm>
            <a:prstGeom prst="borderCallout1">
              <a:avLst>
                <a:gd name="adj1" fmla="val 60231"/>
                <a:gd name="adj2" fmla="val -4050"/>
                <a:gd name="adj3" fmla="val 147205"/>
                <a:gd name="adj4" fmla="val -41759"/>
              </a:avLst>
            </a:prstGeom>
          </p:spPr>
          <p:style>
            <a:lnRef idx="2">
              <a:schemeClr val="accent1"/>
            </a:lnRef>
            <a:fillRef idx="1">
              <a:schemeClr val="lt1"/>
            </a:fillRef>
            <a:effectRef idx="0">
              <a:schemeClr val="accent1"/>
            </a:effectRef>
            <a:fontRef idx="minor">
              <a:schemeClr val="dk1"/>
            </a:fontRef>
          </p:style>
          <p:txBody>
            <a:bodyPr rtlCol="1" anchor="ctr"/>
            <a:lstStyle/>
            <a:p>
              <a:pPr algn="r"/>
              <a:r>
                <a:rPr lang="en-US" dirty="0" smtClean="0">
                  <a:latin typeface="Traditional Arabic" panose="02020603050405020304" pitchFamily="18" charset="-78"/>
                  <a:cs typeface="Traditional Arabic" panose="02020603050405020304" pitchFamily="18" charset="-78"/>
                </a:rPr>
                <a:t>4322-42-</a:t>
              </a:r>
              <a:endParaRPr lang="en-US" dirty="0">
                <a:latin typeface="Traditional Arabic" panose="02020603050405020304" pitchFamily="18" charset="-78"/>
                <a:ea typeface="Times New Roman"/>
                <a:cs typeface="Traditional Arabic" panose="02020603050405020304" pitchFamily="18" charset="-78"/>
              </a:endParaRPr>
            </a:p>
          </p:txBody>
        </p:sp>
        <p:sp>
          <p:nvSpPr>
            <p:cNvPr id="14" name="Line Callout 1 13"/>
            <p:cNvSpPr/>
            <p:nvPr/>
          </p:nvSpPr>
          <p:spPr>
            <a:xfrm>
              <a:off x="3549787" y="5715001"/>
              <a:ext cx="624069" cy="381054"/>
            </a:xfrm>
            <a:prstGeom prst="borderCallout1">
              <a:avLst>
                <a:gd name="adj1" fmla="val 57040"/>
                <a:gd name="adj2" fmla="val 103028"/>
                <a:gd name="adj3" fmla="val 142050"/>
                <a:gd name="adj4" fmla="val 164382"/>
              </a:avLst>
            </a:prstGeom>
          </p:spPr>
          <p:style>
            <a:lnRef idx="2">
              <a:schemeClr val="accent1"/>
            </a:lnRef>
            <a:fillRef idx="1">
              <a:schemeClr val="lt1"/>
            </a:fillRef>
            <a:effectRef idx="0">
              <a:schemeClr val="accent1"/>
            </a:effectRef>
            <a:fontRef idx="minor">
              <a:schemeClr val="dk1"/>
            </a:fontRef>
          </p:style>
          <p:txBody>
            <a:bodyPr rtlCol="1" anchor="ctr"/>
            <a:lstStyle/>
            <a:p>
              <a:r>
                <a:rPr lang="en-US" dirty="0">
                  <a:latin typeface="Traditional Arabic" panose="02020603050405020304" pitchFamily="18" charset="-78"/>
                  <a:cs typeface="Traditional Arabic" panose="02020603050405020304" pitchFamily="18" charset="-78"/>
                </a:rPr>
                <a:t>1</a:t>
              </a:r>
              <a:endParaRPr lang="en-US" dirty="0">
                <a:latin typeface="Traditional Arabic" panose="02020603050405020304" pitchFamily="18" charset="-78"/>
                <a:ea typeface="Times New Roman"/>
                <a:cs typeface="Traditional Arabic" panose="02020603050405020304" pitchFamily="18" charset="-78"/>
              </a:endParaRPr>
            </a:p>
          </p:txBody>
        </p:sp>
      </p:grpSp>
    </p:spTree>
    <p:extLst>
      <p:ext uri="{BB962C8B-B14F-4D97-AF65-F5344CB8AC3E}">
        <p14:creationId xmlns:p14="http://schemas.microsoft.com/office/powerpoint/2010/main" val="37630967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2116406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WordArt 6"/>
          <p:cNvSpPr>
            <a:spLocks noChangeArrowheads="1" noChangeShapeType="1" noTextEdit="1"/>
          </p:cNvSpPr>
          <p:nvPr/>
        </p:nvSpPr>
        <p:spPr bwMode="auto">
          <a:xfrm>
            <a:off x="1524000" y="2286000"/>
            <a:ext cx="6172200" cy="23622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SA"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الخرائط الطبوغرافية السعودية</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4006036998"/>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b="1" dirty="0" smtClean="0">
                <a:solidFill>
                  <a:srgbClr val="89006F"/>
                </a:solidFill>
              </a:rPr>
              <a:t>مقدمة</a:t>
            </a:r>
            <a:endParaRPr lang="en-US" b="1" dirty="0" smtClean="0">
              <a:solidFill>
                <a:srgbClr val="89006F"/>
              </a:solidFill>
            </a:endParaRPr>
          </a:p>
        </p:txBody>
      </p:sp>
      <p:sp>
        <p:nvSpPr>
          <p:cNvPr id="35843" name="Content Placeholder 2"/>
          <p:cNvSpPr>
            <a:spLocks noGrp="1"/>
          </p:cNvSpPr>
          <p:nvPr>
            <p:ph sz="quarter" idx="1"/>
          </p:nvPr>
        </p:nvSpPr>
        <p:spPr>
          <a:xfrm>
            <a:off x="301625" y="1524000"/>
            <a:ext cx="8504238" cy="4724400"/>
          </a:xfrm>
        </p:spPr>
        <p:txBody>
          <a:bodyPr/>
          <a:lstStyle/>
          <a:p>
            <a:pPr algn="just" rtl="1" eaLnBrk="1" hangingPunct="1"/>
            <a:r>
              <a:rPr lang="ar-SA" sz="2400" b="1" dirty="0"/>
              <a:t>في عالم التخطيط أياً كان نوعه ومهما كانت مستواه وفي كل مرحلة منه يمكن القول وبدون أي تردد أن الخطط تبني </a:t>
            </a:r>
            <a:r>
              <a:rPr lang="ar-SA" sz="2400" b="1" dirty="0" smtClean="0"/>
              <a:t>ويجري </a:t>
            </a:r>
            <a:r>
              <a:rPr lang="ar-SA" sz="2400" b="1" dirty="0"/>
              <a:t>تطويرها وتحديثها </a:t>
            </a:r>
            <a:r>
              <a:rPr lang="ar-SA" sz="2400" b="1" dirty="0" smtClean="0"/>
              <a:t>وفق </a:t>
            </a:r>
            <a:r>
              <a:rPr lang="ar-SA" sz="2400" b="1" dirty="0"/>
              <a:t>الخرائط الطبوغرافية والمخططات التفصيلية والخرائط الموضوعية، وتعد الخرائط </a:t>
            </a:r>
            <a:r>
              <a:rPr lang="ar-SA" sz="2400" b="1" dirty="0" smtClean="0"/>
              <a:t>الطبوغرافية في </a:t>
            </a:r>
            <a:r>
              <a:rPr lang="ar-SA" sz="2400" b="1" dirty="0"/>
              <a:t>الاساس خرائط مرجعية</a:t>
            </a:r>
            <a:r>
              <a:rPr lang="ar-EG" sz="2400" b="1" dirty="0" smtClean="0"/>
              <a:t>.</a:t>
            </a:r>
            <a:endParaRPr lang="ar-SA" sz="2400" b="1" dirty="0" smtClean="0"/>
          </a:p>
          <a:p>
            <a:pPr algn="just" rtl="1" eaLnBrk="1" hangingPunct="1"/>
            <a:r>
              <a:rPr lang="ar-SA" sz="2400" b="1" dirty="0"/>
              <a:t>وبشكل عام فإن خريطة الأساس المناسبة التي تخدم التخطيط هي الخريطة </a:t>
            </a:r>
            <a:r>
              <a:rPr lang="ar-SA" sz="2400" b="1" dirty="0" smtClean="0"/>
              <a:t>المرجعية</a:t>
            </a:r>
            <a:r>
              <a:rPr lang="en-US" sz="2400" b="1" dirty="0" smtClean="0"/>
              <a:t>Reference Map </a:t>
            </a:r>
            <a:r>
              <a:rPr lang="ar-SA" sz="2400" b="1" dirty="0" smtClean="0"/>
              <a:t> التي </a:t>
            </a:r>
            <a:r>
              <a:rPr lang="ar-SA" sz="2400" b="1" dirty="0"/>
              <a:t>توضح بشكل صحيح الوضع </a:t>
            </a:r>
            <a:r>
              <a:rPr lang="ar-SA" sz="2400" b="1" dirty="0" smtClean="0"/>
              <a:t>الطبيعي </a:t>
            </a:r>
            <a:r>
              <a:rPr lang="ar-SA" sz="2400" b="1" dirty="0"/>
              <a:t>للمكان بأبعاده الثلاثة، إضافة للوضع القائم ونمط </a:t>
            </a:r>
            <a:r>
              <a:rPr lang="ar-SA" sz="2400" b="1" dirty="0" smtClean="0"/>
              <a:t>الاستخدام فوق </a:t>
            </a:r>
            <a:r>
              <a:rPr lang="ar-SA" sz="2400" b="1" dirty="0"/>
              <a:t>سطح الأرض المعنية خلال الفترة الزمنية التي أنشئت فيها </a:t>
            </a:r>
            <a:r>
              <a:rPr lang="ar-SA" sz="2400" b="1" dirty="0" smtClean="0"/>
              <a:t>الخريطة.</a:t>
            </a:r>
          </a:p>
          <a:p>
            <a:pPr algn="just" rtl="1" eaLnBrk="1" hangingPunct="1"/>
            <a:r>
              <a:rPr lang="ar-SA" sz="2400" b="1" dirty="0" smtClean="0"/>
              <a:t>بمعني أن الخريطة </a:t>
            </a:r>
            <a:r>
              <a:rPr lang="ar-SA" sz="2400" b="1" dirty="0"/>
              <a:t>الطبوغرافية </a:t>
            </a:r>
            <a:r>
              <a:rPr lang="ar-SA" sz="2400" b="1" dirty="0" smtClean="0"/>
              <a:t>تمد </a:t>
            </a:r>
            <a:r>
              <a:rPr lang="ar-SA" sz="2400" b="1" dirty="0"/>
              <a:t>المخططين ببيانات كمية تساعدهم في تشكيل </a:t>
            </a:r>
            <a:r>
              <a:rPr lang="ar-SA" sz="2400" b="1" dirty="0" smtClean="0"/>
              <a:t>الخطط </a:t>
            </a:r>
            <a:r>
              <a:rPr lang="ar-SA" sz="2400" b="1" dirty="0"/>
              <a:t>المقترحة ونمذجاتها بشكل عام. ومن ثم تعطي نظرة شاملة ومتأنية </a:t>
            </a:r>
            <a:r>
              <a:rPr lang="ar-SA" sz="2400" b="1" dirty="0" smtClean="0"/>
              <a:t>عن العلاقات </a:t>
            </a:r>
            <a:r>
              <a:rPr lang="ar-SA" sz="2400" b="1" dirty="0"/>
              <a:t>المكانية المتبادلة بين الخصائص العامة الطبيعية والبشرية للمنطقة المقترح تطويرها، وبين التفاصيل والمواصفات الخاصة لخطة التنمية فيها.  </a:t>
            </a:r>
            <a:endParaRPr lang="ar-EG" sz="2400" b="1" dirty="0" smtClean="0"/>
          </a:p>
          <a:p>
            <a:pPr marL="0" indent="0" algn="just" rtl="1" eaLnBrk="1" hangingPunct="1">
              <a:buNone/>
            </a:pPr>
            <a:endParaRPr lang="ar-EG" sz="2500" b="1" dirty="0" smtClean="0"/>
          </a:p>
          <a:p>
            <a:pPr marL="0" indent="0" algn="just" rtl="1" eaLnBrk="1" hangingPunct="1">
              <a:buNone/>
            </a:pPr>
            <a:endParaRPr lang="ar-EG" sz="2500" b="1" dirty="0" smtClean="0"/>
          </a:p>
          <a:p>
            <a:pPr algn="just" rtl="1" eaLnBrk="1" hangingPunct="1"/>
            <a:r>
              <a:rPr lang="ar-EG" sz="2500" b="1" dirty="0" smtClean="0"/>
              <a:t> </a:t>
            </a:r>
            <a:endParaRPr lang="ar-EG" dirty="0" smtClean="0"/>
          </a:p>
        </p:txBody>
      </p:sp>
    </p:spTree>
    <p:extLst>
      <p:ext uri="{BB962C8B-B14F-4D97-AF65-F5344CB8AC3E}">
        <p14:creationId xmlns:p14="http://schemas.microsoft.com/office/powerpoint/2010/main" val="35787700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301625" y="1295400"/>
            <a:ext cx="8504238" cy="5105400"/>
          </a:xfrm>
        </p:spPr>
        <p:txBody>
          <a:bodyPr/>
          <a:lstStyle/>
          <a:p>
            <a:pPr algn="just" rtl="1" eaLnBrk="1" hangingPunct="1"/>
            <a:r>
              <a:rPr lang="ar-EG" sz="2600" b="1" dirty="0" smtClean="0"/>
              <a:t> </a:t>
            </a:r>
            <a:r>
              <a:rPr lang="ar-EG" sz="2400" b="1" dirty="0"/>
              <a:t>تعد الخريطة الذي وضعت من قبل بريطانية وطبعتها عام 1910م أول خريطة كاملة لشبه جزيرة العرب وتضم كامل أراضي المملكة العربية السعودية، وتتكون من أربع لوحات مقياس 1: 32 ميل (1: 2 مليون تقريباً).</a:t>
            </a:r>
            <a:endParaRPr lang="ar-EG" sz="2400" b="1" dirty="0" smtClean="0"/>
          </a:p>
          <a:p>
            <a:pPr algn="just" rtl="1" eaLnBrk="1" hangingPunct="1"/>
            <a:r>
              <a:rPr lang="ar-EG" sz="2400" b="1" dirty="0"/>
              <a:t>ومن المحتمل  قبل عام 1910 م لم تكن هناك خريطة بالمعني العلمي الصحيح </a:t>
            </a:r>
            <a:r>
              <a:rPr lang="ar-EG" sz="2400" b="1" dirty="0" smtClean="0"/>
              <a:t>ل</a:t>
            </a:r>
            <a:r>
              <a:rPr lang="ar-SA" sz="2400" b="1" dirty="0" smtClean="0"/>
              <a:t>لمملكة</a:t>
            </a:r>
            <a:r>
              <a:rPr lang="ar-EG" sz="2400" b="1" dirty="0" smtClean="0"/>
              <a:t> </a:t>
            </a:r>
            <a:r>
              <a:rPr lang="ar-EG" sz="2400" b="1" dirty="0"/>
              <a:t>العربية السعودية، وكل ما كان موجوداً منها خرائط لشبه جزيرة العرب من المقياس الصغير 1: 4 ملايين فأصغر ظهرت إما في الخرائط القديمة المنشورة في الأطالس الأوربية </a:t>
            </a:r>
            <a:r>
              <a:rPr lang="ar-EG" sz="2400" b="1" dirty="0" smtClean="0"/>
              <a:t>مثل</a:t>
            </a:r>
            <a:r>
              <a:rPr lang="ar-SA" sz="2400" b="1" dirty="0" smtClean="0"/>
              <a:t>: </a:t>
            </a:r>
            <a:r>
              <a:rPr lang="ar-EG" sz="2400" b="1" dirty="0" smtClean="0"/>
              <a:t>الأطالس </a:t>
            </a:r>
            <a:r>
              <a:rPr lang="ar-EG" sz="2400" b="1" dirty="0"/>
              <a:t>البريطانية والفرنسية والألمانية وفي غيرها</a:t>
            </a:r>
            <a:r>
              <a:rPr lang="ar-EG" sz="2400" b="1" dirty="0" smtClean="0"/>
              <a:t>.</a:t>
            </a:r>
            <a:endParaRPr lang="ar-SA" sz="2400" b="1" dirty="0" smtClean="0"/>
          </a:p>
          <a:p>
            <a:pPr marL="0" indent="0" algn="just" rtl="1" eaLnBrk="1" hangingPunct="1">
              <a:buNone/>
            </a:pPr>
            <a:endParaRPr lang="ar-SA" sz="2400" b="1" dirty="0" smtClean="0"/>
          </a:p>
          <a:p>
            <a:pPr algn="just" rtl="1" eaLnBrk="1" hangingPunct="1"/>
            <a:r>
              <a:rPr lang="ar-EG" sz="2400" b="1" dirty="0"/>
              <a:t>استمر الوضع على هذا الحال حتى عام 1938 م، </a:t>
            </a:r>
            <a:r>
              <a:rPr lang="ar-SA" sz="2400" b="1" dirty="0" smtClean="0"/>
              <a:t>حتي </a:t>
            </a:r>
            <a:r>
              <a:rPr lang="ar-EG" sz="2400" b="1" dirty="0" smtClean="0"/>
              <a:t>عثر على </a:t>
            </a:r>
            <a:r>
              <a:rPr lang="ar-EG" sz="2400" b="1" dirty="0"/>
              <a:t>البترول في الظهران على الساحل الغربي للخليج </a:t>
            </a:r>
            <a:r>
              <a:rPr lang="ar-EG" sz="2400" b="1" dirty="0" smtClean="0"/>
              <a:t>العربي، </a:t>
            </a:r>
            <a:r>
              <a:rPr lang="ar-EG" sz="2400" b="1" dirty="0"/>
              <a:t>ومنذ ذلك الوقت بدأ الاهتمام الحقيقي بالخرائط الطبوغرافية، بهدف </a:t>
            </a:r>
            <a:r>
              <a:rPr lang="ar-SA" sz="2400" b="1" dirty="0" smtClean="0"/>
              <a:t>إنتاج </a:t>
            </a:r>
            <a:r>
              <a:rPr lang="ar-EG" sz="2400" b="1" dirty="0" smtClean="0"/>
              <a:t>خرائط </a:t>
            </a:r>
            <a:r>
              <a:rPr lang="ar-EG" sz="2400" b="1" dirty="0"/>
              <a:t>أساسية للمساعدة في أعمال المساحة الأرضية </a:t>
            </a:r>
            <a:r>
              <a:rPr lang="ar-EG" sz="2400" b="1" dirty="0" smtClean="0"/>
              <a:t>وأعما</a:t>
            </a:r>
            <a:r>
              <a:rPr lang="ar-SA" sz="2400" b="1" dirty="0" smtClean="0"/>
              <a:t>ل</a:t>
            </a:r>
            <a:r>
              <a:rPr lang="ar-EG" sz="2400" b="1" dirty="0" smtClean="0"/>
              <a:t> </a:t>
            </a:r>
            <a:r>
              <a:rPr lang="ar-EG" sz="2400" b="1" dirty="0"/>
              <a:t>الكشف الجيولوجي والبحث عن </a:t>
            </a:r>
            <a:r>
              <a:rPr lang="ar-EG" sz="2400" b="1" dirty="0" smtClean="0"/>
              <a:t>المعادن</a:t>
            </a:r>
            <a:r>
              <a:rPr lang="ar-SA" sz="2400" b="1" dirty="0" smtClean="0"/>
              <a:t>.</a:t>
            </a:r>
            <a:endParaRPr lang="ar-EG" sz="2400" b="1" dirty="0" smtClean="0"/>
          </a:p>
          <a:p>
            <a:pPr algn="just" rtl="1" eaLnBrk="1" hangingPunct="1">
              <a:buFont typeface="Wingdings 2" pitchFamily="18" charset="2"/>
              <a:buNone/>
            </a:pPr>
            <a:endParaRPr lang="ar-EG" sz="2500" dirty="0" smtClean="0"/>
          </a:p>
        </p:txBody>
      </p:sp>
    </p:spTree>
    <p:extLst>
      <p:ext uri="{BB962C8B-B14F-4D97-AF65-F5344CB8AC3E}">
        <p14:creationId xmlns:p14="http://schemas.microsoft.com/office/powerpoint/2010/main" val="14204997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301625" y="1524000"/>
            <a:ext cx="8504238" cy="4876800"/>
          </a:xfrm>
        </p:spPr>
        <p:txBody>
          <a:bodyPr/>
          <a:lstStyle/>
          <a:p>
            <a:pPr algn="just" rtl="1" eaLnBrk="1" hangingPunct="1"/>
            <a:r>
              <a:rPr lang="ar-EG" sz="2400" b="1" dirty="0" smtClean="0"/>
              <a:t>في</a:t>
            </a:r>
            <a:r>
              <a:rPr lang="ar-SA" sz="2400" b="1" dirty="0" smtClean="0"/>
              <a:t> أوائل الخمسينيات حظيت</a:t>
            </a:r>
            <a:r>
              <a:rPr lang="ar-EG" sz="2400" b="1" dirty="0"/>
              <a:t> </a:t>
            </a:r>
            <a:r>
              <a:rPr lang="ar-EG" sz="2400" b="1" dirty="0" smtClean="0"/>
              <a:t>الأراضي </a:t>
            </a:r>
            <a:r>
              <a:rPr lang="ar-EG" sz="2400" b="1" dirty="0"/>
              <a:t>المقدسة </a:t>
            </a:r>
            <a:r>
              <a:rPr lang="ar-SA" sz="2400" b="1" dirty="0" smtClean="0"/>
              <a:t>با</a:t>
            </a:r>
            <a:r>
              <a:rPr lang="ar-EG" sz="2400" b="1" dirty="0" smtClean="0"/>
              <a:t>لمنطقة </a:t>
            </a:r>
            <a:r>
              <a:rPr lang="ar-EG" sz="2400" b="1" dirty="0"/>
              <a:t>الشرقية </a:t>
            </a:r>
            <a:r>
              <a:rPr lang="ar-EG" sz="2400" b="1" dirty="0" smtClean="0"/>
              <a:t>باهتمام </a:t>
            </a:r>
            <a:r>
              <a:rPr lang="ar-EG" sz="2400" b="1" dirty="0"/>
              <a:t>الحكومات المصرية؛ حيث أنتجت مصلحة المساحة المصرية بالتعاون مع الحكومة السعودية خرائط ذات بعدين بمقاييس مختلفة بمسمي خرائط الأراضي الحجازية منها خريطة جدة مقياس 1: 100000   ولم تظهر على تلك الخرائط نقط المناسيب، ولم تستخدم فيها الألوان، </a:t>
            </a:r>
            <a:r>
              <a:rPr lang="ar-EG" sz="2400" b="1" dirty="0" smtClean="0"/>
              <a:t>و</a:t>
            </a:r>
            <a:r>
              <a:rPr lang="ar-SA" sz="2400" b="1" dirty="0" smtClean="0"/>
              <a:t>رسمت</a:t>
            </a:r>
            <a:r>
              <a:rPr lang="ar-EG" sz="2400" b="1" dirty="0" smtClean="0"/>
              <a:t> </a:t>
            </a:r>
            <a:r>
              <a:rPr lang="ar-EG" sz="2400" b="1" dirty="0"/>
              <a:t>الجبال بطريقة التهشير.</a:t>
            </a:r>
            <a:endParaRPr lang="ar-EG" sz="2400" b="1" dirty="0" smtClean="0"/>
          </a:p>
          <a:p>
            <a:pPr algn="just" rtl="1" eaLnBrk="1" hangingPunct="1"/>
            <a:r>
              <a:rPr lang="ar-EG" sz="2400" b="1" dirty="0"/>
              <a:t>في عام 1956 ظهرت خرائط </a:t>
            </a:r>
            <a:r>
              <a:rPr lang="ar-EG" sz="2400" b="1" dirty="0" smtClean="0"/>
              <a:t>لمناطق </a:t>
            </a:r>
            <a:r>
              <a:rPr lang="ar-EG" sz="2400" b="1" dirty="0"/>
              <a:t>مختارة من المملكة العربية السعودية لخدمة عمليات البحث عن المعادن </a:t>
            </a:r>
            <a:r>
              <a:rPr lang="ar-EG" sz="2400" b="1" dirty="0" smtClean="0"/>
              <a:t>منها</a:t>
            </a:r>
            <a:r>
              <a:rPr lang="ar-SA" sz="2400" b="1" dirty="0" smtClean="0"/>
              <a:t>:</a:t>
            </a:r>
            <a:r>
              <a:rPr lang="ar-EG" sz="2400" b="1" dirty="0" smtClean="0"/>
              <a:t> </a:t>
            </a:r>
            <a:r>
              <a:rPr lang="ar-EG" sz="2400" b="1" dirty="0"/>
              <a:t>خريطة مقياس 1: 200000 من إنتاج قسم الاستكشاف التابع لشركة الزيت العربية الأمريكية (الظهران) تحت إشراف المملكة العربية السعودية، وتمثل لوحاتها أجزاء من وسط المملكة مثل لوحة ضرما رقم 1366- </a:t>
            </a:r>
            <a:r>
              <a:rPr lang="en-US" sz="2400" b="1" dirty="0"/>
              <a:t>F، </a:t>
            </a:r>
            <a:r>
              <a:rPr lang="ar-EG" sz="2400" b="1" dirty="0"/>
              <a:t>ولوحة الحوطة رقم 1760 – </a:t>
            </a:r>
            <a:r>
              <a:rPr lang="en-US" sz="2400" b="1" dirty="0"/>
              <a:t>F </a:t>
            </a:r>
            <a:r>
              <a:rPr lang="ar-EG" sz="2400" b="1" dirty="0" smtClean="0"/>
              <a:t>.</a:t>
            </a:r>
            <a:r>
              <a:rPr lang="ar-SA" sz="2400" b="1" dirty="0"/>
              <a:t> </a:t>
            </a:r>
            <a:r>
              <a:rPr lang="ar-SA" sz="2400" b="1" dirty="0" smtClean="0"/>
              <a:t>وتغطي </a:t>
            </a:r>
            <a:r>
              <a:rPr lang="ar-SA" sz="2400" b="1" dirty="0"/>
              <a:t>اللوحة الواحدة منها درجة طولية × درجة عرضية، وقد جمعت بياناتها من أعمال المساحة الأرضية ومن صور جوية لعامي 1949- 1950 </a:t>
            </a:r>
            <a:r>
              <a:rPr lang="ar-SA" sz="2400" b="1" dirty="0" smtClean="0"/>
              <a:t>م</a:t>
            </a:r>
            <a:r>
              <a:rPr lang="ar-SA" sz="2400" b="1" dirty="0"/>
              <a:t>.</a:t>
            </a:r>
            <a:endParaRPr lang="ar-SA" sz="2400" b="1" dirty="0" smtClean="0"/>
          </a:p>
          <a:p>
            <a:pPr algn="just" rtl="1" eaLnBrk="1" hangingPunct="1">
              <a:buFont typeface="Wingdings 2" pitchFamily="18" charset="2"/>
              <a:buNone/>
            </a:pPr>
            <a:endParaRPr lang="ar-EG" sz="2500" dirty="0" smtClean="0"/>
          </a:p>
        </p:txBody>
      </p:sp>
    </p:spTree>
    <p:extLst>
      <p:ext uri="{BB962C8B-B14F-4D97-AF65-F5344CB8AC3E}">
        <p14:creationId xmlns:p14="http://schemas.microsoft.com/office/powerpoint/2010/main" val="68857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لوحة الحوطة </a:t>
            </a:r>
            <a:r>
              <a:rPr lang="en-US" b="1" dirty="0" smtClean="0">
                <a:solidFill>
                  <a:srgbClr val="89006F"/>
                </a:solidFill>
                <a:latin typeface="Arial" panose="020B0604020202020204" pitchFamily="34" charset="0"/>
                <a:cs typeface="Arial" panose="020B0604020202020204" pitchFamily="34" charset="0"/>
              </a:rPr>
              <a:t>F-1760</a:t>
            </a:r>
          </a:p>
        </p:txBody>
      </p:sp>
      <p:pic>
        <p:nvPicPr>
          <p:cNvPr id="4" name="Content Placeholder 3"/>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2955143" y="1527175"/>
            <a:ext cx="3325090" cy="4754880"/>
          </a:xfrm>
        </p:spPr>
      </p:pic>
    </p:spTree>
    <p:extLst>
      <p:ext uri="{BB962C8B-B14F-4D97-AF65-F5344CB8AC3E}">
        <p14:creationId xmlns:p14="http://schemas.microsoft.com/office/powerpoint/2010/main" val="32116250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301625" y="1524000"/>
            <a:ext cx="8534400" cy="4876800"/>
          </a:xfrm>
        </p:spPr>
        <p:txBody>
          <a:bodyPr/>
          <a:lstStyle/>
          <a:p>
            <a:pPr algn="just" rtl="1" eaLnBrk="1" hangingPunct="1"/>
            <a:r>
              <a:rPr lang="ar-EG" sz="2400" b="1" dirty="0"/>
              <a:t>استخدم </a:t>
            </a:r>
            <a:r>
              <a:rPr lang="ar-SA" sz="2400" b="1" dirty="0" smtClean="0"/>
              <a:t>في رسم لوحات خرائط </a:t>
            </a:r>
            <a:r>
              <a:rPr lang="ar-SA" sz="2400" b="1" dirty="0"/>
              <a:t>مقياس 1: </a:t>
            </a:r>
            <a:r>
              <a:rPr lang="ar-SA" sz="2400" b="1" dirty="0" smtClean="0"/>
              <a:t>200000 </a:t>
            </a:r>
            <a:r>
              <a:rPr lang="ar-EG" sz="2400" b="1" dirty="0" smtClean="0"/>
              <a:t>المسقط </a:t>
            </a:r>
            <a:r>
              <a:rPr lang="ar-EG" sz="2400" b="1" dirty="0"/>
              <a:t>المتعدد المخاريط </a:t>
            </a:r>
            <a:r>
              <a:rPr lang="en-US" sz="2400" b="1" dirty="0"/>
              <a:t>Polyconic </a:t>
            </a:r>
            <a:r>
              <a:rPr lang="en-US" sz="2400" b="1" dirty="0" smtClean="0"/>
              <a:t>Projection</a:t>
            </a:r>
            <a:r>
              <a:rPr lang="ar-EG" sz="2400" b="1" dirty="0" smtClean="0"/>
              <a:t>، </a:t>
            </a:r>
            <a:r>
              <a:rPr lang="ar-EG" sz="2400" b="1" dirty="0"/>
              <a:t>وتضم كل لوحة عدداً قليلاً من نقط المناسيب، وقد تكون هذه أول خريطة في المملكة يتحدد مرجعها الرأسي بمستوي سطح البحر في الرصيف البحري في حقل منيفة على ساحل الخليج العربي في المنطقة </a:t>
            </a:r>
            <a:r>
              <a:rPr lang="ar-EG" sz="2400" b="1" dirty="0" smtClean="0"/>
              <a:t>الشرقية</a:t>
            </a:r>
            <a:r>
              <a:rPr lang="ar-SA" sz="2400" b="1" dirty="0" smtClean="0"/>
              <a:t>.</a:t>
            </a:r>
          </a:p>
          <a:p>
            <a:pPr algn="just" rtl="1" eaLnBrk="1" hangingPunct="1"/>
            <a:r>
              <a:rPr lang="ar-EG" sz="2400" b="1" dirty="0" smtClean="0"/>
              <a:t> </a:t>
            </a:r>
            <a:r>
              <a:rPr lang="ar-SA" sz="2400" b="1" dirty="0" smtClean="0"/>
              <a:t>و</a:t>
            </a:r>
            <a:r>
              <a:rPr lang="ar-EG" sz="2400" b="1" dirty="0" smtClean="0"/>
              <a:t>زودت </a:t>
            </a:r>
            <a:r>
              <a:rPr lang="ar-EG" sz="2400" b="1" dirty="0"/>
              <a:t>كل لوحة بمفتاح يتكون من 16 رمزاً، منها نقطي للمدن والقري وللآبار وغيرها، ومنها خطي للطرق والأودية، </a:t>
            </a:r>
            <a:r>
              <a:rPr lang="ar-EG" sz="2400" b="1" dirty="0" smtClean="0"/>
              <a:t>و</a:t>
            </a:r>
            <a:r>
              <a:rPr lang="ar-SA" sz="2400" b="1" dirty="0" smtClean="0"/>
              <a:t>منها </a:t>
            </a:r>
            <a:r>
              <a:rPr lang="ar-EG" sz="2400" b="1" dirty="0" smtClean="0"/>
              <a:t>مساحي </a:t>
            </a:r>
            <a:r>
              <a:rPr lang="ar-EG" sz="2400" b="1" dirty="0"/>
              <a:t>لتمثيل الرمال بأنواعها وأشكالها المختلفة والأراضي المزروعة وحدائق النخيل، وهناك بعض الرموز التصويرية مثل: أشجار النخيل ومحطات الرصد الفلكي مع ثلاثة ألوان هي: الأخضر للنباتات والأزرق لمجاري المياه والبني لتهشير المنحدرات وخاصة جوانب </a:t>
            </a:r>
            <a:r>
              <a:rPr lang="ar-EG" sz="2400" b="1" dirty="0" smtClean="0"/>
              <a:t>الأودية</a:t>
            </a:r>
            <a:r>
              <a:rPr lang="ar-SA" sz="2400" b="1" dirty="0" smtClean="0"/>
              <a:t>.</a:t>
            </a:r>
            <a:r>
              <a:rPr lang="ar-EG" sz="2400" b="1" dirty="0" smtClean="0"/>
              <a:t> </a:t>
            </a:r>
            <a:endParaRPr lang="ar-SA" sz="2400" b="1" dirty="0" smtClean="0"/>
          </a:p>
          <a:p>
            <a:pPr algn="just" rtl="1" eaLnBrk="1" hangingPunct="1"/>
            <a:r>
              <a:rPr lang="ar-EG" sz="2400" b="1" dirty="0" smtClean="0"/>
              <a:t>ومن </a:t>
            </a:r>
            <a:r>
              <a:rPr lang="ar-EG" sz="2400" b="1" dirty="0"/>
              <a:t>عناصر الخريطة الأخري مقياس خطي بالكيلو متر وآخر </a:t>
            </a:r>
            <a:r>
              <a:rPr lang="ar-EG" sz="2400" b="1" dirty="0" smtClean="0"/>
              <a:t>بالميل</a:t>
            </a:r>
            <a:r>
              <a:rPr lang="ar-SA" sz="2400" b="1" dirty="0" smtClean="0"/>
              <a:t>،</a:t>
            </a:r>
            <a:r>
              <a:rPr lang="ar-EG" sz="2400" b="1" dirty="0" smtClean="0"/>
              <a:t> </a:t>
            </a:r>
            <a:r>
              <a:rPr lang="ar-EG" sz="2400" b="1" dirty="0"/>
              <a:t>وزاوية الانحراف المغناطيسي بالدرجات لعام 1950 م. </a:t>
            </a:r>
          </a:p>
          <a:p>
            <a:pPr algn="just" rtl="1" eaLnBrk="1" hangingPunct="1">
              <a:buFont typeface="Wingdings 2" pitchFamily="18" charset="2"/>
              <a:buNone/>
            </a:pPr>
            <a:endParaRPr lang="ar-EG" sz="2400" dirty="0" smtClean="0"/>
          </a:p>
        </p:txBody>
      </p:sp>
    </p:spTree>
    <p:extLst>
      <p:ext uri="{BB962C8B-B14F-4D97-AF65-F5344CB8AC3E}">
        <p14:creationId xmlns:p14="http://schemas.microsoft.com/office/powerpoint/2010/main" val="12345126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rtl="1" eaLnBrk="1" hangingPunct="1"/>
            <a:r>
              <a:rPr lang="ar-SA" b="1" dirty="0" smtClean="0">
                <a:solidFill>
                  <a:srgbClr val="89006F"/>
                </a:solidFill>
              </a:rPr>
              <a:t>تطور عمليات إنتاج الخرائط الطبوغرافية السعودية</a:t>
            </a:r>
            <a:endParaRPr lang="en-US" b="1" dirty="0" smtClean="0">
              <a:solidFill>
                <a:srgbClr val="89006F"/>
              </a:solidFill>
            </a:endParaRPr>
          </a:p>
        </p:txBody>
      </p:sp>
      <p:sp>
        <p:nvSpPr>
          <p:cNvPr id="35843" name="Content Placeholder 2"/>
          <p:cNvSpPr>
            <a:spLocks noGrp="1"/>
          </p:cNvSpPr>
          <p:nvPr>
            <p:ph sz="quarter" idx="1"/>
          </p:nvPr>
        </p:nvSpPr>
        <p:spPr>
          <a:xfrm>
            <a:off x="152400" y="1371600"/>
            <a:ext cx="8839200" cy="5029200"/>
          </a:xfrm>
        </p:spPr>
        <p:txBody>
          <a:bodyPr/>
          <a:lstStyle/>
          <a:p>
            <a:pPr algn="just" rtl="1" eaLnBrk="1" hangingPunct="1"/>
            <a:r>
              <a:rPr lang="ar-EG" sz="2500" b="1" dirty="0"/>
              <a:t> </a:t>
            </a:r>
            <a:r>
              <a:rPr lang="ar-EG" sz="2400" b="1" dirty="0"/>
              <a:t>في الفترة ما بين 1945- 1965 أنتجت الخريطة المليونية العالمية التي غطت لوحاتها مناطق المملكة، وذلك بدون اعتماد الشبكة الجيوديسية الوطنية أو الشبكة الهبسومترية التي تأخذ بعين الاعتبار النسبة بين مساحة الأرض التي تمثلها الخريطة من جهة وبين المساحة الكلية لنفس المنطقة بمراعاة ارتفاع سطح الأرض وانخفاضه </a:t>
            </a:r>
            <a:r>
              <a:rPr lang="ar-EG" sz="2400" b="1" dirty="0" smtClean="0"/>
              <a:t>فيها.</a:t>
            </a:r>
            <a:r>
              <a:rPr lang="ar-SA" sz="2400" b="1" dirty="0" smtClean="0"/>
              <a:t> </a:t>
            </a:r>
            <a:r>
              <a:rPr lang="ar-SA" sz="2400" b="1" dirty="0"/>
              <a:t>وقد اتمت إدارة المساحة الجوية بوزارة البترول والثروة </a:t>
            </a:r>
            <a:r>
              <a:rPr lang="ar-SA" sz="2400" b="1" dirty="0" smtClean="0"/>
              <a:t>المعدنية </a:t>
            </a:r>
            <a:r>
              <a:rPr lang="ar-EG" sz="2400" b="1" dirty="0" smtClean="0"/>
              <a:t>في </a:t>
            </a:r>
            <a:r>
              <a:rPr lang="ar-EG" sz="2400" b="1" dirty="0"/>
              <a:t>الفترة ما بين 1965- 1970 م </a:t>
            </a:r>
            <a:r>
              <a:rPr lang="ar-EG" sz="2400" b="1" dirty="0" smtClean="0"/>
              <a:t>استكمال </a:t>
            </a:r>
            <a:r>
              <a:rPr lang="ar-EG" sz="2400" b="1" dirty="0"/>
              <a:t>الشبكة الهبسومترية والشبكة الجيوديسية الوطنية </a:t>
            </a:r>
            <a:r>
              <a:rPr lang="ar-EG" sz="2400" b="1" dirty="0" smtClean="0"/>
              <a:t>للمملكة</a:t>
            </a:r>
            <a:r>
              <a:rPr lang="ar-SA" sz="2400" b="1" dirty="0" smtClean="0"/>
              <a:t>.</a:t>
            </a:r>
            <a:r>
              <a:rPr lang="ar-EG" sz="2400" b="1" dirty="0" smtClean="0"/>
              <a:t> </a:t>
            </a:r>
            <a:endParaRPr lang="ar-SA" sz="2400" b="1" dirty="0" smtClean="0"/>
          </a:p>
          <a:p>
            <a:pPr algn="just" rtl="1" eaLnBrk="1" hangingPunct="1"/>
            <a:r>
              <a:rPr lang="ar-EG" sz="2400" b="1" dirty="0"/>
              <a:t>بدأت أولي خطوات المملكة عام 1954 م (1373 ﮬ) لتنفيذ أول مشروع واسع لإنتاج خريطة طبوغرافية وجيولوجية للتداول العام من فئة المقياس المتوسط نسبياً 1: 500000، </a:t>
            </a:r>
            <a:r>
              <a:rPr lang="ar-SA" sz="2400" b="1" dirty="0" smtClean="0"/>
              <a:t>اعتماداً علي</a:t>
            </a:r>
            <a:r>
              <a:rPr lang="ar-EG" sz="2400" b="1" dirty="0" smtClean="0"/>
              <a:t> </a:t>
            </a:r>
            <a:r>
              <a:rPr lang="ar-EG" sz="2400" b="1" dirty="0"/>
              <a:t>عمليات المساحة الأرضية وعمليات التصوير الجوي </a:t>
            </a:r>
            <a:r>
              <a:rPr lang="ar-SA" sz="2400" b="1" dirty="0" smtClean="0"/>
              <a:t>والتي </a:t>
            </a:r>
            <a:r>
              <a:rPr lang="ar-EG" sz="2400" b="1" dirty="0" smtClean="0"/>
              <a:t>بدأت</a:t>
            </a:r>
            <a:r>
              <a:rPr lang="ar-SA" sz="2400" b="1" dirty="0" smtClean="0"/>
              <a:t> عام</a:t>
            </a:r>
            <a:r>
              <a:rPr lang="ar-EG" sz="2400" b="1" dirty="0" smtClean="0"/>
              <a:t> </a:t>
            </a:r>
            <a:r>
              <a:rPr lang="ar-EG" sz="2400" b="1" dirty="0"/>
              <a:t>1945 م (1364ﮬ</a:t>
            </a:r>
            <a:r>
              <a:rPr lang="ar-EG" sz="2400" b="1" dirty="0" smtClean="0"/>
              <a:t>). </a:t>
            </a:r>
            <a:r>
              <a:rPr lang="ar-EG" sz="2400" b="1" dirty="0"/>
              <a:t>وتولت مهمة إنتاج لوحات تلك الخريطة مصلحة المساحات الجيولوجية </a:t>
            </a:r>
            <a:r>
              <a:rPr lang="ar-EG" sz="2400" b="1" dirty="0" smtClean="0"/>
              <a:t>االأمريكية </a:t>
            </a:r>
            <a:r>
              <a:rPr lang="en-US" sz="2400" b="1" dirty="0" smtClean="0"/>
              <a:t>USGS </a:t>
            </a:r>
            <a:r>
              <a:rPr lang="ar-SA" sz="2400" b="1" dirty="0" smtClean="0"/>
              <a:t> </a:t>
            </a:r>
            <a:r>
              <a:rPr lang="ar-EG" sz="2400" b="1" dirty="0" smtClean="0"/>
              <a:t>وشركة </a:t>
            </a:r>
            <a:r>
              <a:rPr lang="ar-EG" sz="2400" b="1" dirty="0"/>
              <a:t>الزيت العربية الأمريكية </a:t>
            </a:r>
            <a:r>
              <a:rPr lang="en-US" sz="2400" b="1" dirty="0" smtClean="0"/>
              <a:t>ARAMCO </a:t>
            </a:r>
            <a:r>
              <a:rPr lang="ar-SA" sz="2400" b="1" dirty="0" smtClean="0"/>
              <a:t> </a:t>
            </a:r>
            <a:r>
              <a:rPr lang="ar-EG" sz="2400" b="1" dirty="0" smtClean="0"/>
              <a:t>تحت </a:t>
            </a:r>
            <a:r>
              <a:rPr lang="ar-EG" sz="2400" b="1" dirty="0"/>
              <a:t>إشراف إدارة </a:t>
            </a:r>
            <a:r>
              <a:rPr lang="ar-EG" sz="2400" b="1" dirty="0" smtClean="0"/>
              <a:t>المساحة</a:t>
            </a:r>
            <a:r>
              <a:rPr lang="ar-SA" sz="2400" b="1" dirty="0" smtClean="0"/>
              <a:t> الجوية السعودية</a:t>
            </a:r>
            <a:r>
              <a:rPr lang="ar-EG" sz="2400" b="1" dirty="0" smtClean="0"/>
              <a:t>. </a:t>
            </a:r>
            <a:endParaRPr lang="ar-EG" sz="2400" b="1" dirty="0"/>
          </a:p>
          <a:p>
            <a:pPr algn="just" rtl="1" eaLnBrk="1" hangingPunct="1">
              <a:buFont typeface="Wingdings 2" pitchFamily="18" charset="2"/>
              <a:buNone/>
            </a:pPr>
            <a:endParaRPr lang="ar-EG" sz="2500" dirty="0" smtClean="0"/>
          </a:p>
        </p:txBody>
      </p:sp>
    </p:spTree>
    <p:extLst>
      <p:ext uri="{BB962C8B-B14F-4D97-AF65-F5344CB8AC3E}">
        <p14:creationId xmlns:p14="http://schemas.microsoft.com/office/powerpoint/2010/main" val="113153141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505</TotalTime>
  <Words>2777</Words>
  <Application>Microsoft Office PowerPoint</Application>
  <PresentationFormat>On-screen Show (4:3)</PresentationFormat>
  <Paragraphs>189</Paragraphs>
  <Slides>29</Slides>
  <Notes>0</Notes>
  <HiddenSlides>0</HiddenSlides>
  <MMClips>0</MMClips>
  <ScaleCrop>false</ScaleCrop>
  <HeadingPairs>
    <vt:vector size="4" baseType="variant">
      <vt:variant>
        <vt:lpstr>Theme</vt:lpstr>
      </vt:variant>
      <vt:variant>
        <vt:i4>3</vt:i4>
      </vt:variant>
      <vt:variant>
        <vt:lpstr>Slide Titles</vt:lpstr>
      </vt:variant>
      <vt:variant>
        <vt:i4>29</vt:i4>
      </vt:variant>
    </vt:vector>
  </HeadingPairs>
  <TitlesOfParts>
    <vt:vector size="32" baseType="lpstr">
      <vt:lpstr>Flow</vt:lpstr>
      <vt:lpstr>1_Flow</vt:lpstr>
      <vt:lpstr>Civic</vt:lpstr>
      <vt:lpstr>PowerPoint Presentation</vt:lpstr>
      <vt:lpstr>PowerPoint Presentation</vt:lpstr>
      <vt:lpstr>PowerPoint Presentation</vt:lpstr>
      <vt:lpstr>مقدمة</vt:lpstr>
      <vt:lpstr>تطور عمليات إنتاج الخرائط الطبوغرافية السعودية</vt:lpstr>
      <vt:lpstr>تطور عمليات إنتاج الخرائط الطبوغرافية السعودية</vt:lpstr>
      <vt:lpstr>لوحة الحوطة F-1760</vt:lpstr>
      <vt:lpstr>تطور عمليات إنتاج الخرائط الطبوغرافية السعودية</vt:lpstr>
      <vt:lpstr>تطور عمليات إنتاج الخرائط الطبوغرافية السعودية</vt:lpstr>
      <vt:lpstr>تطور عمليات إنتاج الخرائط الطبوغرافية السعودية</vt:lpstr>
      <vt:lpstr>دليل لوحات الخريطة الطبوغرافية إنتاج USGS&amp;ARAMCO </vt:lpstr>
      <vt:lpstr>تطور عمليات إنتاج الخرائط الطبوغرافية السعودية</vt:lpstr>
      <vt:lpstr>تطور عمليات إنتاج الخرائط الطبوغرافية السعودية</vt:lpstr>
      <vt:lpstr>مراحل إنتاج  الخرائط الطبوغرافية (خريطة الأساس)</vt:lpstr>
      <vt:lpstr>PowerPoint Presentation</vt:lpstr>
      <vt:lpstr>أولاً: المسقط المستخدم في الخرائط الطبوغرافية السعودية</vt:lpstr>
      <vt:lpstr>ثانياً: مقاييس الرسم المستخدمة في الخرائط الطبوغرافية السعودية</vt:lpstr>
      <vt:lpstr>ثانياً: مقاييس الرسم المستخدمة في الخرائط الطبوغرافية السعودية</vt:lpstr>
      <vt:lpstr>ثانياً: مقاييس الرسم المستخدمة في الخرائط الطبوغرافية السعودية</vt:lpstr>
      <vt:lpstr>ثانياً: مقاييس الرسم المستخدمة في الخرائط الطبوغرافية السعودية</vt:lpstr>
      <vt:lpstr>ترقيم الخرائط الطبوغرافية في المملكة العربية السعودية KSA Topographic Map Index  إعداد: سليمان الحام (1438ﮬ)</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43</cp:revision>
  <dcterms:created xsi:type="dcterms:W3CDTF">2016-10-16T18:06:47Z</dcterms:created>
  <dcterms:modified xsi:type="dcterms:W3CDTF">2016-11-17T14:02:30Z</dcterms:modified>
</cp:coreProperties>
</file>