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 id="2147483701" r:id="rId3"/>
    <p:sldMasterId id="2147483715" r:id="rId4"/>
  </p:sldMasterIdLst>
  <p:sldIdLst>
    <p:sldId id="258" r:id="rId5"/>
    <p:sldId id="319" r:id="rId6"/>
    <p:sldId id="320" r:id="rId7"/>
    <p:sldId id="321" r:id="rId8"/>
    <p:sldId id="322" r:id="rId9"/>
    <p:sldId id="323" r:id="rId10"/>
    <p:sldId id="324"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0" r:id="rId37"/>
    <p:sldId id="351" r:id="rId38"/>
    <p:sldId id="352" r:id="rId39"/>
    <p:sldId id="353" r:id="rId40"/>
    <p:sldId id="354" r:id="rId41"/>
    <p:sldId id="355" r:id="rId42"/>
    <p:sldId id="356" r:id="rId43"/>
    <p:sldId id="357" r:id="rId44"/>
    <p:sldId id="358" r:id="rId45"/>
    <p:sldId id="359" r:id="rId46"/>
    <p:sldId id="360" r:id="rId47"/>
    <p:sldId id="361" r:id="rId48"/>
    <p:sldId id="362"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275"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solidFill>
                  <a:srgbClr val="DBF5F9">
                    <a:shade val="90000"/>
                  </a:srgbClr>
                </a:solidFill>
              </a:defRPr>
            </a:lvl1pPr>
          </a:lstStyle>
          <a:p>
            <a:pPr>
              <a:defRPr/>
            </a:pPr>
            <a:fld id="{0AC00A6B-1B9E-4409-8697-083589987F0A}" type="datetimeFigureOut">
              <a:rPr lang="en-US"/>
              <a:pPr>
                <a:defRPr/>
              </a:pPr>
              <a:t>11/17/2016</a:t>
            </a:fld>
            <a:endParaRPr lang="en-US" dirty="0"/>
          </a:p>
        </p:txBody>
      </p:sp>
      <p:sp>
        <p:nvSpPr>
          <p:cNvPr id="5" name="Footer Placeholder 18"/>
          <p:cNvSpPr>
            <a:spLocks noGrp="1"/>
          </p:cNvSpPr>
          <p:nvPr>
            <p:ph type="ftr" sz="quarter" idx="11"/>
          </p:nvPr>
        </p:nvSpPr>
        <p:spPr/>
        <p:txBody>
          <a:bodyPr/>
          <a:lstStyle>
            <a:lvl1pPr>
              <a:defRPr>
                <a:solidFill>
                  <a:srgbClr val="DBF5F9">
                    <a:shade val="90000"/>
                  </a:srgbClr>
                </a:solidFill>
              </a:defRPr>
            </a:lvl1pPr>
          </a:lstStyle>
          <a:p>
            <a:pPr>
              <a:defRPr/>
            </a:pPr>
            <a:endParaRPr lang="en-US" dirty="0"/>
          </a:p>
        </p:txBody>
      </p:sp>
      <p:sp>
        <p:nvSpPr>
          <p:cNvPr id="6" name="Slide Number Placeholder 26"/>
          <p:cNvSpPr>
            <a:spLocks noGrp="1"/>
          </p:cNvSpPr>
          <p:nvPr>
            <p:ph type="sldNum" sz="quarter" idx="12"/>
          </p:nvPr>
        </p:nvSpPr>
        <p:spPr/>
        <p:txBody>
          <a:bodyPr/>
          <a:lstStyle>
            <a:lvl1pPr>
              <a:defRPr>
                <a:solidFill>
                  <a:srgbClr val="DBF5F9">
                    <a:shade val="90000"/>
                  </a:srgbClr>
                </a:solidFill>
              </a:defRPr>
            </a:lvl1pPr>
          </a:lstStyle>
          <a:p>
            <a:pPr>
              <a:defRPr/>
            </a:pPr>
            <a:fld id="{3A0DF408-FA7D-453C-8A8F-13C50FCB612C}" type="slidenum">
              <a:rPr lang="en-US"/>
              <a:pPr>
                <a:defRPr/>
              </a:pPr>
              <a:t>‹#›</a:t>
            </a:fld>
            <a:endParaRPr lang="en-US" dirty="0"/>
          </a:p>
        </p:txBody>
      </p:sp>
    </p:spTree>
    <p:extLst>
      <p:ext uri="{BB962C8B-B14F-4D97-AF65-F5344CB8AC3E}">
        <p14:creationId xmlns:p14="http://schemas.microsoft.com/office/powerpoint/2010/main" val="8086713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8EFD165-4BEA-41DA-9CC2-5730D41D36F0}" type="datetimeFigureOut">
              <a:rPr lang="en-US"/>
              <a:pPr>
                <a:defRPr/>
              </a:pPr>
              <a:t>11/17/2016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18DA85D9-55A6-4BAF-B6EE-25852B36D7A7}" type="slidenum">
              <a:rPr lang="en-US"/>
              <a:pPr>
                <a:defRPr/>
              </a:pPr>
              <a:t>‹#›</a:t>
            </a:fld>
            <a:endParaRPr lang="en-US" dirty="0"/>
          </a:p>
        </p:txBody>
      </p:sp>
    </p:spTree>
    <p:extLst>
      <p:ext uri="{BB962C8B-B14F-4D97-AF65-F5344CB8AC3E}">
        <p14:creationId xmlns:p14="http://schemas.microsoft.com/office/powerpoint/2010/main" val="700517506"/>
      </p:ext>
    </p:extLst>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E342379-0603-4083-A272-9ADBE98D253C}" type="datetimeFigureOut">
              <a:rPr lang="en-US"/>
              <a:pPr>
                <a:defRPr/>
              </a:pPr>
              <a:t>11/17/2016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9028AA07-F44E-42EC-8F00-F70EFE71BDB8}" type="slidenum">
              <a:rPr lang="en-US"/>
              <a:pPr>
                <a:defRPr/>
              </a:pPr>
              <a:t>‹#›</a:t>
            </a:fld>
            <a:endParaRPr lang="en-US" dirty="0"/>
          </a:p>
        </p:txBody>
      </p:sp>
    </p:spTree>
    <p:extLst>
      <p:ext uri="{BB962C8B-B14F-4D97-AF65-F5344CB8AC3E}">
        <p14:creationId xmlns:p14="http://schemas.microsoft.com/office/powerpoint/2010/main" val="4178042840"/>
      </p:ext>
    </p:extLst>
  </p:cSld>
  <p:clrMapOvr>
    <a:masterClrMapping/>
  </p:clrMapOvr>
  <p:transition>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dirty="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pPr>
              <a:defRPr/>
            </a:pPr>
            <a:fld id="{242E2B7C-F476-4DA4-8CAC-6EE10E518B9F}" type="slidenum">
              <a:rPr lang="ar-SA"/>
              <a:pPr>
                <a:defRPr/>
              </a:pPr>
              <a:t>‹#›</a:t>
            </a:fld>
            <a:endParaRPr lang="en-US" dirty="0"/>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dirty="0"/>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dirty="0"/>
          </a:p>
        </p:txBody>
      </p:sp>
    </p:spTree>
    <p:extLst>
      <p:ext uri="{BB962C8B-B14F-4D97-AF65-F5344CB8AC3E}">
        <p14:creationId xmlns:p14="http://schemas.microsoft.com/office/powerpoint/2010/main" val="3809439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5" name="Rectangle 20"/>
          <p:cNvSpPr>
            <a:spLocks noChangeArrowheads="1"/>
          </p:cNvSpPr>
          <p:nvPr/>
        </p:nvSpPr>
        <p:spPr bwMode="white">
          <a:xfrm>
            <a:off x="8991600" y="3175"/>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6" name="Rectangle 21"/>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7" name="Rectangle 23"/>
          <p:cNvSpPr>
            <a:spLocks noChangeArrowheads="1"/>
          </p:cNvSpPr>
          <p:nvPr/>
        </p:nvSpPr>
        <p:spPr bwMode="white">
          <a:xfrm>
            <a:off x="0" y="0"/>
            <a:ext cx="9144000" cy="25146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Rectangle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2434C54F-2617-4CFC-8DD1-ED5AB31EB692}" type="datetimeFigureOut">
              <a:rPr lang="en-US"/>
              <a:pPr>
                <a:defRPr/>
              </a:pPr>
              <a:t>11/17/2016</a:t>
            </a:fld>
            <a:endParaRPr lang="en-US" dirty="0"/>
          </a:p>
        </p:txBody>
      </p:sp>
      <p:sp>
        <p:nvSpPr>
          <p:cNvPr id="16" name="Footer Placeholder 16"/>
          <p:cNvSpPr>
            <a:spLocks noGrp="1"/>
          </p:cNvSpPr>
          <p:nvPr>
            <p:ph type="ftr" sz="quarter" idx="11"/>
          </p:nvPr>
        </p:nvSpPr>
        <p:spPr/>
        <p:txBody>
          <a:bodyPr/>
          <a:lstStyle>
            <a:lvl1pPr>
              <a:defRPr/>
            </a:lvl1pPr>
          </a:lstStyle>
          <a:p>
            <a:pPr>
              <a:defRPr/>
            </a:pPr>
            <a:endParaRPr lang="en-US" dirty="0"/>
          </a:p>
        </p:txBody>
      </p:sp>
      <p:sp>
        <p:nvSpPr>
          <p:cNvPr id="17" name="Slide Number Placeholder 28"/>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E4223EE9-126D-4FC0-A698-E366ED7AFAD0}"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63180134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3863B2-A2F9-4D7A-9A00-3AE8393E126F}" type="datetimeFigureOut">
              <a:rPr lang="en-US"/>
              <a:pPr>
                <a:defRPr/>
              </a:pPr>
              <a:t>11/17/2016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a:xfrm>
            <a:off x="4362450" y="1027113"/>
            <a:ext cx="457200" cy="441325"/>
          </a:xfrm>
        </p:spPr>
        <p:txBody>
          <a:bodyPr/>
          <a:lstStyle>
            <a:lvl1pPr>
              <a:defRPr/>
            </a:lvl1pPr>
          </a:lstStyle>
          <a:p>
            <a:pPr>
              <a:defRPr/>
            </a:pPr>
            <a:fld id="{DC9A7798-4F4C-46EA-871F-512E2939F046}"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96802137"/>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5"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6" name="Rectangle 21"/>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7" name="Rectangle 23"/>
          <p:cNvSpPr>
            <a:spLocks noChangeArrowheads="1"/>
          </p:cNvSpPr>
          <p:nvPr/>
        </p:nvSpPr>
        <p:spPr bwMode="white">
          <a:xfrm>
            <a:off x="8991600" y="1905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8" name="Rectangle 24"/>
          <p:cNvSpPr>
            <a:spLocks noChangeArrowheads="1"/>
          </p:cNvSpPr>
          <p:nvPr/>
        </p:nvSpPr>
        <p:spPr bwMode="white">
          <a:xfrm>
            <a:off x="152400" y="2286000"/>
            <a:ext cx="8832850" cy="304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9" name="Rectangle 25"/>
          <p:cNvSpPr>
            <a:spLocks noChangeArrowheads="1"/>
          </p:cNvSpPr>
          <p:nvPr/>
        </p:nvSpPr>
        <p:spPr bwMode="auto">
          <a:xfrm>
            <a:off x="155575" y="142875"/>
            <a:ext cx="8832850" cy="2139950"/>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US" dirty="0"/>
          </a:p>
        </p:txBody>
      </p:sp>
      <p:sp>
        <p:nvSpPr>
          <p:cNvPr id="16" name="Date Placeholder 3"/>
          <p:cNvSpPr>
            <a:spLocks noGrp="1"/>
          </p:cNvSpPr>
          <p:nvPr>
            <p:ph type="dt" sz="half" idx="11"/>
          </p:nvPr>
        </p:nvSpPr>
        <p:spPr/>
        <p:txBody>
          <a:bodyPr/>
          <a:lstStyle>
            <a:lvl1pPr>
              <a:defRPr/>
            </a:lvl1pPr>
          </a:lstStyle>
          <a:p>
            <a:pPr>
              <a:defRPr/>
            </a:pPr>
            <a:fld id="{BA581BD7-AF42-4672-A2CD-62C31A7A3738}" type="datetimeFigureOut">
              <a:rPr lang="en-US"/>
              <a:pPr>
                <a:defRPr/>
              </a:pPr>
              <a:t>11/17/2016</a:t>
            </a:fld>
            <a:endParaRPr lang="en-US" dirty="0"/>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B210EFC1-9495-4D72-954F-E85900AA59E0}"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162220814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6410325"/>
            <a:ext cx="3044825" cy="365125"/>
          </a:xfrm>
        </p:spPr>
        <p:txBody>
          <a:bodyPr/>
          <a:lstStyle>
            <a:lvl1pPr>
              <a:defRPr/>
            </a:lvl1pPr>
          </a:lstStyle>
          <a:p>
            <a:pPr>
              <a:defRPr/>
            </a:pPr>
            <a:fld id="{668FC1C7-3C15-4BF1-B4F4-FB7782A41574}" type="datetimeFigureOut">
              <a:rPr lang="en-US"/>
              <a:pPr>
                <a:defRPr/>
              </a:pPr>
              <a:t>11/17/2016</a:t>
            </a:fld>
            <a:endParaRPr lang="en-US" dirty="0"/>
          </a:p>
        </p:txBody>
      </p:sp>
      <p:sp>
        <p:nvSpPr>
          <p:cNvPr id="7" name="Footer Placeholder 5"/>
          <p:cNvSpPr>
            <a:spLocks noGrp="1"/>
          </p:cNvSpPr>
          <p:nvPr>
            <p:ph type="ftr" sz="quarter" idx="11"/>
          </p:nvPr>
        </p:nvSpPr>
        <p:spPr/>
        <p:txBody>
          <a:bodyPr/>
          <a:lstStyle>
            <a:lvl1pPr>
              <a:defRPr/>
            </a:lvl1pPr>
          </a:lstStyle>
          <a:p>
            <a:pPr>
              <a:defRPr/>
            </a:pPr>
            <a:endParaRPr lang="en-US" dirty="0"/>
          </a:p>
        </p:txBody>
      </p:sp>
      <p:sp>
        <p:nvSpPr>
          <p:cNvPr id="8" name="Slide Number Placeholder 6"/>
          <p:cNvSpPr>
            <a:spLocks noGrp="1"/>
          </p:cNvSpPr>
          <p:nvPr>
            <p:ph type="sldNum" sz="quarter" idx="12"/>
          </p:nvPr>
        </p:nvSpPr>
        <p:spPr/>
        <p:txBody>
          <a:bodyPr/>
          <a:lstStyle>
            <a:lvl1pPr>
              <a:defRPr/>
            </a:lvl1pPr>
          </a:lstStyle>
          <a:p>
            <a:pPr>
              <a:defRPr/>
            </a:pPr>
            <a:fld id="{0DC537AC-489F-4710-A853-8770EC66E836}"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2144546203"/>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dirty="0">
              <a:solidFill>
                <a:prstClr val="black"/>
              </a:solidFill>
              <a:latin typeface="Arial" pitchFamily="34" charset="0"/>
              <a:cs typeface="Arial" pitchFamily="34" charset="0"/>
            </a:endParaRPr>
          </a:p>
        </p:txBody>
      </p:sp>
      <p:sp>
        <p:nvSpPr>
          <p:cNvPr id="8" name="Rectangle 20"/>
          <p:cNvSpPr>
            <a:spLocks noChangeArrowheads="1"/>
          </p:cNvSpPr>
          <p:nvPr/>
        </p:nvSpPr>
        <p:spPr bwMode="white">
          <a:xfrm>
            <a:off x="0" y="0"/>
            <a:ext cx="9144000" cy="1447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9" name="Rectangle 21"/>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1" name="Rectangle 24"/>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0F43AA01-AD84-4D28-A4C3-ED04D86F0C9E}" type="datetimeFigureOut">
              <a:rPr lang="en-US"/>
              <a:pPr>
                <a:defRPr/>
              </a:pPr>
              <a:t>11/17/2016</a:t>
            </a:fld>
            <a:endParaRPr lang="en-US" dirty="0"/>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endParaRPr lang="en-US" dirty="0"/>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4B4CCE0F-6C94-4C62-8E5A-E46D28C5DDFC}"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140518174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A2072F0-61B7-458C-8A1E-CEED67A53A5D}" type="datetimeFigureOut">
              <a:rPr lang="en-US"/>
              <a:pPr>
                <a:defRPr/>
              </a:pPr>
              <a:t>11/17/2016</a:t>
            </a:fld>
            <a:endParaRPr lang="en-US" dirty="0"/>
          </a:p>
        </p:txBody>
      </p:sp>
      <p:sp>
        <p:nvSpPr>
          <p:cNvPr id="4" name="Footer Placeholder 3"/>
          <p:cNvSpPr>
            <a:spLocks noGrp="1"/>
          </p:cNvSpPr>
          <p:nvPr>
            <p:ph type="ftr" sz="quarter" idx="11"/>
          </p:nvPr>
        </p:nvSpPr>
        <p:spPr/>
        <p:txBody>
          <a:bodyPr/>
          <a:lstStyle>
            <a:lvl1pPr>
              <a:defRPr/>
            </a:lvl1pPr>
          </a:lstStyle>
          <a:p>
            <a:pPr>
              <a:defRPr/>
            </a:pPr>
            <a:endParaRPr lang="en-US" dirty="0"/>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C2251236-2C73-4D7C-9DF5-55EAA42B2A90}"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1651826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3" name="Rectangle 20"/>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4"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5"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6" name="Rectangle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8" name="Date Placeholder 1"/>
          <p:cNvSpPr>
            <a:spLocks noGrp="1"/>
          </p:cNvSpPr>
          <p:nvPr>
            <p:ph type="dt" sz="half" idx="10"/>
          </p:nvPr>
        </p:nvSpPr>
        <p:spPr/>
        <p:txBody>
          <a:bodyPr/>
          <a:lstStyle>
            <a:lvl1pPr>
              <a:defRPr/>
            </a:lvl1pPr>
          </a:lstStyle>
          <a:p>
            <a:pPr>
              <a:defRPr/>
            </a:pPr>
            <a:fld id="{E35F64A7-1572-4F04-B1E2-6BC794B9F105}" type="datetimeFigureOut">
              <a:rPr lang="en-US"/>
              <a:pPr>
                <a:defRPr/>
              </a:pPr>
              <a:t>11/17/2016</a:t>
            </a:fld>
            <a:endParaRPr lang="en-US" dirty="0"/>
          </a:p>
        </p:txBody>
      </p:sp>
      <p:sp>
        <p:nvSpPr>
          <p:cNvPr id="9" name="Footer Placeholder 2"/>
          <p:cNvSpPr>
            <a:spLocks noGrp="1"/>
          </p:cNvSpPr>
          <p:nvPr>
            <p:ph type="ftr" sz="quarter" idx="11"/>
          </p:nvPr>
        </p:nvSpPr>
        <p:spPr/>
        <p:txBody>
          <a:bodyPr/>
          <a:lstStyle>
            <a:lvl1pPr>
              <a:defRPr/>
            </a:lvl1pPr>
          </a:lstStyle>
          <a:p>
            <a:pPr>
              <a:defRPr/>
            </a:pPr>
            <a:endParaRPr lang="en-US" dirty="0"/>
          </a:p>
        </p:txBody>
      </p:sp>
      <p:sp>
        <p:nvSpPr>
          <p:cNvPr id="10" name="Slide Number Placeholder 3"/>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9FF61587-956A-40B9-873A-61E0031E47B3}" type="slidenum">
              <a:rPr lang="en-US"/>
              <a:pPr>
                <a:defRPr/>
              </a:pPr>
              <a:t>‹#›</a:t>
            </a:fld>
            <a:endParaRPr lang="en-US" dirty="0"/>
          </a:p>
        </p:txBody>
      </p:sp>
    </p:spTree>
    <p:extLst>
      <p:ext uri="{BB962C8B-B14F-4D97-AF65-F5344CB8AC3E}">
        <p14:creationId xmlns:p14="http://schemas.microsoft.com/office/powerpoint/2010/main" val="593019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B27E79E-EDB4-4E04-AB5F-091581D655E2}" type="datetimeFigureOut">
              <a:rPr lang="en-US"/>
              <a:pPr>
                <a:defRPr/>
              </a:pPr>
              <a:t>11/17/2016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0FD08BF7-708E-43EF-BAE0-53D388BB5B4E}" type="slidenum">
              <a:rPr lang="en-US"/>
              <a:pPr>
                <a:defRPr/>
              </a:pPr>
              <a:t>‹#›</a:t>
            </a:fld>
            <a:endParaRPr lang="en-US" dirty="0"/>
          </a:p>
        </p:txBody>
      </p:sp>
    </p:spTree>
    <p:extLst>
      <p:ext uri="{BB962C8B-B14F-4D97-AF65-F5344CB8AC3E}">
        <p14:creationId xmlns:p14="http://schemas.microsoft.com/office/powerpoint/2010/main" val="2582156607"/>
      </p:ext>
    </p:extLst>
  </p:cSld>
  <p:clrMapOvr>
    <a:masterClrMapping/>
  </p:clrMapOvr>
  <p:transition>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8" name="Rectangle 23"/>
          <p:cNvSpPr>
            <a:spLocks noChangeArrowheads="1"/>
          </p:cNvSpPr>
          <p:nvPr/>
        </p:nvSpPr>
        <p:spPr bwMode="white">
          <a:xfrm>
            <a:off x="0" y="0"/>
            <a:ext cx="9144000" cy="119063"/>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8E57CDCF-654C-4152-AAAE-D77F356A8F07}" type="slidenum">
              <a:rPr lang="en-US">
                <a:solidFill>
                  <a:srgbClr val="9C007F">
                    <a:shade val="75000"/>
                  </a:srgbClr>
                </a:solidFill>
              </a:rPr>
              <a:pPr>
                <a:defRPr/>
              </a:pPr>
              <a:t>‹#›</a:t>
            </a:fld>
            <a:endParaRPr lang="en-US" dirty="0">
              <a:solidFill>
                <a:srgbClr val="9C007F">
                  <a:shade val="75000"/>
                </a:srgbClr>
              </a:solidFill>
            </a:endParaRPr>
          </a:p>
        </p:txBody>
      </p:sp>
      <p:sp>
        <p:nvSpPr>
          <p:cNvPr id="17" name="Date Placeholder 4"/>
          <p:cNvSpPr>
            <a:spLocks noGrp="1"/>
          </p:cNvSpPr>
          <p:nvPr>
            <p:ph type="dt" sz="half" idx="11"/>
          </p:nvPr>
        </p:nvSpPr>
        <p:spPr/>
        <p:txBody>
          <a:bodyPr/>
          <a:lstStyle>
            <a:lvl1pPr>
              <a:defRPr/>
            </a:lvl1pPr>
          </a:lstStyle>
          <a:p>
            <a:pPr>
              <a:defRPr/>
            </a:pPr>
            <a:fld id="{513C4EED-5318-45EF-A331-057E0A27C095}" type="datetimeFigureOut">
              <a:rPr lang="en-US"/>
              <a:pPr>
                <a:defRPr/>
              </a:pPr>
              <a:t>11/17/2016</a:t>
            </a:fld>
            <a:endParaRPr lang="en-US" dirty="0"/>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endParaRPr lang="en-US" dirty="0"/>
          </a:p>
        </p:txBody>
      </p:sp>
    </p:spTree>
    <p:extLst>
      <p:ext uri="{BB962C8B-B14F-4D97-AF65-F5344CB8AC3E}">
        <p14:creationId xmlns:p14="http://schemas.microsoft.com/office/powerpoint/2010/main" val="1260919893"/>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8" name="Rectangle 23"/>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E841E2C6-04FA-4323-97C5-1C096F483958}" type="slidenum">
              <a:rPr lang="en-US">
                <a:solidFill>
                  <a:srgbClr val="9C007F">
                    <a:shade val="75000"/>
                  </a:srgbClr>
                </a:solidFill>
              </a:rPr>
              <a:pPr>
                <a:defRPr/>
              </a:pPr>
              <a:t>‹#›</a:t>
            </a:fld>
            <a:endParaRPr lang="en-US" dirty="0">
              <a:solidFill>
                <a:srgbClr val="9C007F">
                  <a:shade val="75000"/>
                </a:srgbClr>
              </a:solidFill>
            </a:endParaRPr>
          </a:p>
        </p:txBody>
      </p:sp>
      <p:sp>
        <p:nvSpPr>
          <p:cNvPr id="17" name="Date Placeholder 4"/>
          <p:cNvSpPr>
            <a:spLocks noGrp="1"/>
          </p:cNvSpPr>
          <p:nvPr>
            <p:ph type="dt" sz="half" idx="11"/>
          </p:nvPr>
        </p:nvSpPr>
        <p:spPr>
          <a:xfrm>
            <a:off x="5788025" y="6405563"/>
            <a:ext cx="3044825" cy="365125"/>
          </a:xfrm>
        </p:spPr>
        <p:txBody>
          <a:bodyPr/>
          <a:lstStyle>
            <a:lvl1pPr>
              <a:defRPr/>
            </a:lvl1pPr>
          </a:lstStyle>
          <a:p>
            <a:pPr>
              <a:defRPr/>
            </a:pPr>
            <a:fld id="{2055163E-0AE3-47E0-8965-43D54C824436}" type="datetimeFigureOut">
              <a:rPr lang="en-US"/>
              <a:pPr>
                <a:defRPr/>
              </a:pPr>
              <a:t>11/17/2016</a:t>
            </a:fld>
            <a:endParaRPr lang="en-US" dirty="0"/>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endParaRPr lang="en-US" dirty="0"/>
          </a:p>
        </p:txBody>
      </p:sp>
    </p:spTree>
    <p:extLst>
      <p:ext uri="{BB962C8B-B14F-4D97-AF65-F5344CB8AC3E}">
        <p14:creationId xmlns:p14="http://schemas.microsoft.com/office/powerpoint/2010/main" val="931483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46F79BE-48E1-4F4C-8856-05840A0A9194}" type="datetimeFigureOut">
              <a:rPr lang="en-US"/>
              <a:pPr>
                <a:defRPr/>
              </a:pPr>
              <a:t>11/17/2016</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D74F275-38A2-48FB-8D88-31D4FE04BABA}" type="slidenum">
              <a:rPr lang="en-US">
                <a:solidFill>
                  <a:srgbClr val="9C007F">
                    <a:shade val="75000"/>
                  </a:srgbClr>
                </a:solidFill>
              </a:rPr>
              <a:pPr>
                <a:defRPr/>
              </a:pPr>
              <a:t>‹#›</a:t>
            </a:fld>
            <a:endParaRPr lang="en-US" dirty="0">
              <a:solidFill>
                <a:srgbClr val="9C007F">
                  <a:shade val="75000"/>
                </a:srgbClr>
              </a:solidFill>
            </a:endParaRPr>
          </a:p>
        </p:txBody>
      </p:sp>
    </p:spTree>
    <p:extLst>
      <p:ext uri="{BB962C8B-B14F-4D97-AF65-F5344CB8AC3E}">
        <p14:creationId xmlns:p14="http://schemas.microsoft.com/office/powerpoint/2010/main" val="381799221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5" name="Rectangle 20"/>
          <p:cNvSpPr>
            <a:spLocks noChangeArrowheads="1"/>
          </p:cNvSpPr>
          <p:nvPr/>
        </p:nvSpPr>
        <p:spPr bwMode="white">
          <a:xfrm>
            <a:off x="7010400" y="0"/>
            <a:ext cx="21336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6" name="Rectangle 21"/>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7"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88CDB174-282A-47C9-BF6C-52642F8BA99D}" type="slidenum">
              <a:rPr lang="en-US">
                <a:solidFill>
                  <a:srgbClr val="9C007F">
                    <a:shade val="75000"/>
                  </a:srgbClr>
                </a:solidFill>
              </a:rPr>
              <a:pPr>
                <a:defRPr/>
              </a:pPr>
              <a:t>‹#›</a:t>
            </a:fld>
            <a:endParaRPr lang="en-US" dirty="0">
              <a:solidFill>
                <a:srgbClr val="9C007F">
                  <a:shade val="75000"/>
                </a:srgbClr>
              </a:solidFill>
            </a:endParaRPr>
          </a:p>
        </p:txBody>
      </p:sp>
      <p:sp>
        <p:nvSpPr>
          <p:cNvPr id="14" name="Date Placeholder 3"/>
          <p:cNvSpPr>
            <a:spLocks noGrp="1"/>
          </p:cNvSpPr>
          <p:nvPr>
            <p:ph type="dt" sz="half" idx="11"/>
          </p:nvPr>
        </p:nvSpPr>
        <p:spPr/>
        <p:txBody>
          <a:bodyPr/>
          <a:lstStyle>
            <a:lvl1pPr>
              <a:defRPr/>
            </a:lvl1pPr>
          </a:lstStyle>
          <a:p>
            <a:pPr>
              <a:defRPr/>
            </a:pPr>
            <a:fld id="{9E84B055-2C0F-499A-BA1F-BA4057CA878A}" type="datetimeFigureOut">
              <a:rPr lang="en-US"/>
              <a:pPr>
                <a:defRPr/>
              </a:pPr>
              <a:t>11/17/2016</a:t>
            </a:fld>
            <a:endParaRPr lang="en-US" dirty="0"/>
          </a:p>
        </p:txBody>
      </p:sp>
      <p:sp>
        <p:nvSpPr>
          <p:cNvPr id="1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888307935"/>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solidFill>
                  <a:srgbClr val="DBF5F9">
                    <a:shade val="90000"/>
                  </a:srgbClr>
                </a:solidFill>
              </a:defRPr>
            </a:lvl1pPr>
          </a:lstStyle>
          <a:p>
            <a:pPr>
              <a:defRPr/>
            </a:pPr>
            <a:fld id="{B3D757A7-23B0-4EAB-8823-5AC89368A1CA}" type="datetimeFigureOut">
              <a:rPr lang="en-US"/>
              <a:pPr>
                <a:defRPr/>
              </a:pPr>
              <a:t>11/17/2016</a:t>
            </a:fld>
            <a:endParaRPr lang="en-US"/>
          </a:p>
        </p:txBody>
      </p:sp>
      <p:sp>
        <p:nvSpPr>
          <p:cNvPr id="5" name="Footer Placeholder 18"/>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BF5F9">
                    <a:shade val="90000"/>
                  </a:srgbClr>
                </a:solidFill>
              </a:defRPr>
            </a:lvl1pPr>
          </a:lstStyle>
          <a:p>
            <a:pPr>
              <a:defRPr/>
            </a:pPr>
            <a:fld id="{E8CAB7AC-B736-4ABF-B678-249306252AB3}" type="slidenum">
              <a:rPr lang="en-US"/>
              <a:pPr>
                <a:defRPr/>
              </a:pPr>
              <a:t>‹#›</a:t>
            </a:fld>
            <a:endParaRPr lang="en-US"/>
          </a:p>
        </p:txBody>
      </p:sp>
    </p:spTree>
    <p:extLst>
      <p:ext uri="{BB962C8B-B14F-4D97-AF65-F5344CB8AC3E}">
        <p14:creationId xmlns:p14="http://schemas.microsoft.com/office/powerpoint/2010/main" val="225048920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F4C676B-04A4-4CEB-9BCD-8A60900A7311}" type="datetimeFigureOut">
              <a:rPr lang="en-US"/>
              <a:pPr>
                <a:defRPr/>
              </a:pPr>
              <a:t>11/17/2016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9049B0C-B4BD-4331-861F-F6F4E7C75335}" type="slidenum">
              <a:rPr lang="en-US"/>
              <a:pPr>
                <a:defRPr/>
              </a:pPr>
              <a:t>‹#›</a:t>
            </a:fld>
            <a:endParaRPr lang="en-US"/>
          </a:p>
        </p:txBody>
      </p:sp>
    </p:spTree>
    <p:extLst>
      <p:ext uri="{BB962C8B-B14F-4D97-AF65-F5344CB8AC3E}">
        <p14:creationId xmlns:p14="http://schemas.microsoft.com/office/powerpoint/2010/main" val="3875490175"/>
      </p:ext>
    </p:extLst>
  </p:cSld>
  <p:clrMapOvr>
    <a:masterClrMapping/>
  </p:clrMapOvr>
  <p:transition>
    <p:wedg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DBF5F9">
                    <a:shade val="90000"/>
                  </a:srgbClr>
                </a:solidFill>
              </a:defRPr>
            </a:lvl1pPr>
          </a:lstStyle>
          <a:p>
            <a:pPr>
              <a:defRPr/>
            </a:pPr>
            <a:fld id="{05212B06-FB6B-4892-9D34-FBB62C3035C5}" type="datetimeFigureOut">
              <a:rPr lang="en-US"/>
              <a:pPr>
                <a:defRPr/>
              </a:pPr>
              <a:t>11/17/2016</a:t>
            </a:fld>
            <a:endParaRPr lang="en-US"/>
          </a:p>
        </p:txBody>
      </p:sp>
      <p:sp>
        <p:nvSpPr>
          <p:cNvPr id="5" name="Footer Placeholder 4"/>
          <p:cNvSpPr>
            <a:spLocks noGrp="1"/>
          </p:cNvSpPr>
          <p:nvPr>
            <p:ph type="ftr" sz="quarter" idx="11"/>
          </p:nvPr>
        </p:nvSpPr>
        <p:spPr/>
        <p:txBody>
          <a:bodyPr/>
          <a:lstStyle>
            <a:lvl1pPr>
              <a:defRPr>
                <a:solidFill>
                  <a:srgbClr val="DBF5F9">
                    <a:shade val="90000"/>
                  </a:srgb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BF5F9">
                    <a:shade val="90000"/>
                  </a:srgbClr>
                </a:solidFill>
              </a:defRPr>
            </a:lvl1pPr>
          </a:lstStyle>
          <a:p>
            <a:pPr>
              <a:defRPr/>
            </a:pPr>
            <a:fld id="{5795DFB5-CC92-49BE-B6B8-4CADB625755A}" type="slidenum">
              <a:rPr lang="en-US"/>
              <a:pPr>
                <a:defRPr/>
              </a:pPr>
              <a:t>‹#›</a:t>
            </a:fld>
            <a:endParaRPr lang="en-US"/>
          </a:p>
        </p:txBody>
      </p:sp>
    </p:spTree>
    <p:extLst>
      <p:ext uri="{BB962C8B-B14F-4D97-AF65-F5344CB8AC3E}">
        <p14:creationId xmlns:p14="http://schemas.microsoft.com/office/powerpoint/2010/main" val="3987917149"/>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3A161EA-5CE0-4AD5-B6C9-5E579475BFDC}" type="datetimeFigureOut">
              <a:rPr lang="en-US"/>
              <a:pPr>
                <a:defRPr/>
              </a:pPr>
              <a:t>11/17/2016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4DB59E57-09AF-4CAA-8E88-B12D1AD960BA}" type="slidenum">
              <a:rPr lang="en-US"/>
              <a:pPr>
                <a:defRPr/>
              </a:pPr>
              <a:t>‹#›</a:t>
            </a:fld>
            <a:endParaRPr lang="en-US"/>
          </a:p>
        </p:txBody>
      </p:sp>
    </p:spTree>
    <p:extLst>
      <p:ext uri="{BB962C8B-B14F-4D97-AF65-F5344CB8AC3E}">
        <p14:creationId xmlns:p14="http://schemas.microsoft.com/office/powerpoint/2010/main" val="3370871295"/>
      </p:ext>
    </p:extLst>
  </p:cSld>
  <p:clrMapOvr>
    <a:masterClrMapping/>
  </p:clrMapOvr>
  <p:transition>
    <p:wedg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E24DF63D-7BFE-4969-860C-7DC817EF4705}" type="datetimeFigureOut">
              <a:rPr lang="en-US"/>
              <a:pPr>
                <a:defRPr/>
              </a:pPr>
              <a:t>11/17/2016</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0DE8329A-A02B-4440-BE4D-7F55B1B899F8}" type="slidenum">
              <a:rPr lang="en-US"/>
              <a:pPr>
                <a:defRPr/>
              </a:pPr>
              <a:t>‹#›</a:t>
            </a:fld>
            <a:endParaRPr lang="en-US"/>
          </a:p>
        </p:txBody>
      </p:sp>
    </p:spTree>
    <p:extLst>
      <p:ext uri="{BB962C8B-B14F-4D97-AF65-F5344CB8AC3E}">
        <p14:creationId xmlns:p14="http://schemas.microsoft.com/office/powerpoint/2010/main" val="2235821170"/>
      </p:ext>
    </p:extLst>
  </p:cSld>
  <p:clrMapOvr>
    <a:masterClrMapping/>
  </p:clrMapOvr>
  <p:transition>
    <p:wedg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46300C00-640B-4DE8-AC6D-0B6549917788}" type="datetimeFigureOut">
              <a:rPr lang="en-US"/>
              <a:pPr>
                <a:defRPr/>
              </a:pPr>
              <a:t>11/17/2016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326F106C-E34A-45A6-8B9F-FE15D58E0C3B}" type="slidenum">
              <a:rPr lang="en-US"/>
              <a:pPr>
                <a:defRPr/>
              </a:pPr>
              <a:t>‹#›</a:t>
            </a:fld>
            <a:endParaRPr lang="en-US"/>
          </a:p>
        </p:txBody>
      </p:sp>
    </p:spTree>
    <p:extLst>
      <p:ext uri="{BB962C8B-B14F-4D97-AF65-F5344CB8AC3E}">
        <p14:creationId xmlns:p14="http://schemas.microsoft.com/office/powerpoint/2010/main" val="3124544267"/>
      </p:ext>
    </p:extLst>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rgbClr val="DBF5F9">
                    <a:shade val="90000"/>
                  </a:srgbClr>
                </a:solidFill>
              </a:defRPr>
            </a:lvl1pPr>
          </a:lstStyle>
          <a:p>
            <a:pPr>
              <a:defRPr/>
            </a:pPr>
            <a:fld id="{0C09FA2D-7D9C-4BC5-B278-58B079FE55D7}" type="datetimeFigureOut">
              <a:rPr lang="en-US"/>
              <a:pPr>
                <a:defRPr/>
              </a:pPr>
              <a:t>11/17/2016</a:t>
            </a:fld>
            <a:endParaRPr lang="en-US" dirty="0"/>
          </a:p>
        </p:txBody>
      </p:sp>
      <p:sp>
        <p:nvSpPr>
          <p:cNvPr id="5" name="Footer Placeholder 4"/>
          <p:cNvSpPr>
            <a:spLocks noGrp="1"/>
          </p:cNvSpPr>
          <p:nvPr>
            <p:ph type="ftr" sz="quarter" idx="11"/>
          </p:nvPr>
        </p:nvSpPr>
        <p:spPr/>
        <p:txBody>
          <a:bodyPr/>
          <a:lstStyle>
            <a:lvl1pPr>
              <a:defRPr>
                <a:solidFill>
                  <a:srgbClr val="DBF5F9">
                    <a:shade val="90000"/>
                  </a:srgbClr>
                </a:solidFill>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solidFill>
                  <a:srgbClr val="DBF5F9">
                    <a:shade val="90000"/>
                  </a:srgbClr>
                </a:solidFill>
              </a:defRPr>
            </a:lvl1pPr>
          </a:lstStyle>
          <a:p>
            <a:pPr>
              <a:defRPr/>
            </a:pPr>
            <a:fld id="{B1AFD7D7-31E4-4705-AECD-4240D991336B}" type="slidenum">
              <a:rPr lang="en-US"/>
              <a:pPr>
                <a:defRPr/>
              </a:pPr>
              <a:t>‹#›</a:t>
            </a:fld>
            <a:endParaRPr lang="en-US" dirty="0"/>
          </a:p>
        </p:txBody>
      </p:sp>
    </p:spTree>
    <p:extLst>
      <p:ext uri="{BB962C8B-B14F-4D97-AF65-F5344CB8AC3E}">
        <p14:creationId xmlns:p14="http://schemas.microsoft.com/office/powerpoint/2010/main" val="220326258"/>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45AB0E7-F37E-48CF-9175-51954767C8E0}" type="datetimeFigureOut">
              <a:rPr lang="en-US"/>
              <a:pPr>
                <a:defRPr/>
              </a:pPr>
              <a:t>11/17/2016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DA6F32D9-EE4F-4E59-BF2D-B1A7D08D25E6}" type="slidenum">
              <a:rPr lang="en-US"/>
              <a:pPr>
                <a:defRPr/>
              </a:pPr>
              <a:t>‹#›</a:t>
            </a:fld>
            <a:endParaRPr lang="en-US"/>
          </a:p>
        </p:txBody>
      </p:sp>
    </p:spTree>
    <p:extLst>
      <p:ext uri="{BB962C8B-B14F-4D97-AF65-F5344CB8AC3E}">
        <p14:creationId xmlns:p14="http://schemas.microsoft.com/office/powerpoint/2010/main" val="3449637088"/>
      </p:ext>
    </p:extLst>
  </p:cSld>
  <p:clrMapOvr>
    <a:masterClrMapping/>
  </p:clrMapOvr>
  <p:transition>
    <p:wedg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66CFB3FA-6E8A-4AEF-A47E-BF6AC3501B2C}" type="datetimeFigureOut">
              <a:rPr lang="en-US"/>
              <a:pPr>
                <a:defRPr/>
              </a:pPr>
              <a:t>11/17/2016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7D7D188-6366-46DD-B615-DDFDC5885FB6}" type="slidenum">
              <a:rPr lang="en-US"/>
              <a:pPr>
                <a:defRPr/>
              </a:pPr>
              <a:t>‹#›</a:t>
            </a:fld>
            <a:endParaRPr lang="en-US"/>
          </a:p>
        </p:txBody>
      </p:sp>
    </p:spTree>
    <p:extLst>
      <p:ext uri="{BB962C8B-B14F-4D97-AF65-F5344CB8AC3E}">
        <p14:creationId xmlns:p14="http://schemas.microsoft.com/office/powerpoint/2010/main" val="929667571"/>
      </p:ext>
    </p:extLst>
  </p:cSld>
  <p:clrMapOvr>
    <a:masterClrMapping/>
  </p:clrMapOvr>
  <p:transition>
    <p:wedg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4CBC358-4BF7-4B1B-A55F-784CCA19E2E8}" type="datetimeFigureOut">
              <a:rPr lang="en-US"/>
              <a:pPr>
                <a:defRPr/>
              </a:pPr>
              <a:t>11/17/2016</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43C648FF-12FE-4521-BE00-7FEC863D60E9}" type="slidenum">
              <a:rPr lang="en-US"/>
              <a:pPr>
                <a:defRPr/>
              </a:pPr>
              <a:t>‹#›</a:t>
            </a:fld>
            <a:endParaRPr lang="en-US"/>
          </a:p>
        </p:txBody>
      </p:sp>
    </p:spTree>
    <p:extLst>
      <p:ext uri="{BB962C8B-B14F-4D97-AF65-F5344CB8AC3E}">
        <p14:creationId xmlns:p14="http://schemas.microsoft.com/office/powerpoint/2010/main" val="1640306794"/>
      </p:ext>
    </p:extLst>
  </p:cSld>
  <p:clrMapOvr>
    <a:masterClrMapping/>
  </p:clrMapOvr>
  <p:transition>
    <p:wedg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F6034CC-266C-4A52-A9BE-BAD88E3A02CF}" type="datetimeFigureOut">
              <a:rPr lang="en-US"/>
              <a:pPr>
                <a:defRPr/>
              </a:pPr>
              <a:t>11/17/2016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677DD8F-DBC0-4332-BBE8-D20965A39CCB}" type="slidenum">
              <a:rPr lang="en-US"/>
              <a:pPr>
                <a:defRPr/>
              </a:pPr>
              <a:t>‹#›</a:t>
            </a:fld>
            <a:endParaRPr lang="en-US"/>
          </a:p>
        </p:txBody>
      </p:sp>
    </p:spTree>
    <p:extLst>
      <p:ext uri="{BB962C8B-B14F-4D97-AF65-F5344CB8AC3E}">
        <p14:creationId xmlns:p14="http://schemas.microsoft.com/office/powerpoint/2010/main" val="2229267526"/>
      </p:ext>
    </p:extLst>
  </p:cSld>
  <p:clrMapOvr>
    <a:masterClrMapping/>
  </p:clrMapOvr>
  <p:transition>
    <p:wedg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20D9A0E-CF12-49AA-BBFA-73B2BD35158C}" type="datetimeFigureOut">
              <a:rPr lang="en-US"/>
              <a:pPr>
                <a:defRPr/>
              </a:pPr>
              <a:t>11/17/2016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E8BDC4C-AFD7-412F-B282-210FDFC2E26A}" type="slidenum">
              <a:rPr lang="en-US"/>
              <a:pPr>
                <a:defRPr/>
              </a:pPr>
              <a:t>‹#›</a:t>
            </a:fld>
            <a:endParaRPr lang="en-US"/>
          </a:p>
        </p:txBody>
      </p:sp>
    </p:spTree>
    <p:extLst>
      <p:ext uri="{BB962C8B-B14F-4D97-AF65-F5344CB8AC3E}">
        <p14:creationId xmlns:p14="http://schemas.microsoft.com/office/powerpoint/2010/main" val="1780044261"/>
      </p:ext>
    </p:extLst>
  </p:cSld>
  <p:clrMapOvr>
    <a:masterClrMapping/>
  </p:clrMapOvr>
  <p:transition>
    <p:wedg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a:defRPr/>
            </a:lvl1pPr>
          </a:lstStyle>
          <a:p>
            <a:pPr>
              <a:defRPr/>
            </a:pPr>
            <a:fld id="{69D711A1-88FF-4574-9E44-EA9853E3F0C2}" type="slidenum">
              <a:rPr lang="ar-SA"/>
              <a:pPr>
                <a:defRPr/>
              </a:pPr>
              <a:t>‹#›</a:t>
            </a:fld>
            <a:endParaRPr lang="en-US"/>
          </a:p>
        </p:txBody>
      </p:sp>
      <p:sp>
        <p:nvSpPr>
          <p:cNvPr id="4" name="Date Placeholder 3"/>
          <p:cNvSpPr>
            <a:spLocks noGrp="1"/>
          </p:cNvSpPr>
          <p:nvPr>
            <p:ph type="dt" sz="half" idx="11"/>
          </p:nvPr>
        </p:nvSpPr>
        <p:spPr>
          <a:xfrm>
            <a:off x="457200" y="6243638"/>
            <a:ext cx="2133600" cy="457200"/>
          </a:xfrm>
        </p:spPr>
        <p:txBody>
          <a:bodyPr/>
          <a:lstStyle>
            <a:lvl1pPr>
              <a:defRPr/>
            </a:lvl1pPr>
          </a:lstStyle>
          <a:p>
            <a:pPr>
              <a:defRPr/>
            </a:pPr>
            <a:endParaRPr lang="en-US"/>
          </a:p>
        </p:txBody>
      </p:sp>
      <p:sp>
        <p:nvSpPr>
          <p:cNvPr id="5" name="Footer Placeholder 4"/>
          <p:cNvSpPr>
            <a:spLocks noGrp="1"/>
          </p:cNvSpPr>
          <p:nvPr>
            <p:ph type="ftr" sz="quarter" idx="12"/>
          </p:nvPr>
        </p:nvSpPr>
        <p:spPr>
          <a:xfrm>
            <a:off x="3124200" y="6243638"/>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10759191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pPr>
              <a:defRPr/>
            </a:pPr>
            <a:fld id="{ECE9B197-8DD1-4717-B736-DC2E09479E4F}" type="slidenum">
              <a:rPr lang="ar-SA"/>
              <a:pPr>
                <a:defRPr/>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a:p>
        </p:txBody>
      </p:sp>
    </p:spTree>
    <p:extLst>
      <p:ext uri="{BB962C8B-B14F-4D97-AF65-F5344CB8AC3E}">
        <p14:creationId xmlns:p14="http://schemas.microsoft.com/office/powerpoint/2010/main" val="8373302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5" name="Rectangle 20"/>
          <p:cNvSpPr>
            <a:spLocks noChangeArrowheads="1"/>
          </p:cNvSpPr>
          <p:nvPr/>
        </p:nvSpPr>
        <p:spPr bwMode="white">
          <a:xfrm>
            <a:off x="8991600" y="3175"/>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6" name="Rectangle 21"/>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7" name="Rectangle 23"/>
          <p:cNvSpPr>
            <a:spLocks noChangeArrowheads="1"/>
          </p:cNvSpPr>
          <p:nvPr/>
        </p:nvSpPr>
        <p:spPr bwMode="white">
          <a:xfrm>
            <a:off x="0" y="0"/>
            <a:ext cx="9144000" cy="25146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2" name="Rectangle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95776D61-D910-48C5-9101-B255D05849E4}" type="datetimeFigureOut">
              <a:rPr lang="en-US"/>
              <a:pPr>
                <a:defRPr/>
              </a:pPr>
              <a:t>11/17/2016</a:t>
            </a:fld>
            <a:endParaRPr lang="en-US"/>
          </a:p>
        </p:txBody>
      </p:sp>
      <p:sp>
        <p:nvSpPr>
          <p:cNvPr id="16" name="Footer Placeholder 16"/>
          <p:cNvSpPr>
            <a:spLocks noGrp="1"/>
          </p:cNvSpPr>
          <p:nvPr>
            <p:ph type="ftr" sz="quarter" idx="11"/>
          </p:nvPr>
        </p:nvSpPr>
        <p:spPr/>
        <p:txBody>
          <a:bodyPr/>
          <a:lstStyle>
            <a:lvl1pPr>
              <a:defRPr/>
            </a:lvl1pPr>
          </a:lstStyle>
          <a:p>
            <a:pPr>
              <a:defRPr/>
            </a:pPr>
            <a:endParaRPr lang="en-US"/>
          </a:p>
        </p:txBody>
      </p:sp>
      <p:sp>
        <p:nvSpPr>
          <p:cNvPr id="17" name="Slide Number Placeholder 28"/>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4A6CD81F-2A25-4DD5-83A2-2059CE7CB394}"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559501966"/>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62E69D-E37A-4A8F-B1E1-2F5A51149567}" type="datetimeFigureOut">
              <a:rPr lang="en-US"/>
              <a:pPr>
                <a:defRPr/>
              </a:pPr>
              <a:t>11/17/2016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4362450" y="1027113"/>
            <a:ext cx="457200" cy="441325"/>
          </a:xfrm>
        </p:spPr>
        <p:txBody>
          <a:bodyPr/>
          <a:lstStyle>
            <a:lvl1pPr>
              <a:defRPr/>
            </a:lvl1pPr>
          </a:lstStyle>
          <a:p>
            <a:pPr>
              <a:defRPr/>
            </a:pPr>
            <a:fld id="{D354BDD2-0DE7-4916-8D4B-AEDF0E20EE08}"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966103427"/>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5"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6" name="Rectangle 21"/>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7" name="Rectangle 23"/>
          <p:cNvSpPr>
            <a:spLocks noChangeArrowheads="1"/>
          </p:cNvSpPr>
          <p:nvPr/>
        </p:nvSpPr>
        <p:spPr bwMode="white">
          <a:xfrm>
            <a:off x="8991600" y="1905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8" name="Rectangle 24"/>
          <p:cNvSpPr>
            <a:spLocks noChangeArrowheads="1"/>
          </p:cNvSpPr>
          <p:nvPr/>
        </p:nvSpPr>
        <p:spPr bwMode="white">
          <a:xfrm>
            <a:off x="152400" y="2286000"/>
            <a:ext cx="8832850" cy="304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9" name="Rectangle 25"/>
          <p:cNvSpPr>
            <a:spLocks noChangeArrowheads="1"/>
          </p:cNvSpPr>
          <p:nvPr/>
        </p:nvSpPr>
        <p:spPr bwMode="auto">
          <a:xfrm>
            <a:off x="155575" y="142875"/>
            <a:ext cx="8832850" cy="2139950"/>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US"/>
          </a:p>
        </p:txBody>
      </p:sp>
      <p:sp>
        <p:nvSpPr>
          <p:cNvPr id="16" name="Date Placeholder 3"/>
          <p:cNvSpPr>
            <a:spLocks noGrp="1"/>
          </p:cNvSpPr>
          <p:nvPr>
            <p:ph type="dt" sz="half" idx="11"/>
          </p:nvPr>
        </p:nvSpPr>
        <p:spPr/>
        <p:txBody>
          <a:bodyPr/>
          <a:lstStyle>
            <a:lvl1pPr>
              <a:defRPr/>
            </a:lvl1pPr>
          </a:lstStyle>
          <a:p>
            <a:pPr>
              <a:defRPr/>
            </a:pPr>
            <a:fld id="{F34004E3-99CE-4B4D-A67B-895A89B537C9}" type="datetimeFigureOut">
              <a:rPr lang="en-US"/>
              <a:pPr>
                <a:defRPr/>
              </a:pPr>
              <a:t>11/17/2016</a:t>
            </a:fld>
            <a:endParaRPr lang="en-US"/>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5C4ECAF0-AC0B-4B61-B2F2-5A54A8E65EBC}"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31990461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64CAE70-B309-4B0D-A8B7-CA45450801B0}" type="datetimeFigureOut">
              <a:rPr lang="en-US"/>
              <a:pPr>
                <a:defRPr/>
              </a:pPr>
              <a:t>11/17/2016</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616E8DFA-37CA-4394-BFF8-770A8725B480}" type="slidenum">
              <a:rPr lang="en-US"/>
              <a:pPr>
                <a:defRPr/>
              </a:pPr>
              <a:t>‹#›</a:t>
            </a:fld>
            <a:endParaRPr lang="en-US" dirty="0"/>
          </a:p>
        </p:txBody>
      </p:sp>
    </p:spTree>
    <p:extLst>
      <p:ext uri="{BB962C8B-B14F-4D97-AF65-F5344CB8AC3E}">
        <p14:creationId xmlns:p14="http://schemas.microsoft.com/office/powerpoint/2010/main" val="4018998273"/>
      </p:ext>
    </p:extLst>
  </p:cSld>
  <p:clrMapOvr>
    <a:masterClrMapping/>
  </p:clrMapOvr>
  <p:transition>
    <p:wedg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smtClean="0">
              <a:solidFill>
                <a:prstClr val="black"/>
              </a:solidFill>
              <a:latin typeface="Arial" charset="0"/>
              <a:cs typeface="Arial" charset="0"/>
            </a:endParaRPr>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6410325"/>
            <a:ext cx="3044825" cy="365125"/>
          </a:xfrm>
        </p:spPr>
        <p:txBody>
          <a:bodyPr/>
          <a:lstStyle>
            <a:lvl1pPr>
              <a:defRPr/>
            </a:lvl1pPr>
          </a:lstStyle>
          <a:p>
            <a:pPr>
              <a:defRPr/>
            </a:pPr>
            <a:fld id="{B612571C-1E09-43AC-8166-35F550F6205A}" type="datetimeFigureOut">
              <a:rPr lang="en-US"/>
              <a:pPr>
                <a:defRPr/>
              </a:pPr>
              <a:t>11/17/2016</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D2DF4041-0543-4BD1-B431-CF2D58DDEA28}"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1129216040"/>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smtClean="0">
              <a:solidFill>
                <a:prstClr val="black"/>
              </a:solidFill>
              <a:latin typeface="Arial" charset="0"/>
              <a:cs typeface="Arial" charset="0"/>
            </a:endParaRPr>
          </a:p>
        </p:txBody>
      </p:sp>
      <p:sp>
        <p:nvSpPr>
          <p:cNvPr id="8" name="Rectangle 20"/>
          <p:cNvSpPr>
            <a:spLocks noChangeArrowheads="1"/>
          </p:cNvSpPr>
          <p:nvPr/>
        </p:nvSpPr>
        <p:spPr bwMode="white">
          <a:xfrm>
            <a:off x="0" y="0"/>
            <a:ext cx="9144000" cy="1447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9" name="Rectangle 21"/>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1" name="Rectangle 24"/>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3AEFF064-E606-4707-BF65-0362B78561F3}" type="datetimeFigureOut">
              <a:rPr lang="en-US"/>
              <a:pPr>
                <a:defRPr/>
              </a:pPr>
              <a:t>11/17/2016</a:t>
            </a:fld>
            <a:endParaRPr lang="en-US"/>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E1A00BFA-AFF5-4EC6-B3A1-CE57F7FEF3D0}"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345572874"/>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07A0722B-198E-4E46-80AB-DCBD98335E4E}" type="datetimeFigureOut">
              <a:rPr lang="en-US"/>
              <a:pPr>
                <a:defRPr/>
              </a:pPr>
              <a:t>11/17/2016</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1FBEBCEC-59E4-47C5-95B2-AD264309210D}"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6482286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3" name="Rectangle 20"/>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4"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5"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6" name="Rectangle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8" name="Date Placeholder 1"/>
          <p:cNvSpPr>
            <a:spLocks noGrp="1"/>
          </p:cNvSpPr>
          <p:nvPr>
            <p:ph type="dt" sz="half" idx="10"/>
          </p:nvPr>
        </p:nvSpPr>
        <p:spPr/>
        <p:txBody>
          <a:bodyPr/>
          <a:lstStyle>
            <a:lvl1pPr>
              <a:defRPr/>
            </a:lvl1pPr>
          </a:lstStyle>
          <a:p>
            <a:pPr>
              <a:defRPr/>
            </a:pPr>
            <a:fld id="{1FE8F6FB-8DAB-4B31-B00D-C1ADE267764B}" type="datetimeFigureOut">
              <a:rPr lang="en-US"/>
              <a:pPr>
                <a:defRPr/>
              </a:pPr>
              <a:t>11/17/2016</a:t>
            </a:fld>
            <a:endParaRPr lang="en-US"/>
          </a:p>
        </p:txBody>
      </p:sp>
      <p:sp>
        <p:nvSpPr>
          <p:cNvPr id="9" name="Footer Placeholder 2"/>
          <p:cNvSpPr>
            <a:spLocks noGrp="1"/>
          </p:cNvSpPr>
          <p:nvPr>
            <p:ph type="ftr" sz="quarter" idx="11"/>
          </p:nvPr>
        </p:nvSpPr>
        <p:spPr/>
        <p:txBody>
          <a:bodyPr/>
          <a:lstStyle>
            <a:lvl1pPr>
              <a:defRPr/>
            </a:lvl1pPr>
          </a:lstStyle>
          <a:p>
            <a:pPr>
              <a:defRPr/>
            </a:pPr>
            <a:endParaRPr lang="en-US"/>
          </a:p>
        </p:txBody>
      </p:sp>
      <p:sp>
        <p:nvSpPr>
          <p:cNvPr id="10" name="Slide Number Placeholder 3"/>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A6E708F7-2123-42A7-8238-5B44E24BFF4D}" type="slidenum">
              <a:rPr lang="en-US"/>
              <a:pPr>
                <a:defRPr/>
              </a:pPr>
              <a:t>‹#›</a:t>
            </a:fld>
            <a:endParaRPr lang="en-US"/>
          </a:p>
        </p:txBody>
      </p:sp>
    </p:spTree>
    <p:extLst>
      <p:ext uri="{BB962C8B-B14F-4D97-AF65-F5344CB8AC3E}">
        <p14:creationId xmlns:p14="http://schemas.microsoft.com/office/powerpoint/2010/main" val="34712505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8" name="Rectangle 23"/>
          <p:cNvSpPr>
            <a:spLocks noChangeArrowheads="1"/>
          </p:cNvSpPr>
          <p:nvPr/>
        </p:nvSpPr>
        <p:spPr bwMode="white">
          <a:xfrm>
            <a:off x="0" y="0"/>
            <a:ext cx="9144000" cy="119063"/>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C54C8358-F8E2-4719-9C92-D36BC0592739}" type="slidenum">
              <a:rPr lang="en-US">
                <a:solidFill>
                  <a:srgbClr val="9C007F">
                    <a:shade val="75000"/>
                  </a:srgbClr>
                </a:solidFill>
              </a:rPr>
              <a:pPr>
                <a:defRPr/>
              </a:pPr>
              <a:t>‹#›</a:t>
            </a:fld>
            <a:endParaRPr lang="en-US">
              <a:solidFill>
                <a:srgbClr val="9C007F">
                  <a:shade val="75000"/>
                </a:srgbClr>
              </a:solidFill>
            </a:endParaRPr>
          </a:p>
        </p:txBody>
      </p:sp>
      <p:sp>
        <p:nvSpPr>
          <p:cNvPr id="17" name="Date Placeholder 4"/>
          <p:cNvSpPr>
            <a:spLocks noGrp="1"/>
          </p:cNvSpPr>
          <p:nvPr>
            <p:ph type="dt" sz="half" idx="11"/>
          </p:nvPr>
        </p:nvSpPr>
        <p:spPr/>
        <p:txBody>
          <a:bodyPr/>
          <a:lstStyle>
            <a:lvl1pPr>
              <a:defRPr/>
            </a:lvl1pPr>
          </a:lstStyle>
          <a:p>
            <a:pPr>
              <a:defRPr/>
            </a:pPr>
            <a:fld id="{CD9AD5D6-9585-4FD1-88A5-A6DCBC274A31}" type="datetimeFigureOut">
              <a:rPr lang="en-US"/>
              <a:pPr>
                <a:defRPr/>
              </a:pPr>
              <a:t>11/17/2016</a:t>
            </a:fld>
            <a:endParaRPr lang="en-US"/>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extLst>
      <p:ext uri="{BB962C8B-B14F-4D97-AF65-F5344CB8AC3E}">
        <p14:creationId xmlns:p14="http://schemas.microsoft.com/office/powerpoint/2010/main" val="4036599727"/>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8" name="Rectangle 23"/>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D62F979C-8CD5-4558-A822-C302EB0044BA}" type="slidenum">
              <a:rPr lang="en-US">
                <a:solidFill>
                  <a:srgbClr val="9C007F">
                    <a:shade val="75000"/>
                  </a:srgbClr>
                </a:solidFill>
              </a:rPr>
              <a:pPr>
                <a:defRPr/>
              </a:pPr>
              <a:t>‹#›</a:t>
            </a:fld>
            <a:endParaRPr lang="en-US">
              <a:solidFill>
                <a:srgbClr val="9C007F">
                  <a:shade val="75000"/>
                </a:srgbClr>
              </a:solidFill>
            </a:endParaRPr>
          </a:p>
        </p:txBody>
      </p:sp>
      <p:sp>
        <p:nvSpPr>
          <p:cNvPr id="17" name="Date Placeholder 4"/>
          <p:cNvSpPr>
            <a:spLocks noGrp="1"/>
          </p:cNvSpPr>
          <p:nvPr>
            <p:ph type="dt" sz="half" idx="11"/>
          </p:nvPr>
        </p:nvSpPr>
        <p:spPr>
          <a:xfrm>
            <a:off x="5788025" y="6405563"/>
            <a:ext cx="3044825" cy="365125"/>
          </a:xfrm>
        </p:spPr>
        <p:txBody>
          <a:bodyPr/>
          <a:lstStyle>
            <a:lvl1pPr>
              <a:defRPr/>
            </a:lvl1pPr>
          </a:lstStyle>
          <a:p>
            <a:pPr>
              <a:defRPr/>
            </a:pPr>
            <a:fld id="{C9524B88-6C84-456B-90F9-34EDE8A90396}" type="datetimeFigureOut">
              <a:rPr lang="en-US"/>
              <a:pPr>
                <a:defRPr/>
              </a:pPr>
              <a:t>11/17/2016</a:t>
            </a:fld>
            <a:endParaRPr lang="en-US"/>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extLst>
      <p:ext uri="{BB962C8B-B14F-4D97-AF65-F5344CB8AC3E}">
        <p14:creationId xmlns:p14="http://schemas.microsoft.com/office/powerpoint/2010/main" val="17043821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5CE4AAE-1CA3-41FB-9463-50875BD27310}" type="datetimeFigureOut">
              <a:rPr lang="en-US"/>
              <a:pPr>
                <a:defRPr/>
              </a:pPr>
              <a:t>11/17/2016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F78F4F-D158-4CA3-9A82-631DC96D937A}" type="slidenum">
              <a:rPr lang="en-US">
                <a:solidFill>
                  <a:srgbClr val="9C007F">
                    <a:shade val="75000"/>
                  </a:srgbClr>
                </a:solidFill>
              </a:rPr>
              <a:pPr>
                <a:defRPr/>
              </a:pPr>
              <a:t>‹#›</a:t>
            </a:fld>
            <a:endParaRPr lang="en-US">
              <a:solidFill>
                <a:srgbClr val="9C007F">
                  <a:shade val="75000"/>
                </a:srgbClr>
              </a:solidFill>
            </a:endParaRPr>
          </a:p>
        </p:txBody>
      </p:sp>
    </p:spTree>
    <p:extLst>
      <p:ext uri="{BB962C8B-B14F-4D97-AF65-F5344CB8AC3E}">
        <p14:creationId xmlns:p14="http://schemas.microsoft.com/office/powerpoint/2010/main" val="360140170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5" name="Rectangle 20"/>
          <p:cNvSpPr>
            <a:spLocks noChangeArrowheads="1"/>
          </p:cNvSpPr>
          <p:nvPr/>
        </p:nvSpPr>
        <p:spPr bwMode="white">
          <a:xfrm>
            <a:off x="7010400" y="0"/>
            <a:ext cx="21336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6" name="Rectangle 21"/>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7"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E919BEB7-837B-4286-AEB0-FA26B3347764}" type="slidenum">
              <a:rPr lang="en-US">
                <a:solidFill>
                  <a:srgbClr val="9C007F">
                    <a:shade val="75000"/>
                  </a:srgbClr>
                </a:solidFill>
              </a:rPr>
              <a:pPr>
                <a:defRPr/>
              </a:pPr>
              <a:t>‹#›</a:t>
            </a:fld>
            <a:endParaRPr lang="en-US">
              <a:solidFill>
                <a:srgbClr val="9C007F">
                  <a:shade val="75000"/>
                </a:srgbClr>
              </a:solidFill>
            </a:endParaRPr>
          </a:p>
        </p:txBody>
      </p:sp>
      <p:sp>
        <p:nvSpPr>
          <p:cNvPr id="14" name="Date Placeholder 3"/>
          <p:cNvSpPr>
            <a:spLocks noGrp="1"/>
          </p:cNvSpPr>
          <p:nvPr>
            <p:ph type="dt" sz="half" idx="11"/>
          </p:nvPr>
        </p:nvSpPr>
        <p:spPr/>
        <p:txBody>
          <a:bodyPr/>
          <a:lstStyle>
            <a:lvl1pPr>
              <a:defRPr/>
            </a:lvl1pPr>
          </a:lstStyle>
          <a:p>
            <a:pPr>
              <a:defRPr/>
            </a:pPr>
            <a:fld id="{11F6B2D2-A094-4D1E-B4D1-E8CF4E5C87F6}" type="datetimeFigureOut">
              <a:rPr lang="en-US"/>
              <a:pPr>
                <a:defRPr/>
              </a:pPr>
              <a:t>11/17/2016</a:t>
            </a:fld>
            <a:endParaRPr lang="en-US"/>
          </a:p>
        </p:txBody>
      </p:sp>
      <p:sp>
        <p:nvSpPr>
          <p:cNvPr id="15"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765084615"/>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68F567F1-BDFC-4D93-B0C5-0D0217E5B501}" type="datetimeFigureOut">
              <a:rPr lang="en-US"/>
              <a:pPr>
                <a:defRPr/>
              </a:pPr>
              <a:t>11/17/2016</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US" dirty="0"/>
          </a:p>
        </p:txBody>
      </p:sp>
      <p:sp>
        <p:nvSpPr>
          <p:cNvPr id="9" name="Slide Number Placeholder 17"/>
          <p:cNvSpPr>
            <a:spLocks noGrp="1"/>
          </p:cNvSpPr>
          <p:nvPr>
            <p:ph type="sldNum" sz="quarter" idx="12"/>
          </p:nvPr>
        </p:nvSpPr>
        <p:spPr/>
        <p:txBody>
          <a:bodyPr/>
          <a:lstStyle>
            <a:lvl1pPr>
              <a:defRPr/>
            </a:lvl1pPr>
          </a:lstStyle>
          <a:p>
            <a:pPr>
              <a:defRPr/>
            </a:pPr>
            <a:fld id="{F33261BB-6080-4950-A70F-13E03B6C9BE4}" type="slidenum">
              <a:rPr lang="en-US"/>
              <a:pPr>
                <a:defRPr/>
              </a:pPr>
              <a:t>‹#›</a:t>
            </a:fld>
            <a:endParaRPr lang="en-US" dirty="0"/>
          </a:p>
        </p:txBody>
      </p:sp>
    </p:spTree>
    <p:extLst>
      <p:ext uri="{BB962C8B-B14F-4D97-AF65-F5344CB8AC3E}">
        <p14:creationId xmlns:p14="http://schemas.microsoft.com/office/powerpoint/2010/main" val="617771259"/>
      </p:ext>
    </p:extLst>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2C9C093D-518C-45C0-B746-06EF1D94C772}" type="datetimeFigureOut">
              <a:rPr lang="en-US"/>
              <a:pPr>
                <a:defRPr/>
              </a:pPr>
              <a:t>11/17/2016</a:t>
            </a:fld>
            <a:endParaRPr lang="en-US" dirty="0"/>
          </a:p>
        </p:txBody>
      </p:sp>
      <p:sp>
        <p:nvSpPr>
          <p:cNvPr id="4" name="Footer Placeholder 21"/>
          <p:cNvSpPr>
            <a:spLocks noGrp="1"/>
          </p:cNvSpPr>
          <p:nvPr>
            <p:ph type="ftr" sz="quarter" idx="11"/>
          </p:nvPr>
        </p:nvSpPr>
        <p:spPr/>
        <p:txBody>
          <a:bodyPr/>
          <a:lstStyle>
            <a:lvl1pPr>
              <a:defRPr/>
            </a:lvl1pPr>
          </a:lstStyle>
          <a:p>
            <a:pPr>
              <a:defRPr/>
            </a:pPr>
            <a:endParaRPr lang="en-US" dirty="0"/>
          </a:p>
        </p:txBody>
      </p:sp>
      <p:sp>
        <p:nvSpPr>
          <p:cNvPr id="5" name="Slide Number Placeholder 17"/>
          <p:cNvSpPr>
            <a:spLocks noGrp="1"/>
          </p:cNvSpPr>
          <p:nvPr>
            <p:ph type="sldNum" sz="quarter" idx="12"/>
          </p:nvPr>
        </p:nvSpPr>
        <p:spPr/>
        <p:txBody>
          <a:bodyPr/>
          <a:lstStyle>
            <a:lvl1pPr>
              <a:defRPr/>
            </a:lvl1pPr>
          </a:lstStyle>
          <a:p>
            <a:pPr>
              <a:defRPr/>
            </a:pPr>
            <a:fld id="{8F0080EA-53FE-46D1-A757-AD0A56C03D19}" type="slidenum">
              <a:rPr lang="en-US"/>
              <a:pPr>
                <a:defRPr/>
              </a:pPr>
              <a:t>‹#›</a:t>
            </a:fld>
            <a:endParaRPr lang="en-US" dirty="0"/>
          </a:p>
        </p:txBody>
      </p:sp>
    </p:spTree>
    <p:extLst>
      <p:ext uri="{BB962C8B-B14F-4D97-AF65-F5344CB8AC3E}">
        <p14:creationId xmlns:p14="http://schemas.microsoft.com/office/powerpoint/2010/main" val="2512058959"/>
      </p:ext>
    </p:extLst>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04D9E13-4B4F-479D-8B8E-492C2319AF57}" type="datetimeFigureOut">
              <a:rPr lang="en-US"/>
              <a:pPr>
                <a:defRPr/>
              </a:pPr>
              <a:t>11/17/2016</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dirty="0"/>
          </a:p>
        </p:txBody>
      </p:sp>
      <p:sp>
        <p:nvSpPr>
          <p:cNvPr id="4" name="Slide Number Placeholder 17"/>
          <p:cNvSpPr>
            <a:spLocks noGrp="1"/>
          </p:cNvSpPr>
          <p:nvPr>
            <p:ph type="sldNum" sz="quarter" idx="12"/>
          </p:nvPr>
        </p:nvSpPr>
        <p:spPr/>
        <p:txBody>
          <a:bodyPr/>
          <a:lstStyle>
            <a:lvl1pPr>
              <a:defRPr/>
            </a:lvl1pPr>
          </a:lstStyle>
          <a:p>
            <a:pPr>
              <a:defRPr/>
            </a:pPr>
            <a:fld id="{EFCC86A4-E3E1-47D0-BA4B-BBDFE7166996}" type="slidenum">
              <a:rPr lang="en-US"/>
              <a:pPr>
                <a:defRPr/>
              </a:pPr>
              <a:t>‹#›</a:t>
            </a:fld>
            <a:endParaRPr lang="en-US" dirty="0"/>
          </a:p>
        </p:txBody>
      </p:sp>
    </p:spTree>
    <p:extLst>
      <p:ext uri="{BB962C8B-B14F-4D97-AF65-F5344CB8AC3E}">
        <p14:creationId xmlns:p14="http://schemas.microsoft.com/office/powerpoint/2010/main" val="896575256"/>
      </p:ext>
    </p:extLst>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16143A1-C8F9-4FF9-871F-22B6A1967C0F}" type="datetimeFigureOut">
              <a:rPr lang="en-US"/>
              <a:pPr>
                <a:defRPr/>
              </a:pPr>
              <a:t>11/17/2016</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D34AAF4B-EB31-4B37-A7D6-544BBB3AF2D3}" type="slidenum">
              <a:rPr lang="en-US"/>
              <a:pPr>
                <a:defRPr/>
              </a:pPr>
              <a:t>‹#›</a:t>
            </a:fld>
            <a:endParaRPr lang="en-US" dirty="0"/>
          </a:p>
        </p:txBody>
      </p:sp>
    </p:spTree>
    <p:extLst>
      <p:ext uri="{BB962C8B-B14F-4D97-AF65-F5344CB8AC3E}">
        <p14:creationId xmlns:p14="http://schemas.microsoft.com/office/powerpoint/2010/main" val="2911526581"/>
      </p:ext>
    </p:extLst>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74B3BC94-6A83-4A95-A8E9-89FCD52C52EB}" type="datetimeFigureOut">
              <a:rPr lang="en-US"/>
              <a:pPr>
                <a:defRPr/>
              </a:pPr>
              <a:t>11/17/2016</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11C29EF-3869-4E09-8061-0EE9B7693E1F}" type="slidenum">
              <a:rPr lang="en-US"/>
              <a:pPr>
                <a:defRPr/>
              </a:pPr>
              <a:t>‹#›</a:t>
            </a:fld>
            <a:endParaRPr lang="en-US" dirty="0"/>
          </a:p>
        </p:txBody>
      </p:sp>
    </p:spTree>
    <p:extLst>
      <p:ext uri="{BB962C8B-B14F-4D97-AF65-F5344CB8AC3E}">
        <p14:creationId xmlns:p14="http://schemas.microsoft.com/office/powerpoint/2010/main" val="4182227077"/>
      </p:ext>
    </p:extLst>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cs typeface="Arial" pitchFamily="34" charset="0"/>
            </a:endParaRPr>
          </a:p>
        </p:txBody>
      </p:sp>
      <p:sp>
        <p:nvSpPr>
          <p:cNvPr id="2052"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46D2C5AB-B73F-4917-97B2-6E7436292CA4}" type="datetimeFigureOut">
              <a:rPr lang="en-US"/>
              <a:pPr fontAlgn="base">
                <a:spcBef>
                  <a:spcPct val="0"/>
                </a:spcBef>
                <a:spcAft>
                  <a:spcPct val="0"/>
                </a:spcAft>
                <a:defRPr/>
              </a:pPr>
              <a:t>11/17/2016</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5F833D96-47F0-4547-AE18-56C11E0146C4}" type="slidenum">
              <a:rPr lang="en-US"/>
              <a:pPr fontAlgn="base">
                <a:spcBef>
                  <a:spcPct val="0"/>
                </a:spcBef>
                <a:spcAft>
                  <a:spcPct val="0"/>
                </a:spcAft>
                <a:defRPr/>
              </a:pPr>
              <a:t>‹#›</a:t>
            </a:fld>
            <a:endParaRPr lang="en-US" dirty="0"/>
          </a:p>
        </p:txBody>
      </p:sp>
      <p:grpSp>
        <p:nvGrpSpPr>
          <p:cNvPr id="2057"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dirty="0">
                <a:solidFill>
                  <a:prstClr val="black"/>
                </a:solidFill>
                <a:latin typeface="Arial" charset="0"/>
                <a:cs typeface="Arial" charset="0"/>
              </a:endParaRPr>
            </a:p>
          </p:txBody>
        </p:sp>
      </p:grpSp>
    </p:spTree>
    <p:extLst>
      <p:ext uri="{BB962C8B-B14F-4D97-AF65-F5344CB8AC3E}">
        <p14:creationId xmlns:p14="http://schemas.microsoft.com/office/powerpoint/2010/main" val="1271663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16"/>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27" name="Rectangle 15"/>
          <p:cNvSpPr>
            <a:spLocks noChangeArrowheads="1"/>
          </p:cNvSpPr>
          <p:nvPr/>
        </p:nvSpPr>
        <p:spPr bwMode="white">
          <a:xfrm>
            <a:off x="0" y="0"/>
            <a:ext cx="9144000" cy="139382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28" name="Rectangle 17"/>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1029" name="Rectangle 18"/>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dirty="0">
              <a:solidFill>
                <a:prstClr val="black"/>
              </a:solidFill>
              <a:cs typeface="Arial" pitchFamily="34" charset="0"/>
            </a:endParaRPr>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mn-lt"/>
                <a:cs typeface="+mn-cs"/>
              </a:defRPr>
            </a:lvl1pPr>
          </a:lstStyle>
          <a:p>
            <a:pPr>
              <a:defRPr/>
            </a:pPr>
            <a:fld id="{4293145A-0C77-42CA-BDE5-F54C95781113}" type="datetimeFigureOut">
              <a:rPr lang="en-US"/>
              <a:pPr>
                <a:defRPr/>
              </a:pPr>
              <a:t>11/17/2016</a:t>
            </a:fld>
            <a:endParaRPr lang="en-US" dirty="0"/>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cs typeface="+mn-cs"/>
              </a:defRPr>
            </a:lvl1pPr>
          </a:lstStyle>
          <a:p>
            <a:pPr>
              <a:defRPr/>
            </a:pPr>
            <a:endParaRPr lang="en-US" dirty="0"/>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solidFill>
                <a:prstClr val="black"/>
              </a:solidFill>
              <a:cs typeface="Arial" pitchFamily="34" charset="0"/>
            </a:endParaRPr>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a:solidFill>
                  <a:schemeClr val="accent3">
                    <a:shade val="75000"/>
                  </a:schemeClr>
                </a:solidFill>
                <a:latin typeface="+mn-lt"/>
                <a:cs typeface="+mn-cs"/>
              </a:defRPr>
            </a:lvl1pPr>
          </a:lstStyle>
          <a:p>
            <a:pPr>
              <a:defRPr/>
            </a:pPr>
            <a:fld id="{463B0422-7558-4725-B7C1-5F6E4A1F668B}" type="slidenum">
              <a:rPr lang="en-US">
                <a:solidFill>
                  <a:srgbClr val="9C007F">
                    <a:shade val="75000"/>
                  </a:srgbClr>
                </a:solidFill>
              </a:rPr>
              <a:pPr>
                <a:defRPr/>
              </a:pPr>
              <a:t>‹#›</a:t>
            </a:fld>
            <a:endParaRPr lang="en-US" dirty="0">
              <a:solidFill>
                <a:srgbClr val="9C007F">
                  <a:shade val="75000"/>
                </a:srgbClr>
              </a:solidFill>
            </a:endParaRPr>
          </a:p>
        </p:txBody>
      </p:sp>
      <p:sp>
        <p:nvSpPr>
          <p:cNvPr id="1038" name="Title Placeholder 21"/>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9" name="Text Placeholder 12"/>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2524104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rtl="0" eaLnBrk="0" fontAlgn="base" hangingPunct="0">
        <a:spcBef>
          <a:spcPct val="0"/>
        </a:spcBef>
        <a:spcAft>
          <a:spcPct val="0"/>
        </a:spcAft>
        <a:defRPr sz="3300" kern="1200">
          <a:solidFill>
            <a:srgbClr val="89006F"/>
          </a:solidFill>
          <a:latin typeface="+mj-lt"/>
          <a:ea typeface="+mj-ea"/>
          <a:cs typeface="+mj-cs"/>
        </a:defRPr>
      </a:lvl1pPr>
      <a:lvl2pPr algn="ctr" rtl="0" eaLnBrk="0" fontAlgn="base" hangingPunct="0">
        <a:spcBef>
          <a:spcPct val="0"/>
        </a:spcBef>
        <a:spcAft>
          <a:spcPct val="0"/>
        </a:spcAft>
        <a:defRPr sz="3300">
          <a:solidFill>
            <a:srgbClr val="89006F"/>
          </a:solidFill>
          <a:latin typeface="Georgia" pitchFamily="18" charset="0"/>
        </a:defRPr>
      </a:lvl2pPr>
      <a:lvl3pPr algn="ctr" rtl="0" eaLnBrk="0" fontAlgn="base" hangingPunct="0">
        <a:spcBef>
          <a:spcPct val="0"/>
        </a:spcBef>
        <a:spcAft>
          <a:spcPct val="0"/>
        </a:spcAft>
        <a:defRPr sz="3300">
          <a:solidFill>
            <a:srgbClr val="89006F"/>
          </a:solidFill>
          <a:latin typeface="Georgia" pitchFamily="18" charset="0"/>
        </a:defRPr>
      </a:lvl3pPr>
      <a:lvl4pPr algn="ctr" rtl="0" eaLnBrk="0" fontAlgn="base" hangingPunct="0">
        <a:spcBef>
          <a:spcPct val="0"/>
        </a:spcBef>
        <a:spcAft>
          <a:spcPct val="0"/>
        </a:spcAft>
        <a:defRPr sz="3300">
          <a:solidFill>
            <a:srgbClr val="89006F"/>
          </a:solidFill>
          <a:latin typeface="Georgia" pitchFamily="18" charset="0"/>
        </a:defRPr>
      </a:lvl4pPr>
      <a:lvl5pPr algn="ctr" rtl="0" eaLnBrk="0" fontAlgn="base" hangingPunct="0">
        <a:spcBef>
          <a:spcPct val="0"/>
        </a:spcBef>
        <a:spcAft>
          <a:spcPct val="0"/>
        </a:spcAft>
        <a:defRPr sz="3300">
          <a:solidFill>
            <a:srgbClr val="89006F"/>
          </a:solidFill>
          <a:latin typeface="Georgia" pitchFamily="18" charset="0"/>
        </a:defRPr>
      </a:lvl5pPr>
      <a:lvl6pPr marL="457200" algn="ctr" rtl="0" fontAlgn="base">
        <a:spcBef>
          <a:spcPct val="0"/>
        </a:spcBef>
        <a:spcAft>
          <a:spcPct val="0"/>
        </a:spcAft>
        <a:defRPr sz="3300">
          <a:solidFill>
            <a:srgbClr val="89006F"/>
          </a:solidFill>
          <a:latin typeface="Georgia" pitchFamily="18" charset="0"/>
        </a:defRPr>
      </a:lvl6pPr>
      <a:lvl7pPr marL="914400" algn="ctr" rtl="0" fontAlgn="base">
        <a:spcBef>
          <a:spcPct val="0"/>
        </a:spcBef>
        <a:spcAft>
          <a:spcPct val="0"/>
        </a:spcAft>
        <a:defRPr sz="3300">
          <a:solidFill>
            <a:srgbClr val="89006F"/>
          </a:solidFill>
          <a:latin typeface="Georgia" pitchFamily="18" charset="0"/>
        </a:defRPr>
      </a:lvl7pPr>
      <a:lvl8pPr marL="1371600" algn="ctr" rtl="0" fontAlgn="base">
        <a:spcBef>
          <a:spcPct val="0"/>
        </a:spcBef>
        <a:spcAft>
          <a:spcPct val="0"/>
        </a:spcAft>
        <a:defRPr sz="3300">
          <a:solidFill>
            <a:srgbClr val="89006F"/>
          </a:solidFill>
          <a:latin typeface="Georgia" pitchFamily="18" charset="0"/>
        </a:defRPr>
      </a:lvl8pPr>
      <a:lvl9pPr marL="1828800" algn="ctr" rtl="0" fontAlgn="base">
        <a:spcBef>
          <a:spcPct val="0"/>
        </a:spcBef>
        <a:spcAft>
          <a:spcPct val="0"/>
        </a:spcAft>
        <a:defRPr sz="3300">
          <a:solidFill>
            <a:srgbClr val="89006F"/>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9C007F"/>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68007F"/>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005BD3"/>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3076"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3077"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3E4FE045-B34E-4CA5-A031-07F47481BCEC}" type="datetimeFigureOut">
              <a:rPr lang="en-US"/>
              <a:pPr fontAlgn="base">
                <a:spcBef>
                  <a:spcPct val="0"/>
                </a:spcBef>
                <a:spcAft>
                  <a:spcPct val="0"/>
                </a:spcAft>
                <a:defRPr/>
              </a:pPr>
              <a:t>11/17/2016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04617B">
                    <a:shade val="90000"/>
                  </a:srgbClr>
                </a:solidFill>
                <a:latin typeface="Arial" charset="0"/>
                <a:cs typeface="Arial" charset="0"/>
              </a:defRPr>
            </a:lvl1pPr>
          </a:lstStyle>
          <a:p>
            <a:pPr fontAlgn="base">
              <a:spcBef>
                <a:spcPct val="0"/>
              </a:spcBef>
              <a:spcAft>
                <a:spcPct val="0"/>
              </a:spcAft>
              <a:defRPr/>
            </a:pPr>
            <a:fld id="{2E4694CE-E722-44C6-8A3C-0C1C9271119C}" type="slidenum">
              <a:rPr lang="en-US"/>
              <a:pPr fontAlgn="base">
                <a:spcBef>
                  <a:spcPct val="0"/>
                </a:spcBef>
                <a:spcAft>
                  <a:spcPct val="0"/>
                </a:spcAft>
                <a:defRPr/>
              </a:pPr>
              <a:t>‹#›</a:t>
            </a:fld>
            <a:endParaRPr lang="en-US"/>
          </a:p>
        </p:txBody>
      </p:sp>
      <p:grpSp>
        <p:nvGrpSpPr>
          <p:cNvPr id="3081"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184404300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16"/>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27" name="Rectangle 15"/>
          <p:cNvSpPr>
            <a:spLocks noChangeArrowheads="1"/>
          </p:cNvSpPr>
          <p:nvPr/>
        </p:nvSpPr>
        <p:spPr bwMode="white">
          <a:xfrm>
            <a:off x="0" y="0"/>
            <a:ext cx="9144000" cy="139382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28" name="Rectangle 17"/>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1029" name="Rectangle 18"/>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a:spcBef>
                <a:spcPct val="0"/>
              </a:spcBef>
              <a:spcAft>
                <a:spcPct val="0"/>
              </a:spcAft>
            </a:pPr>
            <a:endParaRPr lang="en-US" smtClean="0">
              <a:solidFill>
                <a:prstClr val="black"/>
              </a:solidFill>
              <a:cs typeface="Arial" charset="0"/>
            </a:endParaRPr>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mn-lt"/>
                <a:cs typeface="+mn-cs"/>
              </a:defRPr>
            </a:lvl1pPr>
          </a:lstStyle>
          <a:p>
            <a:pPr>
              <a:defRPr/>
            </a:pPr>
            <a:fld id="{A1B51695-9B7B-4719-BC7F-1667CDD60033}" type="datetimeFigureOut">
              <a:rPr lang="en-US"/>
              <a:pPr>
                <a:defRPr/>
              </a:pPr>
              <a:t>11/17/2016</a:t>
            </a:fld>
            <a:endParaRPr lang="en-US"/>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cs typeface="+mn-cs"/>
              </a:defRPr>
            </a:lvl1pPr>
          </a:lstStyle>
          <a:p>
            <a:pPr>
              <a:defRPr/>
            </a:pPr>
            <a:endParaRPr lang="en-US"/>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solidFill>
                <a:prstClr val="black"/>
              </a:solidFill>
              <a:cs typeface="Arial" charset="0"/>
            </a:endParaRPr>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solidFill>
                <a:prstClr val="black"/>
              </a:solidFill>
              <a:cs typeface="Arial" charset="0"/>
            </a:endParaRPr>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a:solidFill>
                  <a:schemeClr val="accent3">
                    <a:shade val="75000"/>
                  </a:schemeClr>
                </a:solidFill>
                <a:latin typeface="+mn-lt"/>
                <a:cs typeface="+mn-cs"/>
              </a:defRPr>
            </a:lvl1pPr>
          </a:lstStyle>
          <a:p>
            <a:pPr>
              <a:defRPr/>
            </a:pPr>
            <a:fld id="{7583BB4E-8268-4B27-B8D7-C9FECECB3641}" type="slidenum">
              <a:rPr lang="en-US">
                <a:solidFill>
                  <a:srgbClr val="9C007F">
                    <a:shade val="75000"/>
                  </a:srgbClr>
                </a:solidFill>
              </a:rPr>
              <a:pPr>
                <a:defRPr/>
              </a:pPr>
              <a:t>‹#›</a:t>
            </a:fld>
            <a:endParaRPr lang="en-US">
              <a:solidFill>
                <a:srgbClr val="9C007F">
                  <a:shade val="75000"/>
                </a:srgbClr>
              </a:solidFill>
            </a:endParaRPr>
          </a:p>
        </p:txBody>
      </p:sp>
      <p:sp>
        <p:nvSpPr>
          <p:cNvPr id="1038" name="Title Placeholder 21"/>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9" name="Text Placeholder 12"/>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03989911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rtl="0" eaLnBrk="0" fontAlgn="base" hangingPunct="0">
        <a:spcBef>
          <a:spcPct val="0"/>
        </a:spcBef>
        <a:spcAft>
          <a:spcPct val="0"/>
        </a:spcAft>
        <a:defRPr sz="3300" kern="1200">
          <a:solidFill>
            <a:srgbClr val="89006F"/>
          </a:solidFill>
          <a:latin typeface="+mj-lt"/>
          <a:ea typeface="+mj-ea"/>
          <a:cs typeface="+mj-cs"/>
        </a:defRPr>
      </a:lvl1pPr>
      <a:lvl2pPr algn="ctr" rtl="0" eaLnBrk="0" fontAlgn="base" hangingPunct="0">
        <a:spcBef>
          <a:spcPct val="0"/>
        </a:spcBef>
        <a:spcAft>
          <a:spcPct val="0"/>
        </a:spcAft>
        <a:defRPr sz="3300">
          <a:solidFill>
            <a:srgbClr val="89006F"/>
          </a:solidFill>
          <a:latin typeface="Georgia" pitchFamily="18" charset="0"/>
        </a:defRPr>
      </a:lvl2pPr>
      <a:lvl3pPr algn="ctr" rtl="0" eaLnBrk="0" fontAlgn="base" hangingPunct="0">
        <a:spcBef>
          <a:spcPct val="0"/>
        </a:spcBef>
        <a:spcAft>
          <a:spcPct val="0"/>
        </a:spcAft>
        <a:defRPr sz="3300">
          <a:solidFill>
            <a:srgbClr val="89006F"/>
          </a:solidFill>
          <a:latin typeface="Georgia" pitchFamily="18" charset="0"/>
        </a:defRPr>
      </a:lvl3pPr>
      <a:lvl4pPr algn="ctr" rtl="0" eaLnBrk="0" fontAlgn="base" hangingPunct="0">
        <a:spcBef>
          <a:spcPct val="0"/>
        </a:spcBef>
        <a:spcAft>
          <a:spcPct val="0"/>
        </a:spcAft>
        <a:defRPr sz="3300">
          <a:solidFill>
            <a:srgbClr val="89006F"/>
          </a:solidFill>
          <a:latin typeface="Georgia" pitchFamily="18" charset="0"/>
        </a:defRPr>
      </a:lvl4pPr>
      <a:lvl5pPr algn="ctr" rtl="0" eaLnBrk="0" fontAlgn="base" hangingPunct="0">
        <a:spcBef>
          <a:spcPct val="0"/>
        </a:spcBef>
        <a:spcAft>
          <a:spcPct val="0"/>
        </a:spcAft>
        <a:defRPr sz="3300">
          <a:solidFill>
            <a:srgbClr val="89006F"/>
          </a:solidFill>
          <a:latin typeface="Georgia" pitchFamily="18" charset="0"/>
        </a:defRPr>
      </a:lvl5pPr>
      <a:lvl6pPr marL="457200" algn="ctr" rtl="0" fontAlgn="base">
        <a:spcBef>
          <a:spcPct val="0"/>
        </a:spcBef>
        <a:spcAft>
          <a:spcPct val="0"/>
        </a:spcAft>
        <a:defRPr sz="3300">
          <a:solidFill>
            <a:srgbClr val="89006F"/>
          </a:solidFill>
          <a:latin typeface="Georgia" pitchFamily="18" charset="0"/>
        </a:defRPr>
      </a:lvl6pPr>
      <a:lvl7pPr marL="914400" algn="ctr" rtl="0" fontAlgn="base">
        <a:spcBef>
          <a:spcPct val="0"/>
        </a:spcBef>
        <a:spcAft>
          <a:spcPct val="0"/>
        </a:spcAft>
        <a:defRPr sz="3300">
          <a:solidFill>
            <a:srgbClr val="89006F"/>
          </a:solidFill>
          <a:latin typeface="Georgia" pitchFamily="18" charset="0"/>
        </a:defRPr>
      </a:lvl7pPr>
      <a:lvl8pPr marL="1371600" algn="ctr" rtl="0" fontAlgn="base">
        <a:spcBef>
          <a:spcPct val="0"/>
        </a:spcBef>
        <a:spcAft>
          <a:spcPct val="0"/>
        </a:spcAft>
        <a:defRPr sz="3300">
          <a:solidFill>
            <a:srgbClr val="89006F"/>
          </a:solidFill>
          <a:latin typeface="Georgia" pitchFamily="18" charset="0"/>
        </a:defRPr>
      </a:lvl8pPr>
      <a:lvl9pPr marL="1828800" algn="ctr" rtl="0" fontAlgn="base">
        <a:spcBef>
          <a:spcPct val="0"/>
        </a:spcBef>
        <a:spcAft>
          <a:spcPct val="0"/>
        </a:spcAft>
        <a:defRPr sz="3300">
          <a:solidFill>
            <a:srgbClr val="89006F"/>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9C007F"/>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68007F"/>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005BD3"/>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8.xml"/><Relationship Id="rId1" Type="http://schemas.openxmlformats.org/officeDocument/2006/relationships/video" Target="file:///E:\Mgeography\&#1582;&#1591;&#1608;&#1591;%20&#1575;&#1604;&#1603;&#1606;&#1578;&#1608;&#1585;%20&#1585;&#1602;&#1605;&#1610;&#1575;%20&#1601;&#1609;%20&#1576;&#1585;&#1606;&#1575;&#1605;&#1580;%20&#1571;&#1585;&#1603;%20&#1605;&#1575;&#1576;.avi"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8.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8.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8.xml"/></Relationships>
</file>

<file path=ppt/slides/_rels/slide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981200"/>
            <a:ext cx="6278562" cy="3139281"/>
          </a:xfrm>
        </p:spPr>
      </p:pic>
    </p:spTree>
    <p:extLst>
      <p:ext uri="{BB962C8B-B14F-4D97-AF65-F5344CB8AC3E}">
        <p14:creationId xmlns:p14="http://schemas.microsoft.com/office/powerpoint/2010/main" val="1318558661"/>
      </p:ext>
    </p:extLst>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ar-EG" b="1" smtClean="0">
                <a:solidFill>
                  <a:srgbClr val="89006F"/>
                </a:solidFill>
              </a:rPr>
              <a:t>رابعاً : خطوط الكنتور</a:t>
            </a:r>
            <a:endParaRPr lang="en-US" smtClean="0">
              <a:solidFill>
                <a:srgbClr val="89006F"/>
              </a:solidFill>
            </a:endParaRPr>
          </a:p>
        </p:txBody>
      </p:sp>
      <p:sp>
        <p:nvSpPr>
          <p:cNvPr id="3" name="Content Placeholder 2"/>
          <p:cNvSpPr>
            <a:spLocks noGrp="1"/>
          </p:cNvSpPr>
          <p:nvPr>
            <p:ph sz="quarter" idx="1"/>
          </p:nvPr>
        </p:nvSpPr>
        <p:spPr>
          <a:xfrm>
            <a:off x="301625" y="1527175"/>
            <a:ext cx="8504238" cy="4572000"/>
          </a:xfrm>
        </p:spPr>
        <p:txBody>
          <a:bodyPr>
            <a:normAutofit lnSpcReduction="10000"/>
          </a:bodyPr>
          <a:lstStyle/>
          <a:p>
            <a:pPr marL="274320" indent="-274320" algn="just" rtl="1" eaLnBrk="1" fontAlgn="auto" hangingPunct="1">
              <a:spcAft>
                <a:spcPts val="0"/>
              </a:spcAft>
              <a:buFont typeface="Wingdings 2"/>
              <a:buChar char=""/>
              <a:defRPr/>
            </a:pPr>
            <a:r>
              <a:rPr lang="ar-EG" dirty="0" smtClean="0"/>
              <a:t>تعتمد طريقة خطوط الكنتور على قطع الأرض بمستويات أفقية وهمية ذات مناسيب مختلفة، ثم رسم خطوط تقاطع هذه المستويات مع سطح الأرض، وهذه الطرقة الشائعة الاستخدام في الخرائط الطبوغرافية.</a:t>
            </a:r>
          </a:p>
          <a:p>
            <a:pPr marL="274320" indent="-274320" algn="just" rtl="1" eaLnBrk="1" fontAlgn="auto" hangingPunct="1">
              <a:spcAft>
                <a:spcPts val="0"/>
              </a:spcAft>
              <a:buFont typeface="Wingdings 2"/>
              <a:buChar char=""/>
              <a:defRPr/>
            </a:pPr>
            <a:r>
              <a:rPr lang="ar-EG" dirty="0" smtClean="0"/>
              <a:t>ظهرت طريقة خطوط الكنتور لأول مرة على يد المهندس كروكيرس </a:t>
            </a:r>
            <a:r>
              <a:rPr lang="en-US" dirty="0" err="1" smtClean="0"/>
              <a:t>Gruguis</a:t>
            </a:r>
            <a:r>
              <a:rPr lang="ar-EG" dirty="0" smtClean="0"/>
              <a:t> عام 1930 لبيان خطوط المناسيب فى أعماق نهر مرويد لغرض الملاحة، وكانت أول خريطة ذات قيمة علمية التي قام بإنشائها دوبى تريال </a:t>
            </a:r>
            <a:r>
              <a:rPr lang="en-US" dirty="0" smtClean="0"/>
              <a:t>  </a:t>
            </a:r>
            <a:r>
              <a:rPr lang="en-US" dirty="0" err="1" smtClean="0"/>
              <a:t>Dupian</a:t>
            </a:r>
            <a:r>
              <a:rPr lang="en-US" dirty="0" smtClean="0"/>
              <a:t> </a:t>
            </a:r>
            <a:r>
              <a:rPr lang="en-US" dirty="0" err="1" smtClean="0"/>
              <a:t>Trie</a:t>
            </a:r>
            <a:r>
              <a:rPr lang="en-GB" dirty="0" smtClean="0"/>
              <a:t>l</a:t>
            </a:r>
            <a:r>
              <a:rPr lang="ar-EG" dirty="0" smtClean="0"/>
              <a:t> وذلك لتوضيح خطوط المناسيب فى فرنسا. </a:t>
            </a:r>
          </a:p>
          <a:p>
            <a:pPr marL="274320" indent="-274320" algn="just" rtl="1" eaLnBrk="1" fontAlgn="auto" hangingPunct="1">
              <a:spcAft>
                <a:spcPts val="0"/>
              </a:spcAft>
              <a:buFont typeface="Wingdings 2"/>
              <a:buChar char=""/>
              <a:defRPr/>
            </a:pPr>
            <a:r>
              <a:rPr lang="ar-EG" dirty="0" smtClean="0"/>
              <a:t>ونظراً لأن طريقة خطوط الكنتور تعتبر من أدق الطرق تعبيراً عن تفاصيل انحدار وتضرس سطح الأرض، فإنها أكثر الطرق شيوعاً واستخداماً فى رسم الخرائط الطبوغرافية والتضاريسية؛ ولذلك كثيراً ما تعرف الخريطة التضاريسية بالخريطة الكنتورية .</a:t>
            </a:r>
            <a:endParaRPr lang="en-US" dirty="0" smtClean="0"/>
          </a:p>
          <a:p>
            <a:pPr marL="274320" indent="-274320" algn="just" rtl="1" eaLnBrk="1" fontAlgn="auto" hangingPunct="1">
              <a:spcAft>
                <a:spcPts val="0"/>
              </a:spcAft>
              <a:buFont typeface="Wingdings 2"/>
              <a:buChar char=""/>
              <a:defRPr/>
            </a:pPr>
            <a:endParaRPr lang="en-US" dirty="0" smtClean="0"/>
          </a:p>
          <a:p>
            <a:pPr marL="274320" indent="-274320" algn="r" rtl="1" eaLnBrk="1" fontAlgn="auto" hangingPunct="1">
              <a:spcAft>
                <a:spcPts val="0"/>
              </a:spcAft>
              <a:buFont typeface="Wingdings 2"/>
              <a:buChar char=""/>
              <a:defRPr/>
            </a:pPr>
            <a:endParaRPr lang="en-US" dirty="0"/>
          </a:p>
        </p:txBody>
      </p:sp>
    </p:spTree>
    <p:extLst>
      <p:ext uri="{BB962C8B-B14F-4D97-AF65-F5344CB8AC3E}">
        <p14:creationId xmlns:p14="http://schemas.microsoft.com/office/powerpoint/2010/main" val="2060642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rtl="1" eaLnBrk="1" hangingPunct="1"/>
            <a:r>
              <a:rPr lang="ar-EG" b="1" smtClean="0">
                <a:solidFill>
                  <a:srgbClr val="89006F"/>
                </a:solidFill>
              </a:rPr>
              <a:t>طريقة خطوط الكنتور</a:t>
            </a:r>
            <a:endParaRPr lang="en-US" smtClean="0">
              <a:solidFill>
                <a:srgbClr val="89006F"/>
              </a:solidFill>
            </a:endParaRPr>
          </a:p>
        </p:txBody>
      </p:sp>
      <p:sp>
        <p:nvSpPr>
          <p:cNvPr id="34819" name="Content Placeholder 4"/>
          <p:cNvSpPr>
            <a:spLocks noGrp="1"/>
          </p:cNvSpPr>
          <p:nvPr>
            <p:ph sz="quarter" idx="1"/>
          </p:nvPr>
        </p:nvSpPr>
        <p:spPr>
          <a:xfrm>
            <a:off x="301625" y="1527175"/>
            <a:ext cx="8504238" cy="4572000"/>
          </a:xfrm>
        </p:spPr>
        <p:txBody>
          <a:bodyPr/>
          <a:lstStyle/>
          <a:p>
            <a:pPr algn="just" rtl="1" eaLnBrk="1" hangingPunct="1"/>
            <a:endParaRPr lang="ar-EG" smtClean="0"/>
          </a:p>
          <a:p>
            <a:pPr algn="just" rtl="1" eaLnBrk="1" hangingPunct="1"/>
            <a:endParaRPr lang="en-US" smtClean="0"/>
          </a:p>
        </p:txBody>
      </p:sp>
      <p:pic>
        <p:nvPicPr>
          <p:cNvPr id="348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1785938"/>
            <a:ext cx="714375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57793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ar-EG" b="1" smtClean="0">
                <a:solidFill>
                  <a:srgbClr val="89006F"/>
                </a:solidFill>
              </a:rPr>
              <a:t>خصائص خطوط الكنتور </a:t>
            </a:r>
            <a:endParaRPr lang="en-US" smtClean="0">
              <a:solidFill>
                <a:srgbClr val="89006F"/>
              </a:solidFill>
            </a:endParaRPr>
          </a:p>
        </p:txBody>
      </p:sp>
      <p:sp>
        <p:nvSpPr>
          <p:cNvPr id="3" name="Content Placeholder 2"/>
          <p:cNvSpPr>
            <a:spLocks noGrp="1"/>
          </p:cNvSpPr>
          <p:nvPr>
            <p:ph sz="quarter" idx="1"/>
          </p:nvPr>
        </p:nvSpPr>
        <p:spPr>
          <a:xfrm>
            <a:off x="301625" y="1527175"/>
            <a:ext cx="8504238" cy="4572000"/>
          </a:xfrm>
        </p:spPr>
        <p:txBody>
          <a:bodyPr>
            <a:normAutofit fontScale="85000" lnSpcReduction="10000"/>
          </a:bodyPr>
          <a:lstStyle/>
          <a:p>
            <a:pPr marL="274320" indent="-274320" algn="just" rtl="1" eaLnBrk="1" fontAlgn="auto" hangingPunct="1">
              <a:spcAft>
                <a:spcPts val="0"/>
              </a:spcAft>
              <a:buFont typeface="Wingdings 2"/>
              <a:buChar char=""/>
              <a:defRPr/>
            </a:pPr>
            <a:r>
              <a:rPr lang="ar-EG" dirty="0" smtClean="0"/>
              <a:t>جميع النقط الواقعة على خط كنتور معين ذات منسوب واحد ثابت .</a:t>
            </a:r>
            <a:endParaRPr lang="en-US" dirty="0" smtClean="0"/>
          </a:p>
          <a:p>
            <a:pPr marL="274320" indent="-274320" algn="just" rtl="1" eaLnBrk="1" fontAlgn="auto" hangingPunct="1">
              <a:spcAft>
                <a:spcPts val="0"/>
              </a:spcAft>
              <a:buFont typeface="Wingdings 2"/>
              <a:buChar char=""/>
              <a:defRPr/>
            </a:pPr>
            <a:r>
              <a:rPr lang="ar-EG" dirty="0" smtClean="0"/>
              <a:t>تتقارب خطوط الكنتور فى الانحدارات الشديدة وتتباعد فى الأراضي السهلة الانحدار.</a:t>
            </a:r>
            <a:endParaRPr lang="en-US" dirty="0" smtClean="0"/>
          </a:p>
          <a:p>
            <a:pPr marL="274320" indent="-274320" algn="just" rtl="1" eaLnBrk="1" fontAlgn="auto" hangingPunct="1">
              <a:spcAft>
                <a:spcPts val="0"/>
              </a:spcAft>
              <a:buFont typeface="Wingdings 2"/>
              <a:buChar char=""/>
              <a:defRPr/>
            </a:pPr>
            <a:r>
              <a:rPr lang="ar-EG" dirty="0" smtClean="0"/>
              <a:t>إذا كانت أبعاد خطوط الكنتور عن بعضها متساوية دلت على أن ارض منتظمة الميل والعكس صحيح.</a:t>
            </a:r>
            <a:endParaRPr lang="en-US" dirty="0" smtClean="0"/>
          </a:p>
          <a:p>
            <a:pPr marL="274320" indent="-274320" algn="just" rtl="1" eaLnBrk="1" fontAlgn="auto" hangingPunct="1">
              <a:spcAft>
                <a:spcPts val="0"/>
              </a:spcAft>
              <a:buFont typeface="Wingdings 2"/>
              <a:buChar char=""/>
              <a:defRPr/>
            </a:pPr>
            <a:r>
              <a:rPr lang="ar-EG" dirty="0" smtClean="0"/>
              <a:t>لا تتقاطع خطوط الكنتور إلا نادراً فى حالة الكهوف أو وجود تجويف .</a:t>
            </a:r>
            <a:endParaRPr lang="en-US" dirty="0" smtClean="0"/>
          </a:p>
          <a:p>
            <a:pPr marL="274320" indent="-274320" algn="just" rtl="1" eaLnBrk="1" fontAlgn="auto" hangingPunct="1">
              <a:spcAft>
                <a:spcPts val="0"/>
              </a:spcAft>
              <a:buFont typeface="Wingdings 2"/>
              <a:buChar char=""/>
              <a:defRPr/>
            </a:pPr>
            <a:r>
              <a:rPr lang="ar-EG" dirty="0" smtClean="0"/>
              <a:t>تتماس خطوط الكنتور فى نقطة واحدة أو خط واحد، ويكون ذلك فى حالة انخفاض أو ارتفاع رأسي كما فى حالة الجروف.</a:t>
            </a:r>
          </a:p>
          <a:p>
            <a:pPr marL="274320" indent="-274320" algn="just" rtl="1" eaLnBrk="1" fontAlgn="auto" hangingPunct="1">
              <a:spcAft>
                <a:spcPts val="0"/>
              </a:spcAft>
              <a:buFont typeface="Wingdings 2"/>
              <a:buChar char=""/>
              <a:defRPr/>
            </a:pPr>
            <a:r>
              <a:rPr lang="ar-EG" dirty="0" smtClean="0"/>
              <a:t>تكون خطوط الكنتور على شكل حرف </a:t>
            </a:r>
            <a:r>
              <a:rPr lang="en-GB" dirty="0" smtClean="0"/>
              <a:t>v</a:t>
            </a:r>
            <a:r>
              <a:rPr lang="ar-EG" dirty="0" smtClean="0"/>
              <a:t> في حالة الأودية النهرية ويكون التقعر لأسفل.</a:t>
            </a:r>
          </a:p>
          <a:p>
            <a:pPr marL="274320" indent="-274320" algn="just" rtl="1" eaLnBrk="1" fontAlgn="auto" hangingPunct="1">
              <a:spcAft>
                <a:spcPts val="0"/>
              </a:spcAft>
              <a:buFont typeface="Wingdings 2"/>
              <a:buChar char=""/>
              <a:defRPr/>
            </a:pPr>
            <a:r>
              <a:rPr lang="ar-EG" dirty="0" smtClean="0"/>
              <a:t>تكون خطوط الكنتور على شكل حرف </a:t>
            </a:r>
            <a:r>
              <a:rPr lang="en-GB" dirty="0" smtClean="0"/>
              <a:t>u</a:t>
            </a:r>
            <a:r>
              <a:rPr lang="ar-EG" dirty="0" smtClean="0"/>
              <a:t> في حالة</a:t>
            </a:r>
            <a:r>
              <a:rPr lang="en-GB" dirty="0" smtClean="0"/>
              <a:t> </a:t>
            </a:r>
            <a:r>
              <a:rPr lang="ar-EG" dirty="0" smtClean="0"/>
              <a:t> القباب ويكون التحدب لأسفل.</a:t>
            </a:r>
            <a:endParaRPr lang="en-US" dirty="0" smtClean="0"/>
          </a:p>
          <a:p>
            <a:pPr marL="274320" indent="-274320" algn="just" rtl="1" eaLnBrk="1" fontAlgn="auto" hangingPunct="1">
              <a:spcAft>
                <a:spcPts val="0"/>
              </a:spcAft>
              <a:buFont typeface="Wingdings 2"/>
              <a:buChar char=""/>
              <a:defRPr/>
            </a:pPr>
            <a:r>
              <a:rPr lang="ar-EG" dirty="0" smtClean="0"/>
              <a:t>جميع خطوط الكنتور يجب أن تتكون مقفلة حتى ولو كان ذلك خارج لوحة الرسم، أي تقفل أو تنتهي عند أطار الخريطة ؛ إذ أن خط الكنتور لاينتهى ولا يتوقف .</a:t>
            </a:r>
            <a:endParaRPr lang="en-US" dirty="0"/>
          </a:p>
        </p:txBody>
      </p:sp>
    </p:spTree>
    <p:extLst>
      <p:ext uri="{BB962C8B-B14F-4D97-AF65-F5344CB8AC3E}">
        <p14:creationId xmlns:p14="http://schemas.microsoft.com/office/powerpoint/2010/main" val="209117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ar-EG" smtClean="0">
                <a:solidFill>
                  <a:srgbClr val="89006F"/>
                </a:solidFill>
              </a:rPr>
              <a:t>النقط الواقعة على خط كنتور معين ذات منسوب واحد ثابت </a:t>
            </a:r>
            <a:endParaRPr lang="en-US" smtClean="0">
              <a:solidFill>
                <a:srgbClr val="89006F"/>
              </a:solidFill>
            </a:endParaRPr>
          </a:p>
        </p:txBody>
      </p:sp>
      <p:pic>
        <p:nvPicPr>
          <p:cNvPr id="36867"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071563" y="1857375"/>
            <a:ext cx="7000875" cy="4071938"/>
          </a:xfrm>
          <a:noFill/>
        </p:spPr>
      </p:pic>
    </p:spTree>
    <p:extLst>
      <p:ext uri="{BB962C8B-B14F-4D97-AF65-F5344CB8AC3E}">
        <p14:creationId xmlns:p14="http://schemas.microsoft.com/office/powerpoint/2010/main" val="894734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ar-EG" sz="2200" b="1" dirty="0" smtClean="0"/>
              <a:t>تتقارب خطوط الكنتور فى الانحدارات الشديدة وتتباعد كلما قل الانحدار</a:t>
            </a:r>
            <a:r>
              <a:rPr lang="ar-EG" sz="2400" b="1" dirty="0" smtClean="0"/>
              <a:t/>
            </a:r>
            <a:br>
              <a:rPr lang="ar-EG" sz="2400" b="1" dirty="0" smtClean="0"/>
            </a:br>
            <a:r>
              <a:rPr lang="ar-EG" sz="2200" b="1" dirty="0" smtClean="0"/>
              <a:t>تتساوي المسافات بين خطوط الكنتور في الانحدارات المنتظمة ولاتتساوي في الانحدرات غير المنتظمة</a:t>
            </a:r>
            <a:endParaRPr lang="en-US" sz="2200" b="1" dirty="0"/>
          </a:p>
        </p:txBody>
      </p:sp>
      <p:pic>
        <p:nvPicPr>
          <p:cNvPr id="37891"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857250" y="1785938"/>
            <a:ext cx="7429500" cy="4286250"/>
          </a:xfrm>
          <a:noFill/>
        </p:spPr>
      </p:pic>
    </p:spTree>
    <p:extLst>
      <p:ext uri="{BB962C8B-B14F-4D97-AF65-F5344CB8AC3E}">
        <p14:creationId xmlns:p14="http://schemas.microsoft.com/office/powerpoint/2010/main" val="33756334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rtl="1" eaLnBrk="1" hangingPunct="1"/>
            <a:r>
              <a:rPr lang="ar-EG" sz="2400" b="1" smtClean="0">
                <a:solidFill>
                  <a:srgbClr val="89006F"/>
                </a:solidFill>
              </a:rPr>
              <a:t>خطوط الكنتور شديدة التعاريج في الأراضي الوعرة وعكس ذلك في الأراضي السهلية</a:t>
            </a:r>
            <a:endParaRPr lang="en-US" sz="2400" b="1" smtClean="0">
              <a:solidFill>
                <a:srgbClr val="89006F"/>
              </a:solidFill>
            </a:endParaRPr>
          </a:p>
        </p:txBody>
      </p:sp>
      <p:pic>
        <p:nvPicPr>
          <p:cNvPr id="3891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714375" y="1785938"/>
            <a:ext cx="7715250" cy="4286250"/>
          </a:xfrm>
          <a:noFill/>
        </p:spPr>
      </p:pic>
    </p:spTree>
    <p:extLst>
      <p:ext uri="{BB962C8B-B14F-4D97-AF65-F5344CB8AC3E}">
        <p14:creationId xmlns:p14="http://schemas.microsoft.com/office/powerpoint/2010/main" val="2139727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ar-EG" sz="2400" b="1" smtClean="0">
                <a:solidFill>
                  <a:srgbClr val="89006F"/>
                </a:solidFill>
              </a:rPr>
              <a:t>تماس خطوط الكنتور في حالة الجروف الرأسية</a:t>
            </a:r>
            <a:endParaRPr lang="en-US" sz="2400" b="1" smtClean="0">
              <a:solidFill>
                <a:srgbClr val="89006F"/>
              </a:solidFill>
            </a:endParaRPr>
          </a:p>
        </p:txBody>
      </p:sp>
      <p:pic>
        <p:nvPicPr>
          <p:cNvPr id="39939"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857250" y="1785938"/>
            <a:ext cx="7429500" cy="4214812"/>
          </a:xfrm>
          <a:noFill/>
        </p:spPr>
      </p:pic>
    </p:spTree>
    <p:extLst>
      <p:ext uri="{BB962C8B-B14F-4D97-AF65-F5344CB8AC3E}">
        <p14:creationId xmlns:p14="http://schemas.microsoft.com/office/powerpoint/2010/main" val="230300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142875"/>
            <a:ext cx="8534400" cy="928688"/>
          </a:xfrm>
        </p:spPr>
        <p:txBody>
          <a:bodyPr>
            <a:normAutofit fontScale="90000"/>
          </a:bodyPr>
          <a:lstStyle/>
          <a:p>
            <a:pPr rtl="1" eaLnBrk="1" fontAlgn="auto" hangingPunct="1">
              <a:spcAft>
                <a:spcPts val="0"/>
              </a:spcAft>
              <a:defRPr/>
            </a:pP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1100" dirty="0" smtClean="0"/>
              <a:t/>
            </a:r>
            <a:br>
              <a:rPr lang="ar-EG" sz="1100" dirty="0" smtClean="0"/>
            </a:br>
            <a:r>
              <a:rPr lang="ar-EG" sz="2200" b="1" dirty="0" smtClean="0"/>
              <a:t>تكون خطوط الكنتور على شكل حرف </a:t>
            </a:r>
            <a:r>
              <a:rPr lang="en-GB" sz="2200" b="1" dirty="0" smtClean="0"/>
              <a:t>v</a:t>
            </a:r>
            <a:r>
              <a:rPr lang="ar-EG" sz="2200" b="1" dirty="0" smtClean="0"/>
              <a:t> في حالة الأودية النهرية ويكون التقعر لأسفل</a:t>
            </a:r>
            <a:br>
              <a:rPr lang="ar-EG" sz="2200" b="1" dirty="0" smtClean="0"/>
            </a:br>
            <a:r>
              <a:rPr lang="ar-EG" sz="2200" b="1" dirty="0" smtClean="0"/>
              <a:t>تكون خطوط الكنتور على شكل حرف </a:t>
            </a:r>
            <a:r>
              <a:rPr lang="en-GB" sz="2200" b="1" dirty="0" smtClean="0"/>
              <a:t>u</a:t>
            </a:r>
            <a:r>
              <a:rPr lang="ar-EG" sz="2200" b="1" dirty="0" smtClean="0"/>
              <a:t> في حالة</a:t>
            </a:r>
            <a:r>
              <a:rPr lang="en-GB" sz="2200" b="1" dirty="0" smtClean="0"/>
              <a:t> </a:t>
            </a:r>
            <a:r>
              <a:rPr lang="ar-EG" sz="2200" b="1" dirty="0" smtClean="0"/>
              <a:t> القباب ويكون التحدب لأسفل</a:t>
            </a:r>
            <a:endParaRPr lang="en-US" sz="2200" b="1" dirty="0"/>
          </a:p>
        </p:txBody>
      </p:sp>
      <p:pic>
        <p:nvPicPr>
          <p:cNvPr id="40963"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42938" y="1714500"/>
            <a:ext cx="7858125" cy="4286250"/>
          </a:xfrm>
          <a:noFill/>
        </p:spPr>
      </p:pic>
    </p:spTree>
    <p:extLst>
      <p:ext uri="{BB962C8B-B14F-4D97-AF65-F5344CB8AC3E}">
        <p14:creationId xmlns:p14="http://schemas.microsoft.com/office/powerpoint/2010/main" val="29891359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ar-EG" b="1" smtClean="0">
                <a:solidFill>
                  <a:srgbClr val="89006F"/>
                </a:solidFill>
              </a:rPr>
              <a:t>طرق عمل الخرائط الكنتورية</a:t>
            </a:r>
            <a:endParaRPr lang="en-US" smtClean="0">
              <a:solidFill>
                <a:srgbClr val="89006F"/>
              </a:solidFill>
            </a:endParaRPr>
          </a:p>
        </p:txBody>
      </p:sp>
      <p:sp>
        <p:nvSpPr>
          <p:cNvPr id="41987" name="Content Placeholder 2"/>
          <p:cNvSpPr>
            <a:spLocks noGrp="1"/>
          </p:cNvSpPr>
          <p:nvPr>
            <p:ph sz="quarter" idx="1"/>
          </p:nvPr>
        </p:nvSpPr>
        <p:spPr>
          <a:xfrm>
            <a:off x="301625" y="1527175"/>
            <a:ext cx="8504238" cy="4572000"/>
          </a:xfrm>
        </p:spPr>
        <p:txBody>
          <a:bodyPr/>
          <a:lstStyle/>
          <a:p>
            <a:pPr algn="just" rtl="1" eaLnBrk="1" hangingPunct="1"/>
            <a:r>
              <a:rPr lang="ar-EG" smtClean="0"/>
              <a:t>يتم رسم خطوط الكنتور على الخرائط الطبوغرافية بطريقتين: الأولى توقيع خطوط الكنتور من الصور الجوية بواسطة أجهزة التجسيم الدقيقة </a:t>
            </a:r>
            <a:r>
              <a:rPr lang="en-US" smtClean="0"/>
              <a:t>stereo-plotters</a:t>
            </a:r>
            <a:r>
              <a:rPr lang="ar-EG" smtClean="0"/>
              <a:t> وهذه طريقة حديثة وسريعة، والثانية طريقة تقليدية بمساعدة مجموعة من نقط المناسب الناتجة عن عمليات المساحة الطبوغرافية، ولتنفيذ عمل خريطة كنتورية بالطريقة الثانية يلزم الآتي :</a:t>
            </a:r>
          </a:p>
          <a:p>
            <a:pPr algn="just" rtl="1" eaLnBrk="1" hangingPunct="1"/>
            <a:r>
              <a:rPr lang="ar-EG" smtClean="0"/>
              <a:t>أولاً : تعيين مناسيب عدد كاف من النقط عن طريق المساحة الطبوغرافية  باستخدام الأجهزة المساحية مثل الميزان والتيودوليت متبعاً الميزانية الشبكية، أو الإشعاع ،أو أحد طرق الرفع المساحي.</a:t>
            </a:r>
            <a:endParaRPr lang="en-US" smtClean="0"/>
          </a:p>
          <a:p>
            <a:pPr algn="r" rtl="1" eaLnBrk="1" hangingPunct="1"/>
            <a:r>
              <a:rPr lang="ar-EG" smtClean="0"/>
              <a:t>ثانياً : توقيع النقط ومناسيبها على الخريطة بمقياس الرسم المطلوب .</a:t>
            </a:r>
            <a:endParaRPr lang="en-US" smtClean="0"/>
          </a:p>
          <a:p>
            <a:pPr algn="r" rtl="1" eaLnBrk="1" hangingPunct="1"/>
            <a:r>
              <a:rPr lang="ar-EG" smtClean="0"/>
              <a:t>ثالثاً : رسم خطوط تساوى الارتفاعات ( خطوط الكنتور ).</a:t>
            </a:r>
            <a:endParaRPr lang="en-US" smtClean="0"/>
          </a:p>
        </p:txBody>
      </p:sp>
    </p:spTree>
    <p:extLst>
      <p:ext uri="{BB962C8B-B14F-4D97-AF65-F5344CB8AC3E}">
        <p14:creationId xmlns:p14="http://schemas.microsoft.com/office/powerpoint/2010/main" val="3499512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hangingPunct="1">
              <a:defRPr/>
            </a:pPr>
            <a:r>
              <a:rPr lang="ar-EG" dirty="0" smtClean="0"/>
              <a:t>الطريقة الحسابية </a:t>
            </a:r>
            <a:endParaRPr lang="en-US" dirty="0"/>
          </a:p>
        </p:txBody>
      </p:sp>
      <p:sp>
        <p:nvSpPr>
          <p:cNvPr id="43011" name="Content Placeholder 2"/>
          <p:cNvSpPr>
            <a:spLocks noGrp="1"/>
          </p:cNvSpPr>
          <p:nvPr>
            <p:ph sz="quarter" idx="1"/>
          </p:nvPr>
        </p:nvSpPr>
        <p:spPr>
          <a:xfrm>
            <a:off x="301625" y="1857375"/>
            <a:ext cx="8504238" cy="4241800"/>
          </a:xfrm>
        </p:spPr>
        <p:txBody>
          <a:bodyPr/>
          <a:lstStyle/>
          <a:p>
            <a:pPr algn="just" rtl="1" eaLnBrk="1" hangingPunct="1"/>
            <a:r>
              <a:rPr lang="ar-EG" smtClean="0"/>
              <a:t>لإيجاد نقطة منسوبها 850 متر مثلاً بين نقطتين منسوبهما 860 ، 810 على الترتيب والمسافة بينهما 50 سم، فتقسم المسافة بين هاتين النقطتين بنسبة الفرق بين منسوب كل منهما وبين المنسوب المطلوب ، أي بنسبة 1 : 4، ويكون مجموع الأجزاء هو 5 فتنخفض النقطة ذات منسوب 850 عن النقطة الأولى بمقدار 50 / 5 = 10 × 1 =10 سم ، وترتفع عن النقطة الثانية بمقدار50 / 5 = 10 × 4 = 40 سم ، وهكذا يمكن إيجاد جميع النقط ذات المنسوب الواحد وتوصيلها بخط منحنى ينتج خطوط الكنتور .</a:t>
            </a:r>
            <a:endParaRPr lang="en-US" smtClean="0"/>
          </a:p>
          <a:p>
            <a:pPr algn="r" rtl="1" eaLnBrk="1" hangingPunct="1"/>
            <a:endParaRPr lang="en-US" smtClean="0"/>
          </a:p>
        </p:txBody>
      </p:sp>
    </p:spTree>
    <p:extLst>
      <p:ext uri="{BB962C8B-B14F-4D97-AF65-F5344CB8AC3E}">
        <p14:creationId xmlns:p14="http://schemas.microsoft.com/office/powerpoint/2010/main" val="40457327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9"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81000"/>
            <a:ext cx="5715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WordArt 6"/>
          <p:cNvSpPr>
            <a:spLocks noChangeArrowheads="1" noChangeShapeType="1" noTextEdit="1"/>
          </p:cNvSpPr>
          <p:nvPr/>
        </p:nvSpPr>
        <p:spPr bwMode="auto">
          <a:xfrm>
            <a:off x="2286000" y="1600200"/>
            <a:ext cx="4572000" cy="2438400"/>
          </a:xfrm>
          <a:prstGeom prst="rect">
            <a:avLst/>
          </a:prstGeom>
        </p:spPr>
        <p:txBody>
          <a:bodyPr wrap="none" fromWordArt="1">
            <a:prstTxWarp prst="textPlain">
              <a:avLst>
                <a:gd name="adj" fmla="val 50597"/>
              </a:avLst>
            </a:prstTxWarp>
          </a:bodyPr>
          <a:lstStyle/>
          <a:p>
            <a:pPr algn="ctr" rtl="1" fontAlgn="base">
              <a:spcBef>
                <a:spcPct val="0"/>
              </a:spcBef>
              <a:spcAft>
                <a:spcPct val="0"/>
              </a:spcAft>
            </a:pPr>
            <a:r>
              <a:rPr lang="ar-EG"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rPr>
              <a:t> الوحدة الرابعة</a:t>
            </a:r>
            <a:endPar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endParaRPr>
          </a:p>
        </p:txBody>
      </p:sp>
    </p:spTree>
    <p:extLst>
      <p:ext uri="{BB962C8B-B14F-4D97-AF65-F5344CB8AC3E}">
        <p14:creationId xmlns:p14="http://schemas.microsoft.com/office/powerpoint/2010/main" val="1106649696"/>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hangingPunct="1">
              <a:defRPr/>
            </a:pPr>
            <a:r>
              <a:rPr lang="ar-EG" dirty="0" smtClean="0"/>
              <a:t>طريقة التناسب الحسابي </a:t>
            </a:r>
            <a:endParaRPr lang="en-US" dirty="0"/>
          </a:p>
        </p:txBody>
      </p:sp>
      <p:sp>
        <p:nvSpPr>
          <p:cNvPr id="44035" name="Content Placeholder 2"/>
          <p:cNvSpPr>
            <a:spLocks noGrp="1"/>
          </p:cNvSpPr>
          <p:nvPr>
            <p:ph sz="quarter" idx="1"/>
          </p:nvPr>
        </p:nvSpPr>
        <p:spPr>
          <a:xfrm>
            <a:off x="301625" y="1527175"/>
            <a:ext cx="8504238" cy="4572000"/>
          </a:xfrm>
        </p:spPr>
        <p:txBody>
          <a:bodyPr/>
          <a:lstStyle/>
          <a:p>
            <a:pPr algn="just" rtl="1" eaLnBrk="1" hangingPunct="1"/>
            <a:r>
              <a:rPr lang="ar-EG" smtClean="0"/>
              <a:t>ويمكن إيجاد منسوب النقطة أيضاً عن طريق التناسب الحسابي عن طريق معرفة الفرق مابين المنسوبين ، والمسافة  الأفقية بينهما ، ثم معرفة الفرق مابين المنسوب المطلوب ومنسوب أحدى النقطتين وبحاصل ضرب الوسطين فى الطرفين ينتج المسافة التي توقع عندها نقطة مرور خط الكنتور المطلوب كالآتي :</a:t>
            </a:r>
            <a:endParaRPr lang="en-US" smtClean="0"/>
          </a:p>
          <a:p>
            <a:pPr algn="r" rtl="1" eaLnBrk="1" hangingPunct="1"/>
            <a:r>
              <a:rPr lang="ar-EG" smtClean="0"/>
              <a:t>الفرق مابين المنسوبين 860 – 810 = 50 متر  المسافة الأفقية = 50 سم</a:t>
            </a:r>
            <a:endParaRPr lang="en-US" smtClean="0"/>
          </a:p>
          <a:p>
            <a:pPr algn="r" rtl="1" eaLnBrk="1" hangingPunct="1"/>
            <a:r>
              <a:rPr lang="ar-EG" smtClean="0"/>
              <a:t>الفرق مابين المنسوب المطلوب وأدنى نقطة 850 – 810 = 40 متر    ؟     </a:t>
            </a:r>
            <a:endParaRPr lang="en-US" smtClean="0"/>
          </a:p>
          <a:p>
            <a:pPr algn="r" rtl="1" eaLnBrk="1" hangingPunct="1">
              <a:buFont typeface="Wingdings 2" pitchFamily="18" charset="2"/>
              <a:buNone/>
            </a:pPr>
            <a:r>
              <a:rPr lang="ar-EG" sz="2000" b="1" smtClean="0"/>
              <a:t>                                                        40 × 50</a:t>
            </a:r>
          </a:p>
          <a:p>
            <a:pPr algn="r" rtl="1" eaLnBrk="1" hangingPunct="1">
              <a:buFont typeface="Wingdings 2" pitchFamily="18" charset="2"/>
              <a:buNone/>
            </a:pPr>
            <a:r>
              <a:rPr lang="ar-EG" sz="2000" b="1" smtClean="0"/>
              <a:t>       وبضرب الطرفين فى الوسطين ينتج :  ــــــــــــــــــــ  = 40 سم </a:t>
            </a:r>
            <a:endParaRPr lang="en-US" sz="2000" b="1" smtClean="0"/>
          </a:p>
          <a:p>
            <a:pPr algn="r" rtl="1" eaLnBrk="1" hangingPunct="1">
              <a:buFont typeface="Wingdings 2" pitchFamily="18" charset="2"/>
              <a:buNone/>
            </a:pPr>
            <a:r>
              <a:rPr lang="ar-EG" sz="2000" b="1" smtClean="0"/>
              <a:t>                                                                50</a:t>
            </a:r>
            <a:endParaRPr lang="en-US" sz="2000" b="1" smtClean="0"/>
          </a:p>
          <a:p>
            <a:pPr algn="r" rtl="1" eaLnBrk="1" hangingPunct="1"/>
            <a:r>
              <a:rPr lang="ar-EG" smtClean="0"/>
              <a:t>أي ترتفع نقطة منسوب 850 بمقدار 40 سم عن نقطة منسوب 810</a:t>
            </a:r>
            <a:endParaRPr lang="en-US" smtClean="0"/>
          </a:p>
          <a:p>
            <a:pPr algn="r" rtl="1" eaLnBrk="1" hangingPunct="1"/>
            <a:endParaRPr lang="en-US" smtClean="0"/>
          </a:p>
        </p:txBody>
      </p:sp>
    </p:spTree>
    <p:extLst>
      <p:ext uri="{BB962C8B-B14F-4D97-AF65-F5344CB8AC3E}">
        <p14:creationId xmlns:p14="http://schemas.microsoft.com/office/powerpoint/2010/main" val="41503574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dirty="0" smtClean="0"/>
              <a:t>طريقة التناسب الحسابي </a:t>
            </a:r>
            <a:endParaRPr lang="en-US" dirty="0"/>
          </a:p>
        </p:txBody>
      </p:sp>
      <p:sp>
        <p:nvSpPr>
          <p:cNvPr id="45059" name="Content Placeholder 2"/>
          <p:cNvSpPr>
            <a:spLocks noGrp="1"/>
          </p:cNvSpPr>
          <p:nvPr>
            <p:ph sz="quarter" idx="1"/>
          </p:nvPr>
        </p:nvSpPr>
        <p:spPr>
          <a:xfrm>
            <a:off x="301625" y="1785938"/>
            <a:ext cx="8504238" cy="4313237"/>
          </a:xfrm>
        </p:spPr>
        <p:txBody>
          <a:bodyPr/>
          <a:lstStyle/>
          <a:p>
            <a:pPr algn="just" rtl="1" eaLnBrk="1" hangingPunct="1"/>
            <a:r>
              <a:rPr lang="ar-EG" smtClean="0"/>
              <a:t>ويمكن إيجاد منسوب النقطة أيضاً عن طريق الفرق مابين المنسوب المطلوب وأعلى نقطة ويكون التطبيق على النحو الآتي :</a:t>
            </a:r>
          </a:p>
          <a:p>
            <a:pPr algn="r" rtl="1" eaLnBrk="1" hangingPunct="1"/>
            <a:r>
              <a:rPr lang="ar-EG" smtClean="0"/>
              <a:t>الفرق مابين المنسوبين 860 – 810 = 50 متر   المسافة الأفقية = 50 سم</a:t>
            </a:r>
            <a:endParaRPr lang="en-US" smtClean="0"/>
          </a:p>
          <a:p>
            <a:pPr algn="r" rtl="1" eaLnBrk="1" hangingPunct="1"/>
            <a:r>
              <a:rPr lang="ar-EG" smtClean="0"/>
              <a:t>الفرق مابين المنسوب المطلوب وأعلى نقطة 860 – 850 = 10 متر    ؟</a:t>
            </a:r>
          </a:p>
          <a:p>
            <a:pPr algn="ctr" rtl="1" eaLnBrk="1" hangingPunct="1">
              <a:buFont typeface="Wingdings 2" pitchFamily="18" charset="2"/>
              <a:buNone/>
            </a:pPr>
            <a:r>
              <a:rPr lang="ar-EG" sz="2000" b="1" smtClean="0"/>
              <a:t>10 × 50</a:t>
            </a:r>
          </a:p>
          <a:p>
            <a:pPr algn="r" rtl="1" eaLnBrk="1" hangingPunct="1"/>
            <a:r>
              <a:rPr lang="ar-EG" sz="2000" b="1" smtClean="0"/>
              <a:t> وبضرب الطرفين فى الوسطين ينتج :  ـــــــــــــــــــــــــــــ = 10 سم </a:t>
            </a:r>
            <a:endParaRPr lang="en-US" sz="2000" b="1" smtClean="0"/>
          </a:p>
          <a:p>
            <a:pPr algn="r" rtl="1" eaLnBrk="1" hangingPunct="1">
              <a:buFont typeface="Wingdings 2" pitchFamily="18" charset="2"/>
              <a:buNone/>
            </a:pPr>
            <a:r>
              <a:rPr lang="ar-EG" sz="2000" b="1" smtClean="0"/>
              <a:t>                                                              50</a:t>
            </a:r>
            <a:endParaRPr lang="en-US" sz="2000" b="1" smtClean="0"/>
          </a:p>
          <a:p>
            <a:pPr algn="r" rtl="1" eaLnBrk="1" hangingPunct="1"/>
            <a:r>
              <a:rPr lang="ar-EG" smtClean="0"/>
              <a:t>أي تنخفض نقطة منسوب 850 بمقدار 10 سم عن نقطة منسوب 860</a:t>
            </a:r>
            <a:endParaRPr lang="en-US" smtClean="0"/>
          </a:p>
          <a:p>
            <a:pPr algn="r" rtl="1" eaLnBrk="1" hangingPunct="1">
              <a:buFont typeface="Wingdings 2" pitchFamily="18" charset="2"/>
              <a:buNone/>
            </a:pPr>
            <a:r>
              <a:rPr lang="ar-EG" smtClean="0"/>
              <a:t>         </a:t>
            </a:r>
            <a:endParaRPr lang="en-US" smtClean="0"/>
          </a:p>
          <a:p>
            <a:pPr algn="just" rtl="1" eaLnBrk="1" hangingPunct="1"/>
            <a:endParaRPr lang="en-US" smtClean="0"/>
          </a:p>
        </p:txBody>
      </p:sp>
    </p:spTree>
    <p:extLst>
      <p:ext uri="{BB962C8B-B14F-4D97-AF65-F5344CB8AC3E}">
        <p14:creationId xmlns:p14="http://schemas.microsoft.com/office/powerpoint/2010/main" val="1720862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dirty="0" smtClean="0"/>
              <a:t>الطريقة التخطيطية </a:t>
            </a:r>
            <a:endParaRPr lang="en-US" dirty="0"/>
          </a:p>
        </p:txBody>
      </p:sp>
      <p:sp>
        <p:nvSpPr>
          <p:cNvPr id="46083" name="Content Placeholder 2"/>
          <p:cNvSpPr>
            <a:spLocks noGrp="1"/>
          </p:cNvSpPr>
          <p:nvPr>
            <p:ph sz="quarter" idx="1"/>
          </p:nvPr>
        </p:nvSpPr>
        <p:spPr>
          <a:xfrm>
            <a:off x="301625" y="1714500"/>
            <a:ext cx="8504238" cy="4384675"/>
          </a:xfrm>
        </p:spPr>
        <p:txBody>
          <a:bodyPr/>
          <a:lstStyle/>
          <a:p>
            <a:pPr algn="just" rtl="1" eaLnBrk="1" hangingPunct="1"/>
            <a:r>
              <a:rPr lang="ar-EG" smtClean="0"/>
              <a:t>يمكن تعيين النقطة ذات منسوب 850 بين النقطتين 860 ، 810 كما فى الطريقة السابقة بواسطة الرسم ، بأن نقيم من نقطة منسوب 810 عمود ونأخذ عليه بعد بطول أربع وحدات معينة وليكن طول كل وحدة نصف سنتيمتر ، وكذلك نقيم من نقطة منسوب 860 عموداً فى اتجاه مضاد بالنسبة للعمود الأول ونأخذ عليه بعد يساوى وحدة واحدة من نفس الوحدات السابقة أي بطول نصف سنتيمتر ، ثم نصل بين العمودين ليقطع الخط الواصل بين المنسوبين فى نقطة تكون هي نقطة المنسوب المطلوب .</a:t>
            </a:r>
            <a:endParaRPr lang="en-US" smtClean="0"/>
          </a:p>
          <a:p>
            <a:pPr algn="r" rtl="1" eaLnBrk="1" hangingPunct="1">
              <a:buFont typeface="Wingdings 2" pitchFamily="18" charset="2"/>
              <a:buNone/>
            </a:pPr>
            <a:endParaRPr lang="en-US" smtClean="0"/>
          </a:p>
        </p:txBody>
      </p:sp>
    </p:spTree>
    <p:extLst>
      <p:ext uri="{BB962C8B-B14F-4D97-AF65-F5344CB8AC3E}">
        <p14:creationId xmlns:p14="http://schemas.microsoft.com/office/powerpoint/2010/main" val="21488494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dirty="0" smtClean="0"/>
              <a:t>الطريقة الميكانيكية </a:t>
            </a:r>
            <a:endParaRPr lang="en-US" dirty="0"/>
          </a:p>
        </p:txBody>
      </p:sp>
      <p:sp>
        <p:nvSpPr>
          <p:cNvPr id="47107" name="Content Placeholder 2"/>
          <p:cNvSpPr>
            <a:spLocks noGrp="1"/>
          </p:cNvSpPr>
          <p:nvPr>
            <p:ph sz="quarter" idx="1"/>
          </p:nvPr>
        </p:nvSpPr>
        <p:spPr>
          <a:xfrm>
            <a:off x="301625" y="2000250"/>
            <a:ext cx="8504238" cy="4098925"/>
          </a:xfrm>
        </p:spPr>
        <p:txBody>
          <a:bodyPr/>
          <a:lstStyle/>
          <a:p>
            <a:pPr algn="just" rtl="1" eaLnBrk="1" hangingPunct="1"/>
            <a:r>
              <a:rPr lang="ar-EG" smtClean="0"/>
              <a:t>تتلخص هذه الطريقة فى أننا نرسم مثلث قائم الزاوية أو متساوي لساقين على ورقة كلك شفاف ، ونقسم  قاعدته إلى أقسام متساوية، خمسة أقسام مثلاً، ثم نقسم كل قسم بدوره إلى أي عدد من الأقسام الصغيرة وليكن خمسة أقسام أيضاً ، ثم نصل نقط التقسيم برأس المثلث المقابلة ، مع تمييز الأقسام الكبيرة بخطوط سميكة، ونرسم موازيات لخط القاعدة ، ويستحسن أن تكون على مسافات متساوية.</a:t>
            </a:r>
          </a:p>
          <a:p>
            <a:pPr algn="just" rtl="1" eaLnBrk="1" hangingPunct="1"/>
            <a:r>
              <a:rPr lang="ar-EG" smtClean="0"/>
              <a:t>أو نرسم مستطيل على ورقة كلك شفاف، ونقسم  ضلعه الرأسي إلى أقسام متساوية ثم نرسم  شبكة خطوط متوازية لخط القاعدة. </a:t>
            </a:r>
          </a:p>
          <a:p>
            <a:pPr algn="just" rtl="1" eaLnBrk="1" hangingPunct="1"/>
            <a:endParaRPr lang="en-US" smtClean="0"/>
          </a:p>
        </p:txBody>
      </p:sp>
    </p:spTree>
    <p:extLst>
      <p:ext uri="{BB962C8B-B14F-4D97-AF65-F5344CB8AC3E}">
        <p14:creationId xmlns:p14="http://schemas.microsoft.com/office/powerpoint/2010/main" val="27920202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hangingPunct="1">
              <a:defRPr/>
            </a:pPr>
            <a:r>
              <a:rPr lang="ar-EG" dirty="0" smtClean="0"/>
              <a:t>تعيين المناسيب بطريقة الشفاف</a:t>
            </a:r>
            <a:endParaRPr lang="en-US" dirty="0"/>
          </a:p>
        </p:txBody>
      </p:sp>
      <p:sp>
        <p:nvSpPr>
          <p:cNvPr id="48131" name="Content Placeholder 2"/>
          <p:cNvSpPr>
            <a:spLocks noGrp="1"/>
          </p:cNvSpPr>
          <p:nvPr>
            <p:ph sz="quarter" idx="1"/>
          </p:nvPr>
        </p:nvSpPr>
        <p:spPr>
          <a:xfrm>
            <a:off x="301625" y="1357313"/>
            <a:ext cx="8504238" cy="4857750"/>
          </a:xfrm>
        </p:spPr>
        <p:txBody>
          <a:bodyPr/>
          <a:lstStyle/>
          <a:p>
            <a:pPr algn="just" rtl="1" eaLnBrk="1" hangingPunct="1"/>
            <a:r>
              <a:rPr lang="ar-EG" smtClean="0"/>
              <a:t>نفرض أن لدينا خط ا ب / حيث منسوب ا (81 متراً)، ومنسوب ب (86 متراً)، والمطلوب تعيين نقطة منسوب 85. نلاحظ أن الفرق بين المنسوبين ا ب 5 متر، أي 5 وحدات، ونعتبر كل وحدة تقابل قسماً من أقسام المثلث.</a:t>
            </a:r>
          </a:p>
          <a:p>
            <a:pPr algn="just" rtl="1" eaLnBrk="1" hangingPunct="1"/>
            <a:r>
              <a:rPr lang="ar-EG" smtClean="0"/>
              <a:t>نضع المثلث الشفاف ونجعل الخط الواصل بين النقطتين ا، ب موازياً للقاعدة، ونحرك المثلث الشفاف بشرط أن نحافظ على موازاة ا ب والقاعدة حتى يحصر الخط ا ب 5 مسافات بينية من مسافات المثلث.</a:t>
            </a:r>
          </a:p>
          <a:p>
            <a:pPr algn="just" rtl="1" eaLnBrk="1" hangingPunct="1"/>
            <a:r>
              <a:rPr lang="ar-EG" smtClean="0"/>
              <a:t>نضع دبوس على بعد 4 أقسام من ا، وعلى بعد واحد من ب فنعين نقطة ذات منسوب 85 متراً.</a:t>
            </a:r>
          </a:p>
          <a:p>
            <a:pPr algn="just" rtl="1" eaLnBrk="1" hangingPunct="1"/>
            <a:r>
              <a:rPr lang="ar-EG" smtClean="0"/>
              <a:t>ويمكن الاستعانة بشبكة خطوط متوازية ، نطلق عليها المستطيل الشفاف ، ولتعين نقطة كنتور 85 ، ندير الورقة الشفاف حتى تمر نقطة ب بالخط الذي يعين القسم الرابع فتكون نقطة كنتور 85.</a:t>
            </a:r>
            <a:endParaRPr lang="en-US" smtClean="0"/>
          </a:p>
          <a:p>
            <a:pPr algn="just" rtl="1" eaLnBrk="1" hangingPunct="1"/>
            <a:endParaRPr lang="en-US" smtClean="0"/>
          </a:p>
          <a:p>
            <a:pPr algn="just" rtl="1" eaLnBrk="1" hangingPunct="1"/>
            <a:endParaRPr lang="en-US" smtClean="0"/>
          </a:p>
          <a:p>
            <a:pPr algn="just" rtl="1" eaLnBrk="1" hangingPunct="1"/>
            <a:endParaRPr lang="ar-EG" smtClean="0"/>
          </a:p>
          <a:p>
            <a:pPr algn="just" rtl="1" eaLnBrk="1" hangingPunct="1"/>
            <a:endParaRPr lang="en-US" smtClean="0"/>
          </a:p>
          <a:p>
            <a:pPr algn="r" rtl="1" eaLnBrk="1" hangingPunct="1"/>
            <a:endParaRPr lang="en-US" smtClean="0"/>
          </a:p>
        </p:txBody>
      </p:sp>
    </p:spTree>
    <p:extLst>
      <p:ext uri="{BB962C8B-B14F-4D97-AF65-F5344CB8AC3E}">
        <p14:creationId xmlns:p14="http://schemas.microsoft.com/office/powerpoint/2010/main" val="41382619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b="1" dirty="0" smtClean="0"/>
              <a:t>الفاصل الرأسي ( الفترة الكنتورية )</a:t>
            </a:r>
            <a:endParaRPr lang="en-US" dirty="0"/>
          </a:p>
        </p:txBody>
      </p:sp>
      <p:sp>
        <p:nvSpPr>
          <p:cNvPr id="49155" name="Content Placeholder 2"/>
          <p:cNvSpPr>
            <a:spLocks noGrp="1"/>
          </p:cNvSpPr>
          <p:nvPr>
            <p:ph sz="quarter" idx="1"/>
          </p:nvPr>
        </p:nvSpPr>
        <p:spPr>
          <a:xfrm>
            <a:off x="301625" y="1527175"/>
            <a:ext cx="8504238" cy="4572000"/>
          </a:xfrm>
        </p:spPr>
        <p:txBody>
          <a:bodyPr/>
          <a:lstStyle/>
          <a:p>
            <a:pPr algn="just" rtl="1" eaLnBrk="1" hangingPunct="1"/>
            <a:r>
              <a:rPr lang="ar-EG" smtClean="0"/>
              <a:t>ترسم خطوط الكنتور عادة على أن تكون المسافة الرأسية بين هذه المستويات ثابتة، وتسمى هذه المسافة بالفاصل الكنتورى. ويختلف اختيار الفاصل الرأسي حسب:</a:t>
            </a:r>
          </a:p>
          <a:p>
            <a:pPr algn="just" rtl="1" eaLnBrk="1" hangingPunct="1"/>
            <a:r>
              <a:rPr lang="ar-EG" smtClean="0"/>
              <a:t>طبيعة الأرض: ففي الأراضي الشديدة الانحدار تزيد الفترة الكنتورية، وفى الأراضي السهلية القلية الانحدار تقل الفترة الكنتورية.</a:t>
            </a:r>
          </a:p>
          <a:p>
            <a:pPr algn="just" rtl="1" eaLnBrk="1" hangingPunct="1"/>
            <a:r>
              <a:rPr lang="ar-EG" smtClean="0"/>
              <a:t>مقياس رسم الخريطة: كلما صغر مقياس الرسم زادت الفترة الكنتورية، والعكس صحيح.</a:t>
            </a:r>
          </a:p>
          <a:p>
            <a:pPr algn="just" rtl="1" eaLnBrk="1" hangingPunct="1"/>
            <a:r>
              <a:rPr lang="ar-EG" smtClean="0"/>
              <a:t>الغرض من الخريطة: فلو استخدمت الخريطة لتسوية الأراضي الزراعية، وجب أن تقل الفترة الكنتورية وتضيق خطوط الكنتور بالقدر الذي يسمح به مقياس الرسم.</a:t>
            </a:r>
            <a:endParaRPr lang="en-US" smtClean="0"/>
          </a:p>
          <a:p>
            <a:pPr algn="just" rtl="1" eaLnBrk="1" hangingPunct="1"/>
            <a:endParaRPr lang="en-US" smtClean="0"/>
          </a:p>
          <a:p>
            <a:pPr algn="just" rtl="1" eaLnBrk="1" hangingPunct="1"/>
            <a:endParaRPr lang="en-US" smtClean="0"/>
          </a:p>
        </p:txBody>
      </p:sp>
    </p:spTree>
    <p:extLst>
      <p:ext uri="{BB962C8B-B14F-4D97-AF65-F5344CB8AC3E}">
        <p14:creationId xmlns:p14="http://schemas.microsoft.com/office/powerpoint/2010/main" val="2398377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b="1" dirty="0" smtClean="0"/>
              <a:t>أنواع خطوط الكنتور</a:t>
            </a:r>
            <a:endParaRPr lang="en-US" dirty="0"/>
          </a:p>
        </p:txBody>
      </p:sp>
      <p:sp>
        <p:nvSpPr>
          <p:cNvPr id="50179" name="Content Placeholder 2"/>
          <p:cNvSpPr>
            <a:spLocks noGrp="1"/>
          </p:cNvSpPr>
          <p:nvPr>
            <p:ph sz="quarter" idx="1"/>
          </p:nvPr>
        </p:nvSpPr>
        <p:spPr>
          <a:xfrm>
            <a:off x="301625" y="1527175"/>
            <a:ext cx="8504238" cy="4572000"/>
          </a:xfrm>
        </p:spPr>
        <p:txBody>
          <a:bodyPr/>
          <a:lstStyle/>
          <a:p>
            <a:pPr algn="just" rtl="1" eaLnBrk="1" hangingPunct="1"/>
            <a:r>
              <a:rPr lang="ar-EG" sz="2400" b="1" smtClean="0"/>
              <a:t>خطوط الهيئة</a:t>
            </a:r>
            <a:r>
              <a:rPr lang="ar-EG" smtClean="0"/>
              <a:t>: خطوط وهمية تمر بالمناطق ذات المنسوب الواحد ، والفرق بينها وبين خطوط الكنتور أن الأخيرة تمت نتيجة عمليات مساحية دقيقة، والفارق الشكلي بين النوعين أن خطوط الهيئة ترسم بشكل متقطع بينما خطوط الكنتور ترسم بشكل متصل.</a:t>
            </a:r>
          </a:p>
          <a:p>
            <a:pPr algn="just" rtl="1" eaLnBrk="1" hangingPunct="1">
              <a:buFont typeface="Wingdings 2" pitchFamily="18" charset="2"/>
              <a:buNone/>
            </a:pPr>
            <a:endParaRPr lang="ar-EG" smtClean="0"/>
          </a:p>
          <a:p>
            <a:pPr algn="just" rtl="1" eaLnBrk="1" hangingPunct="1"/>
            <a:r>
              <a:rPr lang="ar-EG" sz="2400" b="1" smtClean="0"/>
              <a:t>خطوط الكنتور المتميزة</a:t>
            </a:r>
            <a:r>
              <a:rPr lang="ar-EG" smtClean="0"/>
              <a:t>: هي خطوط كنتور لها أهمية قصوى، لذلك يلزم توضيحها وأبرزاها بشكل أواضح. فمثلاً خط كنتور 102 متر فى مصر فى محافظة أسوان يحدد المناطق المزروعة والمستصلحة، كما يحدد امتداد سهل كوم أمبو. ويرسم خط الكنتور المتميز بشكل أكثر سمكاً حتى يكون أكثر وضوحاً وتمييزاً عن بقية الخطوط الكنتورية فى الخريطة.</a:t>
            </a:r>
            <a:endParaRPr lang="en-US" smtClean="0"/>
          </a:p>
          <a:p>
            <a:pPr algn="just" rtl="1" eaLnBrk="1" hangingPunct="1"/>
            <a:endParaRPr lang="en-US" smtClean="0"/>
          </a:p>
          <a:p>
            <a:pPr algn="r" rtl="1" eaLnBrk="1" hangingPunct="1"/>
            <a:endParaRPr lang="en-US" smtClean="0"/>
          </a:p>
        </p:txBody>
      </p:sp>
    </p:spTree>
    <p:extLst>
      <p:ext uri="{BB962C8B-B14F-4D97-AF65-F5344CB8AC3E}">
        <p14:creationId xmlns:p14="http://schemas.microsoft.com/office/powerpoint/2010/main" val="29059332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b="1" dirty="0" smtClean="0"/>
              <a:t>أنواع خطوط الكنتور</a:t>
            </a:r>
            <a:endParaRPr lang="en-US" dirty="0"/>
          </a:p>
        </p:txBody>
      </p:sp>
      <p:sp>
        <p:nvSpPr>
          <p:cNvPr id="51203" name="Content Placeholder 2"/>
          <p:cNvSpPr>
            <a:spLocks noGrp="1"/>
          </p:cNvSpPr>
          <p:nvPr>
            <p:ph sz="quarter" idx="1"/>
          </p:nvPr>
        </p:nvSpPr>
        <p:spPr>
          <a:xfrm>
            <a:off x="301625" y="1527175"/>
            <a:ext cx="8504238" cy="4572000"/>
          </a:xfrm>
        </p:spPr>
        <p:txBody>
          <a:bodyPr/>
          <a:lstStyle/>
          <a:p>
            <a:pPr algn="just" rtl="1" eaLnBrk="1" hangingPunct="1"/>
            <a:r>
              <a:rPr lang="ar-EG" sz="2400" b="1" smtClean="0"/>
              <a:t>خطوط الكنتور الرئيسية</a:t>
            </a:r>
            <a:r>
              <a:rPr lang="ar-EG" smtClean="0"/>
              <a:t>: تشبه هذه الخطوط الكنتورية خطوط الكنتور المتميزة فى طريقة رسمها، من حيث أنها ترسم بسمك أكبر من السمك الذي ترسم به بقية الخطوط الكنتورية فى الخريطة ، ولكن الفارق الرئيسي بينهما هو أن الخطوط المتميزة لا تعدو خطاً واحداً فى الخريطة كلها يحدد لنا ظاهرة بشرية أو طبيعية . إما خطوط الكنتور الرئيسية فإنها ترسم بفاصل رأسي أكبر من الخطوط الكنتور العادية فى الخريطة ، فمثلاً إذا كان عندنا خريطة كنتورية الفاصل الرأسي بين خطوط الكنتور 10 متر، وقمنا برسم الخطوط الكنتورية كلها بسمك واحد رفيع ، ثم قمنا برسم الخطوط الكنتورية على ارتفاعات 50، 100، 150، 200 بسمك أكبر فإن هذه الخطوط تصبح خطوط كنتورية رئيسية.</a:t>
            </a:r>
            <a:endParaRPr lang="en-US" smtClean="0"/>
          </a:p>
        </p:txBody>
      </p:sp>
    </p:spTree>
    <p:extLst>
      <p:ext uri="{BB962C8B-B14F-4D97-AF65-F5344CB8AC3E}">
        <p14:creationId xmlns:p14="http://schemas.microsoft.com/office/powerpoint/2010/main" val="16278847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hangingPunct="1">
              <a:defRPr/>
            </a:pPr>
            <a:r>
              <a:rPr lang="ar-EG" b="1" dirty="0" smtClean="0"/>
              <a:t>أنواع خطوط الكنتور</a:t>
            </a:r>
            <a:endParaRPr lang="en-US" dirty="0"/>
          </a:p>
        </p:txBody>
      </p:sp>
      <p:sp>
        <p:nvSpPr>
          <p:cNvPr id="52227" name="Content Placeholder 2"/>
          <p:cNvSpPr>
            <a:spLocks noGrp="1"/>
          </p:cNvSpPr>
          <p:nvPr>
            <p:ph sz="quarter" idx="1"/>
          </p:nvPr>
        </p:nvSpPr>
        <p:spPr>
          <a:xfrm>
            <a:off x="301625" y="1527175"/>
            <a:ext cx="8504238" cy="4572000"/>
          </a:xfrm>
        </p:spPr>
        <p:txBody>
          <a:bodyPr/>
          <a:lstStyle/>
          <a:p>
            <a:pPr algn="just" rtl="1" eaLnBrk="1" hangingPunct="1"/>
            <a:r>
              <a:rPr lang="ar-EG" sz="2400" b="1" smtClean="0"/>
              <a:t>خطوط الكنتور المتوسطة </a:t>
            </a:r>
            <a:r>
              <a:rPr lang="ar-EG" smtClean="0"/>
              <a:t>(العادية): المقصود بخطوط الكنتور المتوسطة هي خطوط الكنتور العادية، فإذا قمنا بإبراز خط واحد من هذه الخطوط كان خط الكنتور المتميز، وإذا قمنا بإبراز مجموعة من هذه الخطوط ذات فاصل رأسي موحد كانت خطوط الكنتور الرئيسية، وإذا لم نقم بهذا أو ذاك وتركنا الخطوط الكنتورية كما هي كانت خطوط الكنتور العادية أو المتوسطة.</a:t>
            </a:r>
          </a:p>
          <a:p>
            <a:pPr algn="just" rtl="1" eaLnBrk="1" hangingPunct="1"/>
            <a:r>
              <a:rPr lang="ar-EG" sz="2400" b="1" smtClean="0"/>
              <a:t>خطوط الكنتور الإضافية</a:t>
            </a:r>
            <a:r>
              <a:rPr lang="ar-EG" smtClean="0"/>
              <a:t>: لا ترسم بالضرورة فى جميع أجزاء الخريطة، ولكنها توقع فقط فى المناطق التي تحتاج إلى أبراز جميع التفاصيل الطبوغرافية للمنطقة، ومن هنا فإن الفاصل الرأسي لخطوط الكنتور الإضافية عادة ما يكون نصف الفاصل الكنتورى العادي  للخريطة، وترسم بسمك أصغر من خط الكنتور العادي.</a:t>
            </a:r>
          </a:p>
          <a:p>
            <a:pPr algn="just" rtl="1" eaLnBrk="1" hangingPunct="1"/>
            <a:endParaRPr lang="en-US" smtClean="0"/>
          </a:p>
          <a:p>
            <a:pPr algn="r" rtl="1" eaLnBrk="1" hangingPunct="1"/>
            <a:endParaRPr lang="en-US" smtClean="0"/>
          </a:p>
        </p:txBody>
      </p:sp>
    </p:spTree>
    <p:extLst>
      <p:ext uri="{BB962C8B-B14F-4D97-AF65-F5344CB8AC3E}">
        <p14:creationId xmlns:p14="http://schemas.microsoft.com/office/powerpoint/2010/main" val="867156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ar-EG" b="1" dirty="0" smtClean="0"/>
              <a:t>أنواع خطوط الكنتور</a:t>
            </a:r>
            <a:endParaRPr lang="en-US" dirty="0"/>
          </a:p>
        </p:txBody>
      </p:sp>
      <p:sp>
        <p:nvSpPr>
          <p:cNvPr id="53251" name="Content Placeholder 2"/>
          <p:cNvSpPr>
            <a:spLocks noGrp="1"/>
          </p:cNvSpPr>
          <p:nvPr>
            <p:ph sz="quarter" idx="1"/>
          </p:nvPr>
        </p:nvSpPr>
        <p:spPr>
          <a:xfrm>
            <a:off x="301625" y="1785938"/>
            <a:ext cx="8504238" cy="4313237"/>
          </a:xfrm>
        </p:spPr>
        <p:txBody>
          <a:bodyPr/>
          <a:lstStyle/>
          <a:p>
            <a:pPr algn="just" rtl="1" eaLnBrk="1" hangingPunct="1"/>
            <a:r>
              <a:rPr lang="ar-EG" sz="2400" b="1" smtClean="0"/>
              <a:t>خطوط الكنتور المبسطة</a:t>
            </a:r>
            <a:r>
              <a:rPr lang="ar-EG" smtClean="0"/>
              <a:t>: أن التعاريج والانثناءات التي توجد فى الخطوط  الكنتورية ما هي  فى الواقع إلا نتيجة تعرض سطح الأرض لعمليات مختلفة من التعرية والنحت ، ولكن تحقيقاً لبعض الأغراض الدراسية قد يحتاج الأمر إلى أن نبسط ونقلل من التعاريج والانثناءات الموجودة بالخطوط الكنتورية ، أي  ملء الفجوات التي أوجدتها عوامل التعرية المختلفة بسطح الأرض ، وسبيلنا إلى ذلك رسم خط الكنتور المبسط. والغرض من هذه الطريقة الرجوع بسطح الأرض إلى حالته التي كان عليها قبل نشاط عوامل وعمليات تشكيل سطح الأرض، خاصة الخارجية منها .</a:t>
            </a:r>
            <a:endParaRPr lang="en-US" smtClean="0"/>
          </a:p>
          <a:p>
            <a:pPr algn="just" rtl="1" eaLnBrk="1" hangingPunct="1"/>
            <a:endParaRPr lang="en-US" smtClean="0"/>
          </a:p>
        </p:txBody>
      </p:sp>
    </p:spTree>
    <p:extLst>
      <p:ext uri="{BB962C8B-B14F-4D97-AF65-F5344CB8AC3E}">
        <p14:creationId xmlns:p14="http://schemas.microsoft.com/office/powerpoint/2010/main" val="2743279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9"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838200"/>
            <a:ext cx="66294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WordArt 6"/>
          <p:cNvSpPr>
            <a:spLocks noChangeArrowheads="1" noChangeShapeType="1" noTextEdit="1"/>
          </p:cNvSpPr>
          <p:nvPr/>
        </p:nvSpPr>
        <p:spPr bwMode="auto">
          <a:xfrm>
            <a:off x="1655763" y="2286000"/>
            <a:ext cx="5638800" cy="2590800"/>
          </a:xfrm>
          <a:prstGeom prst="rect">
            <a:avLst/>
          </a:prstGeom>
        </p:spPr>
        <p:txBody>
          <a:bodyPr wrap="none" fromWordArt="1">
            <a:prstTxWarp prst="textPlain">
              <a:avLst>
                <a:gd name="adj" fmla="val 50597"/>
              </a:avLst>
            </a:prstTxWarp>
          </a:bodyPr>
          <a:lstStyle/>
          <a:p>
            <a:pPr algn="ctr" rtl="1" fontAlgn="base">
              <a:spcBef>
                <a:spcPct val="0"/>
              </a:spcBef>
              <a:spcAft>
                <a:spcPct val="0"/>
              </a:spcAft>
            </a:pPr>
            <a:r>
              <a:rPr lang="ar-EG"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rPr>
              <a:t> الخرائط الكنتورية</a:t>
            </a:r>
            <a:endPar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cs typeface="Simplified Arabic"/>
            </a:endParaRPr>
          </a:p>
        </p:txBody>
      </p:sp>
    </p:spTree>
    <p:extLst>
      <p:ext uri="{BB962C8B-B14F-4D97-AF65-F5344CB8AC3E}">
        <p14:creationId xmlns:p14="http://schemas.microsoft.com/office/powerpoint/2010/main" val="4016376760"/>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رسم الخريطة </a:t>
            </a:r>
            <a:r>
              <a:rPr lang="ar-EG" b="1" dirty="0" err="1" smtClean="0"/>
              <a:t>الكنتورية</a:t>
            </a:r>
            <a:r>
              <a:rPr lang="en-US" b="1" dirty="0" smtClean="0"/>
              <a:t>  Surfer .7 </a:t>
            </a:r>
            <a:endParaRPr lang="en-US" dirty="0"/>
          </a:p>
        </p:txBody>
      </p:sp>
      <p:sp>
        <p:nvSpPr>
          <p:cNvPr id="54275" name="Content Placeholder 2"/>
          <p:cNvSpPr>
            <a:spLocks noGrp="1"/>
          </p:cNvSpPr>
          <p:nvPr>
            <p:ph sz="quarter" idx="1"/>
          </p:nvPr>
        </p:nvSpPr>
        <p:spPr>
          <a:xfrm>
            <a:off x="301625" y="1484313"/>
            <a:ext cx="8504238" cy="1800225"/>
          </a:xfrm>
        </p:spPr>
        <p:txBody>
          <a:bodyPr/>
          <a:lstStyle/>
          <a:p>
            <a:pPr algn="r" rtl="1"/>
            <a:r>
              <a:rPr lang="ar-EG" b="1" smtClean="0"/>
              <a:t>عند بداية العمل لابد من ايجاد الآتي:</a:t>
            </a:r>
            <a:endParaRPr lang="en-US" b="1" smtClean="0"/>
          </a:p>
          <a:p>
            <a:pPr algn="r" rtl="1"/>
            <a:r>
              <a:rPr lang="en-US" b="1" smtClean="0"/>
              <a:t>X,Y,Z_1</a:t>
            </a:r>
            <a:r>
              <a:rPr lang="ar-EG" b="1" smtClean="0"/>
              <a:t> لقطعة الارض الطبيعية والمقصود من </a:t>
            </a:r>
            <a:r>
              <a:rPr lang="en-US" b="1" smtClean="0"/>
              <a:t>Z </a:t>
            </a:r>
            <a:r>
              <a:rPr lang="ar-EG" b="1" smtClean="0"/>
              <a:t> منسوب النقاط</a:t>
            </a:r>
          </a:p>
          <a:p>
            <a:pPr algn="r" rtl="1"/>
            <a:r>
              <a:rPr lang="ar-EG" b="1" smtClean="0"/>
              <a:t>2_ نأخذ هذه المناسيب وتوضع على </a:t>
            </a:r>
            <a:r>
              <a:rPr lang="en-US" b="1" smtClean="0"/>
              <a:t>WORKSHEET</a:t>
            </a:r>
            <a:endParaRPr lang="ar-EG" b="1" smtClean="0"/>
          </a:p>
          <a:p>
            <a:pPr algn="r" rtl="1"/>
            <a:endParaRPr lang="en-US" smtClean="0"/>
          </a:p>
        </p:txBody>
      </p:sp>
      <p:pic>
        <p:nvPicPr>
          <p:cNvPr id="542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3141663"/>
            <a:ext cx="8135937"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46408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3_ ويعمل </a:t>
            </a:r>
            <a:r>
              <a:rPr lang="en-US" b="1" dirty="0" smtClean="0"/>
              <a:t>SAVE AS</a:t>
            </a:r>
            <a:r>
              <a:rPr lang="ar-EG" b="1" dirty="0" smtClean="0"/>
              <a:t> للملف الحالى تحت </a:t>
            </a:r>
            <a:r>
              <a:rPr lang="en-US" b="1" dirty="0" smtClean="0"/>
              <a:t>FORMAT</a:t>
            </a:r>
            <a:endParaRPr lang="en-US" dirty="0"/>
          </a:p>
        </p:txBody>
      </p:sp>
      <p:sp>
        <p:nvSpPr>
          <p:cNvPr id="55299" name="Content Placeholder 2"/>
          <p:cNvSpPr>
            <a:spLocks noGrp="1"/>
          </p:cNvSpPr>
          <p:nvPr>
            <p:ph sz="quarter" idx="1"/>
          </p:nvPr>
        </p:nvSpPr>
        <p:spPr>
          <a:xfrm>
            <a:off x="301625" y="5229225"/>
            <a:ext cx="8504238" cy="869950"/>
          </a:xfrm>
        </p:spPr>
        <p:txBody>
          <a:bodyPr/>
          <a:lstStyle/>
          <a:p>
            <a:pPr algn="r" rtl="1"/>
            <a:r>
              <a:rPr lang="ar-EG" b="1" smtClean="0"/>
              <a:t>الاسم </a:t>
            </a:r>
            <a:r>
              <a:rPr lang="en-US" b="1" smtClean="0"/>
              <a:t>DAT.</a:t>
            </a:r>
            <a:endParaRPr lang="en-US" smtClean="0"/>
          </a:p>
        </p:txBody>
      </p:sp>
      <p:pic>
        <p:nvPicPr>
          <p:cNvPr id="5530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700213"/>
            <a:ext cx="82073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27229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4_يغلق </a:t>
            </a:r>
            <a:r>
              <a:rPr lang="en-US" b="1" dirty="0" smtClean="0"/>
              <a:t>WORKSHEET</a:t>
            </a:r>
            <a:r>
              <a:rPr lang="ar-EG" b="1" dirty="0" smtClean="0"/>
              <a:t> ثم نفتح </a:t>
            </a:r>
            <a:r>
              <a:rPr lang="en-US" b="1" dirty="0" smtClean="0"/>
              <a:t>Plot</a:t>
            </a:r>
            <a:endParaRPr lang="en-US" dirty="0"/>
          </a:p>
        </p:txBody>
      </p:sp>
      <p:sp>
        <p:nvSpPr>
          <p:cNvPr id="56323" name="Content Placeholder 2"/>
          <p:cNvSpPr>
            <a:spLocks noGrp="1"/>
          </p:cNvSpPr>
          <p:nvPr>
            <p:ph sz="quarter" idx="1"/>
          </p:nvPr>
        </p:nvSpPr>
        <p:spPr>
          <a:xfrm>
            <a:off x="301625" y="1527175"/>
            <a:ext cx="8504238" cy="749300"/>
          </a:xfrm>
        </p:spPr>
        <p:txBody>
          <a:bodyPr/>
          <a:lstStyle/>
          <a:p>
            <a:pPr algn="r" rtl="1"/>
            <a:r>
              <a:rPr lang="ar-EG" b="1" smtClean="0"/>
              <a:t>ثم تفتح قائمة </a:t>
            </a:r>
            <a:r>
              <a:rPr lang="en-US" b="1" smtClean="0"/>
              <a:t> GRID</a:t>
            </a:r>
            <a:r>
              <a:rPr lang="ar-EG" b="1" smtClean="0"/>
              <a:t> ونختار </a:t>
            </a:r>
            <a:r>
              <a:rPr lang="en-US" b="1" smtClean="0"/>
              <a:t>DATE</a:t>
            </a:r>
            <a:r>
              <a:rPr lang="ar-EG" b="1" smtClean="0"/>
              <a:t>  </a:t>
            </a:r>
            <a:endParaRPr lang="en-US" smtClean="0"/>
          </a:p>
        </p:txBody>
      </p:sp>
      <p:pic>
        <p:nvPicPr>
          <p:cNvPr id="563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205038"/>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187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5</a:t>
            </a:r>
            <a:r>
              <a:rPr lang="ar-EG" sz="2800" b="1" dirty="0" smtClean="0"/>
              <a:t>_ندخل الملف السابق الذى حفظ تحت </a:t>
            </a:r>
            <a:r>
              <a:rPr lang="en-US" sz="2800" b="1" dirty="0" smtClean="0"/>
              <a:t>{DATE}</a:t>
            </a:r>
            <a:r>
              <a:rPr lang="ar-EG" sz="2800" b="1" dirty="0" smtClean="0"/>
              <a:t> </a:t>
            </a:r>
            <a:r>
              <a:rPr lang="en-US" sz="2800" b="1" dirty="0" smtClean="0"/>
              <a:t>FORMAT</a:t>
            </a:r>
            <a:endParaRPr lang="en-US" sz="2800" dirty="0"/>
          </a:p>
        </p:txBody>
      </p:sp>
      <p:sp>
        <p:nvSpPr>
          <p:cNvPr id="57347" name="Content Placeholder 2"/>
          <p:cNvSpPr>
            <a:spLocks noGrp="1"/>
          </p:cNvSpPr>
          <p:nvPr>
            <p:ph sz="quarter" idx="1"/>
          </p:nvPr>
        </p:nvSpPr>
        <p:spPr>
          <a:xfrm>
            <a:off x="301625" y="1527175"/>
            <a:ext cx="8504238" cy="893763"/>
          </a:xfrm>
        </p:spPr>
        <p:txBody>
          <a:bodyPr/>
          <a:lstStyle/>
          <a:p>
            <a:pPr algn="r" rtl="1"/>
            <a:r>
              <a:rPr lang="ar-EG" b="1" smtClean="0"/>
              <a:t>6_نلاحظ فتح صندوق حوارى كما يلي:</a:t>
            </a:r>
            <a:endParaRPr lang="en-US" smtClean="0"/>
          </a:p>
        </p:txBody>
      </p:sp>
      <p:pic>
        <p:nvPicPr>
          <p:cNvPr id="573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085975"/>
            <a:ext cx="7993063" cy="41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12063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ومن </a:t>
            </a:r>
            <a:r>
              <a:rPr lang="en-US" b="1" dirty="0" smtClean="0"/>
              <a:t>DATE</a:t>
            </a:r>
            <a:r>
              <a:rPr lang="ar-EG" b="1" dirty="0" smtClean="0"/>
              <a:t> نضبط نقاط الاحداثيات كما ترى امامك</a:t>
            </a:r>
            <a:endParaRPr lang="en-US" dirty="0"/>
          </a:p>
        </p:txBody>
      </p:sp>
      <p:sp>
        <p:nvSpPr>
          <p:cNvPr id="58371" name="Content Placeholder 2"/>
          <p:cNvSpPr>
            <a:spLocks noGrp="1"/>
          </p:cNvSpPr>
          <p:nvPr>
            <p:ph sz="quarter" idx="1"/>
          </p:nvPr>
        </p:nvSpPr>
        <p:spPr>
          <a:xfrm>
            <a:off x="301625" y="4868863"/>
            <a:ext cx="8504238" cy="1230312"/>
          </a:xfrm>
        </p:spPr>
        <p:txBody>
          <a:bodyPr/>
          <a:lstStyle/>
          <a:p>
            <a:pPr algn="just" rtl="1"/>
            <a:r>
              <a:rPr lang="ar-EG" sz="2400" b="1" smtClean="0"/>
              <a:t>ومن </a:t>
            </a:r>
            <a:r>
              <a:rPr lang="en-US" sz="2400" b="1" smtClean="0"/>
              <a:t>GENERAL</a:t>
            </a:r>
            <a:r>
              <a:rPr lang="ar-EG" sz="2400" b="1" smtClean="0"/>
              <a:t> نعمل على ضبط الفترات الكنتورية من </a:t>
            </a:r>
            <a:r>
              <a:rPr lang="en-US" sz="2400" b="1" smtClean="0"/>
              <a:t>SPASING</a:t>
            </a:r>
            <a:r>
              <a:rPr lang="ar-EG" sz="2400" b="1" smtClean="0"/>
              <a:t> وكذلك نتحكم فى تغير اسم الملف من </a:t>
            </a:r>
            <a:r>
              <a:rPr lang="en-US" sz="2400" b="1" smtClean="0"/>
              <a:t>MITHOD</a:t>
            </a:r>
            <a:r>
              <a:rPr lang="ar-EG" sz="2400" b="1" smtClean="0"/>
              <a:t> </a:t>
            </a:r>
            <a:r>
              <a:rPr lang="en-US" sz="2400" b="1" smtClean="0"/>
              <a:t>GRIDING</a:t>
            </a:r>
            <a:r>
              <a:rPr lang="ar-EG" sz="2400" b="1" smtClean="0"/>
              <a:t> ويقصد بها التحكم فى عرض الخريطة</a:t>
            </a:r>
            <a:endParaRPr lang="en-US" sz="2400" smtClean="0"/>
          </a:p>
        </p:txBody>
      </p:sp>
      <p:pic>
        <p:nvPicPr>
          <p:cNvPr id="583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700213"/>
            <a:ext cx="8496300" cy="303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41170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7</a:t>
            </a:r>
            <a:r>
              <a:rPr lang="ar-EG" sz="2400" b="1" dirty="0" smtClean="0"/>
              <a:t>_وبالضغط على </a:t>
            </a:r>
            <a:r>
              <a:rPr lang="en-US" sz="2400" b="1" dirty="0" smtClean="0"/>
              <a:t>OK</a:t>
            </a:r>
            <a:r>
              <a:rPr lang="ar-EG" sz="2400" b="1" dirty="0" smtClean="0"/>
              <a:t> يقوم بحفظ الملف تحت </a:t>
            </a:r>
            <a:r>
              <a:rPr lang="en-US" sz="2400" b="1" dirty="0" smtClean="0"/>
              <a:t>{GRID}</a:t>
            </a:r>
            <a:r>
              <a:rPr lang="ar-EG" sz="2400" b="1" dirty="0" smtClean="0"/>
              <a:t> </a:t>
            </a:r>
            <a:r>
              <a:rPr lang="en-US" sz="2400" b="1" dirty="0" smtClean="0"/>
              <a:t>FORMAT</a:t>
            </a:r>
            <a:r>
              <a:rPr lang="en-US" b="1" dirty="0" smtClean="0"/>
              <a:t>.</a:t>
            </a:r>
            <a:endParaRPr lang="en-US" dirty="0"/>
          </a:p>
        </p:txBody>
      </p:sp>
      <p:sp>
        <p:nvSpPr>
          <p:cNvPr id="59395" name="Content Placeholder 2"/>
          <p:cNvSpPr>
            <a:spLocks noGrp="1"/>
          </p:cNvSpPr>
          <p:nvPr>
            <p:ph sz="quarter" idx="1"/>
          </p:nvPr>
        </p:nvSpPr>
        <p:spPr>
          <a:xfrm>
            <a:off x="301625" y="1527175"/>
            <a:ext cx="8504238" cy="749300"/>
          </a:xfrm>
        </p:spPr>
        <p:txBody>
          <a:bodyPr/>
          <a:lstStyle/>
          <a:p>
            <a:pPr algn="r" rtl="1"/>
            <a:r>
              <a:rPr lang="ar-EG" b="1" smtClean="0"/>
              <a:t>8_وبالضغط على </a:t>
            </a:r>
            <a:r>
              <a:rPr lang="en-US" b="1" smtClean="0"/>
              <a:t>MAP_CONTORMAP_NEWCONT</a:t>
            </a:r>
            <a:endParaRPr lang="en-US" smtClean="0"/>
          </a:p>
        </p:txBody>
      </p:sp>
      <p:pic>
        <p:nvPicPr>
          <p:cNvPr id="593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276475"/>
            <a:ext cx="813593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38214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9_نختار الملف الذى قد حول إلى </a:t>
            </a:r>
            <a:r>
              <a:rPr lang="en-US" b="1" dirty="0" smtClean="0"/>
              <a:t>GRID</a:t>
            </a:r>
            <a:r>
              <a:rPr lang="ar-EG" b="1" dirty="0" smtClean="0"/>
              <a:t> ثم </a:t>
            </a:r>
            <a:r>
              <a:rPr lang="en-US" b="1" dirty="0" smtClean="0"/>
              <a:t>OK</a:t>
            </a:r>
            <a:r>
              <a:rPr lang="ar-EG" b="1" dirty="0" smtClean="0"/>
              <a:t> </a:t>
            </a:r>
            <a:endParaRPr lang="en-US" dirty="0"/>
          </a:p>
        </p:txBody>
      </p:sp>
      <p:sp>
        <p:nvSpPr>
          <p:cNvPr id="60419" name="Content Placeholder 2"/>
          <p:cNvSpPr>
            <a:spLocks noGrp="1"/>
          </p:cNvSpPr>
          <p:nvPr>
            <p:ph sz="quarter" idx="1"/>
          </p:nvPr>
        </p:nvSpPr>
        <p:spPr>
          <a:xfrm>
            <a:off x="301625" y="1527175"/>
            <a:ext cx="8504238" cy="1181100"/>
          </a:xfrm>
        </p:spPr>
        <p:txBody>
          <a:bodyPr/>
          <a:lstStyle/>
          <a:p>
            <a:pPr algn="just" rtl="1"/>
            <a:r>
              <a:rPr lang="ar-EG" b="1" smtClean="0"/>
              <a:t>نلاحظ</a:t>
            </a:r>
            <a:r>
              <a:rPr lang="ar-EG" smtClean="0"/>
              <a:t> </a:t>
            </a:r>
            <a:r>
              <a:rPr lang="ar-EG" b="1" smtClean="0"/>
              <a:t>فتح صندوق حوارى يمكن من خلاله ضبط الكنتور من حيث اللون والمنسوب وتدرج الالوان من المنخفض الى المرتفع.</a:t>
            </a:r>
            <a:endParaRPr lang="en-US" smtClean="0"/>
          </a:p>
        </p:txBody>
      </p:sp>
      <p:pic>
        <p:nvPicPr>
          <p:cNvPr id="604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708275"/>
            <a:ext cx="81359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01112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b="1" dirty="0" smtClean="0"/>
              <a:t>وبالضغط على </a:t>
            </a:r>
            <a:r>
              <a:rPr lang="en-US" b="1" dirty="0" smtClean="0"/>
              <a:t>OK</a:t>
            </a:r>
            <a:r>
              <a:rPr lang="ar-EG" b="1" dirty="0" smtClean="0"/>
              <a:t> نلاحظ ظهور الخريطة</a:t>
            </a:r>
            <a:endParaRPr lang="en-US" dirty="0"/>
          </a:p>
        </p:txBody>
      </p:sp>
      <p:sp>
        <p:nvSpPr>
          <p:cNvPr id="61443" name="Content Placeholder 2"/>
          <p:cNvSpPr>
            <a:spLocks noGrp="1"/>
          </p:cNvSpPr>
          <p:nvPr>
            <p:ph sz="quarter" idx="1"/>
          </p:nvPr>
        </p:nvSpPr>
        <p:spPr>
          <a:xfrm>
            <a:off x="301625" y="5084763"/>
            <a:ext cx="8504238" cy="1014412"/>
          </a:xfrm>
        </p:spPr>
        <p:txBody>
          <a:bodyPr/>
          <a:lstStyle/>
          <a:p>
            <a:pPr algn="r" rtl="1"/>
            <a:r>
              <a:rPr lang="ar-EG" b="1" smtClean="0"/>
              <a:t>ومن الماوس بالضغط كليك يمين نتحكم فى ضبط الخصائص السابقة</a:t>
            </a:r>
          </a:p>
          <a:p>
            <a:pPr algn="r" rtl="1"/>
            <a:r>
              <a:rPr lang="ar-EG" b="1" smtClean="0"/>
              <a:t>وكذلك نتحكم فى تغير اماكن المناسيب وتدوير اللوحة فى اى اتجاه</a:t>
            </a:r>
            <a:endParaRPr lang="en-US" smtClean="0"/>
          </a:p>
        </p:txBody>
      </p:sp>
      <p:pic>
        <p:nvPicPr>
          <p:cNvPr id="614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628775"/>
            <a:ext cx="849630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1030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800" b="1" dirty="0" smtClean="0"/>
              <a:t>رسم الخريطة </a:t>
            </a:r>
            <a:r>
              <a:rPr lang="ar-EG" sz="2800" b="1" dirty="0" err="1" smtClean="0"/>
              <a:t>الكنتورية</a:t>
            </a:r>
            <a:r>
              <a:rPr lang="en-US" sz="2800" b="1" dirty="0" smtClean="0"/>
              <a:t>  Google Earth &amp; Arc MAP </a:t>
            </a:r>
            <a:endParaRPr lang="en-US" sz="2800" dirty="0"/>
          </a:p>
        </p:txBody>
      </p:sp>
      <p:sp>
        <p:nvSpPr>
          <p:cNvPr id="62467" name="Content Placeholder 2"/>
          <p:cNvSpPr>
            <a:spLocks noGrp="1"/>
          </p:cNvSpPr>
          <p:nvPr>
            <p:ph sz="quarter" idx="1"/>
          </p:nvPr>
        </p:nvSpPr>
        <p:spPr>
          <a:xfrm>
            <a:off x="301625" y="1484313"/>
            <a:ext cx="8504238" cy="936625"/>
          </a:xfrm>
        </p:spPr>
        <p:txBody>
          <a:bodyPr/>
          <a:lstStyle/>
          <a:p>
            <a:pPr algn="r" rtl="1"/>
            <a:r>
              <a:rPr lang="ar-EG" sz="2000" b="1" smtClean="0"/>
              <a:t>فتح برنامج </a:t>
            </a:r>
            <a:r>
              <a:rPr lang="en-US" sz="2000" b="1" smtClean="0"/>
              <a:t>Google Earth</a:t>
            </a:r>
            <a:r>
              <a:rPr lang="ar-EG" sz="2000" b="1" smtClean="0"/>
              <a:t> وعمل </a:t>
            </a:r>
            <a:r>
              <a:rPr lang="en-US" sz="2000" b="1" smtClean="0"/>
              <a:t>Zoom</a:t>
            </a:r>
            <a:r>
              <a:rPr lang="ar-EG" sz="2000" b="1" smtClean="0"/>
              <a:t> وتحديد المنطقة المراد عمل خريطة كنتورية لها.</a:t>
            </a:r>
          </a:p>
          <a:p>
            <a:pPr algn="r" rtl="1"/>
            <a:r>
              <a:rPr lang="ar-EG" sz="2000" b="1" smtClean="0"/>
              <a:t>اختيار طبقة التضاريس من قاعدة البيانات الأساسية </a:t>
            </a:r>
            <a:endParaRPr lang="en-US" sz="2000" b="1" smtClean="0"/>
          </a:p>
        </p:txBody>
      </p:sp>
      <p:pic>
        <p:nvPicPr>
          <p:cNvPr id="624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349500"/>
            <a:ext cx="87852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66563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defRPr/>
            </a:pPr>
            <a:r>
              <a:rPr lang="ar-EG" sz="2000" b="1" dirty="0" smtClean="0"/>
              <a:t>ضبط الإحداثيات الجغرافية بإظهار دوائر العرض وخطوط الطول وتحديد الارتفاع </a:t>
            </a:r>
            <a:r>
              <a:rPr lang="en-US" sz="2000" b="1" dirty="0" smtClean="0"/>
              <a:t>z</a:t>
            </a:r>
            <a:r>
              <a:rPr lang="ar-EG" sz="2000" b="1" dirty="0" smtClean="0"/>
              <a:t> بالوحدات المترية</a:t>
            </a:r>
            <a:br>
              <a:rPr lang="ar-EG" sz="2000" b="1" dirty="0" smtClean="0"/>
            </a:br>
            <a:r>
              <a:rPr lang="ar-EG" sz="2000" b="1" dirty="0" smtClean="0"/>
              <a:t>ملحوظة: لابد أن يكون كلا البرنامجين </a:t>
            </a:r>
            <a:r>
              <a:rPr lang="ar-EG" sz="2000" b="1" dirty="0" err="1" smtClean="0"/>
              <a:t>مفتوحين .</a:t>
            </a:r>
            <a:endParaRPr lang="en-US" sz="2000" b="1" dirty="0"/>
          </a:p>
        </p:txBody>
      </p:sp>
      <p:pic>
        <p:nvPicPr>
          <p:cNvPr id="63491"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15670187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ar-EG" sz="3200" b="1" smtClean="0">
                <a:solidFill>
                  <a:srgbClr val="89006F"/>
                </a:solidFill>
              </a:rPr>
              <a:t>الأسس والمفاهيم الأساسية في الخرائط الكنتورية</a:t>
            </a:r>
            <a:endParaRPr lang="en-US" sz="3200" smtClean="0">
              <a:solidFill>
                <a:srgbClr val="89006F"/>
              </a:solidFill>
            </a:endParaRPr>
          </a:p>
        </p:txBody>
      </p:sp>
      <p:sp>
        <p:nvSpPr>
          <p:cNvPr id="27651" name="Content Placeholder 2"/>
          <p:cNvSpPr>
            <a:spLocks noGrp="1"/>
          </p:cNvSpPr>
          <p:nvPr>
            <p:ph sz="quarter" idx="1"/>
          </p:nvPr>
        </p:nvSpPr>
        <p:spPr>
          <a:xfrm>
            <a:off x="301625" y="1527175"/>
            <a:ext cx="8504238" cy="4572000"/>
          </a:xfrm>
        </p:spPr>
        <p:txBody>
          <a:bodyPr/>
          <a:lstStyle/>
          <a:p>
            <a:pPr algn="just" rtl="1" eaLnBrk="1" hangingPunct="1">
              <a:buClr>
                <a:srgbClr val="FF388C"/>
              </a:buClr>
            </a:pPr>
            <a:r>
              <a:rPr lang="en-US" sz="2400" b="1" smtClean="0">
                <a:solidFill>
                  <a:srgbClr val="000000"/>
                </a:solidFill>
                <a:latin typeface="Arial" charset="0"/>
                <a:cs typeface="Arial" charset="0"/>
              </a:rPr>
              <a:t> </a:t>
            </a:r>
            <a:r>
              <a:rPr lang="ar-EG" sz="2400" b="1" smtClean="0">
                <a:solidFill>
                  <a:srgbClr val="000000"/>
                </a:solidFill>
                <a:latin typeface="Arial" charset="0"/>
                <a:cs typeface="Arial" charset="0"/>
              </a:rPr>
              <a:t>خط الكنتور</a:t>
            </a:r>
            <a:r>
              <a:rPr lang="ar-EG" sz="2400" smtClean="0">
                <a:solidFill>
                  <a:srgbClr val="000000"/>
                </a:solidFill>
                <a:latin typeface="Arial" charset="0"/>
                <a:cs typeface="Arial" charset="0"/>
              </a:rPr>
              <a:t>: هو خط تساوى يمر بالنقط المتساوية فى الارتفاع ، أو بمعنى آخر هو خط وهمي يمتد على سطح الأرض على منسوب واحد بالنسبة لمستوى سطح البحر.</a:t>
            </a:r>
          </a:p>
          <a:p>
            <a:pPr algn="just" rtl="1" eaLnBrk="1" hangingPunct="1">
              <a:buClr>
                <a:srgbClr val="FF388C"/>
              </a:buClr>
            </a:pPr>
            <a:r>
              <a:rPr lang="ar-EG" sz="2400" b="1" smtClean="0">
                <a:solidFill>
                  <a:srgbClr val="000000"/>
                </a:solidFill>
                <a:latin typeface="Arial" charset="0"/>
                <a:cs typeface="Arial" charset="0"/>
              </a:rPr>
              <a:t>فرق المنسوب بين نقطتين </a:t>
            </a:r>
            <a:r>
              <a:rPr lang="en-GB" sz="2400" b="1" smtClean="0">
                <a:solidFill>
                  <a:srgbClr val="000000"/>
                </a:solidFill>
                <a:latin typeface="Arial" charset="0"/>
                <a:cs typeface="Arial" charset="0"/>
              </a:rPr>
              <a:t>Difference in Elevation</a:t>
            </a:r>
            <a:r>
              <a:rPr lang="ar-EG" sz="2400" b="1" smtClean="0">
                <a:solidFill>
                  <a:srgbClr val="000000"/>
                </a:solidFill>
                <a:latin typeface="Arial" charset="0"/>
                <a:cs typeface="Arial" charset="0"/>
              </a:rPr>
              <a:t>: </a:t>
            </a:r>
            <a:r>
              <a:rPr lang="ar-EG" sz="2400" smtClean="0">
                <a:solidFill>
                  <a:srgbClr val="000000"/>
                </a:solidFill>
                <a:latin typeface="Arial" charset="0"/>
                <a:cs typeface="Arial" charset="0"/>
              </a:rPr>
              <a:t>هو المسافة الرأسية بين السطح المستوي المار بالنقطة لأولي والسطح المستوي المار بالنقطة الثانية.</a:t>
            </a:r>
          </a:p>
          <a:p>
            <a:pPr algn="just" rtl="1" eaLnBrk="1" hangingPunct="1">
              <a:buClr>
                <a:srgbClr val="FF388C"/>
              </a:buClr>
            </a:pPr>
            <a:r>
              <a:rPr lang="ar-EG" sz="2400" b="1" smtClean="0">
                <a:solidFill>
                  <a:srgbClr val="000000"/>
                </a:solidFill>
                <a:latin typeface="Arial" charset="0"/>
                <a:cs typeface="Arial" charset="0"/>
              </a:rPr>
              <a:t>الفترة الكنتورية: </a:t>
            </a:r>
            <a:r>
              <a:rPr lang="ar-EG" sz="2400" smtClean="0">
                <a:solidFill>
                  <a:srgbClr val="000000"/>
                </a:solidFill>
                <a:latin typeface="Arial" charset="0"/>
                <a:cs typeface="Arial" charset="0"/>
              </a:rPr>
              <a:t>المسافة الرأسية بين كل خطي كنتور متتاليين، وتسمى هذه المسافة بالفاصل الكنتوري.</a:t>
            </a:r>
            <a:endParaRPr lang="ar-EG" sz="2400" b="1" smtClean="0">
              <a:latin typeface="Arial" charset="0"/>
              <a:cs typeface="Arial" charset="0"/>
            </a:endParaRPr>
          </a:p>
          <a:p>
            <a:pPr algn="just" rtl="1" eaLnBrk="1" hangingPunct="1"/>
            <a:r>
              <a:rPr lang="ar-EG" sz="2400" b="1" smtClean="0">
                <a:latin typeface="Arial" charset="0"/>
                <a:cs typeface="Arial" charset="0"/>
              </a:rPr>
              <a:t>مستوي المقارنة: </a:t>
            </a:r>
            <a:r>
              <a:rPr lang="ar-EG" sz="2400" smtClean="0">
                <a:latin typeface="Arial" charset="0"/>
                <a:cs typeface="Arial" charset="0"/>
              </a:rPr>
              <a:t>هو السطح المستوي الذي يستخدم كمرجع لقياس المناسيب، والذي يكون في معظم الأحيان عبارة عن متوسط سطح البحر.</a:t>
            </a:r>
          </a:p>
          <a:p>
            <a:pPr algn="just" rtl="1" eaLnBrk="1" hangingPunct="1"/>
            <a:r>
              <a:rPr lang="ar-EG" sz="2400" b="1" smtClean="0">
                <a:latin typeface="Arial" charset="0"/>
                <a:cs typeface="Arial" charset="0"/>
              </a:rPr>
              <a:t>المنسوب </a:t>
            </a:r>
            <a:r>
              <a:rPr lang="en-GB" sz="2400" b="1" smtClean="0">
                <a:latin typeface="Arial" charset="0"/>
                <a:cs typeface="Arial" charset="0"/>
              </a:rPr>
              <a:t>Elevation</a:t>
            </a:r>
            <a:r>
              <a:rPr lang="ar-EG" sz="2400" b="1" smtClean="0">
                <a:latin typeface="Arial" charset="0"/>
                <a:cs typeface="Arial" charset="0"/>
              </a:rPr>
              <a:t>: </a:t>
            </a:r>
            <a:r>
              <a:rPr lang="ar-EG" sz="2400" smtClean="0">
                <a:latin typeface="Arial" charset="0"/>
                <a:cs typeface="Arial" charset="0"/>
              </a:rPr>
              <a:t>منسوب آي نقطة هو المسافة المقاسة عند النقطة في الاتجاه الرأسي من سطح المقارنة إلى النقطة.</a:t>
            </a:r>
          </a:p>
          <a:p>
            <a:pPr algn="just" rtl="1" eaLnBrk="1" hangingPunct="1"/>
            <a:r>
              <a:rPr lang="ar-EG" sz="2400" b="1" smtClean="0">
                <a:latin typeface="Arial" charset="0"/>
                <a:cs typeface="Arial" charset="0"/>
              </a:rPr>
              <a:t>الروبير: </a:t>
            </a:r>
            <a:r>
              <a:rPr lang="ar-EG" sz="2400" smtClean="0">
                <a:latin typeface="Arial" charset="0"/>
                <a:cs typeface="Arial" charset="0"/>
              </a:rPr>
              <a:t>مصطلح للتعبير عن نقطة ثابتة على سطح الأرض معلومة المنسوب، تم اختيار مكانها في الطبيعة، ومثبتة تثبيتاً دائماً بعلامة متفق عليها.</a:t>
            </a:r>
            <a:endParaRPr lang="en-US" sz="2400" smtClean="0">
              <a:latin typeface="Arial" charset="0"/>
              <a:cs typeface="Arial" charset="0"/>
            </a:endParaRPr>
          </a:p>
        </p:txBody>
      </p:sp>
    </p:spTree>
    <p:extLst>
      <p:ext uri="{BB962C8B-B14F-4D97-AF65-F5344CB8AC3E}">
        <p14:creationId xmlns:p14="http://schemas.microsoft.com/office/powerpoint/2010/main" val="15599757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400" b="1" dirty="0" smtClean="0"/>
              <a:t>من </a:t>
            </a:r>
            <a:r>
              <a:rPr lang="en-US" sz="2400" b="1" dirty="0" smtClean="0"/>
              <a:t>Arc Map</a:t>
            </a:r>
            <a:r>
              <a:rPr lang="ar-EG" sz="2400" b="1" dirty="0" smtClean="0"/>
              <a:t> وبعد تنصيب الإضافة  </a:t>
            </a:r>
            <a:r>
              <a:rPr lang="en-US" sz="2400" b="1" dirty="0" smtClean="0"/>
              <a:t>KML</a:t>
            </a:r>
            <a:r>
              <a:rPr lang="ar-EG" sz="2400" b="1" dirty="0" smtClean="0"/>
              <a:t> نختار الآمر </a:t>
            </a:r>
            <a:r>
              <a:rPr lang="en-US" sz="2400" b="1" dirty="0" smtClean="0"/>
              <a:t>Import screen</a:t>
            </a:r>
            <a:endParaRPr lang="en-US" sz="2400" b="1" dirty="0"/>
          </a:p>
        </p:txBody>
      </p:sp>
      <p:pic>
        <p:nvPicPr>
          <p:cNvPr id="6451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27027214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800" b="1" dirty="0" smtClean="0"/>
              <a:t>يتم حفظ الصورة باسم ما في الحاسوب من خلال نافذة </a:t>
            </a:r>
            <a:r>
              <a:rPr lang="en-US" sz="2800" b="1" dirty="0" smtClean="0"/>
              <a:t>Save As</a:t>
            </a:r>
            <a:endParaRPr lang="en-US" sz="2800" b="1" dirty="0"/>
          </a:p>
        </p:txBody>
      </p:sp>
      <p:pic>
        <p:nvPicPr>
          <p:cNvPr id="65539"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40075118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defRPr/>
            </a:pPr>
            <a:r>
              <a:rPr lang="ar-EG" sz="2200" b="1" dirty="0" smtClean="0"/>
              <a:t>سيقوم برنامج </a:t>
            </a:r>
            <a:r>
              <a:rPr lang="en-US" sz="2200" b="1" dirty="0" smtClean="0"/>
              <a:t>Arc Map</a:t>
            </a:r>
            <a:r>
              <a:rPr lang="ar-EG" sz="2200" b="1" dirty="0" smtClean="0"/>
              <a:t> باستيراد المرئية من </a:t>
            </a:r>
            <a:r>
              <a:rPr lang="en-US" sz="2200" b="1" dirty="0" smtClean="0"/>
              <a:t>Google Earth </a:t>
            </a:r>
            <a:r>
              <a:rPr lang="ar-EG" sz="2200" b="1" dirty="0" smtClean="0"/>
              <a:t> بنفس </a:t>
            </a:r>
            <a:r>
              <a:rPr lang="ar-EG" sz="2200" b="1" dirty="0" err="1" smtClean="0"/>
              <a:t>الإحداثيات.</a:t>
            </a:r>
            <a:r>
              <a:rPr lang="ar-EG" sz="2200" b="1" dirty="0" smtClean="0"/>
              <a:t/>
            </a:r>
            <a:br>
              <a:rPr lang="ar-EG" sz="2200" b="1" dirty="0" smtClean="0"/>
            </a:br>
            <a:r>
              <a:rPr lang="ar-EG" sz="2200" b="1" dirty="0" smtClean="0"/>
              <a:t>ملحوظة: المرئية الفضائية ستكون أبيض وأسود</a:t>
            </a:r>
            <a:endParaRPr lang="en-US" sz="2200" b="1" dirty="0"/>
          </a:p>
        </p:txBody>
      </p:sp>
      <p:pic>
        <p:nvPicPr>
          <p:cNvPr id="66563"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23977109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defRPr/>
            </a:pPr>
            <a:r>
              <a:rPr lang="ar-EG" sz="1900" b="1" dirty="0" smtClean="0"/>
              <a:t>ويمكن من </a:t>
            </a:r>
            <a:r>
              <a:rPr lang="en-US" sz="1900" b="1" dirty="0" smtClean="0"/>
              <a:t>Arc Map</a:t>
            </a:r>
            <a:r>
              <a:rPr lang="ar-EG" sz="1900" b="1" dirty="0" smtClean="0"/>
              <a:t> وبعد تنصيب الإضافة  </a:t>
            </a:r>
            <a:r>
              <a:rPr lang="en-US" sz="1900" b="1" dirty="0" smtClean="0"/>
              <a:t>KML</a:t>
            </a:r>
            <a:r>
              <a:rPr lang="ar-EG" sz="1900" b="1" dirty="0" smtClean="0"/>
              <a:t> اختيار الآمر </a:t>
            </a:r>
            <a:r>
              <a:rPr lang="en-US" sz="1900" b="1" dirty="0" smtClean="0"/>
              <a:t>Get points from terrain</a:t>
            </a:r>
            <a:r>
              <a:rPr lang="ar-EG" sz="1900" b="1" dirty="0" smtClean="0"/>
              <a:t> </a:t>
            </a:r>
            <a:endParaRPr lang="en-US" sz="1900" b="1" dirty="0"/>
          </a:p>
        </p:txBody>
      </p:sp>
      <p:pic>
        <p:nvPicPr>
          <p:cNvPr id="67587"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25568300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400" b="1" dirty="0" smtClean="0"/>
              <a:t>يتم تحديد مكان لحفظ نقط المناسيب باسم ما </a:t>
            </a:r>
            <a:r>
              <a:rPr lang="en-US" sz="2400" b="1" dirty="0" smtClean="0"/>
              <a:t>Shape file</a:t>
            </a:r>
            <a:r>
              <a:rPr lang="ar-EG" sz="2400" b="1" dirty="0" smtClean="0"/>
              <a:t> </a:t>
            </a:r>
            <a:br>
              <a:rPr lang="ar-EG" sz="2400" b="1" dirty="0" smtClean="0"/>
            </a:br>
            <a:r>
              <a:rPr lang="ar-EG" sz="2400" b="1" dirty="0" smtClean="0"/>
              <a:t>في الحاسوب من خلال نافذة </a:t>
            </a:r>
            <a:r>
              <a:rPr lang="en-US" sz="2400" b="1" dirty="0" smtClean="0"/>
              <a:t>Save As</a:t>
            </a:r>
            <a:endParaRPr lang="en-US" sz="2400" dirty="0"/>
          </a:p>
        </p:txBody>
      </p:sp>
      <p:pic>
        <p:nvPicPr>
          <p:cNvPr id="68611"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27271502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defRPr/>
            </a:pPr>
            <a:r>
              <a:rPr lang="ar-EG" sz="2400" b="1" dirty="0" smtClean="0"/>
              <a:t>ستظهر نافذة تحديد الفاصل </a:t>
            </a:r>
            <a:r>
              <a:rPr lang="ar-EG" sz="2400" b="1" dirty="0" err="1" smtClean="0"/>
              <a:t>الكنتوري</a:t>
            </a:r>
            <a:r>
              <a:rPr lang="ar-EG" sz="2400" b="1" dirty="0" smtClean="0"/>
              <a:t> </a:t>
            </a:r>
            <a:r>
              <a:rPr lang="en-US" sz="2400" b="1" dirty="0" smtClean="0"/>
              <a:t>Intervals</a:t>
            </a:r>
            <a:r>
              <a:rPr lang="ar-EG" sz="2400" b="1" dirty="0" smtClean="0"/>
              <a:t> وبعد اختياره </a:t>
            </a:r>
            <a:r>
              <a:rPr lang="en-US" sz="2400" b="1" dirty="0" smtClean="0"/>
              <a:t>click ok</a:t>
            </a:r>
            <a:r>
              <a:rPr lang="ar-EG" sz="2400" b="1" dirty="0" smtClean="0"/>
              <a:t> لبدء عملية استيراد نقط المناسيب من </a:t>
            </a:r>
            <a:r>
              <a:rPr lang="en-US" sz="2400" b="1" dirty="0" smtClean="0"/>
              <a:t>Google Earth</a:t>
            </a:r>
            <a:endParaRPr lang="en-US" sz="2400" b="1" dirty="0"/>
          </a:p>
        </p:txBody>
      </p:sp>
      <p:pic>
        <p:nvPicPr>
          <p:cNvPr id="6963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33626504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100" b="1" dirty="0" smtClean="0"/>
              <a:t>نغلق الملف </a:t>
            </a:r>
            <a:r>
              <a:rPr lang="en-US" sz="2100" b="1" dirty="0" smtClean="0"/>
              <a:t>close</a:t>
            </a:r>
            <a:r>
              <a:rPr lang="ar-EG" sz="2100" b="1" dirty="0" smtClean="0"/>
              <a:t> ونفتح إطار بيانات جديد ونعرفه بالإحداثيات المراد عمل خريطة </a:t>
            </a:r>
            <a:r>
              <a:rPr lang="ar-EG" sz="2100" b="1" dirty="0" err="1" smtClean="0"/>
              <a:t>كنتورية</a:t>
            </a:r>
            <a:r>
              <a:rPr lang="ar-EG" sz="2100" b="1" dirty="0" smtClean="0"/>
              <a:t> لها</a:t>
            </a:r>
            <a:endParaRPr lang="en-US" sz="2100" b="1" dirty="0"/>
          </a:p>
        </p:txBody>
      </p:sp>
      <p:sp>
        <p:nvSpPr>
          <p:cNvPr id="71683" name="Content Placeholder 2"/>
          <p:cNvSpPr>
            <a:spLocks noGrp="1"/>
          </p:cNvSpPr>
          <p:nvPr>
            <p:ph sz="quarter" idx="1"/>
          </p:nvPr>
        </p:nvSpPr>
        <p:spPr>
          <a:xfrm>
            <a:off x="301625" y="1527175"/>
            <a:ext cx="8504238" cy="677863"/>
          </a:xfrm>
        </p:spPr>
        <p:txBody>
          <a:bodyPr/>
          <a:lstStyle/>
          <a:p>
            <a:pPr algn="just" rtl="1"/>
            <a:r>
              <a:rPr lang="ar-EG" sz="1600" b="1" smtClean="0"/>
              <a:t>نفتح </a:t>
            </a:r>
            <a:r>
              <a:rPr lang="en-US" sz="1600" b="1" smtClean="0"/>
              <a:t>Arc toolbox</a:t>
            </a:r>
            <a:r>
              <a:rPr lang="ar-EG" sz="1600" b="1" smtClean="0"/>
              <a:t> ثم </a:t>
            </a:r>
            <a:r>
              <a:rPr lang="en-US" sz="1600" b="1" smtClean="0"/>
              <a:t>Data management tools</a:t>
            </a:r>
            <a:r>
              <a:rPr lang="ar-EG" sz="1600" b="1" smtClean="0"/>
              <a:t> ثم </a:t>
            </a:r>
            <a:r>
              <a:rPr lang="en-US" sz="1600" b="1" smtClean="0"/>
              <a:t>Projection &amp; Transformation</a:t>
            </a:r>
            <a:r>
              <a:rPr lang="ar-EG" sz="1600" b="1" smtClean="0"/>
              <a:t> ثم </a:t>
            </a:r>
            <a:r>
              <a:rPr lang="en-US" sz="1600" b="1" smtClean="0"/>
              <a:t>Project</a:t>
            </a:r>
            <a:r>
              <a:rPr lang="ar-EG" sz="1600" b="1" smtClean="0"/>
              <a:t> وتظهر نافذة نحدد في الخانة الأولي الملف </a:t>
            </a:r>
            <a:r>
              <a:rPr lang="en-US" sz="1600" b="1" smtClean="0"/>
              <a:t>File</a:t>
            </a:r>
            <a:r>
              <a:rPr lang="ar-EG" sz="1600" b="1" smtClean="0"/>
              <a:t> المراد تحويله.</a:t>
            </a:r>
            <a:endParaRPr lang="en-US" sz="1600" b="1" smtClean="0"/>
          </a:p>
        </p:txBody>
      </p:sp>
      <p:pic>
        <p:nvPicPr>
          <p:cNvPr id="716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349500"/>
            <a:ext cx="87852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39690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800" b="1" dirty="0" smtClean="0"/>
              <a:t>نحدد في الخانة الثالثة الإحداثيات المراد عمل خريطة </a:t>
            </a:r>
            <a:r>
              <a:rPr lang="ar-EG" sz="2800" b="1" dirty="0" err="1" smtClean="0"/>
              <a:t>كنتورية</a:t>
            </a:r>
            <a:r>
              <a:rPr lang="ar-EG" sz="2800" b="1" dirty="0" smtClean="0"/>
              <a:t> لها.</a:t>
            </a:r>
            <a:endParaRPr lang="en-US" sz="2800" b="1" dirty="0"/>
          </a:p>
        </p:txBody>
      </p:sp>
      <p:pic>
        <p:nvPicPr>
          <p:cNvPr id="72707"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27107280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3200" b="1" dirty="0" smtClean="0"/>
              <a:t>يظهر تلقائياً الملف </a:t>
            </a:r>
            <a:r>
              <a:rPr lang="en-US" sz="3200" b="1" dirty="0" smtClean="0"/>
              <a:t>File</a:t>
            </a:r>
            <a:r>
              <a:rPr lang="ar-EG" sz="3200" b="1" dirty="0" smtClean="0"/>
              <a:t> وتتم عملية التحويل في نافذة العرض</a:t>
            </a:r>
            <a:endParaRPr lang="en-US" sz="3200" b="1" dirty="0"/>
          </a:p>
        </p:txBody>
      </p:sp>
      <p:pic>
        <p:nvPicPr>
          <p:cNvPr id="73731"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26013"/>
          </a:xfrm>
          <a:noFill/>
        </p:spPr>
      </p:pic>
    </p:spTree>
    <p:extLst>
      <p:ext uri="{BB962C8B-B14F-4D97-AF65-F5344CB8AC3E}">
        <p14:creationId xmlns:p14="http://schemas.microsoft.com/office/powerpoint/2010/main" val="33570928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34400" cy="608013"/>
          </a:xfrm>
        </p:spPr>
        <p:txBody>
          <a:bodyPr/>
          <a:lstStyle/>
          <a:p>
            <a:pPr rtl="1">
              <a:defRPr/>
            </a:pPr>
            <a:r>
              <a:rPr lang="ar-EG" sz="1900" b="1" dirty="0" smtClean="0"/>
              <a:t>ونستطيع بعد ذلك حساب الإحداثيات</a:t>
            </a:r>
            <a:r>
              <a:rPr lang="en-US" sz="1900" b="1" dirty="0" smtClean="0"/>
              <a:t> </a:t>
            </a:r>
            <a:r>
              <a:rPr lang="ar-EG" sz="1900" b="1" dirty="0" smtClean="0"/>
              <a:t> </a:t>
            </a:r>
            <a:r>
              <a:rPr lang="en-US" sz="1900" b="1" dirty="0" smtClean="0"/>
              <a:t>x &amp; y</a:t>
            </a:r>
            <a:r>
              <a:rPr lang="ar-EG" sz="1900" b="1" dirty="0" smtClean="0"/>
              <a:t> من آمر </a:t>
            </a:r>
            <a:r>
              <a:rPr lang="en-US" sz="1900" b="1" dirty="0" smtClean="0"/>
              <a:t>Filed calculator</a:t>
            </a:r>
            <a:r>
              <a:rPr lang="ar-EG" sz="1900" b="1" dirty="0" smtClean="0"/>
              <a:t> من </a:t>
            </a:r>
            <a:r>
              <a:rPr lang="en-US" sz="1900" b="1" dirty="0" smtClean="0"/>
              <a:t>Attribute table</a:t>
            </a:r>
            <a:endParaRPr lang="en-US" sz="1900" b="1" dirty="0"/>
          </a:p>
        </p:txBody>
      </p:sp>
      <p:pic>
        <p:nvPicPr>
          <p:cNvPr id="74755"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26013"/>
          </a:xfrm>
          <a:noFill/>
        </p:spPr>
      </p:pic>
    </p:spTree>
    <p:extLst>
      <p:ext uri="{BB962C8B-B14F-4D97-AF65-F5344CB8AC3E}">
        <p14:creationId xmlns:p14="http://schemas.microsoft.com/office/powerpoint/2010/main" val="3795080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ar-EG" sz="3600" b="1" smtClean="0">
                <a:solidFill>
                  <a:srgbClr val="89006F"/>
                </a:solidFill>
              </a:rPr>
              <a:t>طرق تمثيل شكل الأرض على الخرائط الطبوغرافية</a:t>
            </a:r>
            <a:endParaRPr lang="en-US" sz="3600" b="1" smtClean="0">
              <a:solidFill>
                <a:srgbClr val="89006F"/>
              </a:solidFill>
            </a:endParaRPr>
          </a:p>
        </p:txBody>
      </p:sp>
      <p:sp>
        <p:nvSpPr>
          <p:cNvPr id="28675" name="Content Placeholder 2"/>
          <p:cNvSpPr>
            <a:spLocks noGrp="1"/>
          </p:cNvSpPr>
          <p:nvPr>
            <p:ph sz="quarter" idx="1"/>
          </p:nvPr>
        </p:nvSpPr>
        <p:spPr>
          <a:xfrm>
            <a:off x="301625" y="1527175"/>
            <a:ext cx="8504238" cy="4572000"/>
          </a:xfrm>
        </p:spPr>
        <p:txBody>
          <a:bodyPr/>
          <a:lstStyle/>
          <a:p>
            <a:pPr algn="r" rtl="1" eaLnBrk="1" hangingPunct="1"/>
            <a:r>
              <a:rPr lang="ar-EG" b="1" smtClean="0"/>
              <a:t>أولاً : نقط المناسيب</a:t>
            </a:r>
          </a:p>
          <a:p>
            <a:pPr algn="r" rtl="1" eaLnBrk="1" hangingPunct="1">
              <a:buFont typeface="Wingdings 2" pitchFamily="18" charset="2"/>
              <a:buNone/>
            </a:pPr>
            <a:endParaRPr lang="ar-EG" b="1" smtClean="0"/>
          </a:p>
          <a:p>
            <a:pPr algn="r" rtl="1" eaLnBrk="1" hangingPunct="1"/>
            <a:r>
              <a:rPr lang="ar-EG" b="1" smtClean="0"/>
              <a:t>ثانياً : طريقة الهاشور</a:t>
            </a:r>
          </a:p>
          <a:p>
            <a:pPr algn="r" rtl="1" eaLnBrk="1" hangingPunct="1">
              <a:buFont typeface="Wingdings 2" pitchFamily="18" charset="2"/>
              <a:buNone/>
            </a:pPr>
            <a:endParaRPr lang="ar-EG" b="1" smtClean="0"/>
          </a:p>
          <a:p>
            <a:pPr algn="r" rtl="1" eaLnBrk="1" hangingPunct="1"/>
            <a:r>
              <a:rPr lang="ar-EG" b="1" smtClean="0"/>
              <a:t>ثالثاً : خطوط الهيئة</a:t>
            </a:r>
          </a:p>
          <a:p>
            <a:pPr algn="r" rtl="1" eaLnBrk="1" hangingPunct="1">
              <a:buFont typeface="Wingdings 2" pitchFamily="18" charset="2"/>
              <a:buNone/>
            </a:pPr>
            <a:endParaRPr lang="ar-EG" b="1" smtClean="0"/>
          </a:p>
          <a:p>
            <a:pPr algn="r" rtl="1" eaLnBrk="1" hangingPunct="1"/>
            <a:r>
              <a:rPr lang="ar-EG" b="1" smtClean="0"/>
              <a:t>رابعاً : خطوط الكنتور</a:t>
            </a:r>
            <a:endParaRPr lang="en-US" smtClean="0"/>
          </a:p>
        </p:txBody>
      </p:sp>
    </p:spTree>
    <p:extLst>
      <p:ext uri="{BB962C8B-B14F-4D97-AF65-F5344CB8AC3E}">
        <p14:creationId xmlns:p14="http://schemas.microsoft.com/office/powerpoint/2010/main" val="7699204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defRPr/>
            </a:pPr>
            <a:r>
              <a:rPr lang="ar-EG" sz="2400" b="1" dirty="0" smtClean="0"/>
              <a:t>النتيجة إحداثيات </a:t>
            </a:r>
            <a:r>
              <a:rPr lang="en-US" sz="2400" b="1" dirty="0" smtClean="0"/>
              <a:t>x y z</a:t>
            </a:r>
            <a:r>
              <a:rPr lang="ar-EG" sz="2400" b="1" dirty="0" smtClean="0"/>
              <a:t> للمنطقة نستطيع منها عمل خريطة </a:t>
            </a:r>
            <a:r>
              <a:rPr lang="ar-EG" sz="2400" b="1" dirty="0" err="1" smtClean="0"/>
              <a:t>كنتورية</a:t>
            </a:r>
            <a:r>
              <a:rPr lang="ar-EG" sz="2400" b="1" dirty="0" smtClean="0"/>
              <a:t> ومجسم للأشكال التضاريسية لسطح الأرض</a:t>
            </a:r>
            <a:endParaRPr lang="en-US" sz="2400" b="1" dirty="0"/>
          </a:p>
        </p:txBody>
      </p:sp>
      <p:pic>
        <p:nvPicPr>
          <p:cNvPr id="75779"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854575"/>
          </a:xfrm>
          <a:noFill/>
        </p:spPr>
      </p:pic>
    </p:spTree>
    <p:extLst>
      <p:ext uri="{BB962C8B-B14F-4D97-AF65-F5344CB8AC3E}">
        <p14:creationId xmlns:p14="http://schemas.microsoft.com/office/powerpoint/2010/main" val="37072588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3200" b="1" dirty="0" smtClean="0"/>
              <a:t>خطوط </a:t>
            </a:r>
            <a:r>
              <a:rPr lang="ar-EG" sz="3200" b="1" dirty="0" err="1" smtClean="0"/>
              <a:t>الكنتور</a:t>
            </a:r>
            <a:r>
              <a:rPr lang="ar-EG" sz="3200" b="1" dirty="0" smtClean="0"/>
              <a:t> رقمياً في برنامج </a:t>
            </a:r>
            <a:r>
              <a:rPr lang="en-US" sz="3200" b="1" dirty="0" smtClean="0"/>
              <a:t>Arc Map</a:t>
            </a:r>
            <a:endParaRPr lang="en-US" sz="3200" dirty="0"/>
          </a:p>
        </p:txBody>
      </p:sp>
      <p:sp>
        <p:nvSpPr>
          <p:cNvPr id="76803" name="Content Placeholder 2"/>
          <p:cNvSpPr>
            <a:spLocks noGrp="1"/>
          </p:cNvSpPr>
          <p:nvPr>
            <p:ph sz="quarter" idx="1"/>
          </p:nvPr>
        </p:nvSpPr>
        <p:spPr>
          <a:xfrm>
            <a:off x="250825" y="1484313"/>
            <a:ext cx="8504238" cy="4572000"/>
          </a:xfrm>
        </p:spPr>
        <p:txBody>
          <a:bodyPr/>
          <a:lstStyle/>
          <a:p>
            <a:pPr algn="just" rtl="1"/>
            <a:r>
              <a:rPr lang="ar-EG" sz="2400" b="1" smtClean="0"/>
              <a:t>نفتح </a:t>
            </a:r>
            <a:r>
              <a:rPr lang="en-US" sz="2400" b="1" smtClean="0"/>
              <a:t>Arc toolbox</a:t>
            </a:r>
            <a:r>
              <a:rPr lang="ar-EG" sz="2400" b="1" smtClean="0"/>
              <a:t> لشبكة الإحداثيات ثم نختار </a:t>
            </a:r>
            <a:r>
              <a:rPr lang="en-US" sz="2400" b="1" smtClean="0"/>
              <a:t>Spatial Analyst tools</a:t>
            </a:r>
            <a:r>
              <a:rPr lang="ar-EG" sz="2400" b="1" smtClean="0"/>
              <a:t> ثم </a:t>
            </a:r>
            <a:r>
              <a:rPr lang="en-US" sz="2400" b="1" smtClean="0"/>
              <a:t>Natural Neighbor</a:t>
            </a:r>
            <a:r>
              <a:rPr lang="ar-EG" sz="2400" b="1" smtClean="0"/>
              <a:t> فتظهر نافذة نحدد في الخانة الأولي الملف </a:t>
            </a:r>
            <a:r>
              <a:rPr lang="en-US" sz="2400" b="1" smtClean="0"/>
              <a:t>File</a:t>
            </a:r>
            <a:r>
              <a:rPr lang="ar-EG" sz="2400" b="1" smtClean="0"/>
              <a:t> المراد تحويله.</a:t>
            </a:r>
          </a:p>
          <a:p>
            <a:pPr algn="just" rtl="1"/>
            <a:r>
              <a:rPr lang="ar-EG" sz="2400" b="1" smtClean="0"/>
              <a:t>في الخانة الثانية </a:t>
            </a:r>
            <a:r>
              <a:rPr lang="en-US" sz="2400" b="1" smtClean="0"/>
              <a:t>Z value field</a:t>
            </a:r>
            <a:r>
              <a:rPr lang="ar-EG" sz="2400" b="1" smtClean="0"/>
              <a:t> نحدد خانة المناسيب المطلوبة</a:t>
            </a:r>
          </a:p>
          <a:p>
            <a:pPr algn="just" rtl="1"/>
            <a:r>
              <a:rPr lang="ar-EG" sz="2400" b="1" smtClean="0"/>
              <a:t>في الخانة الأخيرة </a:t>
            </a:r>
            <a:r>
              <a:rPr lang="en-US" sz="2400" b="1" smtClean="0"/>
              <a:t>output cell size </a:t>
            </a:r>
            <a:r>
              <a:rPr lang="ar-EG" sz="2400" b="1" smtClean="0"/>
              <a:t> مخرجات الخريطة الكنتورية ثم </a:t>
            </a:r>
            <a:r>
              <a:rPr lang="en-US" sz="2400" b="1" smtClean="0"/>
              <a:t>ok</a:t>
            </a:r>
          </a:p>
          <a:p>
            <a:pPr algn="just" rtl="1"/>
            <a:r>
              <a:rPr lang="ar-EG" sz="2400" b="1" smtClean="0"/>
              <a:t>تتم عملية التحويل تلقائياً  في نافذة  </a:t>
            </a:r>
            <a:r>
              <a:rPr lang="en-US" sz="2400" b="1" smtClean="0"/>
              <a:t>Natural Neighbor</a:t>
            </a:r>
            <a:r>
              <a:rPr lang="ar-EG" sz="2400" b="1" smtClean="0"/>
              <a:t> ويظهر </a:t>
            </a:r>
            <a:r>
              <a:rPr lang="en-US" sz="2400" b="1" smtClean="0"/>
              <a:t>Executing</a:t>
            </a:r>
            <a:r>
              <a:rPr lang="ar-EG" sz="2400" b="1" smtClean="0"/>
              <a:t> في نافذة العرض.</a:t>
            </a:r>
          </a:p>
          <a:p>
            <a:pPr algn="just" rtl="1"/>
            <a:r>
              <a:rPr lang="ar-EG" sz="2400" b="1" smtClean="0"/>
              <a:t>نغلق </a:t>
            </a:r>
            <a:r>
              <a:rPr lang="en-US" sz="2400" b="1" smtClean="0"/>
              <a:t>Point Layer</a:t>
            </a:r>
            <a:r>
              <a:rPr lang="ar-EG" sz="2400" b="1" smtClean="0"/>
              <a:t> ومن شريط أدوات </a:t>
            </a:r>
            <a:r>
              <a:rPr lang="en-US" sz="2400" b="1" smtClean="0"/>
              <a:t>Spatial Analyst </a:t>
            </a:r>
            <a:r>
              <a:rPr lang="ar-EG" sz="2400" b="1" smtClean="0"/>
              <a:t> نختار </a:t>
            </a:r>
            <a:r>
              <a:rPr lang="en-US" sz="2400" b="1" smtClean="0"/>
              <a:t>Surface Analysis</a:t>
            </a:r>
            <a:r>
              <a:rPr lang="ar-EG" sz="2400" b="1" smtClean="0"/>
              <a:t> ثم </a:t>
            </a:r>
            <a:r>
              <a:rPr lang="en-US" sz="2400" b="1" smtClean="0"/>
              <a:t>Contour</a:t>
            </a:r>
            <a:r>
              <a:rPr lang="ar-EG" sz="2400" b="1" smtClean="0"/>
              <a:t> تظهر نافذة نحدد الخصائص والفاصل الكنتوري ثم نضغط </a:t>
            </a:r>
            <a:r>
              <a:rPr lang="en-US" sz="2400" b="1" smtClean="0"/>
              <a:t>ok</a:t>
            </a:r>
            <a:r>
              <a:rPr lang="ar-EG" sz="2400" b="1" smtClean="0"/>
              <a:t> تظهر خطوط الكنتور تلقائياً.</a:t>
            </a:r>
            <a:endParaRPr lang="en-US" sz="2400" b="1" smtClean="0"/>
          </a:p>
          <a:p>
            <a:pPr algn="just" rtl="1"/>
            <a:endParaRPr lang="en-US" sz="2400" b="1" smtClean="0"/>
          </a:p>
          <a:p>
            <a:pPr algn="r" rtl="1"/>
            <a:endParaRPr lang="en-US" smtClean="0"/>
          </a:p>
        </p:txBody>
      </p:sp>
    </p:spTree>
    <p:extLst>
      <p:ext uri="{BB962C8B-B14F-4D97-AF65-F5344CB8AC3E}">
        <p14:creationId xmlns:p14="http://schemas.microsoft.com/office/powerpoint/2010/main" val="5676171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3200" b="1" dirty="0" smtClean="0"/>
              <a:t>خطوط </a:t>
            </a:r>
            <a:r>
              <a:rPr lang="ar-EG" sz="3200" b="1" dirty="0" err="1" smtClean="0"/>
              <a:t>الكنتور</a:t>
            </a:r>
            <a:r>
              <a:rPr lang="ar-EG" sz="3200" b="1" dirty="0" smtClean="0"/>
              <a:t> رقمياً في برنامج </a:t>
            </a:r>
            <a:r>
              <a:rPr lang="en-US" sz="3200" b="1" dirty="0" smtClean="0"/>
              <a:t>Arc Map</a:t>
            </a:r>
            <a:endParaRPr lang="en-US" sz="3200" b="1" dirty="0"/>
          </a:p>
        </p:txBody>
      </p:sp>
      <p:pic>
        <p:nvPicPr>
          <p:cNvPr id="4" name="خطوط الكنتور رقميا فى برنامج أرك ماب.avi">
            <a:hlinkClick r:id="" action="ppaction://media"/>
          </p:cNvPr>
          <p:cNvPicPr>
            <a:picLocks noGrp="1" noRot="1" noChangeAspect="1"/>
          </p:cNvPicPr>
          <p:nvPr>
            <p:ph sz="quarter" idx="1"/>
            <a:videoFile r:link="rId1"/>
          </p:nvPr>
        </p:nvPicPr>
        <p:blipFill>
          <a:blip r:embed="rId3">
            <a:extLst>
              <a:ext uri="{28A0092B-C50C-407E-A947-70E740481C1C}">
                <a14:useLocalDpi xmlns:a14="http://schemas.microsoft.com/office/drawing/2010/main" val="0"/>
              </a:ext>
            </a:extLst>
          </a:blip>
          <a:srcRect/>
          <a:stretch>
            <a:fillRect/>
          </a:stretch>
        </p:blipFill>
        <p:spPr>
          <a:xfrm>
            <a:off x="179388" y="1052513"/>
            <a:ext cx="8785225" cy="5616575"/>
          </a:xfrm>
        </p:spPr>
      </p:pic>
    </p:spTree>
    <p:extLst>
      <p:ext uri="{BB962C8B-B14F-4D97-AF65-F5344CB8AC3E}">
        <p14:creationId xmlns:p14="http://schemas.microsoft.com/office/powerpoint/2010/main" val="1159898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645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sz="3200" b="1" dirty="0" smtClean="0"/>
              <a:t>خطوات عمل مجسم للأشكال التضاريسية لسطح الأرض</a:t>
            </a:r>
            <a:endParaRPr lang="en-US" sz="3200" dirty="0"/>
          </a:p>
        </p:txBody>
      </p:sp>
      <p:sp>
        <p:nvSpPr>
          <p:cNvPr id="78851" name="Content Placeholder 2"/>
          <p:cNvSpPr>
            <a:spLocks noGrp="1"/>
          </p:cNvSpPr>
          <p:nvPr>
            <p:ph sz="quarter" idx="1"/>
          </p:nvPr>
        </p:nvSpPr>
        <p:spPr>
          <a:xfrm>
            <a:off x="301625" y="1527175"/>
            <a:ext cx="8504238" cy="749300"/>
          </a:xfrm>
        </p:spPr>
        <p:txBody>
          <a:bodyPr/>
          <a:lstStyle/>
          <a:p>
            <a:pPr algn="r" rtl="1"/>
            <a:r>
              <a:rPr lang="ar-EG" sz="2400" b="1" smtClean="0"/>
              <a:t>لعمل مجسم لسطح الأرض </a:t>
            </a:r>
            <a:r>
              <a:rPr lang="en-US" sz="2400" b="1" smtClean="0"/>
              <a:t>Tin</a:t>
            </a:r>
            <a:r>
              <a:rPr lang="ar-EG" sz="2400" b="1" smtClean="0"/>
              <a:t> لشبكة مثلثات من شريط أدوات </a:t>
            </a:r>
            <a:r>
              <a:rPr lang="en-US" sz="2400" b="1" smtClean="0"/>
              <a:t>3D Analyst </a:t>
            </a:r>
            <a:r>
              <a:rPr lang="ar-EG" sz="2400" b="1" smtClean="0"/>
              <a:t> نختار </a:t>
            </a:r>
            <a:r>
              <a:rPr lang="en-US" sz="2400" b="1" smtClean="0"/>
              <a:t>Create/modify tin</a:t>
            </a:r>
            <a:r>
              <a:rPr lang="ar-EG" sz="2400" b="1" smtClean="0"/>
              <a:t> ثم </a:t>
            </a:r>
            <a:r>
              <a:rPr lang="en-US" sz="2400" b="1" smtClean="0"/>
              <a:t>Create tin from features</a:t>
            </a:r>
            <a:r>
              <a:rPr lang="ar-EG" sz="2400" b="1" smtClean="0"/>
              <a:t>.</a:t>
            </a:r>
            <a:endParaRPr lang="en-US" sz="2400" b="1" smtClean="0"/>
          </a:p>
          <a:p>
            <a:pPr algn="r" rtl="1"/>
            <a:endParaRPr lang="en-US" smtClean="0"/>
          </a:p>
        </p:txBody>
      </p:sp>
      <p:pic>
        <p:nvPicPr>
          <p:cNvPr id="788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349500"/>
            <a:ext cx="87852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6366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800" b="1" dirty="0" smtClean="0"/>
              <a:t>في نافذة </a:t>
            </a:r>
            <a:r>
              <a:rPr lang="en-US" sz="2800" b="1" dirty="0" smtClean="0"/>
              <a:t>Create tin from features</a:t>
            </a:r>
            <a:endParaRPr lang="en-US" sz="2800" b="1" dirty="0"/>
          </a:p>
        </p:txBody>
      </p:sp>
      <p:sp>
        <p:nvSpPr>
          <p:cNvPr id="79875" name="Content Placeholder 2"/>
          <p:cNvSpPr>
            <a:spLocks noGrp="1"/>
          </p:cNvSpPr>
          <p:nvPr>
            <p:ph sz="quarter" idx="1"/>
          </p:nvPr>
        </p:nvSpPr>
        <p:spPr>
          <a:xfrm>
            <a:off x="301625" y="1412875"/>
            <a:ext cx="8504238" cy="936625"/>
          </a:xfrm>
        </p:spPr>
        <p:txBody>
          <a:bodyPr/>
          <a:lstStyle/>
          <a:p>
            <a:pPr algn="just" rtl="1"/>
            <a:r>
              <a:rPr lang="ar-EG" sz="2400" b="1" smtClean="0"/>
              <a:t>نحدد في حقل </a:t>
            </a:r>
            <a:r>
              <a:rPr lang="en-US" sz="2400" b="1" smtClean="0"/>
              <a:t>Layers</a:t>
            </a:r>
            <a:r>
              <a:rPr lang="ar-EG" sz="2400" b="1" smtClean="0"/>
              <a:t> الملف المراد عمل مجسم له ثم نحدد الارتفاع في خانة </a:t>
            </a:r>
            <a:r>
              <a:rPr lang="en-US" sz="2400" b="1" smtClean="0"/>
              <a:t>height source</a:t>
            </a:r>
            <a:r>
              <a:rPr lang="ar-EG" sz="2400" b="1" smtClean="0"/>
              <a:t> إذا لم تظهر تلقائياً ثم نحدد مسار حفظ الملف ثم نضغط </a:t>
            </a:r>
            <a:r>
              <a:rPr lang="en-US" sz="2400" b="1" smtClean="0"/>
              <a:t>ok</a:t>
            </a:r>
            <a:endParaRPr lang="en-US" sz="2400" smtClean="0"/>
          </a:p>
        </p:txBody>
      </p:sp>
      <p:pic>
        <p:nvPicPr>
          <p:cNvPr id="798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276475"/>
            <a:ext cx="8785225"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90072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800" b="1" dirty="0" smtClean="0"/>
              <a:t>ينتج مجسم لسطح الأرض </a:t>
            </a:r>
            <a:r>
              <a:rPr lang="en-US" sz="2800" b="1" dirty="0" smtClean="0"/>
              <a:t>Tin</a:t>
            </a:r>
            <a:r>
              <a:rPr lang="ar-EG" sz="2800" b="1" dirty="0" smtClean="0"/>
              <a:t> يستخدم في استنتاج خطوط </a:t>
            </a:r>
            <a:r>
              <a:rPr lang="ar-EG" sz="2800" b="1" dirty="0" err="1" smtClean="0"/>
              <a:t>الكنتور</a:t>
            </a:r>
            <a:endParaRPr lang="en-US" sz="2800" b="1" dirty="0"/>
          </a:p>
        </p:txBody>
      </p:sp>
      <p:pic>
        <p:nvPicPr>
          <p:cNvPr id="80899"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97450"/>
          </a:xfrm>
          <a:noFill/>
        </p:spPr>
      </p:pic>
    </p:spTree>
    <p:extLst>
      <p:ext uri="{BB962C8B-B14F-4D97-AF65-F5344CB8AC3E}">
        <p14:creationId xmlns:p14="http://schemas.microsoft.com/office/powerpoint/2010/main" val="16355293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defRPr/>
            </a:pPr>
            <a:r>
              <a:rPr lang="ar-EG" sz="2200" b="1" dirty="0" smtClean="0"/>
              <a:t>ومن شريط أدوات </a:t>
            </a:r>
            <a:r>
              <a:rPr lang="en-US" sz="2200" b="1" dirty="0" smtClean="0"/>
              <a:t>3D Analyst </a:t>
            </a:r>
            <a:r>
              <a:rPr lang="ar-EG" sz="2200" b="1" dirty="0" smtClean="0"/>
              <a:t> نختار </a:t>
            </a:r>
            <a:r>
              <a:rPr lang="en-US" sz="2200" b="1" dirty="0" smtClean="0"/>
              <a:t>Surface Analysis</a:t>
            </a:r>
            <a:r>
              <a:rPr lang="ar-EG" sz="2200" b="1" dirty="0" smtClean="0"/>
              <a:t> ثم </a:t>
            </a:r>
            <a:r>
              <a:rPr lang="en-US" sz="2200" b="1" dirty="0" smtClean="0"/>
              <a:t>Contour</a:t>
            </a:r>
            <a:endParaRPr lang="en-US" sz="2200" dirty="0"/>
          </a:p>
        </p:txBody>
      </p:sp>
      <p:pic>
        <p:nvPicPr>
          <p:cNvPr id="81923"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97450"/>
          </a:xfrm>
          <a:noFill/>
        </p:spPr>
      </p:pic>
    </p:spTree>
    <p:extLst>
      <p:ext uri="{BB962C8B-B14F-4D97-AF65-F5344CB8AC3E}">
        <p14:creationId xmlns:p14="http://schemas.microsoft.com/office/powerpoint/2010/main" val="30004638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34400" cy="896938"/>
          </a:xfrm>
        </p:spPr>
        <p:txBody>
          <a:bodyPr/>
          <a:lstStyle/>
          <a:p>
            <a:pPr algn="just" rtl="1">
              <a:defRPr/>
            </a:pPr>
            <a:r>
              <a:rPr lang="ar-EG" sz="2400" b="1" dirty="0" smtClean="0"/>
              <a:t>في نافذة </a:t>
            </a:r>
            <a:r>
              <a:rPr lang="en-US" sz="2400" b="1" dirty="0" smtClean="0"/>
              <a:t>Contour</a:t>
            </a:r>
            <a:r>
              <a:rPr lang="ar-EG" sz="2400" b="1" dirty="0" smtClean="0"/>
              <a:t> نحدد الملف المراد عمل </a:t>
            </a:r>
            <a:r>
              <a:rPr lang="ar-EG" sz="2400" b="1" dirty="0" err="1" smtClean="0"/>
              <a:t>كنتور</a:t>
            </a:r>
            <a:r>
              <a:rPr lang="ar-EG" sz="2400" b="1" dirty="0" smtClean="0"/>
              <a:t> له في خانة </a:t>
            </a:r>
            <a:r>
              <a:rPr lang="en-US" sz="2400" b="1" dirty="0" smtClean="0"/>
              <a:t>Input surface</a:t>
            </a:r>
            <a:r>
              <a:rPr lang="ar-EG" sz="2400" b="1" dirty="0" smtClean="0"/>
              <a:t> ثم نحدد الفاصل </a:t>
            </a:r>
            <a:r>
              <a:rPr lang="ar-EG" sz="2400" b="1" dirty="0" err="1" smtClean="0"/>
              <a:t>الكنتوري</a:t>
            </a:r>
            <a:r>
              <a:rPr lang="ar-EG" sz="2400" b="1" dirty="0" smtClean="0"/>
              <a:t> ثم نحدد مسار حفظ الملف ثم نضغط </a:t>
            </a:r>
            <a:r>
              <a:rPr lang="en-US" sz="2400" b="1" dirty="0" smtClean="0"/>
              <a:t>ok</a:t>
            </a:r>
            <a:endParaRPr lang="en-US" sz="2400" b="1" dirty="0"/>
          </a:p>
        </p:txBody>
      </p:sp>
      <p:pic>
        <p:nvPicPr>
          <p:cNvPr id="82947"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97450"/>
          </a:xfrm>
          <a:noFill/>
        </p:spPr>
      </p:pic>
    </p:spTree>
    <p:extLst>
      <p:ext uri="{BB962C8B-B14F-4D97-AF65-F5344CB8AC3E}">
        <p14:creationId xmlns:p14="http://schemas.microsoft.com/office/powerpoint/2010/main" val="34618069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ar-EG" dirty="0" smtClean="0"/>
              <a:t>تنتج الخريطة </a:t>
            </a:r>
            <a:r>
              <a:rPr lang="ar-EG" dirty="0" err="1" smtClean="0"/>
              <a:t>الكنتورية</a:t>
            </a:r>
            <a:r>
              <a:rPr lang="ar-EG" dirty="0" smtClean="0"/>
              <a:t> المطلوبة بالفاصل </a:t>
            </a:r>
            <a:r>
              <a:rPr lang="ar-EG" dirty="0" err="1" smtClean="0"/>
              <a:t>الكنتوري</a:t>
            </a:r>
            <a:r>
              <a:rPr lang="ar-EG" dirty="0" smtClean="0"/>
              <a:t> المختار</a:t>
            </a:r>
            <a:endParaRPr lang="en-US" dirty="0"/>
          </a:p>
        </p:txBody>
      </p:sp>
      <p:pic>
        <p:nvPicPr>
          <p:cNvPr id="83971"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79388" y="1527175"/>
            <a:ext cx="8785225" cy="4997450"/>
          </a:xfrm>
          <a:noFill/>
        </p:spPr>
      </p:pic>
    </p:spTree>
    <p:extLst>
      <p:ext uri="{BB962C8B-B14F-4D97-AF65-F5344CB8AC3E}">
        <p14:creationId xmlns:p14="http://schemas.microsoft.com/office/powerpoint/2010/main" val="16979378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90391"/>
            <a:ext cx="4419600" cy="707886"/>
          </a:xfrm>
          <a:prstGeom prst="rect">
            <a:avLst/>
          </a:prstGeom>
        </p:spPr>
        <p:txBody>
          <a:bodyPr wrap="square">
            <a:spAutoFit/>
          </a:bodyPr>
          <a:lstStyle/>
          <a:p>
            <a:pPr algn="ct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rPr>
              <a:t>To Be Continued</a:t>
            </a:r>
          </a:p>
        </p:txBody>
      </p:sp>
    </p:spTree>
    <p:extLst>
      <p:ext uri="{BB962C8B-B14F-4D97-AF65-F5344CB8AC3E}">
        <p14:creationId xmlns:p14="http://schemas.microsoft.com/office/powerpoint/2010/main" val="2116406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ar-EG" b="1" smtClean="0">
                <a:solidFill>
                  <a:srgbClr val="89006F"/>
                </a:solidFill>
              </a:rPr>
              <a:t>أولاً : نقط المناسيب</a:t>
            </a:r>
            <a:endParaRPr lang="en-US" smtClean="0">
              <a:solidFill>
                <a:srgbClr val="89006F"/>
              </a:solidFill>
            </a:endParaRPr>
          </a:p>
        </p:txBody>
      </p:sp>
      <p:sp>
        <p:nvSpPr>
          <p:cNvPr id="3" name="Content Placeholder 2"/>
          <p:cNvSpPr>
            <a:spLocks noGrp="1"/>
          </p:cNvSpPr>
          <p:nvPr>
            <p:ph sz="quarter" idx="1"/>
          </p:nvPr>
        </p:nvSpPr>
        <p:spPr>
          <a:xfrm>
            <a:off x="301625" y="1527175"/>
            <a:ext cx="8504238" cy="4572000"/>
          </a:xfrm>
        </p:spPr>
        <p:txBody>
          <a:bodyPr>
            <a:normAutofit fontScale="92500"/>
          </a:bodyPr>
          <a:lstStyle/>
          <a:p>
            <a:pPr marL="274320" indent="-274320" algn="just" rtl="1" eaLnBrk="1" fontAlgn="auto" hangingPunct="1">
              <a:spcAft>
                <a:spcPts val="0"/>
              </a:spcAft>
              <a:buFont typeface="Wingdings 2"/>
              <a:buChar char=""/>
              <a:defRPr/>
            </a:pPr>
            <a:r>
              <a:rPr lang="ar-EG" dirty="0" smtClean="0"/>
              <a:t>نقط المناسيب عبارة عن البعد الرأسي بين أي نقطة على سطح الأرض وبين مستوى ثابت يعرف بمستوى المقارنة، ويعد مستوى سطح البحر هو سطح المقارنة لكل دول العالم. ويتم إيجاد مناسيب النقط عن طريق العمل المساحي، ويتحدد مواقع النقط على لوحة توضح مناسيب منتشرة.</a:t>
            </a:r>
          </a:p>
          <a:p>
            <a:pPr marL="274320" indent="-274320" algn="just" rtl="1" eaLnBrk="1" fontAlgn="auto" hangingPunct="1">
              <a:spcAft>
                <a:spcPts val="0"/>
              </a:spcAft>
              <a:buFont typeface="Wingdings 2"/>
              <a:buChar char=""/>
              <a:defRPr/>
            </a:pPr>
            <a:r>
              <a:rPr lang="ar-EG" dirty="0" smtClean="0"/>
              <a:t> وتعطى فكرة بسيطة سطحية عن طبيعة سطح الأرض من خلال ارتفاع وانخفاض مابين النقط بعضها البعض، وبعض المعلومات مثل أعلى منسوب ، وأدناه، والاتجاه العام لانحدار سطح الأرض، وبعض الظاهرات التضاريسية المنفردة.</a:t>
            </a:r>
          </a:p>
          <a:p>
            <a:pPr marL="274320" indent="-274320" algn="just" rtl="1" eaLnBrk="1" fontAlgn="auto" hangingPunct="1">
              <a:spcAft>
                <a:spcPts val="0"/>
              </a:spcAft>
              <a:buFont typeface="Wingdings 2"/>
              <a:buChar char=""/>
              <a:defRPr/>
            </a:pPr>
            <a:r>
              <a:rPr lang="ar-EG" dirty="0" smtClean="0"/>
              <a:t> ولكنها لا تعطى فكرة تفصيلية دقيقة عن تضرس سطح الأرض، ولذلك يمكن القول أن تسمية لوحة بها عدد من النقط المحددة المناسيب خريطة طبوغرافية فيه كثير من المبالغة، ولكن يمكن أن تعد هذه اللوحة مرحلة أولية فى أعدد الخريطة الكنتورية.</a:t>
            </a:r>
            <a:endParaRPr lang="en-US" dirty="0" smtClean="0"/>
          </a:p>
        </p:txBody>
      </p:sp>
    </p:spTree>
    <p:extLst>
      <p:ext uri="{BB962C8B-B14F-4D97-AF65-F5344CB8AC3E}">
        <p14:creationId xmlns:p14="http://schemas.microsoft.com/office/powerpoint/2010/main" val="632101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ar-EG" b="1" smtClean="0">
                <a:solidFill>
                  <a:srgbClr val="89006F"/>
                </a:solidFill>
              </a:rPr>
              <a:t>ثانياً : طريقة الهاشور</a:t>
            </a:r>
            <a:endParaRPr lang="en-US" smtClean="0">
              <a:solidFill>
                <a:srgbClr val="89006F"/>
              </a:solidFill>
            </a:endParaRPr>
          </a:p>
        </p:txBody>
      </p:sp>
      <p:sp>
        <p:nvSpPr>
          <p:cNvPr id="3" name="Content Placeholder 2"/>
          <p:cNvSpPr>
            <a:spLocks noGrp="1"/>
          </p:cNvSpPr>
          <p:nvPr>
            <p:ph sz="quarter" idx="1"/>
          </p:nvPr>
        </p:nvSpPr>
        <p:spPr>
          <a:xfrm>
            <a:off x="301625" y="1527175"/>
            <a:ext cx="8504238" cy="4572000"/>
          </a:xfrm>
        </p:spPr>
        <p:txBody>
          <a:bodyPr>
            <a:normAutofit fontScale="85000" lnSpcReduction="20000"/>
          </a:bodyPr>
          <a:lstStyle/>
          <a:p>
            <a:pPr marL="274320" indent="-274320" algn="just" rtl="1" eaLnBrk="1" fontAlgn="auto" hangingPunct="1">
              <a:spcAft>
                <a:spcPts val="0"/>
              </a:spcAft>
              <a:buFont typeface="Wingdings 2"/>
              <a:buChar char=""/>
              <a:defRPr/>
            </a:pPr>
            <a:r>
              <a:rPr lang="ar-EG" dirty="0" smtClean="0"/>
              <a:t>الهاشور عبارة عن خطوط قصيرة ترسم بجوار بعضها البعض فى اتجاه الانحدار، كما يعبر سمك خط الهاشور عن طبيعة الانحدار بحيث أن الخط الأكثر سمكاً يعنى أرضاً أكثر انحداراً . </a:t>
            </a:r>
          </a:p>
          <a:p>
            <a:pPr marL="274320" indent="-274320" algn="just" rtl="1" eaLnBrk="1" fontAlgn="auto" hangingPunct="1">
              <a:spcAft>
                <a:spcPts val="0"/>
              </a:spcAft>
              <a:buFont typeface="Wingdings 2"/>
              <a:buChar char=""/>
              <a:defRPr/>
            </a:pPr>
            <a:r>
              <a:rPr lang="ar-EG" dirty="0" smtClean="0"/>
              <a:t>يعد ليمان </a:t>
            </a:r>
            <a:r>
              <a:rPr lang="en-US" dirty="0" smtClean="0"/>
              <a:t>Lehman</a:t>
            </a:r>
            <a:r>
              <a:rPr lang="ar-EG" dirty="0" smtClean="0"/>
              <a:t> هو أول من وضع أسس هذه الطريقة فى التعبير عن طبيعة انحدار سطح الأرض . وقد قامت فكرة ليمان على أساس افتراض مصدر للضوء يسقط على سطح الأرض من أعلى، ومن ثم فإن المناطق المستوية سواء المرتفعة أو المنخفضة لابد وأن تظهر بيضاء على الخريطة ؛ لأنها ستكون تحت الإضاءة المباشرة ، وبحيث لا يكون بها أي ظل. أما المناطق المنحدرة فأنها تأخذ لوناً داكناً يتزايد مع زيادة انحدار سطح الأرض. على أساس أن كمية الضوء الواقعة على السطح المنحدر تتناسب ودرجة انحدار هذا السطح بحيث نجد الحافة الرأسية التي يبلغ انحدارها 90 ْ سوف تبدو أقرب ما يكون لمساحة سوداء عن طريق رسم خطوط الهاشور بسمك كبير، بحيث لا يكاد يترك الخط بينه وبين الخط الآخر مساحة بيضاء ليعبر عن طبيعة سقوط أشعة الضوء على هذا السطح ، والتي نظرياً لن تقابل السطح نظرا لتوازى أشعة الضوء مع السطح المنحدر رأسياً .</a:t>
            </a:r>
            <a:endParaRPr lang="en-US" dirty="0" smtClean="0"/>
          </a:p>
          <a:p>
            <a:pPr marL="274320" indent="-274320" algn="just" rtl="1" eaLnBrk="1" fontAlgn="auto" hangingPunct="1">
              <a:spcAft>
                <a:spcPts val="0"/>
              </a:spcAft>
              <a:buFont typeface="Wingdings 2"/>
              <a:buChar char=""/>
              <a:defRPr/>
            </a:pPr>
            <a:endParaRPr lang="en-US" dirty="0"/>
          </a:p>
        </p:txBody>
      </p:sp>
    </p:spTree>
    <p:extLst>
      <p:ext uri="{BB962C8B-B14F-4D97-AF65-F5344CB8AC3E}">
        <p14:creationId xmlns:p14="http://schemas.microsoft.com/office/powerpoint/2010/main" val="21707056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ar-EG" b="1" smtClean="0">
                <a:solidFill>
                  <a:srgbClr val="89006F"/>
                </a:solidFill>
              </a:rPr>
              <a:t>مزايا واستخدامات طريقة الهاشور وعيوبها</a:t>
            </a:r>
            <a:endParaRPr lang="en-US" b="1" smtClean="0">
              <a:solidFill>
                <a:srgbClr val="89006F"/>
              </a:solidFill>
            </a:endParaRPr>
          </a:p>
        </p:txBody>
      </p:sp>
      <p:sp>
        <p:nvSpPr>
          <p:cNvPr id="3" name="Content Placeholder 2"/>
          <p:cNvSpPr>
            <a:spLocks noGrp="1"/>
          </p:cNvSpPr>
          <p:nvPr>
            <p:ph sz="quarter" idx="1"/>
          </p:nvPr>
        </p:nvSpPr>
        <p:spPr>
          <a:xfrm>
            <a:off x="301625" y="1527175"/>
            <a:ext cx="8504238" cy="4572000"/>
          </a:xfrm>
        </p:spPr>
        <p:txBody>
          <a:bodyPr>
            <a:normAutofit fontScale="92500" lnSpcReduction="10000"/>
          </a:bodyPr>
          <a:lstStyle/>
          <a:p>
            <a:pPr marL="274320" indent="-274320" algn="just" rtl="1" eaLnBrk="1" fontAlgn="auto" hangingPunct="1">
              <a:spcAft>
                <a:spcPts val="0"/>
              </a:spcAft>
              <a:buFont typeface="Wingdings 2"/>
              <a:buChar char=""/>
              <a:defRPr/>
            </a:pPr>
            <a:r>
              <a:rPr lang="ar-EG" dirty="0" smtClean="0"/>
              <a:t>من مزايا طريقة الهاشور أنها طريقة تصويرية تعطى لقارئ الخريطة فكرة سهلة وسريعة عن طبيعة السطح، ولذلك فهي تعد من الطرق الناجحة فى تمثيل المناطق الجبلية الوعرة التي يصعب عمل مساحة أرضية دقيقة لها، كم يمكن الجمع بينها وبين طرق أخرى مثل طريقة خطوط الكنتور.</a:t>
            </a:r>
          </a:p>
          <a:p>
            <a:pPr marL="274320" indent="-274320" algn="just" rtl="1" eaLnBrk="1" fontAlgn="auto" hangingPunct="1">
              <a:spcAft>
                <a:spcPts val="0"/>
              </a:spcAft>
              <a:buFont typeface="Wingdings 2"/>
              <a:buChar char=""/>
              <a:defRPr/>
            </a:pPr>
            <a:r>
              <a:rPr lang="ar-EG" dirty="0" smtClean="0"/>
              <a:t>وتستخدم طريقة الهاشور فى حال تزاحم خطوط الكنتور، وفي حال صغر مقياس الرسم دون أمكانية استخدام نقط المناسيب المتزاحمة فى عمل خريطة كنتورية، وإذا لم يتوافر رفع مساحي دقيق، بحيث يصعب رسم خريطة طبوغرافية فى ظل القدر الضئيل من المعلومات.</a:t>
            </a:r>
          </a:p>
          <a:p>
            <a:pPr marL="274320" indent="-274320" algn="just" rtl="1" eaLnBrk="1" fontAlgn="auto" hangingPunct="1">
              <a:spcAft>
                <a:spcPts val="0"/>
              </a:spcAft>
              <a:buFont typeface="Wingdings 2"/>
              <a:buChar char=""/>
              <a:defRPr/>
            </a:pPr>
            <a:r>
              <a:rPr lang="ar-EG" dirty="0" smtClean="0"/>
              <a:t>من عيوبها أنه كثيراً ما تطغى خطوط الهاشور على بعض تفاصيل الخريطة وتمنع ظهورها، كما أنها لا تفرق بوضوح بين السطح المستوى المرتفع مثل الهضاب، والسطح المستوى المنخفض مثل السهول؛ حيث تبدو كلا منها مساحة بيضاء فى خريطة الهاشور . </a:t>
            </a:r>
            <a:endParaRPr lang="en-US" dirty="0" smtClean="0"/>
          </a:p>
        </p:txBody>
      </p:sp>
    </p:spTree>
    <p:extLst>
      <p:ext uri="{BB962C8B-B14F-4D97-AF65-F5344CB8AC3E}">
        <p14:creationId xmlns:p14="http://schemas.microsoft.com/office/powerpoint/2010/main" val="23837454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ar-EG" b="1" smtClean="0">
                <a:solidFill>
                  <a:srgbClr val="89006F"/>
                </a:solidFill>
              </a:rPr>
              <a:t>ثالثاً : خطوط الهيئة</a:t>
            </a:r>
            <a:endParaRPr lang="en-US" smtClean="0">
              <a:solidFill>
                <a:srgbClr val="89006F"/>
              </a:solidFill>
            </a:endParaRPr>
          </a:p>
        </p:txBody>
      </p:sp>
      <p:sp>
        <p:nvSpPr>
          <p:cNvPr id="32771" name="Content Placeholder 2"/>
          <p:cNvSpPr>
            <a:spLocks noGrp="1"/>
          </p:cNvSpPr>
          <p:nvPr>
            <p:ph sz="quarter" idx="1"/>
          </p:nvPr>
        </p:nvSpPr>
        <p:spPr>
          <a:xfrm>
            <a:off x="301625" y="1527175"/>
            <a:ext cx="8504238" cy="4572000"/>
          </a:xfrm>
        </p:spPr>
        <p:txBody>
          <a:bodyPr/>
          <a:lstStyle/>
          <a:p>
            <a:pPr algn="just" rtl="1" eaLnBrk="1" hangingPunct="1"/>
            <a:r>
              <a:rPr lang="ar-EG" smtClean="0"/>
              <a:t>يمكن القول أن خطوط الهيئة هي خطوط كنتور عادية تمر بالنقط المتساوية فى المنسوب ، ولكنها تختلف عنها فى أن خطوط الكنتور تعتمد فى إنشائها على ميزانية للحصول على مناسيب دقيقة تمكن من رسم خط الكنتور، أما خطوط الهيئة فهي لا تقوم على هذا الأساس، وإنما ترسم فى المناطق الخالية من المناسيب، والتي لا يمكن فيها رسم خطوط كنتور دقيقة المسار، كما هو الحال فى المناطق الشديدة التضرس التي يصعب عمل مساحة لها. </a:t>
            </a:r>
          </a:p>
          <a:p>
            <a:pPr algn="just" rtl="1" eaLnBrk="1" hangingPunct="1"/>
            <a:r>
              <a:rPr lang="ar-EG" smtClean="0"/>
              <a:t>وحتى يمكن التفريق بين خطوط الكنتور الدقيقة، وخطوط الكنتور التقريبية، فإنه يتم رسمها على الخرائط كخط نقطي أو على هيئة شرط متقطعة .</a:t>
            </a:r>
            <a:endParaRPr lang="en-US" smtClean="0"/>
          </a:p>
          <a:p>
            <a:pPr algn="just" rtl="1" eaLnBrk="1" hangingPunct="1"/>
            <a:endParaRPr lang="en-US" smtClean="0"/>
          </a:p>
        </p:txBody>
      </p:sp>
    </p:spTree>
    <p:extLst>
      <p:ext uri="{BB962C8B-B14F-4D97-AF65-F5344CB8AC3E}">
        <p14:creationId xmlns:p14="http://schemas.microsoft.com/office/powerpoint/2010/main" val="199822795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Civic">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1_Civic">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507</TotalTime>
  <Words>2872</Words>
  <Application>Microsoft Office PowerPoint</Application>
  <PresentationFormat>On-screen Show (4:3)</PresentationFormat>
  <Paragraphs>154</Paragraphs>
  <Slides>59</Slides>
  <Notes>0</Notes>
  <HiddenSlides>0</HiddenSlides>
  <MMClips>1</MMClips>
  <ScaleCrop>false</ScaleCrop>
  <HeadingPairs>
    <vt:vector size="4" baseType="variant">
      <vt:variant>
        <vt:lpstr>Theme</vt:lpstr>
      </vt:variant>
      <vt:variant>
        <vt:i4>4</vt:i4>
      </vt:variant>
      <vt:variant>
        <vt:lpstr>Slide Titles</vt:lpstr>
      </vt:variant>
      <vt:variant>
        <vt:i4>59</vt:i4>
      </vt:variant>
    </vt:vector>
  </HeadingPairs>
  <TitlesOfParts>
    <vt:vector size="63" baseType="lpstr">
      <vt:lpstr>Flow</vt:lpstr>
      <vt:lpstr>Civic</vt:lpstr>
      <vt:lpstr>2_Flow</vt:lpstr>
      <vt:lpstr>1_Civic</vt:lpstr>
      <vt:lpstr>PowerPoint Presentation</vt:lpstr>
      <vt:lpstr>PowerPoint Presentation</vt:lpstr>
      <vt:lpstr>PowerPoint Presentation</vt:lpstr>
      <vt:lpstr>الأسس والمفاهيم الأساسية في الخرائط الكنتورية</vt:lpstr>
      <vt:lpstr>طرق تمثيل شكل الأرض على الخرائط الطبوغرافية</vt:lpstr>
      <vt:lpstr>أولاً : نقط المناسيب</vt:lpstr>
      <vt:lpstr>ثانياً : طريقة الهاشور</vt:lpstr>
      <vt:lpstr>مزايا واستخدامات طريقة الهاشور وعيوبها</vt:lpstr>
      <vt:lpstr>ثالثاً : خطوط الهيئة</vt:lpstr>
      <vt:lpstr>رابعاً : خطوط الكنتور</vt:lpstr>
      <vt:lpstr>طريقة خطوط الكنتور</vt:lpstr>
      <vt:lpstr>خصائص خطوط الكنتور </vt:lpstr>
      <vt:lpstr>النقط الواقعة على خط كنتور معين ذات منسوب واحد ثابت </vt:lpstr>
      <vt:lpstr>تتقارب خطوط الكنتور فى الانحدارات الشديدة وتتباعد كلما قل الانحدار تتساوي المسافات بين خطوط الكنتور في الانحدارات المنتظمة ولاتتساوي في الانحدرات غير المنتظمة</vt:lpstr>
      <vt:lpstr>خطوط الكنتور شديدة التعاريج في الأراضي الوعرة وعكس ذلك في الأراضي السهلية</vt:lpstr>
      <vt:lpstr>تماس خطوط الكنتور في حالة الجروف الرأسية</vt:lpstr>
      <vt:lpstr>         تكون خطوط الكنتور على شكل حرف v في حالة الأودية النهرية ويكون التقعر لأسفل تكون خطوط الكنتور على شكل حرف u في حالة  القباب ويكون التحدب لأسفل</vt:lpstr>
      <vt:lpstr>طرق عمل الخرائط الكنتورية</vt:lpstr>
      <vt:lpstr>الطريقة الحسابية </vt:lpstr>
      <vt:lpstr>طريقة التناسب الحسابي </vt:lpstr>
      <vt:lpstr>طريقة التناسب الحسابي </vt:lpstr>
      <vt:lpstr>الطريقة التخطيطية </vt:lpstr>
      <vt:lpstr>الطريقة الميكانيكية </vt:lpstr>
      <vt:lpstr>تعيين المناسيب بطريقة الشفاف</vt:lpstr>
      <vt:lpstr>الفاصل الرأسي ( الفترة الكنتورية )</vt:lpstr>
      <vt:lpstr>أنواع خطوط الكنتور</vt:lpstr>
      <vt:lpstr>أنواع خطوط الكنتور</vt:lpstr>
      <vt:lpstr>أنواع خطوط الكنتور</vt:lpstr>
      <vt:lpstr>أنواع خطوط الكنتور</vt:lpstr>
      <vt:lpstr>رسم الخريطة الكنتورية  Surfer .7 </vt:lpstr>
      <vt:lpstr>3_ ويعمل SAVE AS للملف الحالى تحت FORMAT</vt:lpstr>
      <vt:lpstr>4_يغلق WORKSHEET ثم نفتح Plot</vt:lpstr>
      <vt:lpstr>5_ندخل الملف السابق الذى حفظ تحت {DATE} FORMAT</vt:lpstr>
      <vt:lpstr>ومن DATE نضبط نقاط الاحداثيات كما ترى امامك</vt:lpstr>
      <vt:lpstr>7_وبالضغط على OK يقوم بحفظ الملف تحت {GRID} FORMAT.</vt:lpstr>
      <vt:lpstr>9_نختار الملف الذى قد حول إلى GRID ثم OK </vt:lpstr>
      <vt:lpstr>وبالضغط على OK نلاحظ ظهور الخريطة</vt:lpstr>
      <vt:lpstr>رسم الخريطة الكنتورية  Google Earth &amp; Arc MAP </vt:lpstr>
      <vt:lpstr>ضبط الإحداثيات الجغرافية بإظهار دوائر العرض وخطوط الطول وتحديد الارتفاع z بالوحدات المترية ملحوظة: لابد أن يكون كلا البرنامجين مفتوحين .</vt:lpstr>
      <vt:lpstr>من Arc Map وبعد تنصيب الإضافة  KML نختار الآمر Import screen</vt:lpstr>
      <vt:lpstr>يتم حفظ الصورة باسم ما في الحاسوب من خلال نافذة Save As</vt:lpstr>
      <vt:lpstr>سيقوم برنامج Arc Map باستيراد المرئية من Google Earth  بنفس الإحداثيات. ملحوظة: المرئية الفضائية ستكون أبيض وأسود</vt:lpstr>
      <vt:lpstr>ويمكن من Arc Map وبعد تنصيب الإضافة  KML اختيار الآمر Get points from terrain </vt:lpstr>
      <vt:lpstr>يتم تحديد مكان لحفظ نقط المناسيب باسم ما Shape file  في الحاسوب من خلال نافذة Save As</vt:lpstr>
      <vt:lpstr>ستظهر نافذة تحديد الفاصل الكنتوري Intervals وبعد اختياره click ok لبدء عملية استيراد نقط المناسيب من Google Earth</vt:lpstr>
      <vt:lpstr>نغلق الملف close ونفتح إطار بيانات جديد ونعرفه بالإحداثيات المراد عمل خريطة كنتورية لها</vt:lpstr>
      <vt:lpstr>نحدد في الخانة الثالثة الإحداثيات المراد عمل خريطة كنتورية لها.</vt:lpstr>
      <vt:lpstr>يظهر تلقائياً الملف File وتتم عملية التحويل في نافذة العرض</vt:lpstr>
      <vt:lpstr>ونستطيع بعد ذلك حساب الإحداثيات  x &amp; y من آمر Filed calculator من Attribute table</vt:lpstr>
      <vt:lpstr>النتيجة إحداثيات x y z للمنطقة نستطيع منها عمل خريطة كنتورية ومجسم للأشكال التضاريسية لسطح الأرض</vt:lpstr>
      <vt:lpstr>خطوط الكنتور رقمياً في برنامج Arc Map</vt:lpstr>
      <vt:lpstr>خطوط الكنتور رقمياً في برنامج Arc Map</vt:lpstr>
      <vt:lpstr>خطوات عمل مجسم للأشكال التضاريسية لسطح الأرض</vt:lpstr>
      <vt:lpstr>في نافذة Create tin from features</vt:lpstr>
      <vt:lpstr>ينتج مجسم لسطح الأرض Tin يستخدم في استنتاج خطوط الكنتور</vt:lpstr>
      <vt:lpstr>ومن شريط أدوات 3D Analyst  نختار Surface Analysis ثم Contour</vt:lpstr>
      <vt:lpstr>في نافذة Contour نحدد الملف المراد عمل كنتور له في خانة Input surface ثم نحدد الفاصل الكنتوري ثم نحدد مسار حفظ الملف ثم نضغط ok</vt:lpstr>
      <vt:lpstr>تنتج الخريطة الكنتورية المطلوبة بالفاصل الكنتوري المختار</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44</cp:revision>
  <dcterms:created xsi:type="dcterms:W3CDTF">2016-10-16T18:06:47Z</dcterms:created>
  <dcterms:modified xsi:type="dcterms:W3CDTF">2016-11-17T15:08:23Z</dcterms:modified>
</cp:coreProperties>
</file>