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296" r:id="rId4"/>
    <p:sldId id="298" r:id="rId5"/>
    <p:sldId id="299" r:id="rId6"/>
    <p:sldId id="301" r:id="rId7"/>
    <p:sldId id="302" r:id="rId8"/>
    <p:sldId id="304" r:id="rId9"/>
    <p:sldId id="259" r:id="rId10"/>
    <p:sldId id="260" r:id="rId11"/>
    <p:sldId id="292" r:id="rId12"/>
    <p:sldId id="293" r:id="rId13"/>
    <p:sldId id="294" r:id="rId14"/>
    <p:sldId id="261" r:id="rId15"/>
    <p:sldId id="267" r:id="rId16"/>
    <p:sldId id="268" r:id="rId17"/>
    <p:sldId id="269" r:id="rId18"/>
    <p:sldId id="270" r:id="rId19"/>
    <p:sldId id="271" r:id="rId20"/>
    <p:sldId id="272" r:id="rId21"/>
    <p:sldId id="265" r:id="rId22"/>
    <p:sldId id="306" r:id="rId23"/>
    <p:sldId id="311" r:id="rId24"/>
    <p:sldId id="273" r:id="rId25"/>
    <p:sldId id="274" r:id="rId26"/>
    <p:sldId id="275" r:id="rId27"/>
    <p:sldId id="276" r:id="rId2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00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5280" autoAdjust="0"/>
  </p:normalViewPr>
  <p:slideViewPr>
    <p:cSldViewPr>
      <p:cViewPr varScale="1">
        <p:scale>
          <a:sx n="71" d="100"/>
          <a:sy n="71" d="100"/>
        </p:scale>
        <p:origin x="-5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1" y="-96"/>
      </p:cViewPr>
      <p:guideLst>
        <p:guide orient="horz" pos="2304"/>
        <p:guide pos="302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TOPIC1&amp;2 - INTODUCTION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/>
              <a:t>12 June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GE404 - ENGINEERING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2B96B8D7-B184-4206-A005-945E7483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0281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TOPIC1&amp;2 - INTODUCTION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12 June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GE404 - ENGINEERING MANAGEMENT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A6EC393-45BE-4E38-890D-1EE9B623D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7917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300" smtClean="0"/>
              <a:t>12 June 2013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C8357-2B7F-481E-B1FD-547B1557194B}" type="slidenum">
              <a:rPr lang="en-US" sz="1300" smtClean="0"/>
              <a:pPr>
                <a:spcBef>
                  <a:spcPct val="0"/>
                </a:spcBef>
              </a:pPr>
              <a:t>1</a:t>
            </a:fld>
            <a:endParaRPr lang="en-US" sz="1300" smtClean="0"/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mtClean="0"/>
              <a:t>GE404 - ENGINEERING MANAGEMENT</a:t>
            </a:r>
          </a:p>
        </p:txBody>
      </p:sp>
      <p:sp>
        <p:nvSpPr>
          <p:cNvPr id="5127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mtClean="0"/>
              <a:t>TOPIC1&amp;2 - INTODUCTION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8342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A266-1947-4845-A5FD-B217E1DAD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17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256B-29FE-4CE7-9FC8-C4F4EA80E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9562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3CAE-6C8B-4BB8-8608-657B2623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845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FB8D-5C17-48E0-B568-6B19BA36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8807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5682-D4C8-425B-BBE5-8DE55FBF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7544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1962-5564-4223-BBC1-1B503902B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886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7401-F8E6-414B-8DA2-E4208D947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6525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D535-D439-4C91-BA51-860DBB6B7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5139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37BA-6C1C-4E92-9EE5-0E65A636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1014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AC8F-315B-4071-ADDC-EFF945B7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6648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311-FD8D-4569-8045-9834A9534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7635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8913" y="6245225"/>
            <a:ext cx="372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4EFB48-CD44-476C-B5F9-C9911BB7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GE404  Engineering Management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125" y="2392363"/>
            <a:ext cx="6797675" cy="203517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sz="4000" b="1" i="1" u="sng" dirty="0">
                <a:solidFill>
                  <a:srgbClr val="0000CC"/>
                </a:solidFill>
                <a:latin typeface="Arial" charset="0"/>
                <a:cs typeface="Arial" charset="0"/>
              </a:rPr>
              <a:t>Topic1. INTRODUCTION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3074" name="Picture 2" descr="http://upload.wikimedia.org/wikipedia/commons/thumb/5/56/PONYA_Inland_Term_1_jeh.JPG/240px-PONYA_Inland_Term_1_je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4018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goda02.com/wp-content/uploads/2010/09/STD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2962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ttp://www.baulderstone.com.au/images/projects/1266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59238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khafra.com/picts/elec_sidneylan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1889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http://www.storbenv.com/Images/services/bu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3034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http://i1.tribune.com.pk/wp-content/uploads/2011/05/gas_pipe_line_3-copy111112112111121-152294-640x4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2374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2050" name="Picture 2" descr="http://www.power-technology.com/projects/enecogen-ccgt/images/2-enecogen-power-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16058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www.gla.ac.uk/media/media_191588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26638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Dr. Abdulaziz\PrintHood\Pictures\imagesCA6O01N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2558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home.cogeco.ca/~rpaisley4/20stepP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29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i.ehow.com/images/a07/tg/7m/simple-electrical-engineering-projects-80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138" y="3933825"/>
            <a:ext cx="2049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http://www.enginsoft.com/consultancy/flowmaster/img/flowmaster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3022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2.gstatic.com/images?q=tbn:ANd9GcRtoRWzGzNpYJrSd0LneYurxlbwj8hiRUhI81MrCg0i6lEPYg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5955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2588" y="1009650"/>
            <a:ext cx="8377237" cy="1651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process concerned with the attainment of objectives. 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Management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Management?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4321175" y="1590675"/>
            <a:ext cx="4262438" cy="1420813"/>
            <a:chOff x="1490" y="10103"/>
            <a:chExt cx="4080" cy="1347"/>
          </a:xfrm>
        </p:grpSpPr>
        <p:sp>
          <p:nvSpPr>
            <p:cNvPr id="16408" name="AutoShape 23"/>
            <p:cNvSpPr>
              <a:spLocks noChangeArrowheads="1"/>
            </p:cNvSpPr>
            <p:nvPr/>
          </p:nvSpPr>
          <p:spPr bwMode="auto">
            <a:xfrm flipV="1">
              <a:off x="1490" y="10129"/>
              <a:ext cx="2664" cy="1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05 w 21600"/>
                <a:gd name="T13" fmla="*/ 5804 h 21600"/>
                <a:gd name="T14" fmla="*/ 15795 w 21600"/>
                <a:gd name="T15" fmla="*/ 157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018" y="21600"/>
                  </a:lnTo>
                  <a:lnTo>
                    <a:pt x="1358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Text Box 22"/>
            <p:cNvSpPr txBox="1">
              <a:spLocks noChangeArrowheads="1"/>
            </p:cNvSpPr>
            <p:nvPr/>
          </p:nvSpPr>
          <p:spPr bwMode="auto">
            <a:xfrm>
              <a:off x="1922" y="10129"/>
              <a:ext cx="1728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cs typeface="Times New Roman" panose="02020603050405020304" pitchFamily="18" charset="0"/>
                </a:rPr>
                <a:t>Top</a:t>
              </a:r>
              <a:endParaRPr lang="en-US" sz="140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sz="1400"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400">
                  <a:cs typeface="Times New Roman" panose="02020603050405020304" pitchFamily="18" charset="0"/>
                </a:rPr>
                <a:t>Middle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sz="14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400">
                  <a:cs typeface="Times New Roman" panose="02020603050405020304" pitchFamily="18" charset="0"/>
                </a:rPr>
                <a:t>Low</a:t>
              </a:r>
              <a:endParaRPr lang="en-US" sz="1400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>
              <a:off x="2138" y="10560"/>
              <a:ext cx="13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0"/>
            <p:cNvSpPr>
              <a:spLocks noChangeShapeType="1"/>
            </p:cNvSpPr>
            <p:nvPr/>
          </p:nvSpPr>
          <p:spPr bwMode="auto">
            <a:xfrm>
              <a:off x="1850" y="10993"/>
              <a:ext cx="19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9"/>
            <p:cNvSpPr>
              <a:spLocks noChangeShapeType="1"/>
            </p:cNvSpPr>
            <p:nvPr/>
          </p:nvSpPr>
          <p:spPr bwMode="auto">
            <a:xfrm>
              <a:off x="4249" y="10103"/>
              <a:ext cx="28" cy="13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4391" y="10339"/>
              <a:ext cx="117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400"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cs typeface="Times New Roman" panose="02020603050405020304" pitchFamily="18" charset="0"/>
                </a:rPr>
                <a:t>Project Management</a:t>
              </a:r>
              <a:endParaRPr lang="en-US" sz="140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9563" y="3375025"/>
            <a:ext cx="8229600" cy="2035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kern="0" dirty="0" smtClean="0"/>
              <a:t>Figure below shows the involvement % of the different levels of management for:</a:t>
            </a:r>
          </a:p>
          <a:p>
            <a:pPr lvl="1" eaLnBrk="1" hangingPunct="1">
              <a:defRPr/>
            </a:pPr>
            <a:r>
              <a:rPr lang="en-US" sz="2000" kern="0" dirty="0" smtClean="0">
                <a:solidFill>
                  <a:srgbClr val="0000CC"/>
                </a:solidFill>
              </a:rPr>
              <a:t>(Planning </a:t>
            </a:r>
            <a:r>
              <a:rPr lang="en-US" sz="2000" i="1" kern="0" dirty="0" smtClean="0">
                <a:solidFill>
                  <a:srgbClr val="0000CC"/>
                </a:solidFill>
              </a:rPr>
              <a:t>vs.</a:t>
            </a:r>
            <a:r>
              <a:rPr lang="en-US" sz="2000" kern="0" dirty="0" smtClean="0">
                <a:solidFill>
                  <a:srgbClr val="0000CC"/>
                </a:solidFill>
              </a:rPr>
              <a:t> controlling)</a:t>
            </a:r>
          </a:p>
          <a:p>
            <a:pPr lvl="1" eaLnBrk="1" hangingPunct="1">
              <a:defRPr/>
            </a:pPr>
            <a:r>
              <a:rPr lang="en-US" sz="2000" kern="0" dirty="0" smtClean="0">
                <a:solidFill>
                  <a:srgbClr val="0000CC"/>
                </a:solidFill>
              </a:rPr>
              <a:t>(conceptual </a:t>
            </a:r>
            <a:r>
              <a:rPr lang="en-US" sz="2000" i="1" kern="0" dirty="0" smtClean="0">
                <a:solidFill>
                  <a:srgbClr val="0000CC"/>
                </a:solidFill>
              </a:rPr>
              <a:t>vs.</a:t>
            </a:r>
            <a:r>
              <a:rPr lang="en-US" sz="2000" kern="0" dirty="0" smtClean="0">
                <a:solidFill>
                  <a:srgbClr val="0000CC"/>
                </a:solidFill>
              </a:rPr>
              <a:t> technical)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603750" y="3943350"/>
            <a:ext cx="4078288" cy="2711450"/>
            <a:chOff x="1598" y="1584"/>
            <a:chExt cx="4608" cy="3240"/>
          </a:xfrm>
        </p:grpSpPr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2749" y="1584"/>
              <a:ext cx="720" cy="7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2" name="Rectangle 7" descr="Light upward diagonal"/>
            <p:cNvSpPr>
              <a:spLocks noChangeArrowheads="1"/>
            </p:cNvSpPr>
            <p:nvPr/>
          </p:nvSpPr>
          <p:spPr bwMode="auto">
            <a:xfrm>
              <a:off x="2749" y="2376"/>
              <a:ext cx="720" cy="28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4046" y="1584"/>
              <a:ext cx="72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4" name="Rectangle 9" descr="Light upward diagonal"/>
            <p:cNvSpPr>
              <a:spLocks noChangeArrowheads="1"/>
            </p:cNvSpPr>
            <p:nvPr/>
          </p:nvSpPr>
          <p:spPr bwMode="auto">
            <a:xfrm>
              <a:off x="4046" y="2088"/>
              <a:ext cx="720" cy="57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5" name="Rectangle 10" descr="Light upward diagonal"/>
            <p:cNvSpPr>
              <a:spLocks noChangeArrowheads="1"/>
            </p:cNvSpPr>
            <p:nvPr/>
          </p:nvSpPr>
          <p:spPr bwMode="auto">
            <a:xfrm>
              <a:off x="5270" y="1873"/>
              <a:ext cx="720" cy="79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5270" y="1584"/>
              <a:ext cx="720" cy="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1598" y="1584"/>
              <a:ext cx="936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Planning</a:t>
              </a:r>
              <a:endParaRPr lang="en-US" sz="1200"/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n-US" sz="1200"/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n-US" sz="1200"/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Control</a:t>
              </a:r>
              <a:endParaRPr lang="en-US" sz="1200"/>
            </a:p>
          </p:txBody>
        </p:sp>
        <p:sp>
          <p:nvSpPr>
            <p:cNvPr id="16398" name="Rectangle 13"/>
            <p:cNvSpPr>
              <a:spLocks noChangeArrowheads="1"/>
            </p:cNvSpPr>
            <p:nvPr/>
          </p:nvSpPr>
          <p:spPr bwMode="auto">
            <a:xfrm>
              <a:off x="2749" y="3024"/>
              <a:ext cx="720" cy="7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399" name="Rectangle 14" descr="Light upward diagonal"/>
            <p:cNvSpPr>
              <a:spLocks noChangeArrowheads="1"/>
            </p:cNvSpPr>
            <p:nvPr/>
          </p:nvSpPr>
          <p:spPr bwMode="auto">
            <a:xfrm>
              <a:off x="2749" y="3816"/>
              <a:ext cx="720" cy="28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4046" y="3024"/>
              <a:ext cx="72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401" name="Rectangle 16" descr="Light upward diagonal"/>
            <p:cNvSpPr>
              <a:spLocks noChangeArrowheads="1"/>
            </p:cNvSpPr>
            <p:nvPr/>
          </p:nvSpPr>
          <p:spPr bwMode="auto">
            <a:xfrm>
              <a:off x="4046" y="3528"/>
              <a:ext cx="720" cy="57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402" name="Rectangle 17" descr="Light upward diagonal"/>
            <p:cNvSpPr>
              <a:spLocks noChangeArrowheads="1"/>
            </p:cNvSpPr>
            <p:nvPr/>
          </p:nvSpPr>
          <p:spPr bwMode="auto">
            <a:xfrm>
              <a:off x="5270" y="3313"/>
              <a:ext cx="720" cy="791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403" name="Rectangle 18"/>
            <p:cNvSpPr>
              <a:spLocks noChangeArrowheads="1"/>
            </p:cNvSpPr>
            <p:nvPr/>
          </p:nvSpPr>
          <p:spPr bwMode="auto">
            <a:xfrm>
              <a:off x="5270" y="3024"/>
              <a:ext cx="720" cy="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1598" y="3024"/>
              <a:ext cx="936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Conceptual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n-US" sz="1200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Technical</a:t>
              </a:r>
              <a:endParaRPr lang="en-US" sz="1200"/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606" y="4320"/>
              <a:ext cx="108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       Top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Management</a:t>
              </a:r>
              <a:endParaRPr lang="en-US" sz="1200"/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3830" y="4320"/>
              <a:ext cx="108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     Middle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Management</a:t>
              </a:r>
              <a:endParaRPr lang="en-US" sz="1200"/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5125" y="4320"/>
              <a:ext cx="108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       Low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>
                  <a:latin typeface="Calibri" panose="020F0502020204030204" pitchFamily="34" charset="0"/>
                </a:rPr>
                <a:t>Management</a:t>
              </a:r>
              <a:endParaRPr lang="en-US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3863" y="1047750"/>
            <a:ext cx="8458200" cy="43402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Planning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 are we aiming for and why?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Organizing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hat’s involved and why?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Motivation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 motivates people to do their best work?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Directing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Who decides what and when?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Control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ho judges results and by what standards?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Management Functions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39838"/>
            <a:ext cx="82296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are we aiming for and </a:t>
            </a:r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project objectives, goals, and strategies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Develop </a:t>
            </a:r>
            <a:r>
              <a:rPr lang="en-US" dirty="0">
                <a:solidFill>
                  <a:srgbClr val="0000CC"/>
                </a:solidFill>
              </a:rPr>
              <a:t>project work breakdown structure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precedence diagrams to establish logical relationship of project activities and milestones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Develop </a:t>
            </a:r>
            <a:r>
              <a:rPr lang="en-US" dirty="0">
                <a:solidFill>
                  <a:srgbClr val="0000CC"/>
                </a:solidFill>
              </a:rPr>
              <a:t>time-based schedule for the project based on the time precedence diagram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Plan </a:t>
            </a:r>
            <a:r>
              <a:rPr lang="en-US" dirty="0"/>
              <a:t>for the resource support of the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900" b="1" dirty="0">
                <a:solidFill>
                  <a:srgbClr val="0000CC"/>
                </a:solidFill>
                <a:latin typeface="Arial" charset="0"/>
                <a:cs typeface="Arial" charset="0"/>
              </a:rPr>
              <a:t>Planning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163638"/>
            <a:ext cx="8229600" cy="51847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b="1" dirty="0">
                <a:solidFill>
                  <a:srgbClr val="FF0000"/>
                </a:solidFill>
              </a:rPr>
              <a:t>involved and </a:t>
            </a:r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organizational structure for the team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Identify </a:t>
            </a:r>
            <a:r>
              <a:rPr lang="en-US" dirty="0">
                <a:solidFill>
                  <a:srgbClr val="0000CC"/>
                </a:solidFill>
              </a:rPr>
              <a:t>and assign project roles to members of the project team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Define </a:t>
            </a:r>
            <a:r>
              <a:rPr lang="en-US" dirty="0"/>
              <a:t>project management policies, procedures, and techniques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</a:t>
            </a:r>
            <a:r>
              <a:rPr lang="en-US" dirty="0">
                <a:solidFill>
                  <a:srgbClr val="0000CC"/>
                </a:solidFill>
              </a:rPr>
              <a:t>project management charter and other delegation instruments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standards for authority, responsibility and accountability of the project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100" b="1" dirty="0">
                <a:solidFill>
                  <a:srgbClr val="0000CC"/>
                </a:solidFill>
                <a:latin typeface="Arial" charset="0"/>
                <a:cs typeface="Arial" charset="0"/>
              </a:rPr>
              <a:t>Organizing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16038"/>
            <a:ext cx="82296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What motivates people to do their best </a:t>
            </a:r>
            <a:r>
              <a:rPr lang="en-US" b="1" dirty="0" smtClean="0">
                <a:solidFill>
                  <a:srgbClr val="FF0000"/>
                </a:solidFill>
              </a:rPr>
              <a:t>work?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Determine </a:t>
            </a:r>
            <a:r>
              <a:rPr lang="en-US" dirty="0"/>
              <a:t>project team member needs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Assess </a:t>
            </a:r>
            <a:r>
              <a:rPr lang="en-US" dirty="0">
                <a:solidFill>
                  <a:srgbClr val="0000CC"/>
                </a:solidFill>
              </a:rPr>
              <a:t>factors that motivate people to do their best work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Provide </a:t>
            </a:r>
            <a:r>
              <a:rPr lang="en-US" dirty="0"/>
              <a:t>appropriate counseling and mentoring as required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Establish </a:t>
            </a:r>
            <a:r>
              <a:rPr lang="en-US" dirty="0">
                <a:solidFill>
                  <a:srgbClr val="0000CC"/>
                </a:solidFill>
              </a:rPr>
              <a:t>rewards program for project team members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Conduct </a:t>
            </a:r>
            <a:r>
              <a:rPr lang="en-US" dirty="0"/>
              <a:t>initial study of impact of motivation on </a:t>
            </a:r>
            <a:r>
              <a:rPr lang="en-US" dirty="0" smtClean="0"/>
              <a:t>productivity.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500" dirty="0">
                <a:solidFill>
                  <a:srgbClr val="0000CC"/>
                </a:solidFill>
                <a:latin typeface="Arial" charset="0"/>
                <a:cs typeface="Arial" charset="0"/>
              </a:rPr>
              <a:t>Motivation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16038"/>
            <a:ext cx="79502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Who decides what and </a:t>
            </a:r>
            <a:r>
              <a:rPr lang="en-US" b="1" dirty="0" smtClean="0">
                <a:solidFill>
                  <a:srgbClr val="FF0000"/>
                </a:solidFill>
              </a:rPr>
              <a:t>when?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“limits” of authority for decision making for the allocation of project resources.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00CC"/>
                </a:solidFill>
              </a:rPr>
              <a:t>Develop leadership style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Enhance </a:t>
            </a:r>
            <a:r>
              <a:rPr lang="en-US" dirty="0"/>
              <a:t>interpersonal skills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</a:t>
            </a:r>
            <a:r>
              <a:rPr lang="en-US" dirty="0">
                <a:solidFill>
                  <a:srgbClr val="0000CC"/>
                </a:solidFill>
              </a:rPr>
              <a:t>plan for increasing participative management techniques in managing the project team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consensus decision making techniques for the project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100" b="1" dirty="0">
                <a:solidFill>
                  <a:srgbClr val="0000CC"/>
                </a:solidFill>
                <a:latin typeface="Arial" charset="0"/>
                <a:cs typeface="Arial" charset="0"/>
              </a:rPr>
              <a:t>Directing 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3863" y="1163638"/>
            <a:ext cx="8229600" cy="44005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Who judges results and by what </a:t>
            </a:r>
            <a:r>
              <a:rPr lang="en-US" sz="2800" b="1" dirty="0" smtClean="0">
                <a:solidFill>
                  <a:srgbClr val="FF0000"/>
                </a:solidFill>
              </a:rPr>
              <a:t>standards?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smtClean="0"/>
              <a:t>Establish cost, schedule, and technique performance standards for project.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plans for means to evaluate project progress.</a:t>
            </a:r>
          </a:p>
          <a:p>
            <a:pPr lvl="1" eaLnBrk="1" hangingPunct="1">
              <a:defRPr/>
            </a:pPr>
            <a:r>
              <a:rPr lang="en-US" dirty="0" smtClean="0"/>
              <a:t>Establish a project management information system for the project.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project review strategy.</a:t>
            </a:r>
          </a:p>
          <a:p>
            <a:pPr lvl="1" eaLnBrk="1" hangingPunct="1">
              <a:defRPr/>
            </a:pPr>
            <a:r>
              <a:rPr lang="en-US" dirty="0" smtClean="0"/>
              <a:t>Evaluate project progress.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Control </a:t>
            </a:r>
            <a:endParaRPr lang="en-US" sz="2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9563" y="933450"/>
            <a:ext cx="8229600" cy="2265363"/>
          </a:xfr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knowledge, skills,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tools,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optimization)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activities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(scheduling and resourcing)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(PMI, 2004)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Project Management?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7975" y="3505200"/>
            <a:ext cx="8231188" cy="284321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sz="2800" b="1" kern="0" dirty="0" smtClean="0">
                <a:solidFill>
                  <a:srgbClr val="C00000"/>
                </a:solidFill>
              </a:rPr>
              <a:t>Project Management </a:t>
            </a:r>
            <a:r>
              <a:rPr lang="en-US" sz="2800" kern="0" dirty="0" smtClean="0"/>
              <a:t>involves </a:t>
            </a:r>
            <a:r>
              <a:rPr lang="en-US" sz="2800" u="sng" kern="0" dirty="0" smtClean="0">
                <a:solidFill>
                  <a:srgbClr val="0000CC"/>
                </a:solidFill>
              </a:rPr>
              <a:t>planning, organizing, staffing, directing, and controlling</a:t>
            </a:r>
            <a:r>
              <a:rPr lang="en-US" sz="2800" kern="0" dirty="0" smtClean="0">
                <a:solidFill>
                  <a:srgbClr val="0000CC"/>
                </a:solidFill>
              </a:rPr>
              <a:t> </a:t>
            </a:r>
            <a:r>
              <a:rPr lang="en-US" sz="2800" kern="0" dirty="0" smtClean="0"/>
              <a:t>to achieve an objective </a:t>
            </a:r>
            <a:r>
              <a:rPr lang="en-US" sz="2800" b="1" u="sng" kern="0" dirty="0" smtClean="0">
                <a:solidFill>
                  <a:schemeClr val="tx1"/>
                </a:solidFill>
              </a:rPr>
              <a:t>with constraints on </a:t>
            </a:r>
          </a:p>
          <a:p>
            <a:pPr lvl="1" algn="just" eaLnBrk="1" hangingPunct="1">
              <a:defRPr/>
            </a:pPr>
            <a:r>
              <a:rPr lang="en-US" sz="2400" b="1" u="sng" kern="0" dirty="0" smtClean="0">
                <a:solidFill>
                  <a:srgbClr val="FF0000"/>
                </a:solidFill>
              </a:rPr>
              <a:t>Time </a:t>
            </a:r>
          </a:p>
          <a:p>
            <a:pPr lvl="1" algn="just" eaLnBrk="1" hangingPunct="1">
              <a:defRPr/>
            </a:pPr>
            <a:r>
              <a:rPr lang="en-US" sz="2400" b="1" u="sng" kern="0" dirty="0" smtClean="0">
                <a:solidFill>
                  <a:srgbClr val="FF0000"/>
                </a:solidFill>
              </a:rPr>
              <a:t>Cost</a:t>
            </a:r>
          </a:p>
          <a:p>
            <a:pPr lvl="1" algn="just" eaLnBrk="1" hangingPunct="1">
              <a:defRPr/>
            </a:pPr>
            <a:r>
              <a:rPr lang="en-US" sz="2400" b="1" u="sng" kern="0" dirty="0" smtClean="0">
                <a:solidFill>
                  <a:srgbClr val="FF0000"/>
                </a:solidFill>
              </a:rPr>
              <a:t>Performance of the end product</a:t>
            </a:r>
            <a:endParaRPr lang="en-US" sz="24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GE404 Course Topics Covered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650" y="971550"/>
            <a:ext cx="7872413" cy="50784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</a:t>
            </a:r>
          </a:p>
          <a:p>
            <a:pPr marL="812800" lvl="1" indent="-3556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Introduction for project management objectives.</a:t>
            </a:r>
          </a:p>
          <a:p>
            <a:pPr marL="812800" lvl="2" indent="-3556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Project Participants and Project Life Cycle.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Contractual and organizational approaches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Projects Planning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12800" lvl="1" indent="-3556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Processes, 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(Gantt) Chart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Network Model</a:t>
            </a:r>
          </a:p>
          <a:p>
            <a:pPr marL="812800" lvl="1" indent="-3556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Scheduling using activity-on-node, precedence methods and time Scaled.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Resource leveling and allocation.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 time-cost trade-off.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Financial Management: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Cashflow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time and cost control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+mj-lt"/>
              <a:buAutoNum type="arabicParenR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Scheduling Delay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main Function Activities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987675" y="3252788"/>
            <a:ext cx="2763838" cy="1525587"/>
          </a:xfrm>
          <a:custGeom>
            <a:avLst/>
            <a:gdLst>
              <a:gd name="T0" fmla="*/ 2147483646 w 1527"/>
              <a:gd name="T1" fmla="*/ 2147483646 h 777"/>
              <a:gd name="T2" fmla="*/ 2147483646 w 1527"/>
              <a:gd name="T3" fmla="*/ 2147483646 h 777"/>
              <a:gd name="T4" fmla="*/ 2147483646 w 1527"/>
              <a:gd name="T5" fmla="*/ 2147483646 h 777"/>
              <a:gd name="T6" fmla="*/ 2147483646 w 1527"/>
              <a:gd name="T7" fmla="*/ 2147483646 h 777"/>
              <a:gd name="T8" fmla="*/ 2147483646 w 1527"/>
              <a:gd name="T9" fmla="*/ 2147483646 h 777"/>
              <a:gd name="T10" fmla="*/ 2147483646 w 1527"/>
              <a:gd name="T11" fmla="*/ 2147483646 h 777"/>
              <a:gd name="T12" fmla="*/ 2147483646 w 1527"/>
              <a:gd name="T13" fmla="*/ 2147483646 h 777"/>
              <a:gd name="T14" fmla="*/ 2147483646 w 1527"/>
              <a:gd name="T15" fmla="*/ 2147483646 h 777"/>
              <a:gd name="T16" fmla="*/ 2147483646 w 1527"/>
              <a:gd name="T17" fmla="*/ 2147483646 h 777"/>
              <a:gd name="T18" fmla="*/ 2147483646 w 1527"/>
              <a:gd name="T19" fmla="*/ 2147483646 h 777"/>
              <a:gd name="T20" fmla="*/ 2147483646 w 1527"/>
              <a:gd name="T21" fmla="*/ 2147483646 h 777"/>
              <a:gd name="T22" fmla="*/ 2147483646 w 1527"/>
              <a:gd name="T23" fmla="*/ 2147483646 h 777"/>
              <a:gd name="T24" fmla="*/ 2147483646 w 1527"/>
              <a:gd name="T25" fmla="*/ 2147483646 h 777"/>
              <a:gd name="T26" fmla="*/ 2147483646 w 1527"/>
              <a:gd name="T27" fmla="*/ 2147483646 h 777"/>
              <a:gd name="T28" fmla="*/ 2147483646 w 1527"/>
              <a:gd name="T29" fmla="*/ 2147483646 h 777"/>
              <a:gd name="T30" fmla="*/ 2147483646 w 1527"/>
              <a:gd name="T31" fmla="*/ 2147483646 h 777"/>
              <a:gd name="T32" fmla="*/ 2147483646 w 1527"/>
              <a:gd name="T33" fmla="*/ 2147483646 h 777"/>
              <a:gd name="T34" fmla="*/ 2147483646 w 1527"/>
              <a:gd name="T35" fmla="*/ 0 h 777"/>
              <a:gd name="T36" fmla="*/ 2147483646 w 1527"/>
              <a:gd name="T37" fmla="*/ 2147483646 h 777"/>
              <a:gd name="T38" fmla="*/ 2147483646 w 1527"/>
              <a:gd name="T39" fmla="*/ 2147483646 h 777"/>
              <a:gd name="T40" fmla="*/ 2147483646 w 1527"/>
              <a:gd name="T41" fmla="*/ 2147483646 h 777"/>
              <a:gd name="T42" fmla="*/ 2147483646 w 1527"/>
              <a:gd name="T43" fmla="*/ 2147483646 h 777"/>
              <a:gd name="T44" fmla="*/ 2147483646 w 1527"/>
              <a:gd name="T45" fmla="*/ 2147483646 h 777"/>
              <a:gd name="T46" fmla="*/ 2147483646 w 1527"/>
              <a:gd name="T47" fmla="*/ 2147483646 h 777"/>
              <a:gd name="T48" fmla="*/ 2147483646 w 1527"/>
              <a:gd name="T49" fmla="*/ 2147483646 h 777"/>
              <a:gd name="T50" fmla="*/ 2147483646 w 1527"/>
              <a:gd name="T51" fmla="*/ 2147483646 h 777"/>
              <a:gd name="T52" fmla="*/ 2147483646 w 1527"/>
              <a:gd name="T53" fmla="*/ 2147483646 h 777"/>
              <a:gd name="T54" fmla="*/ 2147483646 w 1527"/>
              <a:gd name="T55" fmla="*/ 2147483646 h 777"/>
              <a:gd name="T56" fmla="*/ 2147483646 w 1527"/>
              <a:gd name="T57" fmla="*/ 2147483646 h 777"/>
              <a:gd name="T58" fmla="*/ 2147483646 w 1527"/>
              <a:gd name="T59" fmla="*/ 2147483646 h 777"/>
              <a:gd name="T60" fmla="*/ 2147483646 w 1527"/>
              <a:gd name="T61" fmla="*/ 2147483646 h 777"/>
              <a:gd name="T62" fmla="*/ 2147483646 w 1527"/>
              <a:gd name="T63" fmla="*/ 2147483646 h 777"/>
              <a:gd name="T64" fmla="*/ 2147483646 w 1527"/>
              <a:gd name="T65" fmla="*/ 2147483646 h 777"/>
              <a:gd name="T66" fmla="*/ 2147483646 w 1527"/>
              <a:gd name="T67" fmla="*/ 2147483646 h 777"/>
              <a:gd name="T68" fmla="*/ 2147483646 w 1527"/>
              <a:gd name="T69" fmla="*/ 2147483646 h 777"/>
              <a:gd name="T70" fmla="*/ 2147483646 w 1527"/>
              <a:gd name="T71" fmla="*/ 2147483646 h 777"/>
              <a:gd name="T72" fmla="*/ 2147483646 w 1527"/>
              <a:gd name="T73" fmla="*/ 2147483646 h 777"/>
              <a:gd name="T74" fmla="*/ 2147483646 w 1527"/>
              <a:gd name="T75" fmla="*/ 2147483646 h 777"/>
              <a:gd name="T76" fmla="*/ 2147483646 w 1527"/>
              <a:gd name="T77" fmla="*/ 2147483646 h 777"/>
              <a:gd name="T78" fmla="*/ 2147483646 w 1527"/>
              <a:gd name="T79" fmla="*/ 2147483646 h 777"/>
              <a:gd name="T80" fmla="*/ 2147483646 w 1527"/>
              <a:gd name="T81" fmla="*/ 2147483646 h 777"/>
              <a:gd name="T82" fmla="*/ 2147483646 w 1527"/>
              <a:gd name="T83" fmla="*/ 2147483646 h 777"/>
              <a:gd name="T84" fmla="*/ 2147483646 w 1527"/>
              <a:gd name="T85" fmla="*/ 2147483646 h 777"/>
              <a:gd name="T86" fmla="*/ 2147483646 w 1527"/>
              <a:gd name="T87" fmla="*/ 2147483646 h 777"/>
              <a:gd name="T88" fmla="*/ 2147483646 w 1527"/>
              <a:gd name="T89" fmla="*/ 2147483646 h 777"/>
              <a:gd name="T90" fmla="*/ 2147483646 w 1527"/>
              <a:gd name="T91" fmla="*/ 2147483646 h 777"/>
              <a:gd name="T92" fmla="*/ 2147483646 w 1527"/>
              <a:gd name="T93" fmla="*/ 2147483646 h 777"/>
              <a:gd name="T94" fmla="*/ 2147483646 w 1527"/>
              <a:gd name="T95" fmla="*/ 2147483646 h 777"/>
              <a:gd name="T96" fmla="*/ 2147483646 w 1527"/>
              <a:gd name="T97" fmla="*/ 2147483646 h 777"/>
              <a:gd name="T98" fmla="*/ 2147483646 w 1527"/>
              <a:gd name="T99" fmla="*/ 2147483646 h 7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27"/>
              <a:gd name="T151" fmla="*/ 0 h 777"/>
              <a:gd name="T152" fmla="*/ 1527 w 1527"/>
              <a:gd name="T153" fmla="*/ 777 h 77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27" h="777">
                <a:moveTo>
                  <a:pt x="760" y="767"/>
                </a:moveTo>
                <a:lnTo>
                  <a:pt x="744" y="764"/>
                </a:lnTo>
                <a:lnTo>
                  <a:pt x="723" y="761"/>
                </a:lnTo>
                <a:lnTo>
                  <a:pt x="702" y="757"/>
                </a:lnTo>
                <a:lnTo>
                  <a:pt x="687" y="753"/>
                </a:lnTo>
                <a:lnTo>
                  <a:pt x="669" y="749"/>
                </a:lnTo>
                <a:lnTo>
                  <a:pt x="652" y="744"/>
                </a:lnTo>
                <a:lnTo>
                  <a:pt x="634" y="740"/>
                </a:lnTo>
                <a:lnTo>
                  <a:pt x="619" y="735"/>
                </a:lnTo>
                <a:lnTo>
                  <a:pt x="601" y="728"/>
                </a:lnTo>
                <a:lnTo>
                  <a:pt x="579" y="720"/>
                </a:lnTo>
                <a:lnTo>
                  <a:pt x="561" y="713"/>
                </a:lnTo>
                <a:lnTo>
                  <a:pt x="543" y="705"/>
                </a:lnTo>
                <a:lnTo>
                  <a:pt x="523" y="697"/>
                </a:lnTo>
                <a:lnTo>
                  <a:pt x="504" y="687"/>
                </a:lnTo>
                <a:lnTo>
                  <a:pt x="487" y="679"/>
                </a:lnTo>
                <a:lnTo>
                  <a:pt x="471" y="669"/>
                </a:lnTo>
                <a:lnTo>
                  <a:pt x="456" y="660"/>
                </a:lnTo>
                <a:lnTo>
                  <a:pt x="441" y="650"/>
                </a:lnTo>
                <a:lnTo>
                  <a:pt x="424" y="641"/>
                </a:lnTo>
                <a:lnTo>
                  <a:pt x="406" y="629"/>
                </a:lnTo>
                <a:lnTo>
                  <a:pt x="389" y="617"/>
                </a:lnTo>
                <a:lnTo>
                  <a:pt x="374" y="605"/>
                </a:lnTo>
                <a:lnTo>
                  <a:pt x="360" y="595"/>
                </a:lnTo>
                <a:lnTo>
                  <a:pt x="335" y="577"/>
                </a:lnTo>
                <a:lnTo>
                  <a:pt x="313" y="558"/>
                </a:lnTo>
                <a:lnTo>
                  <a:pt x="291" y="537"/>
                </a:lnTo>
                <a:lnTo>
                  <a:pt x="269" y="512"/>
                </a:lnTo>
                <a:lnTo>
                  <a:pt x="253" y="495"/>
                </a:lnTo>
                <a:lnTo>
                  <a:pt x="235" y="474"/>
                </a:lnTo>
                <a:lnTo>
                  <a:pt x="216" y="452"/>
                </a:lnTo>
                <a:lnTo>
                  <a:pt x="200" y="430"/>
                </a:lnTo>
                <a:lnTo>
                  <a:pt x="184" y="407"/>
                </a:lnTo>
                <a:lnTo>
                  <a:pt x="165" y="380"/>
                </a:lnTo>
                <a:lnTo>
                  <a:pt x="0" y="473"/>
                </a:lnTo>
                <a:lnTo>
                  <a:pt x="161" y="0"/>
                </a:lnTo>
                <a:lnTo>
                  <a:pt x="683" y="90"/>
                </a:lnTo>
                <a:lnTo>
                  <a:pt x="508" y="186"/>
                </a:lnTo>
                <a:lnTo>
                  <a:pt x="522" y="206"/>
                </a:lnTo>
                <a:lnTo>
                  <a:pt x="538" y="224"/>
                </a:lnTo>
                <a:lnTo>
                  <a:pt x="554" y="242"/>
                </a:lnTo>
                <a:lnTo>
                  <a:pt x="570" y="259"/>
                </a:lnTo>
                <a:lnTo>
                  <a:pt x="583" y="271"/>
                </a:lnTo>
                <a:lnTo>
                  <a:pt x="597" y="286"/>
                </a:lnTo>
                <a:lnTo>
                  <a:pt x="613" y="298"/>
                </a:lnTo>
                <a:lnTo>
                  <a:pt x="630" y="310"/>
                </a:lnTo>
                <a:lnTo>
                  <a:pt x="651" y="324"/>
                </a:lnTo>
                <a:lnTo>
                  <a:pt x="669" y="335"/>
                </a:lnTo>
                <a:lnTo>
                  <a:pt x="683" y="343"/>
                </a:lnTo>
                <a:lnTo>
                  <a:pt x="705" y="355"/>
                </a:lnTo>
                <a:lnTo>
                  <a:pt x="725" y="363"/>
                </a:lnTo>
                <a:lnTo>
                  <a:pt x="741" y="368"/>
                </a:lnTo>
                <a:lnTo>
                  <a:pt x="759" y="374"/>
                </a:lnTo>
                <a:lnTo>
                  <a:pt x="784" y="380"/>
                </a:lnTo>
                <a:lnTo>
                  <a:pt x="809" y="384"/>
                </a:lnTo>
                <a:lnTo>
                  <a:pt x="835" y="386"/>
                </a:lnTo>
                <a:lnTo>
                  <a:pt x="872" y="388"/>
                </a:lnTo>
                <a:lnTo>
                  <a:pt x="921" y="389"/>
                </a:lnTo>
                <a:lnTo>
                  <a:pt x="958" y="384"/>
                </a:lnTo>
                <a:lnTo>
                  <a:pt x="992" y="376"/>
                </a:lnTo>
                <a:lnTo>
                  <a:pt x="1032" y="365"/>
                </a:lnTo>
                <a:lnTo>
                  <a:pt x="1067" y="351"/>
                </a:lnTo>
                <a:lnTo>
                  <a:pt x="1102" y="334"/>
                </a:lnTo>
                <a:lnTo>
                  <a:pt x="1133" y="314"/>
                </a:lnTo>
                <a:lnTo>
                  <a:pt x="1164" y="288"/>
                </a:lnTo>
                <a:lnTo>
                  <a:pt x="1526" y="490"/>
                </a:lnTo>
                <a:lnTo>
                  <a:pt x="1511" y="507"/>
                </a:lnTo>
                <a:lnTo>
                  <a:pt x="1490" y="527"/>
                </a:lnTo>
                <a:lnTo>
                  <a:pt x="1473" y="544"/>
                </a:lnTo>
                <a:lnTo>
                  <a:pt x="1455" y="560"/>
                </a:lnTo>
                <a:lnTo>
                  <a:pt x="1438" y="576"/>
                </a:lnTo>
                <a:lnTo>
                  <a:pt x="1417" y="593"/>
                </a:lnTo>
                <a:lnTo>
                  <a:pt x="1397" y="607"/>
                </a:lnTo>
                <a:lnTo>
                  <a:pt x="1378" y="620"/>
                </a:lnTo>
                <a:lnTo>
                  <a:pt x="1356" y="634"/>
                </a:lnTo>
                <a:lnTo>
                  <a:pt x="1335" y="648"/>
                </a:lnTo>
                <a:lnTo>
                  <a:pt x="1313" y="662"/>
                </a:lnTo>
                <a:lnTo>
                  <a:pt x="1293" y="673"/>
                </a:lnTo>
                <a:lnTo>
                  <a:pt x="1273" y="684"/>
                </a:lnTo>
                <a:lnTo>
                  <a:pt x="1254" y="693"/>
                </a:lnTo>
                <a:lnTo>
                  <a:pt x="1228" y="705"/>
                </a:lnTo>
                <a:lnTo>
                  <a:pt x="1203" y="715"/>
                </a:lnTo>
                <a:lnTo>
                  <a:pt x="1175" y="725"/>
                </a:lnTo>
                <a:lnTo>
                  <a:pt x="1154" y="733"/>
                </a:lnTo>
                <a:lnTo>
                  <a:pt x="1134" y="740"/>
                </a:lnTo>
                <a:lnTo>
                  <a:pt x="1110" y="747"/>
                </a:lnTo>
                <a:lnTo>
                  <a:pt x="1088" y="753"/>
                </a:lnTo>
                <a:lnTo>
                  <a:pt x="1065" y="758"/>
                </a:lnTo>
                <a:lnTo>
                  <a:pt x="1039" y="763"/>
                </a:lnTo>
                <a:lnTo>
                  <a:pt x="1012" y="768"/>
                </a:lnTo>
                <a:lnTo>
                  <a:pt x="985" y="771"/>
                </a:lnTo>
                <a:lnTo>
                  <a:pt x="957" y="773"/>
                </a:lnTo>
                <a:lnTo>
                  <a:pt x="936" y="774"/>
                </a:lnTo>
                <a:lnTo>
                  <a:pt x="907" y="776"/>
                </a:lnTo>
                <a:lnTo>
                  <a:pt x="879" y="776"/>
                </a:lnTo>
                <a:lnTo>
                  <a:pt x="857" y="775"/>
                </a:lnTo>
                <a:lnTo>
                  <a:pt x="832" y="774"/>
                </a:lnTo>
                <a:lnTo>
                  <a:pt x="805" y="773"/>
                </a:lnTo>
                <a:lnTo>
                  <a:pt x="781" y="769"/>
                </a:lnTo>
                <a:lnTo>
                  <a:pt x="760" y="767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859338" y="1597025"/>
            <a:ext cx="1397000" cy="2727325"/>
          </a:xfrm>
          <a:custGeom>
            <a:avLst/>
            <a:gdLst>
              <a:gd name="T0" fmla="*/ 2147483646 w 772"/>
              <a:gd name="T1" fmla="*/ 2147483646 h 1390"/>
              <a:gd name="T2" fmla="*/ 2147483646 w 772"/>
              <a:gd name="T3" fmla="*/ 2147483646 h 1390"/>
              <a:gd name="T4" fmla="*/ 2147483646 w 772"/>
              <a:gd name="T5" fmla="*/ 2147483646 h 1390"/>
              <a:gd name="T6" fmla="*/ 2147483646 w 772"/>
              <a:gd name="T7" fmla="*/ 2147483646 h 1390"/>
              <a:gd name="T8" fmla="*/ 2147483646 w 772"/>
              <a:gd name="T9" fmla="*/ 2147483646 h 1390"/>
              <a:gd name="T10" fmla="*/ 2147483646 w 772"/>
              <a:gd name="T11" fmla="*/ 2147483646 h 1390"/>
              <a:gd name="T12" fmla="*/ 2147483646 w 772"/>
              <a:gd name="T13" fmla="*/ 2147483646 h 1390"/>
              <a:gd name="T14" fmla="*/ 2147483646 w 772"/>
              <a:gd name="T15" fmla="*/ 2147483646 h 1390"/>
              <a:gd name="T16" fmla="*/ 2147483646 w 772"/>
              <a:gd name="T17" fmla="*/ 2147483646 h 1390"/>
              <a:gd name="T18" fmla="*/ 2147483646 w 772"/>
              <a:gd name="T19" fmla="*/ 2147483646 h 1390"/>
              <a:gd name="T20" fmla="*/ 2147483646 w 772"/>
              <a:gd name="T21" fmla="*/ 2147483646 h 1390"/>
              <a:gd name="T22" fmla="*/ 2147483646 w 772"/>
              <a:gd name="T23" fmla="*/ 2147483646 h 1390"/>
              <a:gd name="T24" fmla="*/ 2147483646 w 772"/>
              <a:gd name="T25" fmla="*/ 2147483646 h 1390"/>
              <a:gd name="T26" fmla="*/ 2147483646 w 772"/>
              <a:gd name="T27" fmla="*/ 2147483646 h 1390"/>
              <a:gd name="T28" fmla="*/ 2147483646 w 772"/>
              <a:gd name="T29" fmla="*/ 2147483646 h 1390"/>
              <a:gd name="T30" fmla="*/ 2147483646 w 772"/>
              <a:gd name="T31" fmla="*/ 2147483646 h 1390"/>
              <a:gd name="T32" fmla="*/ 2147483646 w 772"/>
              <a:gd name="T33" fmla="*/ 2147483646 h 1390"/>
              <a:gd name="T34" fmla="*/ 2147483646 w 772"/>
              <a:gd name="T35" fmla="*/ 2147483646 h 1390"/>
              <a:gd name="T36" fmla="*/ 2147483646 w 772"/>
              <a:gd name="T37" fmla="*/ 2147483646 h 1390"/>
              <a:gd name="T38" fmla="*/ 2147483646 w 772"/>
              <a:gd name="T39" fmla="*/ 2147483646 h 1390"/>
              <a:gd name="T40" fmla="*/ 2147483646 w 772"/>
              <a:gd name="T41" fmla="*/ 2147483646 h 1390"/>
              <a:gd name="T42" fmla="*/ 2147483646 w 772"/>
              <a:gd name="T43" fmla="*/ 2147483646 h 1390"/>
              <a:gd name="T44" fmla="*/ 2147483646 w 772"/>
              <a:gd name="T45" fmla="*/ 2147483646 h 1390"/>
              <a:gd name="T46" fmla="*/ 2147483646 w 772"/>
              <a:gd name="T47" fmla="*/ 2147483646 h 1390"/>
              <a:gd name="T48" fmla="*/ 2147483646 w 772"/>
              <a:gd name="T49" fmla="*/ 2147483646 h 1390"/>
              <a:gd name="T50" fmla="*/ 2147483646 w 772"/>
              <a:gd name="T51" fmla="*/ 2147483646 h 1390"/>
              <a:gd name="T52" fmla="*/ 2147483646 w 772"/>
              <a:gd name="T53" fmla="*/ 2147483646 h 1390"/>
              <a:gd name="T54" fmla="*/ 2147483646 w 772"/>
              <a:gd name="T55" fmla="*/ 2147483646 h 1390"/>
              <a:gd name="T56" fmla="*/ 2147483646 w 772"/>
              <a:gd name="T57" fmla="*/ 2147483646 h 1390"/>
              <a:gd name="T58" fmla="*/ 2147483646 w 772"/>
              <a:gd name="T59" fmla="*/ 2147483646 h 1390"/>
              <a:gd name="T60" fmla="*/ 2147483646 w 772"/>
              <a:gd name="T61" fmla="*/ 2147483646 h 1390"/>
              <a:gd name="T62" fmla="*/ 2147483646 w 772"/>
              <a:gd name="T63" fmla="*/ 2147483646 h 1390"/>
              <a:gd name="T64" fmla="*/ 2147483646 w 772"/>
              <a:gd name="T65" fmla="*/ 2147483646 h 1390"/>
              <a:gd name="T66" fmla="*/ 2147483646 w 772"/>
              <a:gd name="T67" fmla="*/ 2147483646 h 1390"/>
              <a:gd name="T68" fmla="*/ 2147483646 w 772"/>
              <a:gd name="T69" fmla="*/ 2147483646 h 1390"/>
              <a:gd name="T70" fmla="*/ 2147483646 w 772"/>
              <a:gd name="T71" fmla="*/ 2147483646 h 1390"/>
              <a:gd name="T72" fmla="*/ 2147483646 w 772"/>
              <a:gd name="T73" fmla="*/ 2147483646 h 1390"/>
              <a:gd name="T74" fmla="*/ 2147483646 w 772"/>
              <a:gd name="T75" fmla="*/ 2147483646 h 1390"/>
              <a:gd name="T76" fmla="*/ 2147483646 w 772"/>
              <a:gd name="T77" fmla="*/ 2147483646 h 1390"/>
              <a:gd name="T78" fmla="*/ 2147483646 w 772"/>
              <a:gd name="T79" fmla="*/ 2147483646 h 1390"/>
              <a:gd name="T80" fmla="*/ 2147483646 w 772"/>
              <a:gd name="T81" fmla="*/ 2147483646 h 1390"/>
              <a:gd name="T82" fmla="*/ 2147483646 w 772"/>
              <a:gd name="T83" fmla="*/ 2147483646 h 1390"/>
              <a:gd name="T84" fmla="*/ 2147483646 w 772"/>
              <a:gd name="T85" fmla="*/ 2147483646 h 1390"/>
              <a:gd name="T86" fmla="*/ 2147483646 w 772"/>
              <a:gd name="T87" fmla="*/ 2147483646 h 1390"/>
              <a:gd name="T88" fmla="*/ 2147483646 w 772"/>
              <a:gd name="T89" fmla="*/ 2147483646 h 1390"/>
              <a:gd name="T90" fmla="*/ 0 w 772"/>
              <a:gd name="T91" fmla="*/ 2147483646 h 13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2"/>
              <a:gd name="T139" fmla="*/ 0 h 1390"/>
              <a:gd name="T140" fmla="*/ 772 w 772"/>
              <a:gd name="T141" fmla="*/ 1390 h 13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2" h="1390">
                <a:moveTo>
                  <a:pt x="0" y="0"/>
                </a:moveTo>
                <a:lnTo>
                  <a:pt x="17" y="3"/>
                </a:lnTo>
                <a:lnTo>
                  <a:pt x="33" y="5"/>
                </a:lnTo>
                <a:lnTo>
                  <a:pt x="56" y="10"/>
                </a:lnTo>
                <a:lnTo>
                  <a:pt x="72" y="14"/>
                </a:lnTo>
                <a:lnTo>
                  <a:pt x="90" y="19"/>
                </a:lnTo>
                <a:lnTo>
                  <a:pt x="106" y="24"/>
                </a:lnTo>
                <a:lnTo>
                  <a:pt x="124" y="28"/>
                </a:lnTo>
                <a:lnTo>
                  <a:pt x="140" y="33"/>
                </a:lnTo>
                <a:lnTo>
                  <a:pt x="158" y="40"/>
                </a:lnTo>
                <a:lnTo>
                  <a:pt x="179" y="48"/>
                </a:lnTo>
                <a:lnTo>
                  <a:pt x="196" y="55"/>
                </a:lnTo>
                <a:lnTo>
                  <a:pt x="214" y="63"/>
                </a:lnTo>
                <a:lnTo>
                  <a:pt x="233" y="71"/>
                </a:lnTo>
                <a:lnTo>
                  <a:pt x="253" y="81"/>
                </a:lnTo>
                <a:lnTo>
                  <a:pt x="270" y="89"/>
                </a:lnTo>
                <a:lnTo>
                  <a:pt x="287" y="99"/>
                </a:lnTo>
                <a:lnTo>
                  <a:pt x="301" y="108"/>
                </a:lnTo>
                <a:lnTo>
                  <a:pt x="316" y="118"/>
                </a:lnTo>
                <a:lnTo>
                  <a:pt x="333" y="127"/>
                </a:lnTo>
                <a:lnTo>
                  <a:pt x="351" y="139"/>
                </a:lnTo>
                <a:lnTo>
                  <a:pt x="368" y="152"/>
                </a:lnTo>
                <a:lnTo>
                  <a:pt x="383" y="164"/>
                </a:lnTo>
                <a:lnTo>
                  <a:pt x="398" y="174"/>
                </a:lnTo>
                <a:lnTo>
                  <a:pt x="423" y="194"/>
                </a:lnTo>
                <a:lnTo>
                  <a:pt x="447" y="217"/>
                </a:lnTo>
                <a:lnTo>
                  <a:pt x="466" y="233"/>
                </a:lnTo>
                <a:lnTo>
                  <a:pt x="489" y="258"/>
                </a:lnTo>
                <a:lnTo>
                  <a:pt x="504" y="276"/>
                </a:lnTo>
                <a:lnTo>
                  <a:pt x="522" y="296"/>
                </a:lnTo>
                <a:lnTo>
                  <a:pt x="541" y="319"/>
                </a:lnTo>
                <a:lnTo>
                  <a:pt x="557" y="340"/>
                </a:lnTo>
                <a:lnTo>
                  <a:pt x="572" y="365"/>
                </a:lnTo>
                <a:lnTo>
                  <a:pt x="588" y="389"/>
                </a:lnTo>
                <a:lnTo>
                  <a:pt x="604" y="414"/>
                </a:lnTo>
                <a:lnTo>
                  <a:pt x="617" y="436"/>
                </a:lnTo>
                <a:lnTo>
                  <a:pt x="629" y="464"/>
                </a:lnTo>
                <a:lnTo>
                  <a:pt x="641" y="490"/>
                </a:lnTo>
                <a:lnTo>
                  <a:pt x="652" y="517"/>
                </a:lnTo>
                <a:lnTo>
                  <a:pt x="662" y="547"/>
                </a:lnTo>
                <a:lnTo>
                  <a:pt x="675" y="583"/>
                </a:lnTo>
                <a:lnTo>
                  <a:pt x="684" y="617"/>
                </a:lnTo>
                <a:lnTo>
                  <a:pt x="693" y="652"/>
                </a:lnTo>
                <a:lnTo>
                  <a:pt x="697" y="686"/>
                </a:lnTo>
                <a:lnTo>
                  <a:pt x="703" y="725"/>
                </a:lnTo>
                <a:lnTo>
                  <a:pt x="707" y="774"/>
                </a:lnTo>
                <a:lnTo>
                  <a:pt x="708" y="813"/>
                </a:lnTo>
                <a:lnTo>
                  <a:pt x="707" y="852"/>
                </a:lnTo>
                <a:lnTo>
                  <a:pt x="704" y="888"/>
                </a:lnTo>
                <a:lnTo>
                  <a:pt x="700" y="922"/>
                </a:lnTo>
                <a:lnTo>
                  <a:pt x="695" y="958"/>
                </a:lnTo>
                <a:lnTo>
                  <a:pt x="687" y="994"/>
                </a:lnTo>
                <a:lnTo>
                  <a:pt x="677" y="1033"/>
                </a:lnTo>
                <a:lnTo>
                  <a:pt x="664" y="1073"/>
                </a:lnTo>
                <a:lnTo>
                  <a:pt x="651" y="1111"/>
                </a:lnTo>
                <a:lnTo>
                  <a:pt x="636" y="1147"/>
                </a:lnTo>
                <a:lnTo>
                  <a:pt x="619" y="1183"/>
                </a:lnTo>
                <a:lnTo>
                  <a:pt x="598" y="1217"/>
                </a:lnTo>
                <a:lnTo>
                  <a:pt x="771" y="1313"/>
                </a:lnTo>
                <a:lnTo>
                  <a:pt x="242" y="1389"/>
                </a:lnTo>
                <a:lnTo>
                  <a:pt x="48" y="915"/>
                </a:lnTo>
                <a:lnTo>
                  <a:pt x="251" y="1021"/>
                </a:lnTo>
                <a:lnTo>
                  <a:pt x="271" y="991"/>
                </a:lnTo>
                <a:lnTo>
                  <a:pt x="283" y="964"/>
                </a:lnTo>
                <a:lnTo>
                  <a:pt x="294" y="936"/>
                </a:lnTo>
                <a:lnTo>
                  <a:pt x="302" y="908"/>
                </a:lnTo>
                <a:lnTo>
                  <a:pt x="308" y="880"/>
                </a:lnTo>
                <a:lnTo>
                  <a:pt x="309" y="854"/>
                </a:lnTo>
                <a:lnTo>
                  <a:pt x="312" y="828"/>
                </a:lnTo>
                <a:lnTo>
                  <a:pt x="312" y="801"/>
                </a:lnTo>
                <a:lnTo>
                  <a:pt x="310" y="770"/>
                </a:lnTo>
                <a:lnTo>
                  <a:pt x="307" y="739"/>
                </a:lnTo>
                <a:lnTo>
                  <a:pt x="300" y="706"/>
                </a:lnTo>
                <a:lnTo>
                  <a:pt x="292" y="679"/>
                </a:lnTo>
                <a:lnTo>
                  <a:pt x="280" y="649"/>
                </a:lnTo>
                <a:lnTo>
                  <a:pt x="269" y="622"/>
                </a:lnTo>
                <a:lnTo>
                  <a:pt x="254" y="597"/>
                </a:lnTo>
                <a:lnTo>
                  <a:pt x="242" y="577"/>
                </a:lnTo>
                <a:lnTo>
                  <a:pt x="230" y="561"/>
                </a:lnTo>
                <a:lnTo>
                  <a:pt x="218" y="545"/>
                </a:lnTo>
                <a:lnTo>
                  <a:pt x="204" y="529"/>
                </a:lnTo>
                <a:lnTo>
                  <a:pt x="189" y="512"/>
                </a:lnTo>
                <a:lnTo>
                  <a:pt x="176" y="500"/>
                </a:lnTo>
                <a:lnTo>
                  <a:pt x="161" y="485"/>
                </a:lnTo>
                <a:lnTo>
                  <a:pt x="146" y="473"/>
                </a:lnTo>
                <a:lnTo>
                  <a:pt x="129" y="460"/>
                </a:lnTo>
                <a:lnTo>
                  <a:pt x="108" y="447"/>
                </a:lnTo>
                <a:lnTo>
                  <a:pt x="91" y="436"/>
                </a:lnTo>
                <a:lnTo>
                  <a:pt x="76" y="427"/>
                </a:lnTo>
                <a:lnTo>
                  <a:pt x="54" y="415"/>
                </a:lnTo>
                <a:lnTo>
                  <a:pt x="33" y="407"/>
                </a:lnTo>
                <a:lnTo>
                  <a:pt x="0" y="397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074988" y="1239838"/>
            <a:ext cx="2079625" cy="2468562"/>
          </a:xfrm>
          <a:custGeom>
            <a:avLst/>
            <a:gdLst>
              <a:gd name="T0" fmla="*/ 2147483646 w 1149"/>
              <a:gd name="T1" fmla="*/ 2147483646 h 1258"/>
              <a:gd name="T2" fmla="*/ 2147483646 w 1149"/>
              <a:gd name="T3" fmla="*/ 2147483646 h 1258"/>
              <a:gd name="T4" fmla="*/ 2147483646 w 1149"/>
              <a:gd name="T5" fmla="*/ 2147483646 h 1258"/>
              <a:gd name="T6" fmla="*/ 2147483646 w 1149"/>
              <a:gd name="T7" fmla="*/ 2147483646 h 1258"/>
              <a:gd name="T8" fmla="*/ 2147483646 w 1149"/>
              <a:gd name="T9" fmla="*/ 2147483646 h 1258"/>
              <a:gd name="T10" fmla="*/ 2147483646 w 1149"/>
              <a:gd name="T11" fmla="*/ 2147483646 h 1258"/>
              <a:gd name="T12" fmla="*/ 2147483646 w 1149"/>
              <a:gd name="T13" fmla="*/ 2147483646 h 1258"/>
              <a:gd name="T14" fmla="*/ 2147483646 w 1149"/>
              <a:gd name="T15" fmla="*/ 2147483646 h 1258"/>
              <a:gd name="T16" fmla="*/ 2147483646 w 1149"/>
              <a:gd name="T17" fmla="*/ 2147483646 h 1258"/>
              <a:gd name="T18" fmla="*/ 2147483646 w 1149"/>
              <a:gd name="T19" fmla="*/ 2147483646 h 1258"/>
              <a:gd name="T20" fmla="*/ 2147483646 w 1149"/>
              <a:gd name="T21" fmla="*/ 2147483646 h 1258"/>
              <a:gd name="T22" fmla="*/ 2147483646 w 1149"/>
              <a:gd name="T23" fmla="*/ 2147483646 h 1258"/>
              <a:gd name="T24" fmla="*/ 2147483646 w 1149"/>
              <a:gd name="T25" fmla="*/ 2147483646 h 1258"/>
              <a:gd name="T26" fmla="*/ 2147483646 w 1149"/>
              <a:gd name="T27" fmla="*/ 2147483646 h 1258"/>
              <a:gd name="T28" fmla="*/ 2147483646 w 1149"/>
              <a:gd name="T29" fmla="*/ 2147483646 h 1258"/>
              <a:gd name="T30" fmla="*/ 2147483646 w 1149"/>
              <a:gd name="T31" fmla="*/ 2147483646 h 1258"/>
              <a:gd name="T32" fmla="*/ 2147483646 w 1149"/>
              <a:gd name="T33" fmla="*/ 2147483646 h 1258"/>
              <a:gd name="T34" fmla="*/ 2147483646 w 1149"/>
              <a:gd name="T35" fmla="*/ 2147483646 h 1258"/>
              <a:gd name="T36" fmla="*/ 2147483646 w 1149"/>
              <a:gd name="T37" fmla="*/ 2147483646 h 1258"/>
              <a:gd name="T38" fmla="*/ 2147483646 w 1149"/>
              <a:gd name="T39" fmla="*/ 2147483646 h 1258"/>
              <a:gd name="T40" fmla="*/ 2147483646 w 1149"/>
              <a:gd name="T41" fmla="*/ 2147483646 h 1258"/>
              <a:gd name="T42" fmla="*/ 2147483646 w 1149"/>
              <a:gd name="T43" fmla="*/ 2147483646 h 1258"/>
              <a:gd name="T44" fmla="*/ 2147483646 w 1149"/>
              <a:gd name="T45" fmla="*/ 2147483646 h 1258"/>
              <a:gd name="T46" fmla="*/ 2147483646 w 1149"/>
              <a:gd name="T47" fmla="*/ 2147483646 h 1258"/>
              <a:gd name="T48" fmla="*/ 2147483646 w 1149"/>
              <a:gd name="T49" fmla="*/ 2147483646 h 1258"/>
              <a:gd name="T50" fmla="*/ 2147483646 w 1149"/>
              <a:gd name="T51" fmla="*/ 2147483646 h 1258"/>
              <a:gd name="T52" fmla="*/ 2147483646 w 1149"/>
              <a:gd name="T53" fmla="*/ 2147483646 h 1258"/>
              <a:gd name="T54" fmla="*/ 2147483646 w 1149"/>
              <a:gd name="T55" fmla="*/ 2147483646 h 1258"/>
              <a:gd name="T56" fmla="*/ 2147483646 w 1149"/>
              <a:gd name="T57" fmla="*/ 2147483646 h 1258"/>
              <a:gd name="T58" fmla="*/ 2147483646 w 1149"/>
              <a:gd name="T59" fmla="*/ 2147483646 h 1258"/>
              <a:gd name="T60" fmla="*/ 2147483646 w 1149"/>
              <a:gd name="T61" fmla="*/ 2147483646 h 1258"/>
              <a:gd name="T62" fmla="*/ 2147483646 w 1149"/>
              <a:gd name="T63" fmla="*/ 2147483646 h 1258"/>
              <a:gd name="T64" fmla="*/ 2147483646 w 1149"/>
              <a:gd name="T65" fmla="*/ 2147483646 h 1258"/>
              <a:gd name="T66" fmla="*/ 2147483646 w 1149"/>
              <a:gd name="T67" fmla="*/ 2147483646 h 1258"/>
              <a:gd name="T68" fmla="*/ 2147483646 w 1149"/>
              <a:gd name="T69" fmla="*/ 2147483646 h 1258"/>
              <a:gd name="T70" fmla="*/ 2147483646 w 1149"/>
              <a:gd name="T71" fmla="*/ 2147483646 h 1258"/>
              <a:gd name="T72" fmla="*/ 2147483646 w 1149"/>
              <a:gd name="T73" fmla="*/ 2147483646 h 1258"/>
              <a:gd name="T74" fmla="*/ 2147483646 w 1149"/>
              <a:gd name="T75" fmla="*/ 2147483646 h 1258"/>
              <a:gd name="T76" fmla="*/ 2147483646 w 1149"/>
              <a:gd name="T77" fmla="*/ 2147483646 h 1258"/>
              <a:gd name="T78" fmla="*/ 2147483646 w 1149"/>
              <a:gd name="T79" fmla="*/ 2147483646 h 1258"/>
              <a:gd name="T80" fmla="*/ 2147483646 w 1149"/>
              <a:gd name="T81" fmla="*/ 2147483646 h 1258"/>
              <a:gd name="T82" fmla="*/ 2147483646 w 1149"/>
              <a:gd name="T83" fmla="*/ 2147483646 h 1258"/>
              <a:gd name="T84" fmla="*/ 2147483646 w 1149"/>
              <a:gd name="T85" fmla="*/ 2147483646 h 1258"/>
              <a:gd name="T86" fmla="*/ 2147483646 w 1149"/>
              <a:gd name="T87" fmla="*/ 2147483646 h 1258"/>
              <a:gd name="T88" fmla="*/ 2147483646 w 1149"/>
              <a:gd name="T89" fmla="*/ 0 h 1258"/>
              <a:gd name="T90" fmla="*/ 2147483646 w 1149"/>
              <a:gd name="T91" fmla="*/ 2147483646 h 1258"/>
              <a:gd name="T92" fmla="*/ 2147483646 w 1149"/>
              <a:gd name="T93" fmla="*/ 2147483646 h 1258"/>
              <a:gd name="T94" fmla="*/ 2147483646 w 1149"/>
              <a:gd name="T95" fmla="*/ 2147483646 h 12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49"/>
              <a:gd name="T145" fmla="*/ 0 h 1258"/>
              <a:gd name="T146" fmla="*/ 1149 w 1149"/>
              <a:gd name="T147" fmla="*/ 1258 h 12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49" h="1258">
                <a:moveTo>
                  <a:pt x="711" y="184"/>
                </a:moveTo>
                <a:lnTo>
                  <a:pt x="695" y="187"/>
                </a:lnTo>
                <a:lnTo>
                  <a:pt x="674" y="190"/>
                </a:lnTo>
                <a:lnTo>
                  <a:pt x="654" y="195"/>
                </a:lnTo>
                <a:lnTo>
                  <a:pt x="639" y="199"/>
                </a:lnTo>
                <a:lnTo>
                  <a:pt x="621" y="203"/>
                </a:lnTo>
                <a:lnTo>
                  <a:pt x="605" y="208"/>
                </a:lnTo>
                <a:lnTo>
                  <a:pt x="587" y="213"/>
                </a:lnTo>
                <a:lnTo>
                  <a:pt x="571" y="217"/>
                </a:lnTo>
                <a:lnTo>
                  <a:pt x="553" y="224"/>
                </a:lnTo>
                <a:lnTo>
                  <a:pt x="532" y="233"/>
                </a:lnTo>
                <a:lnTo>
                  <a:pt x="514" y="239"/>
                </a:lnTo>
                <a:lnTo>
                  <a:pt x="496" y="247"/>
                </a:lnTo>
                <a:lnTo>
                  <a:pt x="476" y="255"/>
                </a:lnTo>
                <a:lnTo>
                  <a:pt x="457" y="265"/>
                </a:lnTo>
                <a:lnTo>
                  <a:pt x="439" y="273"/>
                </a:lnTo>
                <a:lnTo>
                  <a:pt x="423" y="283"/>
                </a:lnTo>
                <a:lnTo>
                  <a:pt x="408" y="292"/>
                </a:lnTo>
                <a:lnTo>
                  <a:pt x="393" y="302"/>
                </a:lnTo>
                <a:lnTo>
                  <a:pt x="377" y="311"/>
                </a:lnTo>
                <a:lnTo>
                  <a:pt x="358" y="323"/>
                </a:lnTo>
                <a:lnTo>
                  <a:pt x="342" y="335"/>
                </a:lnTo>
                <a:lnTo>
                  <a:pt x="326" y="347"/>
                </a:lnTo>
                <a:lnTo>
                  <a:pt x="311" y="358"/>
                </a:lnTo>
                <a:lnTo>
                  <a:pt x="287" y="378"/>
                </a:lnTo>
                <a:lnTo>
                  <a:pt x="263" y="400"/>
                </a:lnTo>
                <a:lnTo>
                  <a:pt x="244" y="417"/>
                </a:lnTo>
                <a:lnTo>
                  <a:pt x="221" y="441"/>
                </a:lnTo>
                <a:lnTo>
                  <a:pt x="205" y="459"/>
                </a:lnTo>
                <a:lnTo>
                  <a:pt x="188" y="480"/>
                </a:lnTo>
                <a:lnTo>
                  <a:pt x="169" y="502"/>
                </a:lnTo>
                <a:lnTo>
                  <a:pt x="153" y="525"/>
                </a:lnTo>
                <a:lnTo>
                  <a:pt x="137" y="549"/>
                </a:lnTo>
                <a:lnTo>
                  <a:pt x="121" y="573"/>
                </a:lnTo>
                <a:lnTo>
                  <a:pt x="107" y="598"/>
                </a:lnTo>
                <a:lnTo>
                  <a:pt x="93" y="620"/>
                </a:lnTo>
                <a:lnTo>
                  <a:pt x="80" y="648"/>
                </a:lnTo>
                <a:lnTo>
                  <a:pt x="67" y="674"/>
                </a:lnTo>
                <a:lnTo>
                  <a:pt x="57" y="701"/>
                </a:lnTo>
                <a:lnTo>
                  <a:pt x="46" y="731"/>
                </a:lnTo>
                <a:lnTo>
                  <a:pt x="33" y="767"/>
                </a:lnTo>
                <a:lnTo>
                  <a:pt x="24" y="801"/>
                </a:lnTo>
                <a:lnTo>
                  <a:pt x="16" y="836"/>
                </a:lnTo>
                <a:lnTo>
                  <a:pt x="11" y="870"/>
                </a:lnTo>
                <a:lnTo>
                  <a:pt x="5" y="909"/>
                </a:lnTo>
                <a:lnTo>
                  <a:pt x="1" y="958"/>
                </a:lnTo>
                <a:lnTo>
                  <a:pt x="0" y="996"/>
                </a:lnTo>
                <a:lnTo>
                  <a:pt x="1" y="1035"/>
                </a:lnTo>
                <a:lnTo>
                  <a:pt x="4" y="1071"/>
                </a:lnTo>
                <a:lnTo>
                  <a:pt x="9" y="1105"/>
                </a:lnTo>
                <a:lnTo>
                  <a:pt x="13" y="1141"/>
                </a:lnTo>
                <a:lnTo>
                  <a:pt x="21" y="1177"/>
                </a:lnTo>
                <a:lnTo>
                  <a:pt x="31" y="1216"/>
                </a:lnTo>
                <a:lnTo>
                  <a:pt x="45" y="1257"/>
                </a:lnTo>
                <a:lnTo>
                  <a:pt x="120" y="1030"/>
                </a:lnTo>
                <a:lnTo>
                  <a:pt x="406" y="1077"/>
                </a:lnTo>
                <a:lnTo>
                  <a:pt x="400" y="1037"/>
                </a:lnTo>
                <a:lnTo>
                  <a:pt x="398" y="1012"/>
                </a:lnTo>
                <a:lnTo>
                  <a:pt x="398" y="985"/>
                </a:lnTo>
                <a:lnTo>
                  <a:pt x="399" y="953"/>
                </a:lnTo>
                <a:lnTo>
                  <a:pt x="404" y="923"/>
                </a:lnTo>
                <a:lnTo>
                  <a:pt x="410" y="890"/>
                </a:lnTo>
                <a:lnTo>
                  <a:pt x="418" y="863"/>
                </a:lnTo>
                <a:lnTo>
                  <a:pt x="430" y="833"/>
                </a:lnTo>
                <a:lnTo>
                  <a:pt x="441" y="806"/>
                </a:lnTo>
                <a:lnTo>
                  <a:pt x="455" y="781"/>
                </a:lnTo>
                <a:lnTo>
                  <a:pt x="467" y="761"/>
                </a:lnTo>
                <a:lnTo>
                  <a:pt x="480" y="745"/>
                </a:lnTo>
                <a:lnTo>
                  <a:pt x="492" y="729"/>
                </a:lnTo>
                <a:lnTo>
                  <a:pt x="506" y="713"/>
                </a:lnTo>
                <a:lnTo>
                  <a:pt x="522" y="696"/>
                </a:lnTo>
                <a:lnTo>
                  <a:pt x="535" y="684"/>
                </a:lnTo>
                <a:lnTo>
                  <a:pt x="550" y="670"/>
                </a:lnTo>
                <a:lnTo>
                  <a:pt x="564" y="657"/>
                </a:lnTo>
                <a:lnTo>
                  <a:pt x="582" y="644"/>
                </a:lnTo>
                <a:lnTo>
                  <a:pt x="603" y="631"/>
                </a:lnTo>
                <a:lnTo>
                  <a:pt x="620" y="620"/>
                </a:lnTo>
                <a:lnTo>
                  <a:pt x="635" y="612"/>
                </a:lnTo>
                <a:lnTo>
                  <a:pt x="657" y="599"/>
                </a:lnTo>
                <a:lnTo>
                  <a:pt x="676" y="592"/>
                </a:lnTo>
                <a:lnTo>
                  <a:pt x="693" y="586"/>
                </a:lnTo>
                <a:lnTo>
                  <a:pt x="710" y="581"/>
                </a:lnTo>
                <a:lnTo>
                  <a:pt x="737" y="575"/>
                </a:lnTo>
                <a:lnTo>
                  <a:pt x="761" y="570"/>
                </a:lnTo>
                <a:lnTo>
                  <a:pt x="786" y="568"/>
                </a:lnTo>
                <a:lnTo>
                  <a:pt x="812" y="566"/>
                </a:lnTo>
                <a:lnTo>
                  <a:pt x="826" y="565"/>
                </a:lnTo>
                <a:lnTo>
                  <a:pt x="826" y="770"/>
                </a:lnTo>
                <a:lnTo>
                  <a:pt x="1148" y="390"/>
                </a:lnTo>
                <a:lnTo>
                  <a:pt x="826" y="0"/>
                </a:lnTo>
                <a:lnTo>
                  <a:pt x="826" y="176"/>
                </a:lnTo>
                <a:lnTo>
                  <a:pt x="809" y="177"/>
                </a:lnTo>
                <a:lnTo>
                  <a:pt x="784" y="177"/>
                </a:lnTo>
                <a:lnTo>
                  <a:pt x="757" y="179"/>
                </a:lnTo>
                <a:lnTo>
                  <a:pt x="732" y="182"/>
                </a:lnTo>
                <a:lnTo>
                  <a:pt x="711" y="18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79388" y="1239838"/>
            <a:ext cx="2520950" cy="2232025"/>
          </a:xfrm>
          <a:prstGeom prst="wedgeEllipseCallout">
            <a:avLst>
              <a:gd name="adj1" fmla="val 68039"/>
              <a:gd name="adj2" fmla="val 17685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lvl="1" indent="-355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Work break-down schedule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Organization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372225" y="1239838"/>
            <a:ext cx="2592388" cy="1655762"/>
          </a:xfrm>
          <a:prstGeom prst="wedgeEllipseCallout">
            <a:avLst>
              <a:gd name="adj1" fmla="val -60310"/>
              <a:gd name="adj2" fmla="val 55107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1313" indent="-34131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Scheduling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Project activities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Start &amp; end times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Network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411413" y="5487988"/>
            <a:ext cx="4608512" cy="747712"/>
          </a:xfrm>
          <a:prstGeom prst="wedgeEllipseCallout">
            <a:avLst>
              <a:gd name="adj1" fmla="val -2068"/>
              <a:gd name="adj2" fmla="val -149278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lvl="1" indent="-355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Controlling</a:t>
            </a:r>
          </a:p>
          <a:p>
            <a:pPr marL="182563" lvl="1" indent="-18256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Monitor, compare, revise,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0" y="0"/>
            <a:ext cx="9144000" cy="806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main Function Activities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515938" y="5827713"/>
            <a:ext cx="8112125" cy="558800"/>
            <a:chOff x="375" y="3823"/>
            <a:chExt cx="5110" cy="352"/>
          </a:xfrm>
        </p:grpSpPr>
        <p:sp>
          <p:nvSpPr>
            <p:cNvPr id="25619" name="Line 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1090613"/>
            <a:ext cx="49037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852738"/>
            <a:ext cx="3213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Group 20"/>
          <p:cNvGrpSpPr>
            <a:grpSpLocks/>
          </p:cNvGrpSpPr>
          <p:nvPr/>
        </p:nvGrpSpPr>
        <p:grpSpPr bwMode="auto">
          <a:xfrm>
            <a:off x="5699125" y="2513013"/>
            <a:ext cx="3365500" cy="3373437"/>
            <a:chOff x="3256" y="1781"/>
            <a:chExt cx="2120" cy="2125"/>
          </a:xfrm>
        </p:grpSpPr>
        <p:pic>
          <p:nvPicPr>
            <p:cNvPr id="25617" name="Picture 19" descr="fig 3-1 hand 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1781"/>
              <a:ext cx="444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" y="2529"/>
              <a:ext cx="2120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5789613" y="2284413"/>
            <a:ext cx="2597150" cy="1966912"/>
            <a:chOff x="3592" y="1745"/>
            <a:chExt cx="1636" cy="1239"/>
          </a:xfrm>
        </p:grpSpPr>
        <p:sp>
          <p:nvSpPr>
            <p:cNvPr id="25615" name="Line 11"/>
            <p:cNvSpPr>
              <a:spLocks noChangeShapeType="1"/>
            </p:cNvSpPr>
            <p:nvPr/>
          </p:nvSpPr>
          <p:spPr bwMode="auto">
            <a:xfrm flipV="1">
              <a:off x="4144" y="2424"/>
              <a:ext cx="368" cy="5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12"/>
            <p:cNvSpPr txBox="1">
              <a:spLocks noChangeArrowheads="1"/>
            </p:cNvSpPr>
            <p:nvPr/>
          </p:nvSpPr>
          <p:spPr bwMode="auto">
            <a:xfrm>
              <a:off x="3592" y="1745"/>
              <a:ext cx="1636" cy="720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Delayed activities report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Slack activities report</a:t>
              </a:r>
              <a:endParaRPr lang="en-A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3348038" y="692150"/>
            <a:ext cx="3705225" cy="1576388"/>
            <a:chOff x="2072" y="255"/>
            <a:chExt cx="2334" cy="993"/>
          </a:xfrm>
        </p:grpSpPr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 flipV="1">
              <a:off x="2072" y="888"/>
              <a:ext cx="584" cy="3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15"/>
            <p:cNvSpPr txBox="1">
              <a:spLocks noChangeArrowheads="1"/>
            </p:cNvSpPr>
            <p:nvPr/>
          </p:nvSpPr>
          <p:spPr bwMode="auto">
            <a:xfrm>
              <a:off x="2600" y="255"/>
              <a:ext cx="1806" cy="982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Time/cost estimates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Engineering diagrams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Cash flow charts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availability details</a:t>
              </a:r>
              <a:endParaRPr lang="en-A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79375" y="3429000"/>
            <a:ext cx="3087688" cy="1525588"/>
            <a:chOff x="136" y="2341"/>
            <a:chExt cx="1945" cy="961"/>
          </a:xfrm>
        </p:grpSpPr>
        <p:sp>
          <p:nvSpPr>
            <p:cNvPr id="25611" name="Line 17"/>
            <p:cNvSpPr>
              <a:spLocks noChangeShapeType="1"/>
            </p:cNvSpPr>
            <p:nvPr/>
          </p:nvSpPr>
          <p:spPr bwMode="auto">
            <a:xfrm flipV="1">
              <a:off x="1497" y="2341"/>
              <a:ext cx="584" cy="3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18"/>
            <p:cNvSpPr txBox="1">
              <a:spLocks noChangeArrowheads="1"/>
            </p:cNvSpPr>
            <p:nvPr/>
          </p:nvSpPr>
          <p:spPr bwMode="auto">
            <a:xfrm>
              <a:off x="136" y="2407"/>
              <a:ext cx="1402" cy="895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CPM/PERT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Gantt charts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Milestone charts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Cash flow schedules</a:t>
              </a:r>
              <a:endParaRPr lang="en-A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 Box 179"/>
          <p:cNvSpPr txBox="1">
            <a:spLocks noChangeArrowheads="1"/>
          </p:cNvSpPr>
          <p:nvPr/>
        </p:nvSpPr>
        <p:spPr bwMode="auto">
          <a:xfrm>
            <a:off x="1924050" y="6310313"/>
            <a:ext cx="492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779463"/>
            <a:ext cx="8229600" cy="57213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dirty="0"/>
              <a:t>Project </a:t>
            </a:r>
            <a:r>
              <a:rPr lang="en-US" sz="2800" dirty="0" smtClean="0"/>
              <a:t>sponsor</a:t>
            </a:r>
          </a:p>
          <a:p>
            <a:pPr eaLnBrk="1" hangingPunct="1">
              <a:defRPr/>
            </a:pPr>
            <a:r>
              <a:rPr lang="en-US" sz="2800" dirty="0" smtClean="0"/>
              <a:t>Project Owner</a:t>
            </a:r>
          </a:p>
          <a:p>
            <a:pPr eaLnBrk="1" hangingPunct="1">
              <a:defRPr/>
            </a:pPr>
            <a:r>
              <a:rPr lang="en-US" sz="2800" dirty="0" smtClean="0"/>
              <a:t>Project manager</a:t>
            </a:r>
          </a:p>
          <a:p>
            <a:pPr eaLnBrk="1" hangingPunct="1">
              <a:defRPr/>
            </a:pPr>
            <a:r>
              <a:rPr lang="en-US" sz="2800" dirty="0" smtClean="0"/>
              <a:t>Customer/user</a:t>
            </a:r>
          </a:p>
          <a:p>
            <a:pPr eaLnBrk="1" hangingPunct="1">
              <a:defRPr/>
            </a:pPr>
            <a:r>
              <a:rPr lang="en-US" sz="2800" dirty="0" smtClean="0"/>
              <a:t>Functional managers</a:t>
            </a:r>
          </a:p>
          <a:p>
            <a:pPr eaLnBrk="1" hangingPunct="1">
              <a:defRPr/>
            </a:pPr>
            <a:r>
              <a:rPr lang="en-US" sz="2800" dirty="0" smtClean="0"/>
              <a:t>Performing organization</a:t>
            </a:r>
          </a:p>
          <a:p>
            <a:pPr eaLnBrk="1" hangingPunct="1">
              <a:defRPr/>
            </a:pPr>
            <a:r>
              <a:rPr lang="en-US" sz="2800" dirty="0" smtClean="0"/>
              <a:t>Project </a:t>
            </a:r>
            <a:r>
              <a:rPr lang="en-US" sz="2800" dirty="0"/>
              <a:t>team members</a:t>
            </a:r>
          </a:p>
          <a:p>
            <a:pPr eaLnBrk="1" hangingPunct="1">
              <a:defRPr/>
            </a:pPr>
            <a:r>
              <a:rPr lang="en-US" sz="2800" dirty="0" smtClean="0"/>
              <a:t>Project </a:t>
            </a:r>
            <a:r>
              <a:rPr lang="en-US" sz="2800" dirty="0"/>
              <a:t>management team</a:t>
            </a:r>
          </a:p>
          <a:p>
            <a:pPr eaLnBrk="1" hangingPunct="1">
              <a:defRPr/>
            </a:pPr>
            <a:r>
              <a:rPr lang="en-US" sz="2800" dirty="0" smtClean="0"/>
              <a:t>Internal </a:t>
            </a:r>
            <a:r>
              <a:rPr lang="en-US" sz="2800" dirty="0"/>
              <a:t>and </a:t>
            </a:r>
            <a:r>
              <a:rPr lang="en-US" sz="2800" dirty="0" smtClean="0"/>
              <a:t>external contractors</a:t>
            </a:r>
            <a:r>
              <a:rPr lang="en-US" sz="2800" dirty="0"/>
              <a:t>, suppliers and </a:t>
            </a:r>
            <a:r>
              <a:rPr lang="en-US" sz="2800" dirty="0" smtClean="0"/>
              <a:t>vendors</a:t>
            </a:r>
          </a:p>
          <a:p>
            <a:pPr eaLnBrk="1" hangingPunct="1">
              <a:defRPr/>
            </a:pPr>
            <a:r>
              <a:rPr lang="en-US" sz="2800" dirty="0" smtClean="0"/>
              <a:t>Government </a:t>
            </a:r>
            <a:r>
              <a:rPr lang="en-US" sz="2800" dirty="0"/>
              <a:t>agencies and media</a:t>
            </a:r>
            <a:endParaRPr lang="en-US" sz="2800" dirty="0" smtClean="0"/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0000CC"/>
                </a:solidFill>
              </a:rPr>
              <a:t> Project Stakeholders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81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The main resources are (3M) </a:t>
            </a:r>
          </a:p>
          <a:p>
            <a:pPr eaLnBrk="1" hangingPunct="1">
              <a:defRPr/>
            </a:pPr>
            <a:r>
              <a:rPr lang="en-US" dirty="0" smtClean="0"/>
              <a:t>Manpower (People)</a:t>
            </a:r>
          </a:p>
          <a:p>
            <a:pPr eaLnBrk="1" hangingPunct="1">
              <a:defRPr/>
            </a:pPr>
            <a:r>
              <a:rPr lang="en-US" dirty="0" smtClean="0"/>
              <a:t>Money</a:t>
            </a:r>
          </a:p>
          <a:p>
            <a:pPr eaLnBrk="1" hangingPunct="1">
              <a:defRPr/>
            </a:pPr>
            <a:r>
              <a:rPr lang="en-US" dirty="0" smtClean="0"/>
              <a:t>Materials And Machines.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Common Resources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8593138" cy="24272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</a:rPr>
              <a:t>The objective Key factors</a:t>
            </a:r>
            <a:r>
              <a:rPr lang="en-US" sz="2800" dirty="0"/>
              <a:t> </a:t>
            </a:r>
            <a:r>
              <a:rPr lang="en-US" sz="2800" dirty="0" smtClean="0"/>
              <a:t>affecting and varying the project are: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Scope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Cost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Time, and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Quality </a:t>
            </a:r>
            <a:r>
              <a:rPr lang="en-US" sz="2000" b="1" dirty="0" smtClean="0">
                <a:solidFill>
                  <a:srgbClr val="0000CC"/>
                </a:solidFill>
              </a:rPr>
              <a:t>(affected by balancing the above three factors)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Objective Key Factors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963613" y="3548063"/>
            <a:ext cx="5106987" cy="3141662"/>
            <a:chOff x="359136" y="3548302"/>
            <a:chExt cx="5107865" cy="3141035"/>
          </a:xfrm>
        </p:grpSpPr>
        <p:grpSp>
          <p:nvGrpSpPr>
            <p:cNvPr id="28682" name="Canvas 1"/>
            <p:cNvGrpSpPr>
              <a:grpSpLocks/>
            </p:cNvGrpSpPr>
            <p:nvPr/>
          </p:nvGrpSpPr>
          <p:grpSpPr bwMode="auto">
            <a:xfrm>
              <a:off x="501070" y="3621025"/>
              <a:ext cx="4942135" cy="2918780"/>
              <a:chOff x="-131760" y="0"/>
              <a:chExt cx="5297262" cy="3131820"/>
            </a:xfrm>
          </p:grpSpPr>
          <p:sp>
            <p:nvSpPr>
              <p:cNvPr id="286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33340" cy="313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2000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723611" y="506107"/>
                <a:ext cx="3573918" cy="2346776"/>
              </a:xfrm>
              <a:prstGeom prst="triangle">
                <a:avLst>
                  <a:gd name="adj" fmla="val 49999"/>
                </a:avLst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723611" y="1824253"/>
                <a:ext cx="3582427" cy="1028630"/>
              </a:xfrm>
              <a:prstGeom prst="triangle">
                <a:avLst>
                  <a:gd name="adj" fmla="val 50005"/>
                </a:avLst>
              </a:prstGeom>
              <a:solidFill>
                <a:srgbClr val="ED7D3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Text Box 4"/>
              <p:cNvSpPr txBox="1"/>
              <p:nvPr/>
            </p:nvSpPr>
            <p:spPr>
              <a:xfrm>
                <a:off x="-132428" y="2624677"/>
                <a:ext cx="823703" cy="40191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/>
              <a:lstStyle/>
              <a:p>
                <a:pPr eaLnBrk="1" fontAlgn="auto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000" kern="0" dirty="0">
                    <a:solidFill>
                      <a:sysClr val="windowText" lastClr="000000"/>
                    </a:solidFill>
                    <a:ea typeface="Calibri" panose="020F0502020204030204" pitchFamily="34" charset="0"/>
                  </a:rPr>
                  <a:t>Cost</a:t>
                </a:r>
                <a:endParaRPr lang="en-US" sz="2000" kern="0" dirty="0">
                  <a:solidFill>
                    <a:sysClr val="windowText" lastClr="000000"/>
                  </a:solidFill>
                  <a:latin typeface="Calibri" panose="020F0502020204030204"/>
                  <a:ea typeface="Calibri" panose="020F0502020204030204" pitchFamily="34" charset="0"/>
                </a:endParaRPr>
              </a:p>
            </p:txBody>
          </p:sp>
          <p:sp>
            <p:nvSpPr>
              <p:cNvPr id="12" name="Text Box 4"/>
              <p:cNvSpPr txBox="1"/>
              <p:nvPr/>
            </p:nvSpPr>
            <p:spPr>
              <a:xfrm>
                <a:off x="4306038" y="2674066"/>
                <a:ext cx="859443" cy="35252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/>
              <a:lstStyle/>
              <a:p>
                <a:pPr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000" kern="0" dirty="0">
                    <a:solidFill>
                      <a:sysClr val="windowText" lastClr="000000"/>
                    </a:solidFill>
                    <a:ea typeface="Calibri" panose="020F0502020204030204" pitchFamily="34" charset="0"/>
                  </a:rPr>
                  <a:t>Time</a:t>
                </a:r>
                <a:endParaRPr lang="en-US" sz="20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 Box 4"/>
              <p:cNvSpPr txBox="1"/>
              <p:nvPr/>
            </p:nvSpPr>
            <p:spPr>
              <a:xfrm>
                <a:off x="2008519" y="206374"/>
                <a:ext cx="1065368" cy="32698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/>
              <a:lstStyle/>
              <a:p>
                <a:pPr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000" kern="0" dirty="0">
                    <a:solidFill>
                      <a:sysClr val="windowText" lastClr="000000"/>
                    </a:solidFill>
                    <a:ea typeface="Calibri" panose="020F0502020204030204" pitchFamily="34" charset="0"/>
                  </a:rPr>
                  <a:t>Scope</a:t>
                </a:r>
                <a:endParaRPr lang="en-US" sz="20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8693" name="Straight Connector 13"/>
              <p:cNvCxnSpPr>
                <a:cxnSpLocks noChangeShapeType="1"/>
                <a:endCxn id="10" idx="0"/>
              </p:cNvCxnSpPr>
              <p:nvPr/>
            </p:nvCxnSpPr>
            <p:spPr bwMode="auto">
              <a:xfrm>
                <a:off x="2510759" y="505800"/>
                <a:ext cx="4020" cy="1318260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" name="Text Box 4"/>
              <p:cNvSpPr txBox="1"/>
              <p:nvPr/>
            </p:nvSpPr>
            <p:spPr>
              <a:xfrm>
                <a:off x="1926830" y="1814035"/>
                <a:ext cx="1145356" cy="32017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/>
              <a:lstStyle/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000" kern="0" dirty="0">
                    <a:solidFill>
                      <a:sysClr val="windowText" lastClr="000000"/>
                    </a:solidFill>
                    <a:ea typeface="Calibri" panose="020F0502020204030204" pitchFamily="34" charset="0"/>
                  </a:rPr>
                  <a:t>Quality</a:t>
                </a:r>
                <a:endParaRPr lang="en-US" sz="20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359136" y="3548302"/>
              <a:ext cx="5107865" cy="3141035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>
              <a:endCxn id="12" idx="1"/>
            </p:cNvCxnSpPr>
            <p:nvPr/>
          </p:nvCxnSpPr>
          <p:spPr>
            <a:xfrm>
              <a:off x="3491811" y="5600529"/>
              <a:ext cx="1149548" cy="6777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9" idx="2"/>
            </p:cNvCxnSpPr>
            <p:nvPr/>
          </p:nvCxnSpPr>
          <p:spPr>
            <a:xfrm flipH="1">
              <a:off x="1299098" y="5610052"/>
              <a:ext cx="1146372" cy="6697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4"/>
              <a:endCxn id="9" idx="2"/>
            </p:cNvCxnSpPr>
            <p:nvPr/>
          </p:nvCxnSpPr>
          <p:spPr>
            <a:xfrm flipH="1">
              <a:off x="1299098" y="6279844"/>
              <a:ext cx="333432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133850" y="4464050"/>
            <a:ext cx="4394200" cy="1500188"/>
            <a:chOff x="3529661" y="4463687"/>
            <a:chExt cx="4393950" cy="1500043"/>
          </a:xfrm>
        </p:grpSpPr>
        <p:sp>
          <p:nvSpPr>
            <p:cNvPr id="28678" name="Text Box 9"/>
            <p:cNvSpPr txBox="1">
              <a:spLocks noChangeArrowheads="1"/>
            </p:cNvSpPr>
            <p:nvPr/>
          </p:nvSpPr>
          <p:spPr bwMode="auto">
            <a:xfrm>
              <a:off x="6228305" y="4463687"/>
              <a:ext cx="1695306" cy="405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cs typeface="Times New Roman" panose="02020603050405020304" pitchFamily="18" charset="0"/>
                </a:rPr>
                <a:t>Good Will</a:t>
              </a:r>
              <a:endParaRPr lang="en-US" sz="3600"/>
            </a:p>
          </p:txBody>
        </p:sp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6235483" y="5422337"/>
              <a:ext cx="1216892" cy="541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cs typeface="Times New Roman" panose="02020603050405020304" pitchFamily="18" charset="0"/>
                </a:rPr>
                <a:t>Safety</a:t>
              </a:r>
              <a:endParaRPr lang="en-US" sz="4400"/>
            </a:p>
          </p:txBody>
        </p:sp>
        <p:cxnSp>
          <p:nvCxnSpPr>
            <p:cNvPr id="4" name="Straight Arrow Connector 3"/>
            <p:cNvCxnSpPr>
              <a:stCxn id="15" idx="3"/>
              <a:endCxn id="28679" idx="1"/>
            </p:cNvCxnSpPr>
            <p:nvPr/>
          </p:nvCxnSpPr>
          <p:spPr>
            <a:xfrm>
              <a:off x="3529661" y="5460541"/>
              <a:ext cx="2706534" cy="2317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3"/>
              <a:endCxn id="28678" idx="1"/>
            </p:cNvCxnSpPr>
            <p:nvPr/>
          </p:nvCxnSpPr>
          <p:spPr>
            <a:xfrm flipV="1">
              <a:off x="3529661" y="4666867"/>
              <a:ext cx="2698596" cy="79367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7663" y="1047750"/>
            <a:ext cx="8415337" cy="52228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Budget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 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minimal or agreed upon scope changes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disturbing workflow of organization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customer and or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affecting corporate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Assessing Project Success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GE404 Course Learning Objectives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288" y="1484313"/>
            <a:ext cx="8439150" cy="4173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bar chart technique to formulate a complete plan for a project.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Apply activity-on-node network, and precedence diagram to schedule a project.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Level and allocate project resources.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Shorten  project duration.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Monitor an engineering project for purpose of time and cost control.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computer software for preparing project schedules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Understand principles of project organization and contractual relationships including definition of professional responsibilities of project participants.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95288" y="836613"/>
            <a:ext cx="82804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Students completing this course successfully will be able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GE404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Textbook(s) and/or Other Required Material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563" y="1316038"/>
            <a:ext cx="8388350" cy="3582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/>
              <a:t>Project Management with CPM, PERT, and Precedence Diagramming, 3rd Edition, by </a:t>
            </a:r>
            <a:r>
              <a:rPr lang="en-US" sz="2400" dirty="0" err="1"/>
              <a:t>Moder</a:t>
            </a:r>
            <a:r>
              <a:rPr lang="en-US" sz="2400" dirty="0"/>
              <a:t> J., Phillips, C., and Davis, E.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/>
              <a:t>Construction Planning and Scheduling (4th Edition) by Jimmie W. </a:t>
            </a:r>
            <a:r>
              <a:rPr lang="en-US" sz="2400" dirty="0" err="1"/>
              <a:t>Hinze</a:t>
            </a:r>
            <a:r>
              <a:rPr lang="en-US" sz="2400" dirty="0"/>
              <a:t>, February 28, 2011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200" dirty="0"/>
              <a:t>Course lectures are also found on the following website: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dirty="0" smtClean="0"/>
              <a:t>       </a:t>
            </a:r>
            <a:r>
              <a:rPr lang="en-US" sz="2200" u="sng" dirty="0" smtClean="0">
                <a:solidFill>
                  <a:srgbClr val="0000CC"/>
                </a:solidFill>
              </a:rPr>
              <a:t>http</a:t>
            </a:r>
            <a:r>
              <a:rPr lang="en-US" sz="2200" u="sng" dirty="0">
                <a:solidFill>
                  <a:srgbClr val="0000CC"/>
                </a:solidFill>
              </a:rPr>
              <a:t>://</a:t>
            </a:r>
            <a:r>
              <a:rPr lang="en-US" sz="2200" u="sng" dirty="0" smtClean="0">
                <a:solidFill>
                  <a:srgbClr val="0000CC"/>
                </a:solidFill>
              </a:rPr>
              <a:t>fac.ksu.ed</a:t>
            </a:r>
            <a:r>
              <a:rPr lang="en-US" sz="2200" u="sng" dirty="0" smtClean="0">
                <a:solidFill>
                  <a:srgbClr val="0000CC"/>
                </a:solidFill>
              </a:rPr>
              <a:t>u.sa/slee</a:t>
            </a:r>
            <a:r>
              <a:rPr lang="en-US" sz="2200" u="sng" dirty="0" smtClean="0">
                <a:solidFill>
                  <a:srgbClr val="0000CC"/>
                </a:solidFill>
              </a:rPr>
              <a:t> </a:t>
            </a:r>
            <a:r>
              <a:rPr lang="en-US" sz="2200" dirty="0"/>
              <a:t>&amp; </a:t>
            </a:r>
            <a:r>
              <a:rPr lang="en-US" sz="2200" b="1" dirty="0">
                <a:solidFill>
                  <a:srgbClr val="0000CC"/>
                </a:solidFill>
              </a:rPr>
              <a:t>LMS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FF0000"/>
                </a:solidFill>
              </a:rPr>
              <a:t>Blackboard</a:t>
            </a:r>
            <a:r>
              <a:rPr lang="en-US" sz="22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GE404 Grade Distribution</a:t>
            </a: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846138" y="1662113"/>
            <a:ext cx="7681912" cy="232679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n-US" sz="2400" b="1" dirty="0"/>
              <a:t>Mid-term Exams				</a:t>
            </a:r>
            <a:r>
              <a:rPr lang="en-US" sz="2400" b="1" dirty="0" smtClean="0">
                <a:solidFill>
                  <a:srgbClr val="FF0000"/>
                </a:solidFill>
              </a:rPr>
              <a:t>48%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n-US" sz="2400" b="1" dirty="0"/>
              <a:t>Assignments and Quizzes		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8 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/>
              <a:t>MS Project</a:t>
            </a:r>
            <a:r>
              <a:rPr lang="en-US" sz="2400" b="1" dirty="0" smtClean="0"/>
              <a:t>				</a:t>
            </a:r>
            <a:r>
              <a:rPr lang="en-US" sz="2400" b="1" dirty="0" smtClean="0"/>
              <a:t>	  </a:t>
            </a:r>
            <a:r>
              <a:rPr lang="en-US" sz="2400" b="1" dirty="0" smtClean="0">
                <a:solidFill>
                  <a:srgbClr val="FF0000"/>
                </a:solidFill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en-US" sz="2400" b="1" dirty="0" smtClean="0"/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/>
              <a:t>Final </a:t>
            </a:r>
            <a:r>
              <a:rPr lang="en-US" sz="2400" b="1" dirty="0"/>
              <a:t>Examination				</a:t>
            </a:r>
            <a:r>
              <a:rPr lang="en-US" sz="2400" b="1" dirty="0" smtClean="0">
                <a:solidFill>
                  <a:srgbClr val="FF0000"/>
                </a:solidFill>
              </a:rPr>
              <a:t>40 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04813" y="1163638"/>
            <a:ext cx="8334375" cy="452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“A </a:t>
            </a:r>
            <a:r>
              <a:rPr lang="en-US" dirty="0"/>
              <a:t>Project is 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u="sng" dirty="0"/>
              <a:t>temporary</a:t>
            </a:r>
            <a:r>
              <a:rPr lang="en-US" dirty="0"/>
              <a:t> </a:t>
            </a:r>
            <a:r>
              <a:rPr lang="en-US" dirty="0" smtClean="0"/>
              <a:t>endeavor undertaken </a:t>
            </a:r>
            <a:r>
              <a:rPr lang="en-US" dirty="0"/>
              <a:t>to create a </a:t>
            </a:r>
            <a:r>
              <a:rPr lang="en-US" u="sng" dirty="0"/>
              <a:t>unique</a:t>
            </a:r>
            <a:r>
              <a:rPr lang="en-US" dirty="0"/>
              <a:t> product </a:t>
            </a:r>
            <a:r>
              <a:rPr lang="en-US" dirty="0" smtClean="0"/>
              <a:t>or service </a:t>
            </a:r>
            <a:r>
              <a:rPr lang="en-US" dirty="0"/>
              <a:t>or result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(PMI)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u="sng" dirty="0"/>
              <a:t>one-shot</a:t>
            </a:r>
            <a:r>
              <a:rPr lang="en-US" dirty="0"/>
              <a:t>, </a:t>
            </a:r>
            <a:r>
              <a:rPr lang="en-US" u="sng" dirty="0"/>
              <a:t>time-limited</a:t>
            </a:r>
            <a:r>
              <a:rPr lang="en-US" dirty="0"/>
              <a:t>, goal-directed, major undertaking requiring the commitment of varied skills and resources</a:t>
            </a:r>
            <a:r>
              <a:rPr lang="en-US" dirty="0" smtClean="0">
                <a:solidFill>
                  <a:srgbClr val="FF0000"/>
                </a:solidFill>
              </a:rPr>
              <a:t>. (PMI)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A Combination of human and non-human </a:t>
            </a:r>
            <a:r>
              <a:rPr lang="en-US" u="sng" dirty="0" smtClean="0"/>
              <a:t>resources</a:t>
            </a:r>
            <a:r>
              <a:rPr lang="en-US" dirty="0" smtClean="0"/>
              <a:t> pooled together to achieve a specific purpose and deliverables.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a Project?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123950"/>
            <a:ext cx="8294688" cy="51085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Temporary</a:t>
            </a:r>
            <a:r>
              <a:rPr lang="en-US" dirty="0" smtClean="0"/>
              <a:t> </a:t>
            </a:r>
            <a:r>
              <a:rPr lang="en-US" dirty="0"/>
              <a:t>(start, end, project team)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Unique</a:t>
            </a:r>
            <a:r>
              <a:rPr lang="en-US" dirty="0" smtClean="0"/>
              <a:t> </a:t>
            </a:r>
            <a:r>
              <a:rPr lang="en-US" dirty="0"/>
              <a:t>(Product, Service or Result)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Completed</a:t>
            </a:r>
            <a:r>
              <a:rPr lang="en-US" dirty="0" smtClean="0"/>
              <a:t> </a:t>
            </a:r>
            <a:r>
              <a:rPr lang="en-US" dirty="0"/>
              <a:t>(objectives, </a:t>
            </a:r>
            <a:r>
              <a:rPr lang="en-US" dirty="0" smtClean="0"/>
              <a:t>acceptance&amp; Satisfaction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Progressive Elaboration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Project variables and parameters </a:t>
            </a:r>
            <a:r>
              <a:rPr lang="en-US" dirty="0"/>
              <a:t>(</a:t>
            </a:r>
            <a:r>
              <a:rPr lang="en-US" dirty="0" smtClean="0"/>
              <a:t>nature, size</a:t>
            </a:r>
            <a:r>
              <a:rPr lang="en-US" dirty="0"/>
              <a:t>, budget, resources, complexity)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Project Categories </a:t>
            </a:r>
            <a:r>
              <a:rPr lang="en-US" dirty="0"/>
              <a:t>(small, medium, large</a:t>
            </a:r>
            <a:r>
              <a:rPr lang="en-US" dirty="0" smtClean="0"/>
              <a:t>)</a:t>
            </a:r>
          </a:p>
          <a:p>
            <a:pPr lvl="3" eaLnBrk="1" hangingPunct="1">
              <a:defRPr/>
            </a:pPr>
            <a:r>
              <a:rPr lang="en-US" dirty="0" smtClean="0"/>
              <a:t>Source (PMI,2004)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Characteristics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01738"/>
            <a:ext cx="7720013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projects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various types as: </a:t>
            </a:r>
          </a:p>
          <a:p>
            <a:pPr marL="457200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projects (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non residential), and Construction projects (dams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tunnels, and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bridges, power </a:t>
            </a:r>
            <a:r>
              <a:rPr 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and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refineries)</a:t>
            </a:r>
          </a:p>
          <a:p>
            <a:pPr marL="263525" indent="-263525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i="1" u="sng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Projects: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3525" indent="-263525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Product Development, Manufacturing, \construction, Design Engineering, Industrial Engineering, technology, production,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any other field that employs personnel who perform an engineering function.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Stealth fighter plan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projects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university registration computer program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Examples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10245" name="Picture 5" descr="http://www.egraph.co.nz/Pharma/pb1-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http://2.imimg.com/data2/DV/SX/MY-3208983/industrial-projects-25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7323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http://themanlyngroup.com/mediac/400_0/media/Industrial$20Projec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2663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 descr="http://product-image.tradeindia.com/00609064/b/2/Industrial-Projec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0241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 descr="http://t0.gstatic.com/images?q=tbn:ANd9GcSa6tuQOG3DmOxNnZzNGk047hz9O0NQo7EWv7fwLE4Asq2n3735&amp;t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05263"/>
            <a:ext cx="16589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 descr="http://t1.gstatic.com/images?q=tbn:ANd9GcSUQPO_sCvBrYoYZQnnxeRtSYgNfxJNCkiRWTzZFHxHAM96Uvqfm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27368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6085EB6EF8A468533B5E264E46EF1" ma:contentTypeVersion="0" ma:contentTypeDescription="Create a new document." ma:contentTypeScope="" ma:versionID="0ff94189cd42df72cdfb57eaf031f6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4AC0F-92EB-4538-8D16-2F41E9648ABF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4B565-D506-4281-9BA6-11D75A08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1050</Words>
  <Application>Microsoft Office PowerPoint</Application>
  <PresentationFormat>On-screen Show (4:3)</PresentationFormat>
  <Paragraphs>205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GE404  Engineering Management</vt:lpstr>
      <vt:lpstr>GE404 Course Topics Covered</vt:lpstr>
      <vt:lpstr>GE404 Course Learning Objectives</vt:lpstr>
      <vt:lpstr>GE404 Textbook(s) and/or Other Required Material</vt:lpstr>
      <vt:lpstr>GE404 Grade Distribution</vt:lpstr>
      <vt:lpstr>Slide 6</vt:lpstr>
      <vt:lpstr>Slide 7</vt:lpstr>
      <vt:lpstr>Slide 8</vt:lpstr>
      <vt:lpstr>Examples of Projects</vt:lpstr>
      <vt:lpstr>Examples of Projects</vt:lpstr>
      <vt:lpstr>Examples of Projects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GE404-Introduction</dc:title>
  <dc:creator>Khalid Al-Gahtani</dc:creator>
  <cp:lastModifiedBy>asus</cp:lastModifiedBy>
  <cp:revision>236</cp:revision>
  <cp:lastPrinted>2013-06-12T10:20:56Z</cp:lastPrinted>
  <dcterms:created xsi:type="dcterms:W3CDTF">2006-09-16T11:26:27Z</dcterms:created>
  <dcterms:modified xsi:type="dcterms:W3CDTF">2015-01-23T08:57:14Z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0x0101005C9283C7979BBD4D84A1B6F9C1CD12D9</vt:lpwstr>
  </property>
</Properties>
</file>