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18"/>
  </p:notesMasterIdLst>
  <p:handoutMasterIdLst>
    <p:handoutMasterId r:id="rId19"/>
  </p:handoutMasterIdLst>
  <p:sldIdLst>
    <p:sldId id="278" r:id="rId4"/>
    <p:sldId id="297" r:id="rId5"/>
    <p:sldId id="279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89" r:id="rId15"/>
    <p:sldId id="290" r:id="rId16"/>
    <p:sldId id="291" r:id="rId17"/>
  </p:sldIdLst>
  <p:sldSz cx="9144000" cy="6858000" type="screen4x3"/>
  <p:notesSz cx="9601200" cy="7315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304">
          <p15:clr>
            <a:srgbClr val="A4A3A4"/>
          </p15:clr>
        </p15:guide>
        <p15:guide id="2" pos="302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CC00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055" autoAdjust="0"/>
    <p:restoredTop sz="95280" autoAdjust="0"/>
  </p:normalViewPr>
  <p:slideViewPr>
    <p:cSldViewPr>
      <p:cViewPr varScale="1">
        <p:scale>
          <a:sx n="86" d="100"/>
          <a:sy n="86" d="100"/>
        </p:scale>
        <p:origin x="1032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1651" y="-96"/>
      </p:cViewPr>
      <p:guideLst>
        <p:guide orient="horz" pos="2304"/>
        <p:guide pos="3024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1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160838" cy="366713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pPr>
              <a:defRPr/>
            </a:pPr>
            <a:r>
              <a:rPr lang="en-US"/>
              <a:t>TOPIC1&amp;2 - INTODUCTION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438775" y="0"/>
            <a:ext cx="4160838" cy="366713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948488"/>
            <a:ext cx="4160838" cy="366712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pPr>
              <a:defRPr/>
            </a:pPr>
            <a:r>
              <a:rPr lang="en-US"/>
              <a:t>GE404 - ENGINEERING MANAGEMENT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438775" y="6948488"/>
            <a:ext cx="4160838" cy="366712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pPr>
              <a:defRPr/>
            </a:pPr>
            <a:fld id="{F6C92774-9B19-48F3-963C-79DC91463C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8273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608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TOPIC1&amp;2 - INTODUCTION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438775" y="0"/>
            <a:ext cx="41608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71800" y="549275"/>
            <a:ext cx="3657600" cy="2743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60438" y="3475038"/>
            <a:ext cx="7680325" cy="329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37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948488"/>
            <a:ext cx="41608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GE404 - ENGINEERING MANAGEMENT</a:t>
            </a:r>
          </a:p>
        </p:txBody>
      </p:sp>
      <p:sp>
        <p:nvSpPr>
          <p:cNvPr id="737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438775" y="6948488"/>
            <a:ext cx="41608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pPr>
              <a:defRPr/>
            </a:pPr>
            <a:fld id="{88102C53-797E-48BF-8A69-0C34580F5F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78597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1AC633-6727-42AC-B4C2-354D5F6144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373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61FF0E-754D-4F25-902A-DD31F03E28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160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CB683-0A78-497C-A171-E256660E12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606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BC32F1-BD46-40BD-94FD-C24F0BB7E7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533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83A7E-18CF-4401-AB84-5FF72A9A68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711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54821-EF47-4946-985D-35C209215D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86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1028C8-0626-4CDC-ACCF-56710D01BF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482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EDB180-BDD1-4CA4-97CE-7BB76BBAD6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757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272DDA-520F-43F9-B7EA-54916F4F70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687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517DE7-DD90-4052-B7E3-C771C65664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89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FA63F1-2DCB-4D62-895F-C3E2B35852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201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28913" y="6245225"/>
            <a:ext cx="37242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D093441C-FA81-468A-8C70-5BF5137079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w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 bwMode="auto">
          <a:xfrm>
            <a:off x="40210" y="3083355"/>
            <a:ext cx="9144000" cy="806451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ts val="0"/>
              </a:spcBef>
              <a:defRPr/>
            </a:pPr>
            <a:r>
              <a:rPr lang="en-US" sz="44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Topic1b: Project </a:t>
            </a:r>
            <a:r>
              <a:rPr lang="en-US" sz="4400" b="1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Life Cycle</a:t>
            </a:r>
            <a:endParaRPr lang="en-US" sz="4400" b="1" i="1" kern="0" dirty="0">
              <a:solidFill>
                <a:srgbClr val="0000CC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9" name="Picture 2" descr="fig2_3.GIF (4256 bytes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1775" y="647700"/>
            <a:ext cx="8683625" cy="5410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0000CC"/>
                </a:solidFill>
              </a:rPr>
              <a:t>Example of a </a:t>
            </a:r>
            <a:br>
              <a:rPr lang="en-US" b="1" dirty="0" smtClean="0">
                <a:solidFill>
                  <a:srgbClr val="0000CC"/>
                </a:solidFill>
              </a:rPr>
            </a:br>
            <a:r>
              <a:rPr lang="en-US" b="1" dirty="0" smtClean="0">
                <a:solidFill>
                  <a:srgbClr val="0000CC"/>
                </a:solidFill>
              </a:rPr>
              <a:t>Project Management Process</a:t>
            </a:r>
            <a:endParaRPr lang="en-US" b="1" dirty="0">
              <a:solidFill>
                <a:srgbClr val="0000CC"/>
              </a:solidFill>
            </a:endParaRP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057525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solidFill>
                  <a:srgbClr val="FF0000"/>
                </a:solidFill>
              </a:rPr>
              <a:t>Planning Phase</a:t>
            </a:r>
          </a:p>
          <a:p>
            <a:pPr lvl="1" eaLnBrk="1" hangingPunct="1">
              <a:defRPr/>
            </a:pPr>
            <a:r>
              <a:rPr lang="en-US" dirty="0" smtClean="0"/>
              <a:t>Listing of Activities</a:t>
            </a:r>
          </a:p>
          <a:p>
            <a:pPr lvl="1" eaLnBrk="1" hangingPunct="1">
              <a:defRPr/>
            </a:pPr>
            <a:r>
              <a:rPr lang="en-US" dirty="0" smtClean="0"/>
              <a:t>Gross Resource Requirements</a:t>
            </a:r>
          </a:p>
          <a:p>
            <a:pPr lvl="1" eaLnBrk="1" hangingPunct="1">
              <a:defRPr/>
            </a:pPr>
            <a:r>
              <a:rPr lang="en-US" dirty="0" smtClean="0"/>
              <a:t>Cost Estimates</a:t>
            </a:r>
          </a:p>
          <a:p>
            <a:pPr lvl="1" eaLnBrk="1" hangingPunct="1">
              <a:defRPr/>
            </a:pPr>
            <a:r>
              <a:rPr lang="en-US" dirty="0" smtClean="0"/>
              <a:t>Activity Durations</a:t>
            </a:r>
          </a:p>
          <a:p>
            <a:pPr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0000CC"/>
                </a:solidFill>
              </a:rPr>
              <a:t>Example of a </a:t>
            </a:r>
            <a:br>
              <a:rPr lang="en-US" b="1" dirty="0" smtClean="0">
                <a:solidFill>
                  <a:srgbClr val="0000CC"/>
                </a:solidFill>
              </a:rPr>
            </a:br>
            <a:r>
              <a:rPr lang="en-US" b="1" dirty="0" smtClean="0">
                <a:solidFill>
                  <a:srgbClr val="0000CC"/>
                </a:solidFill>
              </a:rPr>
              <a:t>Project Management Process</a:t>
            </a:r>
            <a:endParaRPr lang="en-US" b="1" dirty="0">
              <a:solidFill>
                <a:srgbClr val="0000CC"/>
              </a:solidFill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481263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solidFill>
                  <a:srgbClr val="FF0000"/>
                </a:solidFill>
              </a:rPr>
              <a:t>Scheduling</a:t>
            </a:r>
          </a:p>
          <a:p>
            <a:pPr lvl="1" eaLnBrk="1" hangingPunct="1">
              <a:defRPr/>
            </a:pPr>
            <a:r>
              <a:rPr lang="en-US" dirty="0" smtClean="0"/>
              <a:t>Time ordering of Activities</a:t>
            </a:r>
          </a:p>
          <a:p>
            <a:pPr lvl="1" eaLnBrk="1" hangingPunct="1">
              <a:defRPr/>
            </a:pPr>
            <a:r>
              <a:rPr lang="en-US" dirty="0" smtClean="0"/>
              <a:t>Resource Requirement at each stage</a:t>
            </a:r>
          </a:p>
          <a:p>
            <a:pPr lvl="1" eaLnBrk="1" hangingPunct="1">
              <a:defRPr/>
            </a:pPr>
            <a:r>
              <a:rPr lang="en-US" dirty="0" smtClean="0"/>
              <a:t>Expected completion time of each task</a:t>
            </a:r>
          </a:p>
          <a:p>
            <a:pPr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0000CC"/>
                </a:solidFill>
              </a:rPr>
              <a:t>Example of a </a:t>
            </a:r>
            <a:r>
              <a:rPr lang="en-US" dirty="0" smtClean="0">
                <a:solidFill>
                  <a:srgbClr val="0000CC"/>
                </a:solidFill>
              </a:rPr>
              <a:t/>
            </a:r>
            <a:br>
              <a:rPr lang="en-US" dirty="0" smtClean="0">
                <a:solidFill>
                  <a:srgbClr val="0000CC"/>
                </a:solidFill>
              </a:rPr>
            </a:br>
            <a:r>
              <a:rPr lang="en-US" b="1" dirty="0" smtClean="0">
                <a:solidFill>
                  <a:srgbClr val="0000CC"/>
                </a:solidFill>
              </a:rPr>
              <a:t>Project Management Process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90353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solidFill>
                  <a:srgbClr val="FF0000"/>
                </a:solidFill>
              </a:rPr>
              <a:t>Monitoring &amp; Control</a:t>
            </a:r>
          </a:p>
          <a:p>
            <a:pPr lvl="1" eaLnBrk="1" hangingPunct="1">
              <a:defRPr/>
            </a:pPr>
            <a:r>
              <a:rPr lang="en-US" dirty="0" smtClean="0"/>
              <a:t>Reviewing the difference between the schedule &amp; actual performance</a:t>
            </a:r>
          </a:p>
          <a:p>
            <a:pPr lvl="1" eaLnBrk="1" hangingPunct="1">
              <a:defRPr/>
            </a:pPr>
            <a:r>
              <a:rPr lang="en-US" dirty="0" smtClean="0"/>
              <a:t>Analysis of the difference</a:t>
            </a:r>
          </a:p>
          <a:p>
            <a:pPr lvl="1" eaLnBrk="1" hangingPunct="1">
              <a:defRPr/>
            </a:pPr>
            <a:r>
              <a:rPr lang="en-US" dirty="0" smtClean="0"/>
              <a:t>Correction Measures</a:t>
            </a:r>
          </a:p>
          <a:p>
            <a:pPr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034" name="Object 3"/>
          <p:cNvGraphicFramePr>
            <a:graphicFrameLocks noChangeAspect="1"/>
          </p:cNvGraphicFramePr>
          <p:nvPr/>
        </p:nvGraphicFramePr>
        <p:xfrm>
          <a:off x="685800" y="190500"/>
          <a:ext cx="7905750" cy="4922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37" name="Document" r:id="rId3" imgW="4572000" imgH="2927604" progId="Word.Document.12">
                  <p:embed/>
                </p:oleObj>
              </mc:Choice>
              <mc:Fallback>
                <p:oleObj name="Document" r:id="rId3" imgW="4572000" imgH="2927604" progId="Word.Document.1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90500"/>
                        <a:ext cx="7905750" cy="4922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4035" name="Picture 2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993" b="17332"/>
          <a:stretch>
            <a:fillRect/>
          </a:stretch>
        </p:blipFill>
        <p:spPr bwMode="auto">
          <a:xfrm>
            <a:off x="1143000" y="4876800"/>
            <a:ext cx="4487863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http://mcu.edu.tw/~ychen/op_mgm/notes/project_mgm_files/image013.jpg"/>
          <p:cNvPicPr>
            <a:picLocks noGrp="1"/>
          </p:cNvPicPr>
          <p:nvPr>
            <p:ph idx="1"/>
          </p:nvPr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lum contrast="24000"/>
          </a:blip>
          <a:srcRect/>
          <a:stretch>
            <a:fillRect/>
          </a:stretch>
        </p:blipFill>
        <p:spPr>
          <a:xfrm>
            <a:off x="154522" y="1431940"/>
            <a:ext cx="8834955" cy="4647005"/>
          </a:xfrm>
          <a:solidFill>
            <a:schemeClr val="accent5">
              <a:lumMod val="40000"/>
              <a:lumOff val="60000"/>
            </a:schemeClr>
          </a:solidFill>
        </p:spPr>
      </p:pic>
      <p:sp>
        <p:nvSpPr>
          <p:cNvPr id="31747" name="Title 1"/>
          <p:cNvSpPr>
            <a:spLocks noGrp="1"/>
          </p:cNvSpPr>
          <p:nvPr>
            <p:ph type="title"/>
          </p:nvPr>
        </p:nvSpPr>
        <p:spPr>
          <a:xfrm>
            <a:off x="0" y="156539"/>
            <a:ext cx="9144000" cy="1143000"/>
          </a:xfrm>
          <a:solidFill>
            <a:srgbClr val="FFC000"/>
          </a:solidFill>
        </p:spPr>
        <p:txBody>
          <a:bodyPr/>
          <a:lstStyle/>
          <a:p>
            <a:r>
              <a:rPr lang="en-US" b="1" dirty="0" smtClean="0">
                <a:solidFill>
                  <a:srgbClr val="0000CC"/>
                </a:solidFill>
              </a:rPr>
              <a:t>Phases of Project Life Cycle</a:t>
            </a:r>
            <a:endParaRPr lang="en-US" b="1" dirty="0" smtClean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748" name="Rectangle 1"/>
          <p:cNvSpPr>
            <a:spLocks noChangeArrowheads="1"/>
          </p:cNvSpPr>
          <p:nvPr/>
        </p:nvSpPr>
        <p:spPr bwMode="auto">
          <a:xfrm>
            <a:off x="616285" y="2238375"/>
            <a:ext cx="16233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 Concept </a:t>
            </a:r>
            <a:r>
              <a:rPr lang="en-US" sz="1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feasibility studies</a:t>
            </a:r>
          </a:p>
        </p:txBody>
      </p:sp>
      <p:sp>
        <p:nvSpPr>
          <p:cNvPr id="31749" name="Rectangle 2"/>
          <p:cNvSpPr>
            <a:spLocks noChangeArrowheads="1"/>
          </p:cNvSpPr>
          <p:nvPr/>
        </p:nvSpPr>
        <p:spPr bwMode="auto">
          <a:xfrm>
            <a:off x="2239596" y="2255838"/>
            <a:ext cx="171169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 Engineering </a:t>
            </a:r>
            <a:r>
              <a:rPr lang="en-US" sz="1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</a:p>
        </p:txBody>
      </p:sp>
      <p:sp>
        <p:nvSpPr>
          <p:cNvPr id="31750" name="Rectangle 3"/>
          <p:cNvSpPr>
            <a:spLocks noChangeArrowheads="1"/>
          </p:cNvSpPr>
          <p:nvPr/>
        </p:nvSpPr>
        <p:spPr bwMode="auto">
          <a:xfrm>
            <a:off x="2152485" y="3044950"/>
            <a:ext cx="1721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 Procurement</a:t>
            </a:r>
            <a:endParaRPr lang="en-US" sz="1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751" name="Rectangle 4"/>
          <p:cNvSpPr>
            <a:spLocks noChangeArrowheads="1"/>
          </p:cNvSpPr>
          <p:nvPr/>
        </p:nvSpPr>
        <p:spPr bwMode="auto">
          <a:xfrm>
            <a:off x="4542687" y="2688956"/>
            <a:ext cx="172996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4- Construction</a:t>
            </a:r>
            <a:endParaRPr lang="en-US" sz="1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752" name="Rectangle 5"/>
          <p:cNvSpPr>
            <a:spLocks noChangeArrowheads="1"/>
          </p:cNvSpPr>
          <p:nvPr/>
        </p:nvSpPr>
        <p:spPr bwMode="auto">
          <a:xfrm>
            <a:off x="7038016" y="2025959"/>
            <a:ext cx="17716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5- Start-up </a:t>
            </a:r>
            <a:r>
              <a:rPr lang="en-US" sz="1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implementation</a:t>
            </a:r>
          </a:p>
        </p:txBody>
      </p:sp>
      <p:sp>
        <p:nvSpPr>
          <p:cNvPr id="31753" name="Rectangle 7"/>
          <p:cNvSpPr>
            <a:spLocks noChangeArrowheads="1"/>
          </p:cNvSpPr>
          <p:nvPr/>
        </p:nvSpPr>
        <p:spPr bwMode="auto">
          <a:xfrm>
            <a:off x="7106730" y="2936875"/>
            <a:ext cx="160455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6- Operation </a:t>
            </a:r>
            <a:r>
              <a:rPr lang="en-US" sz="1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 utilization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/>
      <p:bldP spid="31749" grpId="0"/>
      <p:bldP spid="31750" grpId="0"/>
      <p:bldP spid="31751" grpId="0"/>
      <p:bldP spid="31752" grpId="0"/>
      <p:bldP spid="3175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FFC000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3600" b="1" dirty="0" smtClean="0">
                <a:solidFill>
                  <a:srgbClr val="0000CC"/>
                </a:solidFill>
                <a:latin typeface="+mn-lt"/>
                <a:ea typeface="+mn-ea"/>
                <a:cs typeface="+mn-cs"/>
              </a:rPr>
              <a:t>Concept and feasibility studies </a:t>
            </a:r>
            <a:br>
              <a:rPr lang="en-US" sz="3600" b="1" dirty="0" smtClean="0">
                <a:solidFill>
                  <a:srgbClr val="0000CC"/>
                </a:solidFill>
                <a:latin typeface="+mn-lt"/>
                <a:ea typeface="+mn-ea"/>
                <a:cs typeface="+mn-cs"/>
              </a:rPr>
            </a:br>
            <a:r>
              <a:rPr lang="en-US" sz="36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(</a:t>
            </a:r>
            <a:r>
              <a:rPr lang="en-US" sz="3600" b="1" i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Owner and Consultant</a:t>
            </a:r>
            <a:r>
              <a:rPr lang="en-US" sz="36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)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00200"/>
            <a:ext cx="8724900" cy="4525963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en-US" dirty="0" smtClean="0"/>
              <a:t>Initiate </a:t>
            </a:r>
            <a:r>
              <a:rPr lang="en-US" dirty="0"/>
              <a:t>the project idea through recognizing a need for the project which could be:</a:t>
            </a:r>
          </a:p>
          <a:p>
            <a:pPr lvl="1" eaLnBrk="1" hangingPunct="1">
              <a:defRPr/>
            </a:pPr>
            <a:r>
              <a:rPr lang="en-US" dirty="0">
                <a:solidFill>
                  <a:srgbClr val="FF0000"/>
                </a:solidFill>
              </a:rPr>
              <a:t>Satisfying a future demand </a:t>
            </a:r>
            <a:r>
              <a:rPr lang="en-US" dirty="0"/>
              <a:t>(e.g. electricity)</a:t>
            </a:r>
          </a:p>
          <a:p>
            <a:pPr lvl="1" eaLnBrk="1" hangingPunct="1">
              <a:defRPr/>
            </a:pPr>
            <a:r>
              <a:rPr lang="en-US" dirty="0">
                <a:solidFill>
                  <a:srgbClr val="FF0000"/>
                </a:solidFill>
              </a:rPr>
              <a:t>Improving productivity </a:t>
            </a:r>
            <a:r>
              <a:rPr lang="en-US" dirty="0"/>
              <a:t>(new machine)</a:t>
            </a:r>
          </a:p>
          <a:p>
            <a:pPr lvl="1" eaLnBrk="1" hangingPunct="1">
              <a:defRPr/>
            </a:pPr>
            <a:r>
              <a:rPr lang="en-US" dirty="0">
                <a:solidFill>
                  <a:srgbClr val="FF0000"/>
                </a:solidFill>
              </a:rPr>
              <a:t>Increasing income </a:t>
            </a:r>
            <a:r>
              <a:rPr lang="en-US" dirty="0"/>
              <a:t>(real estate), or</a:t>
            </a:r>
          </a:p>
          <a:p>
            <a:pPr lvl="1" eaLnBrk="1" hangingPunct="1">
              <a:defRPr/>
            </a:pPr>
            <a:r>
              <a:rPr lang="en-US" dirty="0">
                <a:solidFill>
                  <a:srgbClr val="FF0000"/>
                </a:solidFill>
              </a:rPr>
              <a:t>Alleviating existing deficiencies</a:t>
            </a:r>
            <a:r>
              <a:rPr lang="en-US" dirty="0"/>
              <a:t>, e.g.:</a:t>
            </a:r>
          </a:p>
          <a:p>
            <a:pPr lvl="2" eaLnBrk="1" hangingPunct="1">
              <a:defRPr/>
            </a:pPr>
            <a:r>
              <a:rPr lang="en-US" dirty="0"/>
              <a:t>long waiting time at a road intersection</a:t>
            </a:r>
            <a:r>
              <a:rPr lang="en-US" dirty="0" smtClean="0"/>
              <a:t>,</a:t>
            </a:r>
          </a:p>
          <a:p>
            <a:pPr lvl="2" eaLnBrk="1" hangingPunct="1">
              <a:defRPr/>
            </a:pPr>
            <a:r>
              <a:rPr lang="en-US" dirty="0" smtClean="0"/>
              <a:t>limited office space,</a:t>
            </a:r>
          </a:p>
          <a:p>
            <a:pPr lvl="2" eaLnBrk="1" hangingPunct="1">
              <a:defRPr/>
            </a:pPr>
            <a:r>
              <a:rPr lang="en-US" dirty="0" smtClean="0"/>
              <a:t>small warehouse,</a:t>
            </a:r>
          </a:p>
          <a:p>
            <a:pPr lvl="2" eaLnBrk="1" hangingPunct="1">
              <a:defRPr/>
            </a:pPr>
            <a:r>
              <a:rPr lang="en-US" dirty="0" smtClean="0"/>
              <a:t>no competition edge-high competition-(manual vs. computerized word processing)</a:t>
            </a:r>
          </a:p>
          <a:p>
            <a:pPr lvl="2" eaLnBrk="1" hangingPunct="1"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FFC000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3600" b="1" dirty="0" smtClean="0">
                <a:solidFill>
                  <a:srgbClr val="0000CC"/>
                </a:solidFill>
                <a:latin typeface="+mn-lt"/>
                <a:ea typeface="+mn-ea"/>
                <a:cs typeface="+mn-cs"/>
              </a:rPr>
              <a:t>Concept and feasibility studies</a:t>
            </a:r>
            <a:br>
              <a:rPr lang="en-US" sz="3600" b="1" dirty="0" smtClean="0">
                <a:solidFill>
                  <a:srgbClr val="0000CC"/>
                </a:solidFill>
                <a:latin typeface="+mn-lt"/>
                <a:ea typeface="+mn-ea"/>
                <a:cs typeface="+mn-cs"/>
              </a:rPr>
            </a:br>
            <a:r>
              <a:rPr lang="en-US" sz="36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 (</a:t>
            </a:r>
            <a:r>
              <a:rPr lang="en-US" sz="3600" b="1" i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Owner and Consultant</a:t>
            </a:r>
            <a:r>
              <a:rPr lang="en-US" sz="36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)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dirty="0" smtClean="0"/>
              <a:t>Identify the possible alternatives and check their feasibility. Feasibility criteria are:</a:t>
            </a:r>
          </a:p>
          <a:p>
            <a:pPr lvl="1" eaLnBrk="1" hangingPunct="1">
              <a:defRPr/>
            </a:pPr>
            <a:r>
              <a:rPr lang="en-US" b="1" i="1" dirty="0" smtClean="0">
                <a:solidFill>
                  <a:srgbClr val="FF0000"/>
                </a:solidFill>
              </a:rPr>
              <a:t>Technical</a:t>
            </a:r>
            <a:r>
              <a:rPr lang="en-US" dirty="0" smtClean="0"/>
              <a:t>: approve the alternative that satisfies the technical restrictions,</a:t>
            </a:r>
          </a:p>
          <a:p>
            <a:pPr lvl="1" eaLnBrk="1" hangingPunct="1">
              <a:defRPr/>
            </a:pPr>
            <a:r>
              <a:rPr lang="en-US" b="1" i="1" dirty="0" smtClean="0">
                <a:solidFill>
                  <a:srgbClr val="FF0000"/>
                </a:solidFill>
              </a:rPr>
              <a:t>Economical</a:t>
            </a:r>
            <a:r>
              <a:rPr lang="en-US" dirty="0" smtClean="0"/>
              <a:t>: identify the most economical alternative,</a:t>
            </a:r>
          </a:p>
          <a:p>
            <a:pPr lvl="1" eaLnBrk="1" hangingPunct="1">
              <a:defRPr/>
            </a:pPr>
            <a:r>
              <a:rPr lang="en-US" b="1" i="1" dirty="0" smtClean="0">
                <a:solidFill>
                  <a:srgbClr val="FF0000"/>
                </a:solidFill>
              </a:rPr>
              <a:t>Financial</a:t>
            </a:r>
            <a:r>
              <a:rPr lang="en-US" dirty="0" smtClean="0"/>
              <a:t>: identify the source and availability of money to finance the alternative.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FFC000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rgbClr val="0000CC"/>
                </a:solidFill>
                <a:latin typeface="+mn-lt"/>
                <a:ea typeface="+mn-ea"/>
                <a:cs typeface="+mn-cs"/>
              </a:rPr>
              <a:t>Engineering Design </a:t>
            </a:r>
            <a:br>
              <a:rPr lang="en-US" sz="4000" b="1" dirty="0" smtClean="0">
                <a:solidFill>
                  <a:srgbClr val="0000CC"/>
                </a:solidFill>
                <a:latin typeface="+mn-lt"/>
                <a:ea typeface="+mn-ea"/>
                <a:cs typeface="+mn-cs"/>
              </a:rPr>
            </a:br>
            <a:r>
              <a:rPr lang="en-US" sz="40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(</a:t>
            </a:r>
            <a:r>
              <a:rPr lang="en-US" sz="4000" b="1" i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Owner and consultant</a:t>
            </a:r>
            <a:r>
              <a:rPr lang="en-US" sz="40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86690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dirty="0" smtClean="0"/>
              <a:t>Preparing blue prints (</a:t>
            </a:r>
            <a:r>
              <a:rPr lang="en-US" dirty="0" smtClean="0">
                <a:solidFill>
                  <a:srgbClr val="FF0000"/>
                </a:solidFill>
              </a:rPr>
              <a:t>drawings</a:t>
            </a:r>
            <a:r>
              <a:rPr lang="en-US" dirty="0" smtClean="0"/>
              <a:t>) and specs (</a:t>
            </a:r>
            <a:r>
              <a:rPr lang="en-US" dirty="0" smtClean="0">
                <a:solidFill>
                  <a:srgbClr val="FF0000"/>
                </a:solidFill>
              </a:rPr>
              <a:t>specifications</a:t>
            </a:r>
            <a:r>
              <a:rPr lang="en-US" dirty="0" smtClean="0"/>
              <a:t>) for the project.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FFC000"/>
          </a:solidFill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0000CC"/>
                </a:solidFill>
                <a:latin typeface="+mn-lt"/>
                <a:ea typeface="+mn-ea"/>
                <a:cs typeface="+mn-cs"/>
              </a:rPr>
              <a:t>Procurement</a:t>
            </a:r>
            <a:endParaRPr lang="en-US" b="1" dirty="0">
              <a:solidFill>
                <a:srgbClr val="0000CC"/>
              </a:solidFill>
            </a:endParaRP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94468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US" dirty="0" smtClean="0"/>
              <a:t>	It involves contracting with a general </a:t>
            </a:r>
            <a:r>
              <a:rPr lang="en-US" dirty="0" smtClean="0">
                <a:solidFill>
                  <a:srgbClr val="FF0000"/>
                </a:solidFill>
              </a:rPr>
              <a:t>contractor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FF0000"/>
                </a:solidFill>
              </a:rPr>
              <a:t>subcontractor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FF0000"/>
                </a:solidFill>
              </a:rPr>
              <a:t>ordering project resources</a:t>
            </a:r>
            <a:r>
              <a:rPr lang="en-US" dirty="0" smtClean="0"/>
              <a:t>.</a:t>
            </a:r>
          </a:p>
          <a:p>
            <a:pPr eaLnBrk="1" hangingPunct="1">
              <a:buFontTx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FFC000"/>
          </a:solidFill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0000CC"/>
                </a:solidFill>
                <a:latin typeface="+mn-lt"/>
                <a:ea typeface="+mn-ea"/>
                <a:cs typeface="+mn-cs"/>
              </a:rPr>
              <a:t>Construction</a:t>
            </a:r>
            <a:endParaRPr lang="en-US" b="1" dirty="0">
              <a:solidFill>
                <a:srgbClr val="0000CC"/>
              </a:solidFill>
            </a:endParaRP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406525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dirty="0" smtClean="0"/>
              <a:t>It converts the </a:t>
            </a:r>
            <a:r>
              <a:rPr lang="en-US" dirty="0" smtClean="0">
                <a:solidFill>
                  <a:srgbClr val="FF0000"/>
                </a:solidFill>
              </a:rPr>
              <a:t>blue prints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FF0000"/>
                </a:solidFill>
              </a:rPr>
              <a:t>specs</a:t>
            </a:r>
            <a:r>
              <a:rPr lang="en-US" dirty="0" smtClean="0"/>
              <a:t> into physical structures.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2663"/>
          </a:xfrm>
          <a:solidFill>
            <a:srgbClr val="FFC000"/>
          </a:solidFill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0000CC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b="1" dirty="0" smtClean="0">
                <a:solidFill>
                  <a:srgbClr val="0000CC"/>
                </a:solidFill>
                <a:latin typeface="+mn-lt"/>
                <a:ea typeface="+mn-ea"/>
                <a:cs typeface="+mn-cs"/>
              </a:rPr>
            </a:br>
            <a:r>
              <a:rPr lang="en-US" b="1" dirty="0" smtClean="0">
                <a:solidFill>
                  <a:srgbClr val="0000CC"/>
                </a:solidFill>
                <a:latin typeface="+mn-lt"/>
                <a:ea typeface="+mn-ea"/>
                <a:cs typeface="+mn-cs"/>
              </a:rPr>
              <a:t>Start-up and implementation</a:t>
            </a:r>
            <a:br>
              <a:rPr lang="en-US" b="1" dirty="0" smtClean="0">
                <a:solidFill>
                  <a:srgbClr val="0000CC"/>
                </a:solidFill>
                <a:latin typeface="+mn-lt"/>
                <a:ea typeface="+mn-ea"/>
                <a:cs typeface="+mn-cs"/>
              </a:rPr>
            </a:br>
            <a:endParaRPr lang="en-US" b="1" dirty="0">
              <a:solidFill>
                <a:srgbClr val="0000CC"/>
              </a:solidFill>
            </a:endParaRP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5025" cy="2481263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dirty="0" smtClean="0"/>
              <a:t>It involves testing the functionality of the components and the whole system. (</a:t>
            </a:r>
            <a:r>
              <a:rPr lang="en-US" dirty="0" smtClean="0">
                <a:solidFill>
                  <a:srgbClr val="FF0000"/>
                </a:solidFill>
              </a:rPr>
              <a:t>Special attention in refineries and chemical plant</a:t>
            </a:r>
            <a:r>
              <a:rPr lang="en-US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FFC000"/>
          </a:solidFill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0000CC"/>
                </a:solidFill>
                <a:latin typeface="+mn-lt"/>
                <a:ea typeface="+mn-ea"/>
                <a:cs typeface="+mn-cs"/>
              </a:rPr>
              <a:t>Operation and utilization (O&amp;U)</a:t>
            </a:r>
            <a:endParaRPr lang="en-US" b="1" dirty="0">
              <a:solidFill>
                <a:srgbClr val="0000CC"/>
              </a:solidFill>
            </a:endParaRP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82880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just" eaLnBrk="1" hangingPunct="1">
              <a:defRPr/>
            </a:pPr>
            <a:r>
              <a:rPr lang="en-US" dirty="0" smtClean="0"/>
              <a:t>O&amp;U involves the final phase of the project life cycle that will last up to the life of the project.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86085EB6EF8A468533B5E264E46EF1" ma:contentTypeVersion="0" ma:contentTypeDescription="Create a new document." ma:contentTypeScope="" ma:versionID="0ff94189cd42df72cdfb57eaf031f65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1063B7B-CC8D-4897-8137-811A349A58BA}">
  <ds:schemaRefs>
    <ds:schemaRef ds:uri="http://purl.org/dc/dcmitype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purl.org/dc/terms/"/>
    <ds:schemaRef ds:uri="http://www.w3.org/XML/1998/namespace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2114B565-D506-4281-9BA6-11D75A0823F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5549</TotalTime>
  <Words>288</Words>
  <Application>Microsoft Office PowerPoint</Application>
  <PresentationFormat>On-screen Show (4:3)</PresentationFormat>
  <Paragraphs>49</Paragraphs>
  <Slides>14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Times New Roman</vt:lpstr>
      <vt:lpstr>Default Design</vt:lpstr>
      <vt:lpstr>Document</vt:lpstr>
      <vt:lpstr>PowerPoint Presentation</vt:lpstr>
      <vt:lpstr>Phases of Project Life Cycle</vt:lpstr>
      <vt:lpstr>Concept and feasibility studies  (Owner and Consultant)</vt:lpstr>
      <vt:lpstr>Concept and feasibility studies  (Owner and Consultant)</vt:lpstr>
      <vt:lpstr>Engineering Design  (Owner and consultant)</vt:lpstr>
      <vt:lpstr>Procurement</vt:lpstr>
      <vt:lpstr>Construction</vt:lpstr>
      <vt:lpstr> Start-up and implementation </vt:lpstr>
      <vt:lpstr>Operation and utilization (O&amp;U)</vt:lpstr>
      <vt:lpstr>PowerPoint Presentation</vt:lpstr>
      <vt:lpstr>Example of a  Project Management Process</vt:lpstr>
      <vt:lpstr>Example of a  Project Management Process</vt:lpstr>
      <vt:lpstr>Example of a  Project Management Process</vt:lpstr>
      <vt:lpstr>PowerPoint Presentation</vt:lpstr>
    </vt:vector>
  </TitlesOfParts>
  <Company>University at Buffalo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GE404-Introduction</dc:title>
  <dc:creator>Khalid Al-Gahtani</dc:creator>
  <cp:lastModifiedBy>User</cp:lastModifiedBy>
  <cp:revision>235</cp:revision>
  <cp:lastPrinted>2013-06-12T10:20:56Z</cp:lastPrinted>
  <dcterms:created xsi:type="dcterms:W3CDTF">2006-09-16T11:26:27Z</dcterms:created>
  <dcterms:modified xsi:type="dcterms:W3CDTF">2014-01-27T09:44:45Z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0x0101005C9283C7979BBD4D84A1B6F9C1CD12D9</vt:lpwstr>
  </property>
</Properties>
</file>