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46"/>
  </p:notesMasterIdLst>
  <p:handoutMasterIdLst>
    <p:handoutMasterId r:id="rId47"/>
  </p:handoutMasterIdLst>
  <p:sldIdLst>
    <p:sldId id="299" r:id="rId5"/>
    <p:sldId id="284" r:id="rId6"/>
    <p:sldId id="276" r:id="rId7"/>
    <p:sldId id="289" r:id="rId8"/>
    <p:sldId id="261" r:id="rId9"/>
    <p:sldId id="262" r:id="rId10"/>
    <p:sldId id="315" r:id="rId11"/>
    <p:sldId id="316" r:id="rId12"/>
    <p:sldId id="283" r:id="rId13"/>
    <p:sldId id="282" r:id="rId14"/>
    <p:sldId id="285" r:id="rId15"/>
    <p:sldId id="328" r:id="rId16"/>
    <p:sldId id="311" r:id="rId17"/>
    <p:sldId id="264" r:id="rId18"/>
    <p:sldId id="286" r:id="rId19"/>
    <p:sldId id="329" r:id="rId20"/>
    <p:sldId id="321" r:id="rId21"/>
    <p:sldId id="313" r:id="rId22"/>
    <p:sldId id="266" r:id="rId23"/>
    <p:sldId id="287" r:id="rId24"/>
    <p:sldId id="288" r:id="rId25"/>
    <p:sldId id="332" r:id="rId26"/>
    <p:sldId id="290" r:id="rId27"/>
    <p:sldId id="306" r:id="rId28"/>
    <p:sldId id="291" r:id="rId29"/>
    <p:sldId id="333" r:id="rId30"/>
    <p:sldId id="334" r:id="rId31"/>
    <p:sldId id="335" r:id="rId32"/>
    <p:sldId id="336" r:id="rId33"/>
    <p:sldId id="337" r:id="rId34"/>
    <p:sldId id="338" r:id="rId35"/>
    <p:sldId id="339" r:id="rId36"/>
    <p:sldId id="340" r:id="rId37"/>
    <p:sldId id="341" r:id="rId38"/>
    <p:sldId id="303" r:id="rId39"/>
    <p:sldId id="323" r:id="rId40"/>
    <p:sldId id="330" r:id="rId41"/>
    <p:sldId id="331" r:id="rId42"/>
    <p:sldId id="324" r:id="rId43"/>
    <p:sldId id="292" r:id="rId44"/>
    <p:sldId id="293" r:id="rId45"/>
  </p:sldIdLst>
  <p:sldSz cx="9144000" cy="6858000" type="screen4x3"/>
  <p:notesSz cx="6797675" cy="9872663"/>
  <p:defaultTextStyle>
    <a:defPPr>
      <a:defRPr lang="en-US"/>
    </a:defPPr>
    <a:lvl1pPr algn="r" rtl="0" eaLnBrk="0" fontAlgn="base" hangingPunct="0">
      <a:spcBef>
        <a:spcPct val="0"/>
      </a:spcBef>
      <a:spcAft>
        <a:spcPct val="0"/>
      </a:spcAft>
      <a:defRPr sz="1100" b="1" kern="1200">
        <a:solidFill>
          <a:schemeClr val="tx1"/>
        </a:solidFill>
        <a:latin typeface="Arial" charset="0"/>
        <a:ea typeface="+mn-ea"/>
        <a:cs typeface="+mn-cs"/>
      </a:defRPr>
    </a:lvl1pPr>
    <a:lvl2pPr marL="457200" algn="r" rtl="0" eaLnBrk="0" fontAlgn="base" hangingPunct="0">
      <a:spcBef>
        <a:spcPct val="0"/>
      </a:spcBef>
      <a:spcAft>
        <a:spcPct val="0"/>
      </a:spcAft>
      <a:defRPr sz="1100" b="1" kern="1200">
        <a:solidFill>
          <a:schemeClr val="tx1"/>
        </a:solidFill>
        <a:latin typeface="Arial" charset="0"/>
        <a:ea typeface="+mn-ea"/>
        <a:cs typeface="+mn-cs"/>
      </a:defRPr>
    </a:lvl2pPr>
    <a:lvl3pPr marL="914400" algn="r" rtl="0" eaLnBrk="0" fontAlgn="base" hangingPunct="0">
      <a:spcBef>
        <a:spcPct val="0"/>
      </a:spcBef>
      <a:spcAft>
        <a:spcPct val="0"/>
      </a:spcAft>
      <a:defRPr sz="1100" b="1" kern="1200">
        <a:solidFill>
          <a:schemeClr val="tx1"/>
        </a:solidFill>
        <a:latin typeface="Arial" charset="0"/>
        <a:ea typeface="+mn-ea"/>
        <a:cs typeface="+mn-cs"/>
      </a:defRPr>
    </a:lvl3pPr>
    <a:lvl4pPr marL="1371600" algn="r" rtl="0" eaLnBrk="0" fontAlgn="base" hangingPunct="0">
      <a:spcBef>
        <a:spcPct val="0"/>
      </a:spcBef>
      <a:spcAft>
        <a:spcPct val="0"/>
      </a:spcAft>
      <a:defRPr sz="1100" b="1" kern="1200">
        <a:solidFill>
          <a:schemeClr val="tx1"/>
        </a:solidFill>
        <a:latin typeface="Arial" charset="0"/>
        <a:ea typeface="+mn-ea"/>
        <a:cs typeface="+mn-cs"/>
      </a:defRPr>
    </a:lvl4pPr>
    <a:lvl5pPr marL="1828800" algn="r" rtl="0" eaLnBrk="0" fontAlgn="base" hangingPunct="0">
      <a:spcBef>
        <a:spcPct val="0"/>
      </a:spcBef>
      <a:spcAft>
        <a:spcPct val="0"/>
      </a:spcAft>
      <a:defRPr sz="1100" b="1" kern="1200">
        <a:solidFill>
          <a:schemeClr val="tx1"/>
        </a:solidFill>
        <a:latin typeface="Arial" charset="0"/>
        <a:ea typeface="+mn-ea"/>
        <a:cs typeface="+mn-cs"/>
      </a:defRPr>
    </a:lvl5pPr>
    <a:lvl6pPr marL="2286000" algn="l" defTabSz="914400" rtl="0" eaLnBrk="1" latinLnBrk="0" hangingPunct="1">
      <a:defRPr sz="1100" b="1" kern="1200">
        <a:solidFill>
          <a:schemeClr val="tx1"/>
        </a:solidFill>
        <a:latin typeface="Arial" charset="0"/>
        <a:ea typeface="+mn-ea"/>
        <a:cs typeface="+mn-cs"/>
      </a:defRPr>
    </a:lvl6pPr>
    <a:lvl7pPr marL="2743200" algn="l" defTabSz="914400" rtl="0" eaLnBrk="1" latinLnBrk="0" hangingPunct="1">
      <a:defRPr sz="1100" b="1" kern="1200">
        <a:solidFill>
          <a:schemeClr val="tx1"/>
        </a:solidFill>
        <a:latin typeface="Arial" charset="0"/>
        <a:ea typeface="+mn-ea"/>
        <a:cs typeface="+mn-cs"/>
      </a:defRPr>
    </a:lvl7pPr>
    <a:lvl8pPr marL="3200400" algn="l" defTabSz="914400" rtl="0" eaLnBrk="1" latinLnBrk="0" hangingPunct="1">
      <a:defRPr sz="1100" b="1" kern="1200">
        <a:solidFill>
          <a:schemeClr val="tx1"/>
        </a:solidFill>
        <a:latin typeface="Arial" charset="0"/>
        <a:ea typeface="+mn-ea"/>
        <a:cs typeface="+mn-cs"/>
      </a:defRPr>
    </a:lvl8pPr>
    <a:lvl9pPr marL="3657600" algn="l" defTabSz="914400" rtl="0" eaLnBrk="1" latinLnBrk="0" hangingPunct="1">
      <a:defRPr sz="11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8F9BD"/>
    <a:srgbClr val="3399FF"/>
    <a:srgbClr val="FFF3DF"/>
    <a:srgbClr val="FCE0E1"/>
    <a:srgbClr val="FDE7E8"/>
    <a:srgbClr val="E2E2E2"/>
    <a:srgbClr val="DDDDDD"/>
    <a:srgbClr val="99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7062" autoAdjust="0"/>
    <p:restoredTop sz="94660"/>
  </p:normalViewPr>
  <p:slideViewPr>
    <p:cSldViewPr>
      <p:cViewPr>
        <p:scale>
          <a:sx n="100" d="100"/>
          <a:sy n="100" d="100"/>
        </p:scale>
        <p:origin x="-2550" y="-354"/>
      </p:cViewPr>
      <p:guideLst>
        <p:guide orient="horz" pos="4082"/>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420"/>
    </p:cViewPr>
  </p:sorterViewPr>
  <p:notesViewPr>
    <p:cSldViewPr>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s>
</file>

<file path=ppt/_rels/viewProps.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slide" Target="slides/slide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 Id="rId4"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 Id="rId4" Type="http://schemas.openxmlformats.org/officeDocument/2006/relationships/image" Target="../media/image7.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4" Type="http://schemas.openxmlformats.org/officeDocument/2006/relationships/image" Target="../media/image17.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 Id="rId4" Type="http://schemas.openxmlformats.org/officeDocument/2006/relationships/image" Target="../media/image2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2978150" cy="533400"/>
          </a:xfrm>
          <a:prstGeom prst="rect">
            <a:avLst/>
          </a:prstGeom>
          <a:noFill/>
          <a:ln w="9525">
            <a:noFill/>
            <a:miter lim="800000"/>
            <a:headEnd/>
            <a:tailEnd/>
          </a:ln>
          <a:effectLst/>
        </p:spPr>
        <p:txBody>
          <a:bodyPr vert="horz" wrap="square" lIns="91288" tIns="45644" rIns="91288" bIns="45644" numCol="1" anchor="t" anchorCtr="0" compatLnSpc="1">
            <a:prstTxWarp prst="textNoShape">
              <a:avLst/>
            </a:prstTxWarp>
          </a:bodyPr>
          <a:lstStyle>
            <a:lvl1pPr algn="l" defTabSz="912813">
              <a:defRPr sz="1200" b="0">
                <a:latin typeface="Times New Roman" pitchFamily="18" charset="0"/>
              </a:defRPr>
            </a:lvl1pPr>
          </a:lstStyle>
          <a:p>
            <a:pPr>
              <a:defRPr/>
            </a:pPr>
            <a:endParaRPr lang="de-DE"/>
          </a:p>
        </p:txBody>
      </p:sp>
      <p:sp>
        <p:nvSpPr>
          <p:cNvPr id="32771" name="Rectangle 3"/>
          <p:cNvSpPr>
            <a:spLocks noGrp="1" noChangeArrowheads="1"/>
          </p:cNvSpPr>
          <p:nvPr>
            <p:ph type="dt" sz="quarter" idx="1"/>
          </p:nvPr>
        </p:nvSpPr>
        <p:spPr bwMode="auto">
          <a:xfrm>
            <a:off x="3819525" y="0"/>
            <a:ext cx="2978150" cy="533400"/>
          </a:xfrm>
          <a:prstGeom prst="rect">
            <a:avLst/>
          </a:prstGeom>
          <a:noFill/>
          <a:ln w="9525">
            <a:noFill/>
            <a:miter lim="800000"/>
            <a:headEnd/>
            <a:tailEnd/>
          </a:ln>
          <a:effectLst/>
        </p:spPr>
        <p:txBody>
          <a:bodyPr vert="horz" wrap="square" lIns="91288" tIns="45644" rIns="91288" bIns="45644" numCol="1" anchor="t" anchorCtr="0" compatLnSpc="1">
            <a:prstTxWarp prst="textNoShape">
              <a:avLst/>
            </a:prstTxWarp>
          </a:bodyPr>
          <a:lstStyle>
            <a:lvl1pPr defTabSz="912813">
              <a:defRPr sz="1200" b="0">
                <a:latin typeface="Times New Roman" pitchFamily="18" charset="0"/>
              </a:defRPr>
            </a:lvl1pPr>
          </a:lstStyle>
          <a:p>
            <a:pPr>
              <a:defRPr/>
            </a:pPr>
            <a:endParaRPr lang="de-DE"/>
          </a:p>
        </p:txBody>
      </p:sp>
      <p:sp>
        <p:nvSpPr>
          <p:cNvPr id="32772" name="Rectangle 4"/>
          <p:cNvSpPr>
            <a:spLocks noGrp="1" noChangeArrowheads="1"/>
          </p:cNvSpPr>
          <p:nvPr>
            <p:ph type="ftr" sz="quarter" idx="2"/>
          </p:nvPr>
        </p:nvSpPr>
        <p:spPr bwMode="auto">
          <a:xfrm>
            <a:off x="0" y="9410700"/>
            <a:ext cx="2978150" cy="455613"/>
          </a:xfrm>
          <a:prstGeom prst="rect">
            <a:avLst/>
          </a:prstGeom>
          <a:noFill/>
          <a:ln w="9525">
            <a:noFill/>
            <a:miter lim="800000"/>
            <a:headEnd/>
            <a:tailEnd/>
          </a:ln>
          <a:effectLst/>
        </p:spPr>
        <p:txBody>
          <a:bodyPr vert="horz" wrap="square" lIns="91288" tIns="45644" rIns="91288" bIns="45644" numCol="1" anchor="b" anchorCtr="0" compatLnSpc="1">
            <a:prstTxWarp prst="textNoShape">
              <a:avLst/>
            </a:prstTxWarp>
          </a:bodyPr>
          <a:lstStyle>
            <a:lvl1pPr algn="l" defTabSz="912813">
              <a:defRPr sz="1200" b="0">
                <a:latin typeface="Times New Roman" pitchFamily="18" charset="0"/>
              </a:defRPr>
            </a:lvl1pPr>
          </a:lstStyle>
          <a:p>
            <a:pPr>
              <a:defRPr/>
            </a:pPr>
            <a:endParaRPr lang="de-DE"/>
          </a:p>
        </p:txBody>
      </p:sp>
      <p:sp>
        <p:nvSpPr>
          <p:cNvPr id="32773" name="Rectangle 5"/>
          <p:cNvSpPr>
            <a:spLocks noGrp="1" noChangeArrowheads="1"/>
          </p:cNvSpPr>
          <p:nvPr>
            <p:ph type="sldNum" sz="quarter" idx="3"/>
          </p:nvPr>
        </p:nvSpPr>
        <p:spPr bwMode="auto">
          <a:xfrm>
            <a:off x="3819525" y="9410700"/>
            <a:ext cx="2978150" cy="455613"/>
          </a:xfrm>
          <a:prstGeom prst="rect">
            <a:avLst/>
          </a:prstGeom>
          <a:noFill/>
          <a:ln w="9525">
            <a:noFill/>
            <a:miter lim="800000"/>
            <a:headEnd/>
            <a:tailEnd/>
          </a:ln>
          <a:effectLst/>
        </p:spPr>
        <p:txBody>
          <a:bodyPr vert="horz" wrap="square" lIns="91288" tIns="45644" rIns="91288" bIns="45644" numCol="1" anchor="b" anchorCtr="0" compatLnSpc="1">
            <a:prstTxWarp prst="textNoShape">
              <a:avLst/>
            </a:prstTxWarp>
          </a:bodyPr>
          <a:lstStyle>
            <a:lvl1pPr defTabSz="912813">
              <a:defRPr sz="1200" b="0">
                <a:latin typeface="Times New Roman" pitchFamily="18" charset="0"/>
              </a:defRPr>
            </a:lvl1pPr>
          </a:lstStyle>
          <a:p>
            <a:pPr>
              <a:defRPr/>
            </a:pPr>
            <a:fld id="{3E2FD7C3-6419-4D95-9F55-75B9AC054BC4}" type="slidenum">
              <a:rPr lang="ar-SA"/>
              <a:pPr>
                <a:defRPr/>
              </a:pPr>
              <a:t>‹#›</a:t>
            </a:fld>
            <a:endParaRPr lang="de-DE"/>
          </a:p>
        </p:txBody>
      </p:sp>
    </p:spTree>
    <p:extLst>
      <p:ext uri="{BB962C8B-B14F-4D97-AF65-F5344CB8AC3E}">
        <p14:creationId xmlns:p14="http://schemas.microsoft.com/office/powerpoint/2010/main" xmlns="" val="32026397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4813" cy="493713"/>
          </a:xfrm>
          <a:prstGeom prst="rect">
            <a:avLst/>
          </a:prstGeom>
          <a:noFill/>
          <a:ln w="9525">
            <a:noFill/>
            <a:miter lim="800000"/>
            <a:headEnd/>
            <a:tailEnd/>
          </a:ln>
          <a:effectLst/>
        </p:spPr>
        <p:txBody>
          <a:bodyPr vert="horz" wrap="square" lIns="91288" tIns="45644" rIns="91288" bIns="45644" numCol="1" anchor="t" anchorCtr="0" compatLnSpc="1">
            <a:prstTxWarp prst="textNoShape">
              <a:avLst/>
            </a:prstTxWarp>
          </a:bodyPr>
          <a:lstStyle>
            <a:lvl1pPr algn="l" defTabSz="912813">
              <a:defRPr sz="1200" b="0">
                <a:latin typeface="Times New Roman" pitchFamily="18" charset="0"/>
              </a:defRPr>
            </a:lvl1pPr>
          </a:lstStyle>
          <a:p>
            <a:pPr>
              <a:defRPr/>
            </a:pPr>
            <a:endParaRPr lang="de-DE"/>
          </a:p>
        </p:txBody>
      </p:sp>
      <p:sp>
        <p:nvSpPr>
          <p:cNvPr id="4099" name="Rectangle 3"/>
          <p:cNvSpPr>
            <a:spLocks noGrp="1" noChangeArrowheads="1"/>
          </p:cNvSpPr>
          <p:nvPr>
            <p:ph type="dt" idx="1"/>
          </p:nvPr>
        </p:nvSpPr>
        <p:spPr bwMode="auto">
          <a:xfrm>
            <a:off x="3852863" y="0"/>
            <a:ext cx="2944812" cy="493713"/>
          </a:xfrm>
          <a:prstGeom prst="rect">
            <a:avLst/>
          </a:prstGeom>
          <a:noFill/>
          <a:ln w="9525">
            <a:noFill/>
            <a:miter lim="800000"/>
            <a:headEnd/>
            <a:tailEnd/>
          </a:ln>
          <a:effectLst/>
        </p:spPr>
        <p:txBody>
          <a:bodyPr vert="horz" wrap="square" lIns="91288" tIns="45644" rIns="91288" bIns="45644" numCol="1" anchor="t" anchorCtr="0" compatLnSpc="1">
            <a:prstTxWarp prst="textNoShape">
              <a:avLst/>
            </a:prstTxWarp>
          </a:bodyPr>
          <a:lstStyle>
            <a:lvl1pPr defTabSz="912813">
              <a:defRPr sz="1200" b="0">
                <a:latin typeface="Times New Roman" pitchFamily="18" charset="0"/>
              </a:defRPr>
            </a:lvl1pPr>
          </a:lstStyle>
          <a:p>
            <a:pPr>
              <a:defRPr/>
            </a:pPr>
            <a:endParaRPr lang="de-DE"/>
          </a:p>
        </p:txBody>
      </p:sp>
      <p:sp>
        <p:nvSpPr>
          <p:cNvPr id="50180" name="Rectangle 4"/>
          <p:cNvSpPr>
            <a:spLocks noGrp="1" noRot="1" noChangeAspect="1" noChangeArrowheads="1" noTextEdit="1"/>
          </p:cNvSpPr>
          <p:nvPr>
            <p:ph type="sldImg" idx="2"/>
          </p:nvPr>
        </p:nvSpPr>
        <p:spPr bwMode="auto">
          <a:xfrm>
            <a:off x="930275" y="739775"/>
            <a:ext cx="4938713" cy="3703638"/>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08050" y="4689475"/>
            <a:ext cx="4981575" cy="4443413"/>
          </a:xfrm>
          <a:prstGeom prst="rect">
            <a:avLst/>
          </a:prstGeom>
          <a:noFill/>
          <a:ln w="9525">
            <a:noFill/>
            <a:miter lim="800000"/>
            <a:headEnd/>
            <a:tailEnd/>
          </a:ln>
          <a:effectLst/>
        </p:spPr>
        <p:txBody>
          <a:bodyPr vert="horz" wrap="square" lIns="91288" tIns="45644" rIns="91288" bIns="45644" numCol="1" anchor="t" anchorCtr="0" compatLnSpc="1">
            <a:prstTxWarp prst="textNoShape">
              <a:avLst/>
            </a:prstTxWarp>
          </a:bodyPr>
          <a:lstStyle/>
          <a:p>
            <a:pPr lvl="0"/>
            <a:r>
              <a:rPr lang="de-DE" noProof="0" smtClean="0"/>
              <a:t>Klicken Sie, um die Formate des Vorlagentextes zu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4102" name="Rectangle 6"/>
          <p:cNvSpPr>
            <a:spLocks noGrp="1" noChangeArrowheads="1"/>
          </p:cNvSpPr>
          <p:nvPr>
            <p:ph type="ftr" sz="quarter" idx="4"/>
          </p:nvPr>
        </p:nvSpPr>
        <p:spPr bwMode="auto">
          <a:xfrm>
            <a:off x="0" y="9378950"/>
            <a:ext cx="2944813" cy="493713"/>
          </a:xfrm>
          <a:prstGeom prst="rect">
            <a:avLst/>
          </a:prstGeom>
          <a:noFill/>
          <a:ln w="9525">
            <a:noFill/>
            <a:miter lim="800000"/>
            <a:headEnd/>
            <a:tailEnd/>
          </a:ln>
          <a:effectLst/>
        </p:spPr>
        <p:txBody>
          <a:bodyPr vert="horz" wrap="square" lIns="91288" tIns="45644" rIns="91288" bIns="45644" numCol="1" anchor="b" anchorCtr="0" compatLnSpc="1">
            <a:prstTxWarp prst="textNoShape">
              <a:avLst/>
            </a:prstTxWarp>
          </a:bodyPr>
          <a:lstStyle>
            <a:lvl1pPr algn="l" defTabSz="912813">
              <a:defRPr sz="1200" b="0">
                <a:latin typeface="Times New Roman" pitchFamily="18" charset="0"/>
              </a:defRPr>
            </a:lvl1pPr>
          </a:lstStyle>
          <a:p>
            <a:pPr>
              <a:defRPr/>
            </a:pPr>
            <a:endParaRPr lang="de-DE"/>
          </a:p>
        </p:txBody>
      </p:sp>
      <p:sp>
        <p:nvSpPr>
          <p:cNvPr id="4103" name="Rectangle 7"/>
          <p:cNvSpPr>
            <a:spLocks noGrp="1" noChangeArrowheads="1"/>
          </p:cNvSpPr>
          <p:nvPr>
            <p:ph type="sldNum" sz="quarter" idx="5"/>
          </p:nvPr>
        </p:nvSpPr>
        <p:spPr bwMode="auto">
          <a:xfrm>
            <a:off x="3852863" y="9378950"/>
            <a:ext cx="2944812" cy="493713"/>
          </a:xfrm>
          <a:prstGeom prst="rect">
            <a:avLst/>
          </a:prstGeom>
          <a:noFill/>
          <a:ln w="9525">
            <a:noFill/>
            <a:miter lim="800000"/>
            <a:headEnd/>
            <a:tailEnd/>
          </a:ln>
          <a:effectLst/>
        </p:spPr>
        <p:txBody>
          <a:bodyPr vert="horz" wrap="square" lIns="91288" tIns="45644" rIns="91288" bIns="45644" numCol="1" anchor="b" anchorCtr="0" compatLnSpc="1">
            <a:prstTxWarp prst="textNoShape">
              <a:avLst/>
            </a:prstTxWarp>
          </a:bodyPr>
          <a:lstStyle>
            <a:lvl1pPr defTabSz="912813">
              <a:defRPr sz="1200" b="0">
                <a:latin typeface="Times New Roman" pitchFamily="18" charset="0"/>
              </a:defRPr>
            </a:lvl1pPr>
          </a:lstStyle>
          <a:p>
            <a:pPr>
              <a:defRPr/>
            </a:pPr>
            <a:fld id="{F318C041-2CF5-4CA6-8071-3467925D67FB}" type="slidenum">
              <a:rPr lang="ar-SA"/>
              <a:pPr>
                <a:defRPr/>
              </a:pPr>
              <a:t>‹#›</a:t>
            </a:fld>
            <a:endParaRPr lang="de-DE"/>
          </a:p>
        </p:txBody>
      </p:sp>
    </p:spTree>
    <p:extLst>
      <p:ext uri="{BB962C8B-B14F-4D97-AF65-F5344CB8AC3E}">
        <p14:creationId xmlns:p14="http://schemas.microsoft.com/office/powerpoint/2010/main" xmlns="" val="35925179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fld id="{52DA6CF9-190B-4825-97CF-B5B7D68D40D2}" type="datetime3">
              <a:rPr lang="en-US" smtClean="0"/>
              <a:pPr/>
              <a:t>16 February 2013</a:t>
            </a:fld>
            <a:endParaRPr lang="en-US"/>
          </a:p>
        </p:txBody>
      </p:sp>
      <p:sp>
        <p:nvSpPr>
          <p:cNvPr id="5" name="Slide Number Placeholder 4"/>
          <p:cNvSpPr>
            <a:spLocks noGrp="1"/>
          </p:cNvSpPr>
          <p:nvPr>
            <p:ph type="sldNum" sz="quarter" idx="11"/>
          </p:nvPr>
        </p:nvSpPr>
        <p:spPr/>
        <p:txBody>
          <a:bodyPr/>
          <a:lstStyle/>
          <a:p>
            <a:fld id="{52217891-E603-4F57-9317-25793AC81C9F}" type="slidenum">
              <a:rPr lang="en-US" smtClean="0"/>
              <a:pPr/>
              <a:t>26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fld id="{52DA6CF9-190B-4825-97CF-B5B7D68D40D2}" type="datetime3">
              <a:rPr lang="en-US" smtClean="0"/>
              <a:pPr/>
              <a:t>16 February 2013</a:t>
            </a:fld>
            <a:endParaRPr lang="en-US"/>
          </a:p>
        </p:txBody>
      </p:sp>
      <p:sp>
        <p:nvSpPr>
          <p:cNvPr id="5" name="Slide Number Placeholder 4"/>
          <p:cNvSpPr>
            <a:spLocks noGrp="1"/>
          </p:cNvSpPr>
          <p:nvPr>
            <p:ph type="sldNum" sz="quarter" idx="11"/>
          </p:nvPr>
        </p:nvSpPr>
        <p:spPr/>
        <p:txBody>
          <a:bodyPr/>
          <a:lstStyle/>
          <a:p>
            <a:fld id="{52217891-E603-4F57-9317-25793AC81C9F}" type="slidenum">
              <a:rPr lang="en-US" smtClean="0"/>
              <a:pPr/>
              <a:t>27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fld id="{AB66A8DC-F44D-46B1-8947-16183A8074F1}" type="datetime8">
              <a:rPr lang="en-US"/>
              <a:pPr>
                <a:defRPr/>
              </a:pPr>
              <a:t>2/16/2013 9:53 AM</a:t>
            </a:fld>
            <a:endParaRPr lang="en-US" dirty="0"/>
          </a:p>
        </p:txBody>
      </p:sp>
      <p:sp>
        <p:nvSpPr>
          <p:cNvPr id="5" name="Rectangle 6"/>
          <p:cNvSpPr>
            <a:spLocks noGrp="1" noChangeArrowheads="1"/>
          </p:cNvSpPr>
          <p:nvPr>
            <p:ph type="sldNum" sz="quarter" idx="11"/>
          </p:nvPr>
        </p:nvSpPr>
        <p:spPr/>
        <p:txBody>
          <a:bodyPr/>
          <a:lstStyle>
            <a:lvl1pPr>
              <a:defRPr/>
            </a:lvl1pPr>
          </a:lstStyle>
          <a:p>
            <a:pPr>
              <a:defRPr/>
            </a:pPr>
            <a:fld id="{A5D16022-87AA-4C64-A34C-C8CF7EA282CE}"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319713" y="322263"/>
            <a:ext cx="1614487" cy="25876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71488" y="322263"/>
            <a:ext cx="4695825" cy="25876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fld id="{BFDE5E6B-E149-4DA3-8D0E-4C88BD3AA9CA}" type="datetime8">
              <a:rPr lang="en-US"/>
              <a:pPr>
                <a:defRPr/>
              </a:pPr>
              <a:t>2/16/2013 9:53 AM</a:t>
            </a:fld>
            <a:endParaRPr lang="en-US" dirty="0"/>
          </a:p>
        </p:txBody>
      </p:sp>
      <p:sp>
        <p:nvSpPr>
          <p:cNvPr id="5" name="Rectangle 6"/>
          <p:cNvSpPr>
            <a:spLocks noGrp="1" noChangeArrowheads="1"/>
          </p:cNvSpPr>
          <p:nvPr>
            <p:ph type="sldNum" sz="quarter" idx="11"/>
          </p:nvPr>
        </p:nvSpPr>
        <p:spPr/>
        <p:txBody>
          <a:bodyPr/>
          <a:lstStyle>
            <a:lvl1pPr>
              <a:defRPr/>
            </a:lvl1pPr>
          </a:lstStyle>
          <a:p>
            <a:pPr>
              <a:defRPr/>
            </a:pPr>
            <a:fld id="{5F0017ED-F419-4983-B590-2CDEDEAE4334}"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bl" preserve="1">
  <p:cSld name="Title and Table">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71488" y="322263"/>
            <a:ext cx="6462712" cy="515937"/>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849313" y="1130300"/>
            <a:ext cx="6084887" cy="1779588"/>
          </a:xfrm>
        </p:spPr>
        <p:txBody>
          <a:bodyPr/>
          <a:lstStyle/>
          <a:p>
            <a:pPr lvl="0"/>
            <a:endParaRPr lang="en-US" noProof="0" dirty="0" smtClean="0"/>
          </a:p>
        </p:txBody>
      </p:sp>
      <p:sp>
        <p:nvSpPr>
          <p:cNvPr id="4" name="Rectangle 4"/>
          <p:cNvSpPr>
            <a:spLocks noGrp="1" noChangeArrowheads="1"/>
          </p:cNvSpPr>
          <p:nvPr>
            <p:ph type="dt" sz="half" idx="10"/>
          </p:nvPr>
        </p:nvSpPr>
        <p:spPr/>
        <p:txBody>
          <a:bodyPr/>
          <a:lstStyle>
            <a:lvl1pPr>
              <a:defRPr/>
            </a:lvl1pPr>
          </a:lstStyle>
          <a:p>
            <a:pPr>
              <a:defRPr/>
            </a:pPr>
            <a:fld id="{7BEFA5FD-5C61-49BE-9A86-35A3A0043B1E}" type="datetime8">
              <a:rPr lang="en-US"/>
              <a:pPr>
                <a:defRPr/>
              </a:pPr>
              <a:t>2/16/2013 9:53 AM</a:t>
            </a:fld>
            <a:endParaRPr lang="en-US" dirty="0"/>
          </a:p>
        </p:txBody>
      </p:sp>
      <p:sp>
        <p:nvSpPr>
          <p:cNvPr id="5" name="Rectangle 6"/>
          <p:cNvSpPr>
            <a:spLocks noGrp="1" noChangeArrowheads="1"/>
          </p:cNvSpPr>
          <p:nvPr>
            <p:ph type="sldNum" sz="quarter" idx="11"/>
          </p:nvPr>
        </p:nvSpPr>
        <p:spPr/>
        <p:txBody>
          <a:bodyPr/>
          <a:lstStyle>
            <a:lvl1pPr>
              <a:defRPr/>
            </a:lvl1pPr>
          </a:lstStyle>
          <a:p>
            <a:pPr>
              <a:defRPr/>
            </a:pPr>
            <a:fld id="{687C4C81-5753-4F07-BD12-FAC5D598F3D2}"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1D30F58-299B-4C47-817A-9A38171419A4}" type="datetimeFigureOut">
              <a:rPr lang="en-US" smtClean="0"/>
              <a:t>2/16/2013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574FEA8D-164C-466C-98A8-880CDDD36D9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fld id="{5A67EB83-FEEA-4093-99C2-6C5C1C9C04A5}" type="datetime8">
              <a:rPr lang="en-US"/>
              <a:pPr>
                <a:defRPr/>
              </a:pPr>
              <a:t>2/16/2013 9:53 AM</a:t>
            </a:fld>
            <a:endParaRPr lang="en-US" dirty="0"/>
          </a:p>
        </p:txBody>
      </p:sp>
      <p:sp>
        <p:nvSpPr>
          <p:cNvPr id="5" name="Rectangle 6"/>
          <p:cNvSpPr>
            <a:spLocks noGrp="1" noChangeArrowheads="1"/>
          </p:cNvSpPr>
          <p:nvPr>
            <p:ph type="sldNum" sz="quarter" idx="11"/>
          </p:nvPr>
        </p:nvSpPr>
        <p:spPr/>
        <p:txBody>
          <a:bodyPr/>
          <a:lstStyle>
            <a:lvl1pPr>
              <a:defRPr/>
            </a:lvl1pPr>
          </a:lstStyle>
          <a:p>
            <a:pPr>
              <a:defRPr/>
            </a:pPr>
            <a:fld id="{54AFDF59-005E-42EE-A299-2DBB5C63669F}"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woObj" preserve="1">
  <p:cSld name="Two Conten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49313" y="1130300"/>
            <a:ext cx="2965450" cy="1779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7163" y="1130300"/>
            <a:ext cx="2967037" cy="1779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fld id="{457ED5B8-587E-4CE9-84F5-1358F3325D03}" type="datetime8">
              <a:rPr lang="en-US"/>
              <a:pPr>
                <a:defRPr/>
              </a:pPr>
              <a:t>2/16/2013 9:53 AM</a:t>
            </a:fld>
            <a:endParaRPr lang="en-US" dirty="0"/>
          </a:p>
        </p:txBody>
      </p:sp>
      <p:sp>
        <p:nvSpPr>
          <p:cNvPr id="6" name="Rectangle 6"/>
          <p:cNvSpPr>
            <a:spLocks noGrp="1" noChangeArrowheads="1"/>
          </p:cNvSpPr>
          <p:nvPr>
            <p:ph type="sldNum" sz="quarter" idx="11"/>
          </p:nvPr>
        </p:nvSpPr>
        <p:spPr/>
        <p:txBody>
          <a:bodyPr/>
          <a:lstStyle>
            <a:lvl1pPr>
              <a:defRPr/>
            </a:lvl1pPr>
          </a:lstStyle>
          <a:p>
            <a:pPr>
              <a:defRPr/>
            </a:pPr>
            <a:fld id="{35E96251-0B36-498E-8ED3-00F2B7AEE674}"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lvl1pPr>
          </a:lstStyle>
          <a:p>
            <a:pPr>
              <a:defRPr/>
            </a:pPr>
            <a:fld id="{851AEF5C-A2A6-4981-9E6B-235B61B06759}" type="datetime8">
              <a:rPr lang="en-US"/>
              <a:pPr>
                <a:defRPr/>
              </a:pPr>
              <a:t>2/16/2013 9:53 AM</a:t>
            </a:fld>
            <a:endParaRPr lang="en-US" dirty="0"/>
          </a:p>
        </p:txBody>
      </p:sp>
      <p:sp>
        <p:nvSpPr>
          <p:cNvPr id="8" name="Rectangle 6"/>
          <p:cNvSpPr>
            <a:spLocks noGrp="1" noChangeArrowheads="1"/>
          </p:cNvSpPr>
          <p:nvPr>
            <p:ph type="sldNum" sz="quarter" idx="11"/>
          </p:nvPr>
        </p:nvSpPr>
        <p:spPr/>
        <p:txBody>
          <a:bodyPr/>
          <a:lstStyle>
            <a:lvl1pPr>
              <a:defRPr/>
            </a:lvl1pPr>
          </a:lstStyle>
          <a:p>
            <a:pPr>
              <a:defRPr/>
            </a:pPr>
            <a:fld id="{7DAC2C0F-FCC3-420B-BB42-5165F193C12C}"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Title Only">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lvl1pPr>
          </a:lstStyle>
          <a:p>
            <a:pPr>
              <a:defRPr/>
            </a:pPr>
            <a:fld id="{E871F602-04D5-4C1B-B180-EBC5F9ECEE4A}" type="datetime8">
              <a:rPr lang="en-US"/>
              <a:pPr>
                <a:defRPr/>
              </a:pPr>
              <a:t>2/16/2013 9:53 AM</a:t>
            </a:fld>
            <a:endParaRPr lang="en-US" dirty="0"/>
          </a:p>
        </p:txBody>
      </p:sp>
      <p:sp>
        <p:nvSpPr>
          <p:cNvPr id="4" name="Rectangle 6"/>
          <p:cNvSpPr>
            <a:spLocks noGrp="1" noChangeArrowheads="1"/>
          </p:cNvSpPr>
          <p:nvPr>
            <p:ph type="sldNum" sz="quarter" idx="11"/>
          </p:nvPr>
        </p:nvSpPr>
        <p:spPr/>
        <p:txBody>
          <a:bodyPr/>
          <a:lstStyle>
            <a:lvl1pPr>
              <a:defRPr/>
            </a:lvl1pPr>
          </a:lstStyle>
          <a:p>
            <a:pPr>
              <a:defRPr/>
            </a:pPr>
            <a:fld id="{9D59DE65-AFF3-481D-BB02-E077E4012925}"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Blank">
    <p:bg>
      <p:bgRef idx="1001">
        <a:schemeClr val="bg1"/>
      </p:bgRef>
    </p:bg>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7630A6ED-E498-4E1C-9B3B-0D056ACC71C2}" type="datetime8">
              <a:rPr lang="en-US"/>
              <a:pPr>
                <a:defRPr/>
              </a:pPr>
              <a:t>2/16/2013 9:53 AM</a:t>
            </a:fld>
            <a:endParaRPr lang="en-US" dirty="0"/>
          </a:p>
        </p:txBody>
      </p:sp>
      <p:sp>
        <p:nvSpPr>
          <p:cNvPr id="3" name="Rectangle 6"/>
          <p:cNvSpPr>
            <a:spLocks noGrp="1" noChangeArrowheads="1"/>
          </p:cNvSpPr>
          <p:nvPr>
            <p:ph type="sldNum" sz="quarter" idx="11"/>
          </p:nvPr>
        </p:nvSpPr>
        <p:spPr/>
        <p:txBody>
          <a:bodyPr/>
          <a:lstStyle>
            <a:lvl1pPr>
              <a:defRPr/>
            </a:lvl1pPr>
          </a:lstStyle>
          <a:p>
            <a:pPr>
              <a:defRPr/>
            </a:pPr>
            <a:fld id="{9637F072-A715-4569-B106-D2962CF22F22}"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fld id="{DC489358-1AB3-4660-9E31-B8594088328C}" type="datetime8">
              <a:rPr lang="en-US"/>
              <a:pPr>
                <a:defRPr/>
              </a:pPr>
              <a:t>2/16/2013 9:53 AM</a:t>
            </a:fld>
            <a:endParaRPr lang="en-US" dirty="0"/>
          </a:p>
        </p:txBody>
      </p:sp>
      <p:sp>
        <p:nvSpPr>
          <p:cNvPr id="6" name="Rectangle 6"/>
          <p:cNvSpPr>
            <a:spLocks noGrp="1" noChangeArrowheads="1"/>
          </p:cNvSpPr>
          <p:nvPr>
            <p:ph type="sldNum" sz="quarter" idx="11"/>
          </p:nvPr>
        </p:nvSpPr>
        <p:spPr/>
        <p:txBody>
          <a:bodyPr/>
          <a:lstStyle>
            <a:lvl1pPr>
              <a:defRPr/>
            </a:lvl1pPr>
          </a:lstStyle>
          <a:p>
            <a:pPr>
              <a:defRPr/>
            </a:pPr>
            <a:fld id="{2A04B890-35F5-4022-8E18-D13FB94208D9}"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fld id="{8B2BFF3E-80BF-4944-8784-54A85AA540E3}" type="datetime8">
              <a:rPr lang="en-US"/>
              <a:pPr>
                <a:defRPr/>
              </a:pPr>
              <a:t>2/16/2013 9:53 AM</a:t>
            </a:fld>
            <a:endParaRPr lang="en-US" dirty="0"/>
          </a:p>
        </p:txBody>
      </p:sp>
      <p:sp>
        <p:nvSpPr>
          <p:cNvPr id="6" name="Rectangle 6"/>
          <p:cNvSpPr>
            <a:spLocks noGrp="1" noChangeArrowheads="1"/>
          </p:cNvSpPr>
          <p:nvPr>
            <p:ph type="sldNum" sz="quarter" idx="11"/>
          </p:nvPr>
        </p:nvSpPr>
        <p:spPr/>
        <p:txBody>
          <a:bodyPr/>
          <a:lstStyle>
            <a:lvl1pPr>
              <a:defRPr/>
            </a:lvl1pPr>
          </a:lstStyle>
          <a:p>
            <a:pPr>
              <a:defRPr/>
            </a:pPr>
            <a:fld id="{D58F83A0-F400-45DD-8BE5-D2240292FFA1}"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fld id="{5806B4B5-6145-4BED-B89F-5E7CC5238322}" type="datetime8">
              <a:rPr lang="en-US"/>
              <a:pPr>
                <a:defRPr/>
              </a:pPr>
              <a:t>2/16/2013 9:53 AM</a:t>
            </a:fld>
            <a:endParaRPr lang="en-US" dirty="0"/>
          </a:p>
        </p:txBody>
      </p:sp>
      <p:sp>
        <p:nvSpPr>
          <p:cNvPr id="5" name="Rectangle 6"/>
          <p:cNvSpPr>
            <a:spLocks noGrp="1" noChangeArrowheads="1"/>
          </p:cNvSpPr>
          <p:nvPr>
            <p:ph type="sldNum" sz="quarter" idx="11"/>
          </p:nvPr>
        </p:nvSpPr>
        <p:spPr/>
        <p:txBody>
          <a:bodyPr/>
          <a:lstStyle>
            <a:lvl1pPr>
              <a:defRPr/>
            </a:lvl1pPr>
          </a:lstStyle>
          <a:p>
            <a:pPr>
              <a:defRPr/>
            </a:pPr>
            <a:fld id="{C4803042-2D8C-45FB-86C8-9181C8174F5C}" type="slidenum">
              <a:rPr lang="ar-SA"/>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tile tx="0" ty="0" sx="100000" sy="100000" flip="none" algn="tl"/>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71488" y="322263"/>
            <a:ext cx="6462712" cy="5159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Mastertitelformat bearbeiten</a:t>
            </a:r>
            <a:br>
              <a:rPr lang="en-US" smtClean="0"/>
            </a:br>
            <a:endParaRPr lang="en-US" smtClean="0"/>
          </a:p>
        </p:txBody>
      </p:sp>
      <p:sp>
        <p:nvSpPr>
          <p:cNvPr id="9219" name="Rectangle 3"/>
          <p:cNvSpPr>
            <a:spLocks noGrp="1" noChangeArrowheads="1"/>
          </p:cNvSpPr>
          <p:nvPr>
            <p:ph type="body" idx="1"/>
          </p:nvPr>
        </p:nvSpPr>
        <p:spPr bwMode="auto">
          <a:xfrm>
            <a:off x="849313" y="1130300"/>
            <a:ext cx="6084887" cy="177958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Mastertextformat bearbeiten</a:t>
            </a:r>
          </a:p>
          <a:p>
            <a:pPr lvl="1"/>
            <a:r>
              <a:rPr lang="en-US" smtClean="0"/>
              <a:t>Zweite Ebene</a:t>
            </a:r>
          </a:p>
          <a:p>
            <a:pPr lvl="2"/>
            <a:r>
              <a:rPr lang="en-US" smtClean="0"/>
              <a:t>Dritte Ebene</a:t>
            </a:r>
          </a:p>
          <a:p>
            <a:pPr lvl="3"/>
            <a:r>
              <a:rPr lang="en-US" smtClean="0"/>
              <a:t>Vierte Ebene</a:t>
            </a:r>
          </a:p>
          <a:p>
            <a:pPr lvl="4"/>
            <a:r>
              <a:rPr lang="en-US" smtClean="0"/>
              <a:t>Fünfte Ebene</a:t>
            </a:r>
          </a:p>
        </p:txBody>
      </p:sp>
      <p:sp>
        <p:nvSpPr>
          <p:cNvPr id="1028" name="Rectangle 4"/>
          <p:cNvSpPr>
            <a:spLocks noGrp="1" noChangeArrowheads="1"/>
          </p:cNvSpPr>
          <p:nvPr>
            <p:ph type="dt" sz="half" idx="2"/>
          </p:nvPr>
        </p:nvSpPr>
        <p:spPr bwMode="auto">
          <a:xfrm>
            <a:off x="4114800" y="6324600"/>
            <a:ext cx="1454150" cy="1778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sz="800" b="0">
                <a:solidFill>
                  <a:schemeClr val="bg2"/>
                </a:solidFill>
              </a:defRPr>
            </a:lvl1pPr>
          </a:lstStyle>
          <a:p>
            <a:pPr>
              <a:defRPr/>
            </a:pPr>
            <a:fld id="{927EFA9B-1EED-48E9-8517-578F041759D6}" type="datetime8">
              <a:rPr lang="en-US"/>
              <a:pPr>
                <a:defRPr/>
              </a:pPr>
              <a:t>2/16/2013 9:53 AM</a:t>
            </a:fld>
            <a:endParaRPr lang="en-US" dirty="0"/>
          </a:p>
        </p:txBody>
      </p:sp>
      <p:sp>
        <p:nvSpPr>
          <p:cNvPr id="1030" name="Rectangle 6"/>
          <p:cNvSpPr>
            <a:spLocks noGrp="1" noChangeArrowheads="1"/>
          </p:cNvSpPr>
          <p:nvPr>
            <p:ph type="sldNum" sz="quarter" idx="4"/>
          </p:nvPr>
        </p:nvSpPr>
        <p:spPr bwMode="auto">
          <a:xfrm>
            <a:off x="2192338" y="6369050"/>
            <a:ext cx="360362" cy="3111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ctr">
              <a:defRPr sz="900" b="0">
                <a:solidFill>
                  <a:schemeClr val="bg2"/>
                </a:solidFill>
                <a:cs typeface="Arial" charset="0"/>
              </a:defRPr>
            </a:lvl1pPr>
          </a:lstStyle>
          <a:p>
            <a:pPr>
              <a:defRPr/>
            </a:pPr>
            <a:fld id="{F3B892F5-D968-49F3-BEF3-4AF07AA20585}" type="slidenum">
              <a:rPr lang="ar-SA"/>
              <a:pPr>
                <a:defRPr/>
              </a:pPr>
              <a:t>‹#›</a:t>
            </a:fld>
            <a:endParaRPr lang="en-US" dirty="0"/>
          </a:p>
        </p:txBody>
      </p:sp>
      <p:pic>
        <p:nvPicPr>
          <p:cNvPr id="9222" name="Picture 395" descr="farbdots"/>
          <p:cNvPicPr>
            <a:picLocks noChangeAspect="1" noChangeArrowheads="1"/>
          </p:cNvPicPr>
          <p:nvPr/>
        </p:nvPicPr>
        <p:blipFill>
          <a:blip r:embed="rId15" cstate="print">
            <a:clrChange>
              <a:clrFrom>
                <a:srgbClr val="FFFFFF"/>
              </a:clrFrom>
              <a:clrTo>
                <a:srgbClr val="FFFFFF">
                  <a:alpha val="0"/>
                </a:srgbClr>
              </a:clrTo>
            </a:clrChange>
          </a:blip>
          <a:srcRect/>
          <a:stretch>
            <a:fillRect/>
          </a:stretch>
        </p:blipFill>
        <p:spPr bwMode="auto">
          <a:xfrm>
            <a:off x="512763" y="6519863"/>
            <a:ext cx="1660525" cy="128587"/>
          </a:xfrm>
          <a:prstGeom prst="rect">
            <a:avLst/>
          </a:prstGeom>
          <a:noFill/>
          <a:ln w="9525">
            <a:noFill/>
            <a:miter lim="800000"/>
            <a:headEnd/>
            <a:tailEnd/>
          </a:ln>
        </p:spPr>
      </p:pic>
      <p:sp>
        <p:nvSpPr>
          <p:cNvPr id="1569" name="Line 545"/>
          <p:cNvSpPr>
            <a:spLocks noChangeShapeType="1"/>
          </p:cNvSpPr>
          <p:nvPr userDrawn="1"/>
        </p:nvSpPr>
        <p:spPr bwMode="auto">
          <a:xfrm>
            <a:off x="609600" y="6096000"/>
            <a:ext cx="5943600" cy="0"/>
          </a:xfrm>
          <a:prstGeom prst="line">
            <a:avLst/>
          </a:prstGeom>
          <a:noFill/>
          <a:ln w="38100">
            <a:solidFill>
              <a:srgbClr val="990000"/>
            </a:solidFill>
            <a:round/>
            <a:headEnd/>
            <a:tailEnd/>
          </a:ln>
          <a:effectLst/>
        </p:spPr>
        <p:txBody>
          <a:bodyPr lIns="0" tIns="0" rIns="0" bIns="0"/>
          <a:lstStyle/>
          <a:p>
            <a:pPr>
              <a:defRPr/>
            </a:pPr>
            <a:endParaRPr lang="en-US" dirty="0"/>
          </a:p>
        </p:txBody>
      </p:sp>
      <p:sp>
        <p:nvSpPr>
          <p:cNvPr id="1577" name="Line 553"/>
          <p:cNvSpPr>
            <a:spLocks noChangeShapeType="1"/>
          </p:cNvSpPr>
          <p:nvPr userDrawn="1"/>
        </p:nvSpPr>
        <p:spPr bwMode="auto">
          <a:xfrm flipV="1">
            <a:off x="609600" y="990600"/>
            <a:ext cx="0" cy="5105400"/>
          </a:xfrm>
          <a:prstGeom prst="line">
            <a:avLst/>
          </a:prstGeom>
          <a:noFill/>
          <a:ln w="38100">
            <a:solidFill>
              <a:srgbClr val="990000"/>
            </a:solidFill>
            <a:round/>
            <a:headEnd/>
            <a:tailEnd/>
          </a:ln>
          <a:effectLst/>
        </p:spPr>
        <p:txBody>
          <a:bodyPr lIns="0" tIns="0" rIns="0" bIns="0"/>
          <a:lstStyle/>
          <a:p>
            <a:pPr>
              <a:defRPr/>
            </a:pPr>
            <a:endParaRPr lang="en-US" dirty="0"/>
          </a:p>
        </p:txBody>
      </p:sp>
      <p:sp>
        <p:nvSpPr>
          <p:cNvPr id="1578" name="Line 554"/>
          <p:cNvSpPr>
            <a:spLocks noChangeShapeType="1"/>
          </p:cNvSpPr>
          <p:nvPr userDrawn="1"/>
        </p:nvSpPr>
        <p:spPr bwMode="auto">
          <a:xfrm>
            <a:off x="609600" y="990600"/>
            <a:ext cx="6324600" cy="0"/>
          </a:xfrm>
          <a:prstGeom prst="line">
            <a:avLst/>
          </a:prstGeom>
          <a:noFill/>
          <a:ln w="38100">
            <a:solidFill>
              <a:srgbClr val="990000"/>
            </a:solidFill>
            <a:round/>
            <a:headEnd/>
            <a:tailEnd/>
          </a:ln>
          <a:effectLst/>
        </p:spPr>
        <p:txBody>
          <a:bodyPr lIns="0" tIns="0" rIns="0" bIns="0"/>
          <a:lstStyle/>
          <a:p>
            <a:pPr>
              <a:defRPr/>
            </a:pPr>
            <a:endParaRPr lang="en-US" dirty="0"/>
          </a:p>
        </p:txBody>
      </p:sp>
      <p:sp>
        <p:nvSpPr>
          <p:cNvPr id="1580" name="Text Box 556"/>
          <p:cNvSpPr txBox="1">
            <a:spLocks noChangeArrowheads="1"/>
          </p:cNvSpPr>
          <p:nvPr userDrawn="1"/>
        </p:nvSpPr>
        <p:spPr bwMode="auto">
          <a:xfrm>
            <a:off x="7315200" y="0"/>
            <a:ext cx="1828800" cy="182563"/>
          </a:xfrm>
          <a:prstGeom prst="rect">
            <a:avLst/>
          </a:prstGeom>
          <a:noFill/>
          <a:ln w="9525">
            <a:noFill/>
            <a:miter lim="800000"/>
            <a:headEnd/>
            <a:tailEnd/>
          </a:ln>
          <a:effectLst/>
        </p:spPr>
        <p:txBody>
          <a:bodyPr lIns="0" tIns="0" rIns="0" bIns="0">
            <a:spAutoFit/>
          </a:bodyPr>
          <a:lstStyle/>
          <a:p>
            <a:pPr>
              <a:spcBef>
                <a:spcPct val="50000"/>
              </a:spcBef>
              <a:defRPr/>
            </a:pPr>
            <a:r>
              <a:rPr lang="en-US" sz="1200" i="1" dirty="0">
                <a:latin typeface="Times New Roman" pitchFamily="18" charset="0"/>
                <a:cs typeface="Times New Roman" pitchFamily="18" charset="0"/>
              </a:rPr>
              <a:t>Dr. Hany Abd Elshakour</a:t>
            </a:r>
          </a:p>
        </p:txBody>
      </p:sp>
    </p:spTree>
  </p:cSld>
  <p:clrMap bg1="lt1" tx1="dk1" bg2="lt2" tx2="dk2" accent1="accent1" accent2="accent2" accent3="accent3" accent4="accent4" accent5="accent5" accent6="accent6" hlink="hlink" folHlink="folHlink"/>
  <p:sldLayoutIdLst>
    <p:sldLayoutId id="2147483927" r:id="rId1"/>
    <p:sldLayoutId id="2147483928" r:id="rId2"/>
    <p:sldLayoutId id="2147483929" r:id="rId3"/>
    <p:sldLayoutId id="2147483930" r:id="rId4"/>
    <p:sldLayoutId id="2147483931" r:id="rId5"/>
    <p:sldLayoutId id="2147483932" r:id="rId6"/>
    <p:sldLayoutId id="2147483933" r:id="rId7"/>
    <p:sldLayoutId id="2147483934" r:id="rId8"/>
    <p:sldLayoutId id="2147483935" r:id="rId9"/>
    <p:sldLayoutId id="2147483936" r:id="rId10"/>
    <p:sldLayoutId id="2147483937" r:id="rId11"/>
    <p:sldLayoutId id="2147483938" r:id="rId12"/>
  </p:sldLayoutIdLst>
  <p:transition spd="slow"/>
  <p:hf hdr="0" ftr="0"/>
  <p:txStyles>
    <p:titleStyle>
      <a:lvl1pPr marL="381000" indent="-381000" algn="l" rtl="0" eaLnBrk="0" fontAlgn="base" hangingPunct="0">
        <a:spcBef>
          <a:spcPct val="20000"/>
        </a:spcBef>
        <a:spcAft>
          <a:spcPct val="0"/>
        </a:spcAft>
        <a:buClr>
          <a:srgbClr val="007AC2"/>
        </a:buClr>
        <a:buSzPct val="120000"/>
        <a:buFont typeface="Webdings" pitchFamily="18" charset="2"/>
        <a:buChar char="&lt;"/>
        <a:defRPr sz="1900" b="1">
          <a:solidFill>
            <a:schemeClr val="tx2"/>
          </a:solidFill>
          <a:latin typeface="+mj-lt"/>
          <a:ea typeface="+mj-ea"/>
          <a:cs typeface="+mj-cs"/>
        </a:defRPr>
      </a:lvl1pPr>
      <a:lvl2pPr marL="381000" indent="-381000" algn="l" rtl="0" eaLnBrk="0" fontAlgn="base" hangingPunct="0">
        <a:spcBef>
          <a:spcPct val="20000"/>
        </a:spcBef>
        <a:spcAft>
          <a:spcPct val="0"/>
        </a:spcAft>
        <a:buClr>
          <a:srgbClr val="007AC2"/>
        </a:buClr>
        <a:buSzPct val="120000"/>
        <a:buFont typeface="Webdings" pitchFamily="18" charset="2"/>
        <a:buChar char="&lt;"/>
        <a:defRPr sz="1900" b="1">
          <a:solidFill>
            <a:schemeClr val="tx2"/>
          </a:solidFill>
          <a:latin typeface="Arial" charset="0"/>
        </a:defRPr>
      </a:lvl2pPr>
      <a:lvl3pPr marL="381000" indent="-381000" algn="l" rtl="0" eaLnBrk="0" fontAlgn="base" hangingPunct="0">
        <a:spcBef>
          <a:spcPct val="20000"/>
        </a:spcBef>
        <a:spcAft>
          <a:spcPct val="0"/>
        </a:spcAft>
        <a:buClr>
          <a:srgbClr val="007AC2"/>
        </a:buClr>
        <a:buSzPct val="120000"/>
        <a:buFont typeface="Webdings" pitchFamily="18" charset="2"/>
        <a:buChar char="&lt;"/>
        <a:defRPr sz="1900" b="1">
          <a:solidFill>
            <a:schemeClr val="tx2"/>
          </a:solidFill>
          <a:latin typeface="Arial" charset="0"/>
        </a:defRPr>
      </a:lvl3pPr>
      <a:lvl4pPr marL="381000" indent="-381000" algn="l" rtl="0" eaLnBrk="0" fontAlgn="base" hangingPunct="0">
        <a:spcBef>
          <a:spcPct val="20000"/>
        </a:spcBef>
        <a:spcAft>
          <a:spcPct val="0"/>
        </a:spcAft>
        <a:buClr>
          <a:srgbClr val="007AC2"/>
        </a:buClr>
        <a:buSzPct val="120000"/>
        <a:buFont typeface="Webdings" pitchFamily="18" charset="2"/>
        <a:buChar char="&lt;"/>
        <a:defRPr sz="1900" b="1">
          <a:solidFill>
            <a:schemeClr val="tx2"/>
          </a:solidFill>
          <a:latin typeface="Arial" charset="0"/>
        </a:defRPr>
      </a:lvl4pPr>
      <a:lvl5pPr marL="381000" indent="-381000" algn="l" rtl="0" eaLnBrk="0" fontAlgn="base" hangingPunct="0">
        <a:spcBef>
          <a:spcPct val="20000"/>
        </a:spcBef>
        <a:spcAft>
          <a:spcPct val="0"/>
        </a:spcAft>
        <a:buClr>
          <a:srgbClr val="007AC2"/>
        </a:buClr>
        <a:buSzPct val="120000"/>
        <a:buFont typeface="Webdings" pitchFamily="18" charset="2"/>
        <a:buChar char="&lt;"/>
        <a:defRPr sz="1900" b="1">
          <a:solidFill>
            <a:schemeClr val="tx2"/>
          </a:solidFill>
          <a:latin typeface="Arial" charset="0"/>
        </a:defRPr>
      </a:lvl5pPr>
      <a:lvl6pPr marL="838200" indent="-381000" algn="l" rtl="0" eaLnBrk="0" fontAlgn="base" hangingPunct="0">
        <a:spcBef>
          <a:spcPct val="20000"/>
        </a:spcBef>
        <a:spcAft>
          <a:spcPct val="0"/>
        </a:spcAft>
        <a:buClr>
          <a:srgbClr val="007AC2"/>
        </a:buClr>
        <a:buSzPct val="120000"/>
        <a:buFont typeface="Webdings" pitchFamily="18" charset="2"/>
        <a:buChar char="&lt;"/>
        <a:defRPr sz="1900" b="1">
          <a:solidFill>
            <a:schemeClr val="tx2"/>
          </a:solidFill>
          <a:latin typeface="Arial" charset="0"/>
        </a:defRPr>
      </a:lvl6pPr>
      <a:lvl7pPr marL="1295400" indent="-381000" algn="l" rtl="0" eaLnBrk="0" fontAlgn="base" hangingPunct="0">
        <a:spcBef>
          <a:spcPct val="20000"/>
        </a:spcBef>
        <a:spcAft>
          <a:spcPct val="0"/>
        </a:spcAft>
        <a:buClr>
          <a:srgbClr val="007AC2"/>
        </a:buClr>
        <a:buSzPct val="120000"/>
        <a:buFont typeface="Webdings" pitchFamily="18" charset="2"/>
        <a:buChar char="&lt;"/>
        <a:defRPr sz="1900" b="1">
          <a:solidFill>
            <a:schemeClr val="tx2"/>
          </a:solidFill>
          <a:latin typeface="Arial" charset="0"/>
        </a:defRPr>
      </a:lvl7pPr>
      <a:lvl8pPr marL="1752600" indent="-381000" algn="l" rtl="0" eaLnBrk="0" fontAlgn="base" hangingPunct="0">
        <a:spcBef>
          <a:spcPct val="20000"/>
        </a:spcBef>
        <a:spcAft>
          <a:spcPct val="0"/>
        </a:spcAft>
        <a:buClr>
          <a:srgbClr val="007AC2"/>
        </a:buClr>
        <a:buSzPct val="120000"/>
        <a:buFont typeface="Webdings" pitchFamily="18" charset="2"/>
        <a:buChar char="&lt;"/>
        <a:defRPr sz="1900" b="1">
          <a:solidFill>
            <a:schemeClr val="tx2"/>
          </a:solidFill>
          <a:latin typeface="Arial" charset="0"/>
        </a:defRPr>
      </a:lvl8pPr>
      <a:lvl9pPr marL="2209800" indent="-381000" algn="l" rtl="0" eaLnBrk="0" fontAlgn="base" hangingPunct="0">
        <a:spcBef>
          <a:spcPct val="20000"/>
        </a:spcBef>
        <a:spcAft>
          <a:spcPct val="0"/>
        </a:spcAft>
        <a:buClr>
          <a:srgbClr val="007AC2"/>
        </a:buClr>
        <a:buSzPct val="120000"/>
        <a:buFont typeface="Webdings" pitchFamily="18" charset="2"/>
        <a:buChar char="&lt;"/>
        <a:defRPr sz="1900" b="1">
          <a:solidFill>
            <a:schemeClr val="tx2"/>
          </a:solidFill>
          <a:latin typeface="Arial" charset="0"/>
        </a:defRPr>
      </a:lvl9pPr>
    </p:titleStyle>
    <p:bodyStyle>
      <a:lvl1pPr marL="195263" indent="-1952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ea typeface="+mn-ea"/>
          <a:cs typeface="+mn-cs"/>
        </a:defRPr>
      </a:lvl1pPr>
      <a:lvl2pPr marL="574675" indent="-18891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2pPr>
      <a:lvl3pPr marL="952500" indent="-187325"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3pPr>
      <a:lvl4pPr marL="1325563"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4pPr>
      <a:lvl5pPr marL="16986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5pPr>
      <a:lvl6pPr marL="21558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6pPr>
      <a:lvl7pPr marL="26130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7pPr>
      <a:lvl8pPr marL="30702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8pPr>
      <a:lvl9pPr marL="35274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2.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2.xml"/><Relationship Id="rId1" Type="http://schemas.openxmlformats.org/officeDocument/2006/relationships/vmlDrawing" Target="../drawings/vmlDrawing4.vml"/><Relationship Id="rId6" Type="http://schemas.openxmlformats.org/officeDocument/2006/relationships/oleObject" Target="../embeddings/oleObject11.bin"/><Relationship Id="rId5" Type="http://schemas.openxmlformats.org/officeDocument/2006/relationships/oleObject" Target="../embeddings/oleObject10.bin"/><Relationship Id="rId4" Type="http://schemas.openxmlformats.org/officeDocument/2006/relationships/oleObject" Target="../embeddings/oleObject9.bin"/></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12.xml"/><Relationship Id="rId1" Type="http://schemas.openxmlformats.org/officeDocument/2006/relationships/vmlDrawing" Target="../drawings/vmlDrawing5.vml"/><Relationship Id="rId6" Type="http://schemas.openxmlformats.org/officeDocument/2006/relationships/oleObject" Target="../embeddings/oleObject15.bin"/><Relationship Id="rId5" Type="http://schemas.openxmlformats.org/officeDocument/2006/relationships/oleObject" Target="../embeddings/oleObject14.bin"/><Relationship Id="rId4" Type="http://schemas.openxmlformats.org/officeDocument/2006/relationships/oleObject" Target="../embeddings/oleObject13.bin"/></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12.xml"/><Relationship Id="rId1" Type="http://schemas.openxmlformats.org/officeDocument/2006/relationships/vmlDrawing" Target="../drawings/vmlDrawing6.vml"/><Relationship Id="rId6" Type="http://schemas.openxmlformats.org/officeDocument/2006/relationships/oleObject" Target="../embeddings/oleObject19.bin"/><Relationship Id="rId5" Type="http://schemas.openxmlformats.org/officeDocument/2006/relationships/oleObject" Target="../embeddings/oleObject18.bin"/><Relationship Id="rId4" Type="http://schemas.openxmlformats.org/officeDocument/2006/relationships/oleObject" Target="../embeddings/oleObject17.bin"/></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1.xml"/><Relationship Id="rId1" Type="http://schemas.openxmlformats.org/officeDocument/2006/relationships/vmlDrawing" Target="../drawings/vmlDrawing7.vml"/></Relationships>
</file>

<file path=ppt/slides/_rels/slide36.xml.rels><?xml version="1.0" encoding="UTF-8" standalone="yes"?>
<Relationships xmlns="http://schemas.openxmlformats.org/package/2006/relationships"><Relationship Id="rId3" Type="http://schemas.openxmlformats.org/officeDocument/2006/relationships/oleObject" Target="../embeddings/Microsoft_Office_Excel_97-2003_Worksheet2.xls"/><Relationship Id="rId2" Type="http://schemas.openxmlformats.org/officeDocument/2006/relationships/slideLayout" Target="../slideLayouts/slideLayout1.xml"/><Relationship Id="rId1" Type="http://schemas.openxmlformats.org/officeDocument/2006/relationships/vmlDrawing" Target="../drawings/vmlDrawing8.vml"/></Relationships>
</file>

<file path=ppt/slides/_rels/slide37.xml.rels><?xml version="1.0" encoding="UTF-8" standalone="yes"?>
<Relationships xmlns="http://schemas.openxmlformats.org/package/2006/relationships"><Relationship Id="rId3" Type="http://schemas.openxmlformats.org/officeDocument/2006/relationships/oleObject" Target="../embeddings/Microsoft_Office_Excel_97-2003_Worksheet3.xls"/><Relationship Id="rId2" Type="http://schemas.openxmlformats.org/officeDocument/2006/relationships/slideLayout" Target="../slideLayouts/slideLayout1.xml"/><Relationship Id="rId1" Type="http://schemas.openxmlformats.org/officeDocument/2006/relationships/vmlDrawing" Target="../drawings/vmlDrawing9.vml"/></Relationships>
</file>

<file path=ppt/slides/_rels/slide38.xml.rels><?xml version="1.0" encoding="UTF-8" standalone="yes"?>
<Relationships xmlns="http://schemas.openxmlformats.org/package/2006/relationships"><Relationship Id="rId3" Type="http://schemas.openxmlformats.org/officeDocument/2006/relationships/oleObject" Target="../embeddings/Microsoft_Office_Excel_97-2003_Worksheet4.xls"/><Relationship Id="rId2" Type="http://schemas.openxmlformats.org/officeDocument/2006/relationships/slideLayout" Target="../slideLayouts/slideLayout1.xml"/><Relationship Id="rId1" Type="http://schemas.openxmlformats.org/officeDocument/2006/relationships/vmlDrawing" Target="../drawings/vmlDrawing10.vml"/></Relationships>
</file>

<file path=ppt/slides/_rels/slide39.xml.rels><?xml version="1.0" encoding="UTF-8" standalone="yes"?>
<Relationships xmlns="http://schemas.openxmlformats.org/package/2006/relationships"><Relationship Id="rId3" Type="http://schemas.openxmlformats.org/officeDocument/2006/relationships/oleObject" Target="../embeddings/Microsoft_Office_Excel_97-2003_Worksheet5.xls"/><Relationship Id="rId2" Type="http://schemas.openxmlformats.org/officeDocument/2006/relationships/slideLayout" Target="../slideLayouts/slideLayout1.xml"/><Relationship Id="rId1" Type="http://schemas.openxmlformats.org/officeDocument/2006/relationships/vmlDrawing" Target="../drawings/vmlDrawing11.v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Date Placeholder 3"/>
          <p:cNvSpPr>
            <a:spLocks noGrp="1"/>
          </p:cNvSpPr>
          <p:nvPr>
            <p:ph type="dt" sz="quarter" idx="10"/>
          </p:nvPr>
        </p:nvSpPr>
        <p:spPr>
          <a:noFill/>
        </p:spPr>
        <p:txBody>
          <a:bodyPr/>
          <a:lstStyle/>
          <a:p>
            <a:fld id="{75841CBE-AAF9-4C77-BE65-D645C0C5E297}" type="datetime8">
              <a:rPr lang="en-US" smtClean="0"/>
              <a:pPr/>
              <a:t>2/16/2013 9:53 AM</a:t>
            </a:fld>
            <a:endParaRPr lang="en-US" smtClean="0"/>
          </a:p>
        </p:txBody>
      </p:sp>
      <p:sp>
        <p:nvSpPr>
          <p:cNvPr id="23555" name="Slide Number Placeholder 4"/>
          <p:cNvSpPr>
            <a:spLocks noGrp="1"/>
          </p:cNvSpPr>
          <p:nvPr>
            <p:ph type="sldNum" sz="quarter" idx="11"/>
          </p:nvPr>
        </p:nvSpPr>
        <p:spPr>
          <a:noFill/>
        </p:spPr>
        <p:txBody>
          <a:bodyPr/>
          <a:lstStyle/>
          <a:p>
            <a:fld id="{69366FD0-568F-4387-A24D-B527D2C20F9E}" type="slidenum">
              <a:rPr lang="ar-SA" smtClean="0"/>
              <a:pPr/>
              <a:t>1</a:t>
            </a:fld>
            <a:endParaRPr lang="en-US" smtClean="0"/>
          </a:p>
        </p:txBody>
      </p:sp>
      <p:sp>
        <p:nvSpPr>
          <p:cNvPr id="543746" name="AutoShape 2"/>
          <p:cNvSpPr>
            <a:spLocks noChangeArrowheads="1"/>
          </p:cNvSpPr>
          <p:nvPr/>
        </p:nvSpPr>
        <p:spPr bwMode="auto">
          <a:xfrm>
            <a:off x="1143000" y="1828800"/>
            <a:ext cx="7315200" cy="2743200"/>
          </a:xfrm>
          <a:prstGeom prst="roundRect">
            <a:avLst>
              <a:gd name="adj" fmla="val 16667"/>
            </a:avLst>
          </a:prstGeom>
          <a:solidFill>
            <a:schemeClr val="accent2"/>
          </a:solidFill>
          <a:ln w="9525">
            <a:noFill/>
            <a:round/>
            <a:headEnd/>
            <a:tailEnd/>
          </a:ln>
          <a:effectLst>
            <a:outerShdw dist="107763" dir="2700000" algn="ctr" rotWithShape="0">
              <a:schemeClr val="bg2"/>
            </a:outerShdw>
          </a:effectLst>
        </p:spPr>
        <p:txBody>
          <a:bodyPr wrap="none" lIns="0" tIns="0" rIns="0" bIns="0" anchor="ctr"/>
          <a:lstStyle/>
          <a:p>
            <a:pPr>
              <a:defRPr/>
            </a:pPr>
            <a:endParaRPr lang="en-US" dirty="0"/>
          </a:p>
        </p:txBody>
      </p:sp>
      <p:sp>
        <p:nvSpPr>
          <p:cNvPr id="23557" name="Rectangle 3"/>
          <p:cNvSpPr>
            <a:spLocks noGrp="1" noChangeArrowheads="1"/>
          </p:cNvSpPr>
          <p:nvPr>
            <p:ph type="title"/>
          </p:nvPr>
        </p:nvSpPr>
        <p:spPr>
          <a:xfrm>
            <a:off x="1371600" y="1981200"/>
            <a:ext cx="6858000" cy="2362200"/>
          </a:xfrm>
          <a:noFill/>
        </p:spPr>
        <p:txBody>
          <a:bodyPr/>
          <a:lstStyle/>
          <a:p>
            <a:pPr algn="ctr">
              <a:buFont typeface="Webdings" pitchFamily="18" charset="2"/>
              <a:buNone/>
            </a:pPr>
            <a:r>
              <a:rPr lang="de-DE" sz="1200" dirty="0" smtClean="0">
                <a:solidFill>
                  <a:schemeClr val="bg1"/>
                </a:solidFill>
              </a:rPr>
              <a:t/>
            </a:r>
            <a:br>
              <a:rPr lang="de-DE" sz="1200" dirty="0" smtClean="0">
                <a:solidFill>
                  <a:schemeClr val="bg1"/>
                </a:solidFill>
              </a:rPr>
            </a:br>
            <a:r>
              <a:rPr lang="de-DE" sz="3600" dirty="0" smtClean="0">
                <a:solidFill>
                  <a:schemeClr val="bg1"/>
                </a:solidFill>
                <a:latin typeface="Albertus Extra Bold" pitchFamily="34" charset="0"/>
              </a:rPr>
              <a:t>Time Planning and Con</a:t>
            </a:r>
            <a:r>
              <a:rPr lang="de-DE" sz="3600" dirty="0" smtClean="0">
                <a:solidFill>
                  <a:schemeClr val="bg1"/>
                </a:solidFill>
              </a:rPr>
              <a:t>trol</a:t>
            </a:r>
            <a:br>
              <a:rPr lang="de-DE" sz="3600" dirty="0" smtClean="0">
                <a:solidFill>
                  <a:schemeClr val="bg1"/>
                </a:solidFill>
              </a:rPr>
            </a:br>
            <a:r>
              <a:rPr lang="de-DE" sz="3600" dirty="0" smtClean="0">
                <a:solidFill>
                  <a:schemeClr val="bg1"/>
                </a:solidFill>
              </a:rPr>
              <a:t/>
            </a:r>
            <a:br>
              <a:rPr lang="de-DE" sz="3600" dirty="0" smtClean="0">
                <a:solidFill>
                  <a:schemeClr val="bg1"/>
                </a:solidFill>
              </a:rPr>
            </a:br>
            <a:r>
              <a:rPr lang="en-US" sz="2800" dirty="0" smtClean="0">
                <a:solidFill>
                  <a:schemeClr val="bg1"/>
                </a:solidFill>
                <a:latin typeface="Arial Black" pitchFamily="34" charset="0"/>
              </a:rPr>
              <a:t>Activity on Node Network and Precedence Diagramming</a:t>
            </a:r>
            <a:endParaRPr lang="de-DE" sz="2800" dirty="0" smtClean="0">
              <a:solidFill>
                <a:schemeClr val="bg1"/>
              </a:solidFill>
              <a:latin typeface="Arial Black" pitchFamily="34" charset="0"/>
            </a:endParaRPr>
          </a:p>
        </p:txBody>
      </p:sp>
      <p:sp>
        <p:nvSpPr>
          <p:cNvPr id="23558" name="Line 4"/>
          <p:cNvSpPr>
            <a:spLocks noChangeShapeType="1"/>
          </p:cNvSpPr>
          <p:nvPr/>
        </p:nvSpPr>
        <p:spPr bwMode="auto">
          <a:xfrm>
            <a:off x="6934200" y="990600"/>
            <a:ext cx="0" cy="1066800"/>
          </a:xfrm>
          <a:prstGeom prst="line">
            <a:avLst/>
          </a:prstGeom>
          <a:noFill/>
          <a:ln w="38100">
            <a:solidFill>
              <a:srgbClr val="990000"/>
            </a:solidFill>
            <a:round/>
            <a:headEnd/>
            <a:tailEnd/>
          </a:ln>
        </p:spPr>
        <p:txBody>
          <a:bodyPr lIns="0" tIns="0" rIns="0" bIns="0"/>
          <a:lstStyle/>
          <a:p>
            <a:endParaRPr lang="en-US"/>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Date Placeholder 3"/>
          <p:cNvSpPr>
            <a:spLocks noGrp="1"/>
          </p:cNvSpPr>
          <p:nvPr>
            <p:ph type="dt" sz="quarter" idx="10"/>
          </p:nvPr>
        </p:nvSpPr>
        <p:spPr>
          <a:noFill/>
        </p:spPr>
        <p:txBody>
          <a:bodyPr/>
          <a:lstStyle/>
          <a:p>
            <a:fld id="{8BF2A5CD-B59F-4E33-8D29-01DD2DE7BEE3}" type="datetime8">
              <a:rPr lang="en-US" smtClean="0"/>
              <a:pPr/>
              <a:t>2/16/2013 9:53 AM</a:t>
            </a:fld>
            <a:endParaRPr lang="en-US" smtClean="0"/>
          </a:p>
        </p:txBody>
      </p:sp>
      <p:sp>
        <p:nvSpPr>
          <p:cNvPr id="31747" name="Slide Number Placeholder 4"/>
          <p:cNvSpPr>
            <a:spLocks noGrp="1"/>
          </p:cNvSpPr>
          <p:nvPr>
            <p:ph type="sldNum" sz="quarter" idx="11"/>
          </p:nvPr>
        </p:nvSpPr>
        <p:spPr>
          <a:noFill/>
        </p:spPr>
        <p:txBody>
          <a:bodyPr/>
          <a:lstStyle/>
          <a:p>
            <a:fld id="{840ADB4A-FD12-41E1-8EDE-8B786383BFD9}" type="slidenum">
              <a:rPr lang="ar-SA" smtClean="0"/>
              <a:pPr/>
              <a:t>10</a:t>
            </a:fld>
            <a:endParaRPr lang="en-US" smtClean="0"/>
          </a:p>
        </p:txBody>
      </p:sp>
      <p:sp>
        <p:nvSpPr>
          <p:cNvPr id="522243" name="Rectangle 3"/>
          <p:cNvSpPr>
            <a:spLocks noGrp="1" noChangeArrowheads="1"/>
          </p:cNvSpPr>
          <p:nvPr>
            <p:ph type="body" idx="1"/>
          </p:nvPr>
        </p:nvSpPr>
        <p:spPr>
          <a:xfrm>
            <a:off x="838200" y="1454150"/>
            <a:ext cx="7924800" cy="3740255"/>
          </a:xfrm>
          <a:solidFill>
            <a:schemeClr val="bg1"/>
          </a:solidFill>
          <a:ln>
            <a:solidFill>
              <a:schemeClr val="tx2"/>
            </a:solidFill>
          </a:ln>
          <a:effectLst>
            <a:outerShdw dist="107763" dir="18900000" algn="ctr" rotWithShape="0">
              <a:schemeClr val="bg2">
                <a:alpha val="50000"/>
              </a:schemeClr>
            </a:outerShdw>
          </a:effectLst>
        </p:spPr>
        <p:txBody>
          <a:bodyPr/>
          <a:lstStyle/>
          <a:p>
            <a:pPr marL="363538" lvl="1" indent="-363538" algn="just">
              <a:buClr>
                <a:srgbClr val="CC3300"/>
              </a:buClr>
              <a:buSzPct val="100000"/>
              <a:buFont typeface="Wingdings" pitchFamily="2" charset="2"/>
              <a:buAutoNum type="arabicPeriod"/>
              <a:defRPr/>
            </a:pPr>
            <a:r>
              <a:rPr lang="en-US" sz="2400" dirty="0" smtClean="0"/>
              <a:t>The "Early Start" (ES) or "Earliest Start" of an activity is the earliest time that the activity can possibly start allowing for the time required to complete the preceding activities.</a:t>
            </a:r>
          </a:p>
          <a:p>
            <a:pPr marL="363538" lvl="1" indent="-363538" algn="just">
              <a:buClr>
                <a:srgbClr val="CC3300"/>
              </a:buClr>
              <a:buSzPct val="100000"/>
              <a:buFont typeface="Wingdings" pitchFamily="2" charset="2"/>
              <a:buAutoNum type="arabicPeriod"/>
              <a:defRPr/>
            </a:pPr>
            <a:r>
              <a:rPr lang="en-US" sz="2400" dirty="0" smtClean="0"/>
              <a:t>The "Early Finish" (EF) or "Earliest Finish" of an activity is the earliest possible time that it can be completed and is determined by adding that activity's duration to its early start time.</a:t>
            </a:r>
          </a:p>
        </p:txBody>
      </p:sp>
      <p:sp>
        <p:nvSpPr>
          <p:cNvPr id="522245" name="Rectangle 5"/>
          <p:cNvSpPr>
            <a:spLocks noGrp="1" noChangeArrowheads="1"/>
          </p:cNvSpPr>
          <p:nvPr>
            <p:ph type="title"/>
          </p:nvPr>
        </p:nvSpPr>
        <p:spPr>
          <a:xfrm>
            <a:off x="623888" y="322263"/>
            <a:ext cx="4176712" cy="515937"/>
          </a:xfrm>
          <a:solidFill>
            <a:schemeClr val="bg1"/>
          </a:solidFill>
          <a:ln>
            <a:solidFill>
              <a:schemeClr val="tx2"/>
            </a:solidFill>
          </a:ln>
        </p:spPr>
        <p:txBody>
          <a:bodyPr/>
          <a:lstStyle/>
          <a:p>
            <a:pPr>
              <a:buClr>
                <a:srgbClr val="CC3300"/>
              </a:buClr>
              <a:defRPr/>
            </a:pPr>
            <a:r>
              <a:rPr lang="en-US" sz="2400" dirty="0" smtClean="0">
                <a:solidFill>
                  <a:srgbClr val="CC3300"/>
                </a:solidFill>
                <a:effectLst>
                  <a:outerShdw blurRad="38100" dist="38100" dir="2700000" algn="tl">
                    <a:srgbClr val="C0C0C0"/>
                  </a:outerShdw>
                </a:effectLst>
              </a:rPr>
              <a:t>EARLY ACTIVITY TIMES</a:t>
            </a:r>
            <a:endParaRPr lang="de-DE" sz="1700" smtClean="0"/>
          </a:p>
        </p:txBody>
      </p:sp>
      <p:graphicFrame>
        <p:nvGraphicFramePr>
          <p:cNvPr id="7" name="Group 20"/>
          <p:cNvGraphicFramePr>
            <a:graphicFrameLocks/>
          </p:cNvGraphicFramePr>
          <p:nvPr>
            <p:extLst>
              <p:ext uri="{D42A27DB-BD31-4B8C-83A1-F6EECF244321}">
                <p14:modId xmlns:p14="http://schemas.microsoft.com/office/powerpoint/2010/main" xmlns="" val="1591524213"/>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4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4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Date Placeholder 3"/>
          <p:cNvSpPr>
            <a:spLocks noGrp="1"/>
          </p:cNvSpPr>
          <p:nvPr>
            <p:ph type="dt" sz="quarter" idx="10"/>
          </p:nvPr>
        </p:nvSpPr>
        <p:spPr>
          <a:noFill/>
        </p:spPr>
        <p:txBody>
          <a:bodyPr/>
          <a:lstStyle/>
          <a:p>
            <a:fld id="{18D4BAAC-90DA-4607-8250-CA915C62BFE0}" type="datetime8">
              <a:rPr lang="en-US" smtClean="0"/>
              <a:pPr/>
              <a:t>2/16/2013 9:53 AM</a:t>
            </a:fld>
            <a:endParaRPr lang="en-US" smtClean="0"/>
          </a:p>
        </p:txBody>
      </p:sp>
      <p:sp>
        <p:nvSpPr>
          <p:cNvPr id="32771" name="Slide Number Placeholder 4"/>
          <p:cNvSpPr>
            <a:spLocks noGrp="1"/>
          </p:cNvSpPr>
          <p:nvPr>
            <p:ph type="sldNum" sz="quarter" idx="11"/>
          </p:nvPr>
        </p:nvSpPr>
        <p:spPr>
          <a:noFill/>
        </p:spPr>
        <p:txBody>
          <a:bodyPr/>
          <a:lstStyle/>
          <a:p>
            <a:fld id="{18123CD5-18FE-4770-A639-BC879035ACE3}" type="slidenum">
              <a:rPr lang="ar-SA" smtClean="0"/>
              <a:pPr/>
              <a:t>11</a:t>
            </a:fld>
            <a:endParaRPr lang="en-US" smtClean="0"/>
          </a:p>
        </p:txBody>
      </p:sp>
      <p:sp>
        <p:nvSpPr>
          <p:cNvPr id="528386" name="Rectangle 2"/>
          <p:cNvSpPr>
            <a:spLocks noGrp="1" noChangeArrowheads="1"/>
          </p:cNvSpPr>
          <p:nvPr>
            <p:ph type="body" idx="1"/>
          </p:nvPr>
        </p:nvSpPr>
        <p:spPr>
          <a:xfrm>
            <a:off x="762000" y="1371600"/>
            <a:ext cx="8001000" cy="4446588"/>
          </a:xfrm>
          <a:solidFill>
            <a:schemeClr val="bg1"/>
          </a:solidFill>
          <a:ln>
            <a:solidFill>
              <a:schemeClr val="tx2"/>
            </a:solidFill>
          </a:ln>
          <a:effectLst>
            <a:outerShdw dist="107763" dir="18900000" algn="ctr" rotWithShape="0">
              <a:schemeClr val="bg2">
                <a:alpha val="50000"/>
              </a:schemeClr>
            </a:outerShdw>
          </a:effectLst>
        </p:spPr>
        <p:txBody>
          <a:bodyPr/>
          <a:lstStyle/>
          <a:p>
            <a:pPr marL="454025" indent="-454025" algn="just">
              <a:lnSpc>
                <a:spcPct val="140000"/>
              </a:lnSpc>
              <a:buClr>
                <a:srgbClr val="CC3300"/>
              </a:buClr>
              <a:buSzTx/>
              <a:buFont typeface="Wingdings" pitchFamily="2" charset="2"/>
              <a:buChar char="Ø"/>
              <a:defRPr/>
            </a:pPr>
            <a:r>
              <a:rPr lang="en-US" sz="1800" b="1" dirty="0" smtClean="0">
                <a:solidFill>
                  <a:schemeClr val="accent2"/>
                </a:solidFill>
                <a:effectLst>
                  <a:outerShdw blurRad="38100" dist="38100" dir="2700000" algn="tl">
                    <a:srgbClr val="000000">
                      <a:alpha val="43137"/>
                    </a:srgbClr>
                  </a:outerShdw>
                </a:effectLst>
              </a:rPr>
              <a:t>Direction</a:t>
            </a:r>
            <a:r>
              <a:rPr lang="en-US" sz="1800" dirty="0" smtClean="0"/>
              <a:t>: Proceed from project start to project finish, from </a:t>
            </a:r>
            <a:r>
              <a:rPr lang="en-US" sz="1800" b="1" dirty="0" smtClean="0">
                <a:solidFill>
                  <a:schemeClr val="accent2"/>
                </a:solidFill>
                <a:effectLst>
                  <a:outerShdw blurRad="38100" dist="38100" dir="2700000" algn="tl">
                    <a:srgbClr val="000000">
                      <a:alpha val="43137"/>
                    </a:srgbClr>
                  </a:outerShdw>
                </a:effectLst>
              </a:rPr>
              <a:t>left to right</a:t>
            </a:r>
            <a:r>
              <a:rPr lang="en-US" sz="1800" dirty="0" smtClean="0"/>
              <a:t>. </a:t>
            </a:r>
          </a:p>
          <a:p>
            <a:pPr marL="454025" indent="-454025" algn="just">
              <a:lnSpc>
                <a:spcPct val="140000"/>
              </a:lnSpc>
              <a:buClr>
                <a:srgbClr val="CC3300"/>
              </a:buClr>
              <a:buSzTx/>
              <a:buFont typeface="Wingdings" pitchFamily="2" charset="2"/>
              <a:buChar char="Ø"/>
              <a:defRPr/>
            </a:pPr>
            <a:r>
              <a:rPr lang="en-US" sz="1800" b="1" dirty="0" smtClean="0">
                <a:solidFill>
                  <a:schemeClr val="accent2"/>
                </a:solidFill>
                <a:effectLst>
                  <a:outerShdw blurRad="38100" dist="38100" dir="2700000" algn="tl">
                    <a:srgbClr val="000000">
                      <a:alpha val="43137"/>
                    </a:srgbClr>
                  </a:outerShdw>
                </a:effectLst>
              </a:rPr>
              <a:t>Name</a:t>
            </a:r>
            <a:r>
              <a:rPr lang="en-US" sz="1800" dirty="0" smtClean="0"/>
              <a:t>: This process is called the "</a:t>
            </a:r>
            <a:r>
              <a:rPr lang="en-US" sz="1800" b="1" dirty="0" smtClean="0">
                <a:solidFill>
                  <a:schemeClr val="accent2"/>
                </a:solidFill>
                <a:effectLst>
                  <a:outerShdw blurRad="38100" dist="38100" dir="2700000" algn="tl">
                    <a:srgbClr val="000000">
                      <a:alpha val="43137"/>
                    </a:srgbClr>
                  </a:outerShdw>
                </a:effectLst>
              </a:rPr>
              <a:t>forward pass</a:t>
            </a:r>
            <a:r>
              <a:rPr lang="en-US" sz="1800" dirty="0" smtClean="0"/>
              <a:t>".</a:t>
            </a:r>
          </a:p>
          <a:p>
            <a:pPr marL="454025" indent="-454025" algn="just">
              <a:lnSpc>
                <a:spcPct val="140000"/>
              </a:lnSpc>
              <a:buClr>
                <a:srgbClr val="CC3300"/>
              </a:buClr>
              <a:buSzTx/>
              <a:buFont typeface="Wingdings" pitchFamily="2" charset="2"/>
              <a:buChar char="Ø"/>
              <a:defRPr/>
            </a:pPr>
            <a:r>
              <a:rPr lang="en-US" sz="1800" b="1" dirty="0" smtClean="0">
                <a:solidFill>
                  <a:schemeClr val="accent2"/>
                </a:solidFill>
                <a:effectLst>
                  <a:outerShdw blurRad="38100" dist="38100" dir="2700000" algn="tl">
                    <a:srgbClr val="000000">
                      <a:alpha val="43137"/>
                    </a:srgbClr>
                  </a:outerShdw>
                </a:effectLst>
              </a:rPr>
              <a:t>Assumption</a:t>
            </a:r>
            <a:r>
              <a:rPr lang="en-US" sz="1800" dirty="0" smtClean="0"/>
              <a:t>: every activity will start as early as possible. That is to say, each activity will start just as soon as the last of its predecessors is finished. </a:t>
            </a:r>
          </a:p>
          <a:p>
            <a:pPr marL="454025" indent="-454025" algn="just">
              <a:lnSpc>
                <a:spcPct val="140000"/>
              </a:lnSpc>
              <a:buClr>
                <a:srgbClr val="CC3300"/>
              </a:buClr>
              <a:buSzTx/>
              <a:buFont typeface="Wingdings" pitchFamily="2" charset="2"/>
              <a:buChar char="Ø"/>
              <a:defRPr/>
            </a:pPr>
            <a:r>
              <a:rPr lang="en-US" sz="1800" dirty="0" smtClean="0"/>
              <a:t>The </a:t>
            </a:r>
            <a:r>
              <a:rPr lang="en-US" sz="1800" b="1" dirty="0" smtClean="0">
                <a:solidFill>
                  <a:schemeClr val="accent2"/>
                </a:solidFill>
                <a:effectLst>
                  <a:outerShdw blurRad="38100" dist="38100" dir="2700000" algn="tl">
                    <a:srgbClr val="000000">
                      <a:alpha val="43137"/>
                    </a:srgbClr>
                  </a:outerShdw>
                </a:effectLst>
              </a:rPr>
              <a:t>ES</a:t>
            </a:r>
            <a:r>
              <a:rPr lang="en-US" sz="1800" dirty="0" smtClean="0"/>
              <a:t> value of each activity is determined first.</a:t>
            </a:r>
          </a:p>
          <a:p>
            <a:pPr marL="454025" indent="-454025" algn="just">
              <a:lnSpc>
                <a:spcPct val="140000"/>
              </a:lnSpc>
              <a:buClr>
                <a:srgbClr val="CC3300"/>
              </a:buClr>
              <a:buSzTx/>
              <a:buFont typeface="Wingdings" pitchFamily="2" charset="2"/>
              <a:buChar char="Ø"/>
              <a:defRPr/>
            </a:pPr>
            <a:r>
              <a:rPr lang="en-US" sz="1800" dirty="0" smtClean="0"/>
              <a:t>The </a:t>
            </a:r>
            <a:r>
              <a:rPr lang="en-US" sz="1800" b="1" dirty="0" smtClean="0">
                <a:solidFill>
                  <a:schemeClr val="accent2"/>
                </a:solidFill>
                <a:effectLst>
                  <a:outerShdw blurRad="38100" dist="38100" dir="2700000" algn="tl">
                    <a:srgbClr val="000000">
                      <a:alpha val="43137"/>
                    </a:srgbClr>
                  </a:outerShdw>
                </a:effectLst>
              </a:rPr>
              <a:t>EF</a:t>
            </a:r>
            <a:r>
              <a:rPr lang="en-US" sz="1800" dirty="0" smtClean="0"/>
              <a:t> time is obtained by adding the activity duration to the ES time.</a:t>
            </a:r>
          </a:p>
          <a:p>
            <a:pPr marL="454025" indent="-454025" algn="ctr">
              <a:lnSpc>
                <a:spcPct val="140000"/>
              </a:lnSpc>
              <a:buClr>
                <a:srgbClr val="CC3300"/>
              </a:buClr>
              <a:buSzTx/>
              <a:buFontTx/>
              <a:buNone/>
              <a:defRPr/>
            </a:pPr>
            <a:r>
              <a:rPr lang="en-US" sz="2400" b="1" dirty="0" smtClean="0">
                <a:solidFill>
                  <a:schemeClr val="accent6"/>
                </a:solidFill>
                <a:effectLst>
                  <a:outerShdw blurRad="38100" dist="38100" dir="2700000" algn="tl">
                    <a:srgbClr val="000000">
                      <a:alpha val="43137"/>
                    </a:srgbClr>
                  </a:outerShdw>
                </a:effectLst>
              </a:rPr>
              <a:t>EF = ES + D</a:t>
            </a:r>
          </a:p>
          <a:p>
            <a:pPr marL="454025" indent="-454025" algn="just">
              <a:lnSpc>
                <a:spcPct val="140000"/>
              </a:lnSpc>
              <a:buClr>
                <a:srgbClr val="CC3300"/>
              </a:buClr>
              <a:buSzTx/>
              <a:buFont typeface="Wingdings" pitchFamily="2" charset="2"/>
              <a:buChar char="Ø"/>
              <a:defRPr/>
            </a:pPr>
            <a:r>
              <a:rPr lang="en-US" sz="1800" dirty="0" smtClean="0"/>
              <a:t>In case of merge activities the earliest possible start time is equal to the latest (or </a:t>
            </a:r>
            <a:r>
              <a:rPr lang="en-US" sz="1800" b="1" dirty="0" smtClean="0">
                <a:solidFill>
                  <a:schemeClr val="accent2"/>
                </a:solidFill>
                <a:effectLst>
                  <a:outerShdw blurRad="38100" dist="38100" dir="2700000" algn="tl">
                    <a:srgbClr val="000000">
                      <a:alpha val="43137"/>
                    </a:srgbClr>
                  </a:outerShdw>
                </a:effectLst>
              </a:rPr>
              <a:t>largest</a:t>
            </a:r>
            <a:r>
              <a:rPr lang="en-US" sz="1800" dirty="0" smtClean="0"/>
              <a:t>) of the EF values of the immediately preceding activities. </a:t>
            </a:r>
            <a:endParaRPr lang="de-DE" sz="1800" dirty="0" smtClean="0"/>
          </a:p>
        </p:txBody>
      </p:sp>
      <p:sp>
        <p:nvSpPr>
          <p:cNvPr id="528387" name="Rectangle 3"/>
          <p:cNvSpPr>
            <a:spLocks noChangeArrowheads="1"/>
          </p:cNvSpPr>
          <p:nvPr/>
        </p:nvSpPr>
        <p:spPr bwMode="auto">
          <a:xfrm>
            <a:off x="304800" y="322263"/>
            <a:ext cx="7224712" cy="515937"/>
          </a:xfrm>
          <a:prstGeom prst="rect">
            <a:avLst/>
          </a:prstGeom>
          <a:solidFill>
            <a:schemeClr val="bg1"/>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400" dirty="0">
                <a:solidFill>
                  <a:srgbClr val="CC3300"/>
                </a:solidFill>
                <a:effectLst>
                  <a:outerShdw blurRad="38100" dist="38100" dir="2700000" algn="tl">
                    <a:srgbClr val="C0C0C0"/>
                  </a:outerShdw>
                </a:effectLst>
              </a:rPr>
              <a:t>COMPUTATIONS OF EARLY ACTIVITY TIMES</a:t>
            </a:r>
            <a:endParaRPr lang="de-DE" sz="1700">
              <a:solidFill>
                <a:schemeClr val="tx2"/>
              </a:solidFill>
            </a:endParaRPr>
          </a:p>
        </p:txBody>
      </p:sp>
      <p:graphicFrame>
        <p:nvGraphicFramePr>
          <p:cNvPr id="7" name="Group 20"/>
          <p:cNvGraphicFramePr>
            <a:graphicFrameLocks/>
          </p:cNvGraphicFramePr>
          <p:nvPr>
            <p:extLst>
              <p:ext uri="{D42A27DB-BD31-4B8C-83A1-F6EECF244321}">
                <p14:modId xmlns:p14="http://schemas.microsoft.com/office/powerpoint/2010/main" xmlns="" val="1609242907"/>
              </p:ext>
            </p:extLst>
          </p:nvPr>
        </p:nvGraphicFramePr>
        <p:xfrm>
          <a:off x="7745923"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838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838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2838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2838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2838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2838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2838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noFill/>
        </p:spPr>
        <p:txBody>
          <a:bodyPr/>
          <a:lstStyle/>
          <a:p>
            <a:fld id="{153E838D-493C-4217-9733-9D4E3031E3BF}" type="datetime8">
              <a:rPr lang="en-US" smtClean="0"/>
              <a:pPr/>
              <a:t>2/16/2013 9:53 AM</a:t>
            </a:fld>
            <a:endParaRPr lang="en-US" smtClean="0"/>
          </a:p>
        </p:txBody>
      </p:sp>
      <p:sp>
        <p:nvSpPr>
          <p:cNvPr id="1028" name="Slide Number Placeholder 4"/>
          <p:cNvSpPr>
            <a:spLocks noGrp="1"/>
          </p:cNvSpPr>
          <p:nvPr>
            <p:ph type="sldNum" sz="quarter" idx="11"/>
          </p:nvPr>
        </p:nvSpPr>
        <p:spPr>
          <a:noFill/>
        </p:spPr>
        <p:txBody>
          <a:bodyPr/>
          <a:lstStyle/>
          <a:p>
            <a:fld id="{84E86C8B-D2EE-4727-958A-9D4CBBF63260}" type="slidenum">
              <a:rPr lang="ar-SA" smtClean="0"/>
              <a:pPr/>
              <a:t>12</a:t>
            </a:fld>
            <a:endParaRPr lang="en-US" smtClean="0"/>
          </a:p>
        </p:txBody>
      </p:sp>
      <p:sp>
        <p:nvSpPr>
          <p:cNvPr id="6" name="Rectangle 5"/>
          <p:cNvSpPr>
            <a:spLocks noChangeArrowheads="1"/>
          </p:cNvSpPr>
          <p:nvPr/>
        </p:nvSpPr>
        <p:spPr bwMode="auto">
          <a:xfrm>
            <a:off x="685800" y="381000"/>
            <a:ext cx="2133600" cy="515938"/>
          </a:xfrm>
          <a:prstGeom prst="rect">
            <a:avLst/>
          </a:prstGeom>
          <a:solidFill>
            <a:schemeClr val="bg1"/>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effectLst>
                  <a:outerShdw blurRad="38100" dist="38100" dir="2700000" algn="tl">
                    <a:srgbClr val="C0C0C0"/>
                  </a:outerShdw>
                </a:effectLst>
              </a:rPr>
              <a:t>Example</a:t>
            </a:r>
            <a:endParaRPr lang="de-DE" sz="2800" dirty="0"/>
          </a:p>
        </p:txBody>
      </p:sp>
      <p:sp>
        <p:nvSpPr>
          <p:cNvPr id="4" name="Flowchart: Process 3"/>
          <p:cNvSpPr/>
          <p:nvPr/>
        </p:nvSpPr>
        <p:spPr bwMode="auto">
          <a:xfrm>
            <a:off x="5715000" y="896938"/>
            <a:ext cx="914400" cy="612648"/>
          </a:xfrm>
          <a:prstGeom prst="flowChartProcess">
            <a:avLst/>
          </a:prstGeom>
          <a:noFill/>
          <a:ln w="9525" cap="flat" cmpd="sng" algn="ctr">
            <a:noFill/>
            <a:prstDash val="solid"/>
            <a:round/>
            <a:headEnd type="none" w="med" len="med"/>
            <a:tailEnd type="none" w="med" len="med"/>
          </a:ln>
          <a:effectLst/>
        </p:spPr>
        <p:txBody>
          <a:bodyPr vert="horz" wrap="square" lIns="0" tIns="0" rIns="0" bIns="0" numCol="1" rtlCol="1"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ar-SA" sz="1100" b="1" i="0" u="none" strike="noStrike" cap="none" normalizeH="0" baseline="0" smtClean="0">
              <a:ln>
                <a:noFill/>
              </a:ln>
              <a:solidFill>
                <a:schemeClr val="tx1"/>
              </a:solidFill>
              <a:effectLst/>
              <a:latin typeface="Arial" charset="0"/>
            </a:endParaRPr>
          </a:p>
        </p:txBody>
      </p:sp>
      <p:cxnSp>
        <p:nvCxnSpPr>
          <p:cNvPr id="11" name="Straight Connector 10"/>
          <p:cNvCxnSpPr/>
          <p:nvPr/>
        </p:nvCxnSpPr>
        <p:spPr bwMode="auto">
          <a:xfrm>
            <a:off x="1600200" y="3657600"/>
            <a:ext cx="914400" cy="914400"/>
          </a:xfrm>
          <a:prstGeom prst="line">
            <a:avLst/>
          </a:prstGeom>
          <a:noFill/>
          <a:ln w="9525" cap="flat" cmpd="sng" algn="ctr">
            <a:noFill/>
            <a:prstDash val="solid"/>
            <a:round/>
            <a:headEnd type="none" w="med" len="med"/>
            <a:tailEnd type="none" w="med" len="med"/>
          </a:ln>
          <a:effectLst/>
        </p:spPr>
      </p:cxnSp>
      <p:cxnSp>
        <p:nvCxnSpPr>
          <p:cNvPr id="15" name="Straight Connector 14"/>
          <p:cNvCxnSpPr/>
          <p:nvPr/>
        </p:nvCxnSpPr>
        <p:spPr bwMode="auto">
          <a:xfrm>
            <a:off x="1809750" y="3238500"/>
            <a:ext cx="704850" cy="1333500"/>
          </a:xfrm>
          <a:prstGeom prst="line">
            <a:avLst/>
          </a:prstGeom>
          <a:noFill/>
          <a:ln w="9525" cap="flat" cmpd="sng" algn="ctr">
            <a:noFill/>
            <a:prstDash val="solid"/>
            <a:round/>
            <a:headEnd type="none" w="med" len="med"/>
            <a:tailEnd type="none" w="med" len="med"/>
          </a:ln>
          <a:effectLst/>
        </p:spPr>
      </p:cxnSp>
      <p:graphicFrame>
        <p:nvGraphicFramePr>
          <p:cNvPr id="12" name="Group 20"/>
          <p:cNvGraphicFramePr>
            <a:graphicFrameLocks/>
          </p:cNvGraphicFramePr>
          <p:nvPr>
            <p:extLst>
              <p:ext uri="{D42A27DB-BD31-4B8C-83A1-F6EECF244321}">
                <p14:modId xmlns:p14="http://schemas.microsoft.com/office/powerpoint/2010/main" xmlns="" val="2567875987"/>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rtl="1"/>
                      <a:endParaRPr lang="ar-SA"/>
                    </a:p>
                  </a:txBody>
                  <a:tcPr/>
                </a:tc>
              </a:tr>
            </a:tbl>
          </a:graphicData>
        </a:graphic>
      </p:graphicFrame>
      <p:pic>
        <p:nvPicPr>
          <p:cNvPr id="1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14401" y="1905000"/>
            <a:ext cx="7467600" cy="4089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3" name="TextBox 5"/>
          <p:cNvSpPr txBox="1">
            <a:spLocks noChangeArrowheads="1"/>
          </p:cNvSpPr>
          <p:nvPr/>
        </p:nvSpPr>
        <p:spPr bwMode="auto">
          <a:xfrm>
            <a:off x="838200" y="1066800"/>
            <a:ext cx="8001000" cy="369888"/>
          </a:xfrm>
          <a:prstGeom prst="rect">
            <a:avLst/>
          </a:prstGeom>
          <a:solidFill>
            <a:srgbClr val="F8F9BD"/>
          </a:solidFill>
          <a:ln w="9525">
            <a:solidFill>
              <a:schemeClr val="tx1"/>
            </a:solidFill>
            <a:miter lim="800000"/>
            <a:headEnd/>
            <a:tailEnd/>
          </a:ln>
        </p:spPr>
        <p:txBody>
          <a:bodyPr>
            <a:spAutoFit/>
          </a:bodyPr>
          <a:lstStyle/>
          <a:p>
            <a:pPr algn="just"/>
            <a:r>
              <a:rPr lang="en-US" sz="1800" b="0">
                <a:ea typeface="Times New Roman" pitchFamily="18" charset="0"/>
                <a:cs typeface="Arial" charset="0"/>
              </a:rPr>
              <a:t>Calculate the early activity times (ES and EF) and determine project time.</a:t>
            </a:r>
            <a:endParaRPr lang="en-US" sz="1800">
              <a:ea typeface="Times New Roman" pitchFamily="18" charset="0"/>
              <a:cs typeface="Arial" charset="0"/>
            </a:endParaRPr>
          </a:p>
        </p:txBody>
      </p:sp>
    </p:spTree>
    <p:extLst>
      <p:ext uri="{BB962C8B-B14F-4D97-AF65-F5344CB8AC3E}">
        <p14:creationId xmlns:p14="http://schemas.microsoft.com/office/powerpoint/2010/main" xmlns="" val="2785197526"/>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Date Placeholder 3"/>
          <p:cNvSpPr>
            <a:spLocks noGrp="1"/>
          </p:cNvSpPr>
          <p:nvPr>
            <p:ph type="dt" sz="quarter" idx="10"/>
          </p:nvPr>
        </p:nvSpPr>
        <p:spPr>
          <a:noFill/>
        </p:spPr>
        <p:txBody>
          <a:bodyPr/>
          <a:lstStyle/>
          <a:p>
            <a:fld id="{FBC65BE8-20A1-426E-A53A-DB8023B8659A}" type="datetime8">
              <a:rPr lang="en-US" smtClean="0"/>
              <a:pPr/>
              <a:t>2/16/2013 9:53 AM</a:t>
            </a:fld>
            <a:endParaRPr lang="en-US" smtClean="0"/>
          </a:p>
        </p:txBody>
      </p:sp>
      <p:sp>
        <p:nvSpPr>
          <p:cNvPr id="2052" name="Slide Number Placeholder 4"/>
          <p:cNvSpPr>
            <a:spLocks noGrp="1"/>
          </p:cNvSpPr>
          <p:nvPr>
            <p:ph type="sldNum" sz="quarter" idx="11"/>
          </p:nvPr>
        </p:nvSpPr>
        <p:spPr>
          <a:noFill/>
        </p:spPr>
        <p:txBody>
          <a:bodyPr/>
          <a:lstStyle/>
          <a:p>
            <a:fld id="{F845C69A-F08A-4B70-BC5B-39B1A354980D}" type="slidenum">
              <a:rPr lang="ar-SA" smtClean="0"/>
              <a:pPr/>
              <a:t>13</a:t>
            </a:fld>
            <a:endParaRPr lang="en-US" dirty="0" smtClean="0"/>
          </a:p>
        </p:txBody>
      </p:sp>
      <p:sp>
        <p:nvSpPr>
          <p:cNvPr id="540674" name="Rectangle 2"/>
          <p:cNvSpPr>
            <a:spLocks noGrp="1" noChangeArrowheads="1"/>
          </p:cNvSpPr>
          <p:nvPr>
            <p:ph type="title"/>
          </p:nvPr>
        </p:nvSpPr>
        <p:spPr>
          <a:xfrm>
            <a:off x="623888" y="322263"/>
            <a:ext cx="2195512" cy="515937"/>
          </a:xfrm>
          <a:solidFill>
            <a:schemeClr val="bg1"/>
          </a:solidFill>
          <a:ln>
            <a:solidFill>
              <a:schemeClr val="tx2"/>
            </a:solidFill>
          </a:ln>
        </p:spPr>
        <p:txBody>
          <a:bodyPr/>
          <a:lstStyle/>
          <a:p>
            <a:pPr>
              <a:buClr>
                <a:srgbClr val="CC3300"/>
              </a:buClr>
              <a:defRPr/>
            </a:pPr>
            <a:r>
              <a:rPr lang="en-US" sz="2800" dirty="0" smtClean="0">
                <a:solidFill>
                  <a:srgbClr val="CC3300"/>
                </a:solidFill>
                <a:effectLst>
                  <a:outerShdw blurRad="38100" dist="38100" dir="2700000" algn="tl">
                    <a:srgbClr val="C0C0C0"/>
                  </a:outerShdw>
                </a:effectLst>
              </a:rPr>
              <a:t>Example</a:t>
            </a:r>
            <a:endParaRPr lang="de-DE" dirty="0" smtClean="0"/>
          </a:p>
        </p:txBody>
      </p:sp>
      <p:sp>
        <p:nvSpPr>
          <p:cNvPr id="2054" name="TextBox 5"/>
          <p:cNvSpPr txBox="1">
            <a:spLocks noChangeArrowheads="1"/>
          </p:cNvSpPr>
          <p:nvPr/>
        </p:nvSpPr>
        <p:spPr bwMode="auto">
          <a:xfrm>
            <a:off x="838200" y="1066800"/>
            <a:ext cx="8001000" cy="369888"/>
          </a:xfrm>
          <a:prstGeom prst="rect">
            <a:avLst/>
          </a:prstGeom>
          <a:solidFill>
            <a:srgbClr val="F8F9BD"/>
          </a:solidFill>
          <a:ln w="9525">
            <a:solidFill>
              <a:schemeClr val="tx1"/>
            </a:solidFill>
            <a:miter lim="800000"/>
            <a:headEnd/>
            <a:tailEnd/>
          </a:ln>
        </p:spPr>
        <p:txBody>
          <a:bodyPr>
            <a:spAutoFit/>
          </a:bodyPr>
          <a:lstStyle/>
          <a:p>
            <a:pPr algn="just"/>
            <a:r>
              <a:rPr lang="en-US" sz="1800" b="0">
                <a:ea typeface="Times New Roman" pitchFamily="18" charset="0"/>
                <a:cs typeface="Arial" charset="0"/>
              </a:rPr>
              <a:t>Calculate the early activity times (ES and EF) and determine project time.</a:t>
            </a:r>
            <a:endParaRPr lang="en-US" sz="1800">
              <a:ea typeface="Times New Roman" pitchFamily="18" charset="0"/>
              <a:cs typeface="Arial" charset="0"/>
            </a:endParaRPr>
          </a:p>
        </p:txBody>
      </p:sp>
      <p:graphicFrame>
        <p:nvGraphicFramePr>
          <p:cNvPr id="35" name="Group 20"/>
          <p:cNvGraphicFramePr>
            <a:graphicFrameLocks/>
          </p:cNvGraphicFramePr>
          <p:nvPr>
            <p:extLst>
              <p:ext uri="{D42A27DB-BD31-4B8C-83A1-F6EECF244321}">
                <p14:modId xmlns:p14="http://schemas.microsoft.com/office/powerpoint/2010/main" xmlns="" val="1136606771"/>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rtl="1"/>
                      <a:endParaRPr lang="ar-SA"/>
                    </a:p>
                  </a:txBody>
                  <a:tcPr/>
                </a:tc>
              </a:tr>
            </a:tbl>
          </a:graphicData>
        </a:graphic>
      </p:graphicFrame>
      <p:pic>
        <p:nvPicPr>
          <p:cNvPr id="37"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14401" y="1905000"/>
            <a:ext cx="7467600" cy="4089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4" name="TextBox 73"/>
          <p:cNvSpPr txBox="1"/>
          <p:nvPr/>
        </p:nvSpPr>
        <p:spPr>
          <a:xfrm>
            <a:off x="914400" y="3502223"/>
            <a:ext cx="381000" cy="307777"/>
          </a:xfrm>
          <a:prstGeom prst="rect">
            <a:avLst/>
          </a:prstGeom>
          <a:noFill/>
          <a:ln>
            <a:noFill/>
          </a:ln>
        </p:spPr>
        <p:txBody>
          <a:bodyPr wrap="square" rtlCol="1">
            <a:spAutoFit/>
          </a:bodyPr>
          <a:lstStyle/>
          <a:p>
            <a:pPr algn="ctr"/>
            <a:r>
              <a:rPr lang="en-US" sz="1400" b="0" dirty="0" smtClean="0"/>
              <a:t>0</a:t>
            </a:r>
            <a:endParaRPr lang="ar-SA" sz="1400" b="0" dirty="0"/>
          </a:p>
        </p:txBody>
      </p:sp>
      <p:sp>
        <p:nvSpPr>
          <p:cNvPr id="75" name="TextBox 74"/>
          <p:cNvSpPr txBox="1"/>
          <p:nvPr/>
        </p:nvSpPr>
        <p:spPr>
          <a:xfrm>
            <a:off x="1447800" y="3429000"/>
            <a:ext cx="381000" cy="307777"/>
          </a:xfrm>
          <a:prstGeom prst="rect">
            <a:avLst/>
          </a:prstGeom>
          <a:noFill/>
          <a:ln>
            <a:noFill/>
          </a:ln>
        </p:spPr>
        <p:txBody>
          <a:bodyPr wrap="square" rtlCol="1">
            <a:spAutoFit/>
          </a:bodyPr>
          <a:lstStyle/>
          <a:p>
            <a:pPr algn="ctr"/>
            <a:r>
              <a:rPr lang="en-US" sz="1400" b="0" dirty="0"/>
              <a:t>4</a:t>
            </a:r>
            <a:endParaRPr lang="ar-SA" sz="1400" b="0" dirty="0"/>
          </a:p>
        </p:txBody>
      </p:sp>
      <p:sp>
        <p:nvSpPr>
          <p:cNvPr id="76" name="TextBox 75"/>
          <p:cNvSpPr txBox="1"/>
          <p:nvPr/>
        </p:nvSpPr>
        <p:spPr>
          <a:xfrm>
            <a:off x="2133600" y="1905000"/>
            <a:ext cx="381000" cy="307777"/>
          </a:xfrm>
          <a:prstGeom prst="rect">
            <a:avLst/>
          </a:prstGeom>
          <a:noFill/>
          <a:ln>
            <a:noFill/>
          </a:ln>
        </p:spPr>
        <p:txBody>
          <a:bodyPr wrap="square" rtlCol="1">
            <a:spAutoFit/>
          </a:bodyPr>
          <a:lstStyle/>
          <a:p>
            <a:pPr algn="ctr"/>
            <a:r>
              <a:rPr lang="en-US" sz="1400" b="0" dirty="0"/>
              <a:t>4</a:t>
            </a:r>
            <a:endParaRPr lang="ar-SA" sz="1400" b="0" dirty="0"/>
          </a:p>
        </p:txBody>
      </p:sp>
      <p:sp>
        <p:nvSpPr>
          <p:cNvPr id="77" name="TextBox 76"/>
          <p:cNvSpPr txBox="1"/>
          <p:nvPr/>
        </p:nvSpPr>
        <p:spPr>
          <a:xfrm>
            <a:off x="2743200" y="1905000"/>
            <a:ext cx="381000" cy="307777"/>
          </a:xfrm>
          <a:prstGeom prst="rect">
            <a:avLst/>
          </a:prstGeom>
          <a:noFill/>
          <a:ln>
            <a:noFill/>
          </a:ln>
        </p:spPr>
        <p:txBody>
          <a:bodyPr wrap="square" rtlCol="1">
            <a:spAutoFit/>
          </a:bodyPr>
          <a:lstStyle/>
          <a:p>
            <a:pPr algn="ctr"/>
            <a:r>
              <a:rPr lang="en-US" sz="1400" b="0" dirty="0"/>
              <a:t>8</a:t>
            </a:r>
            <a:endParaRPr lang="ar-SA" sz="1400" b="0" dirty="0"/>
          </a:p>
        </p:txBody>
      </p:sp>
      <p:sp>
        <p:nvSpPr>
          <p:cNvPr id="78" name="TextBox 77"/>
          <p:cNvSpPr txBox="1"/>
          <p:nvPr/>
        </p:nvSpPr>
        <p:spPr>
          <a:xfrm>
            <a:off x="2133600" y="5178623"/>
            <a:ext cx="381000" cy="307777"/>
          </a:xfrm>
          <a:prstGeom prst="rect">
            <a:avLst/>
          </a:prstGeom>
          <a:noFill/>
          <a:ln>
            <a:noFill/>
          </a:ln>
        </p:spPr>
        <p:txBody>
          <a:bodyPr wrap="square" rtlCol="1">
            <a:spAutoFit/>
          </a:bodyPr>
          <a:lstStyle/>
          <a:p>
            <a:pPr algn="ctr"/>
            <a:r>
              <a:rPr lang="en-US" sz="1400" b="0" dirty="0"/>
              <a:t>4</a:t>
            </a:r>
            <a:endParaRPr lang="ar-SA" sz="1400" b="0" dirty="0"/>
          </a:p>
        </p:txBody>
      </p:sp>
      <p:sp>
        <p:nvSpPr>
          <p:cNvPr id="79" name="TextBox 78"/>
          <p:cNvSpPr txBox="1"/>
          <p:nvPr/>
        </p:nvSpPr>
        <p:spPr>
          <a:xfrm>
            <a:off x="3429000" y="1905000"/>
            <a:ext cx="381000" cy="307777"/>
          </a:xfrm>
          <a:prstGeom prst="rect">
            <a:avLst/>
          </a:prstGeom>
          <a:noFill/>
          <a:ln>
            <a:noFill/>
          </a:ln>
        </p:spPr>
        <p:txBody>
          <a:bodyPr wrap="square" rtlCol="1">
            <a:spAutoFit/>
          </a:bodyPr>
          <a:lstStyle/>
          <a:p>
            <a:pPr algn="ctr"/>
            <a:r>
              <a:rPr lang="en-US" sz="1400" b="0" dirty="0" smtClean="0"/>
              <a:t>12</a:t>
            </a:r>
            <a:endParaRPr lang="ar-SA" sz="1400" b="0" dirty="0"/>
          </a:p>
        </p:txBody>
      </p:sp>
      <p:sp>
        <p:nvSpPr>
          <p:cNvPr id="80" name="TextBox 79"/>
          <p:cNvSpPr txBox="1"/>
          <p:nvPr/>
        </p:nvSpPr>
        <p:spPr>
          <a:xfrm>
            <a:off x="4038600" y="1905000"/>
            <a:ext cx="381000" cy="307777"/>
          </a:xfrm>
          <a:prstGeom prst="rect">
            <a:avLst/>
          </a:prstGeom>
          <a:noFill/>
          <a:ln>
            <a:noFill/>
          </a:ln>
        </p:spPr>
        <p:txBody>
          <a:bodyPr wrap="square" rtlCol="1">
            <a:spAutoFit/>
          </a:bodyPr>
          <a:lstStyle/>
          <a:p>
            <a:pPr algn="ctr"/>
            <a:r>
              <a:rPr lang="en-US" sz="1400" b="0" dirty="0" smtClean="0"/>
              <a:t>14</a:t>
            </a:r>
            <a:endParaRPr lang="ar-SA" sz="1400" b="0" dirty="0"/>
          </a:p>
        </p:txBody>
      </p:sp>
      <p:sp>
        <p:nvSpPr>
          <p:cNvPr id="81" name="TextBox 80"/>
          <p:cNvSpPr txBox="1"/>
          <p:nvPr/>
        </p:nvSpPr>
        <p:spPr>
          <a:xfrm>
            <a:off x="2743200" y="5178623"/>
            <a:ext cx="381000" cy="307777"/>
          </a:xfrm>
          <a:prstGeom prst="rect">
            <a:avLst/>
          </a:prstGeom>
          <a:noFill/>
          <a:ln>
            <a:noFill/>
          </a:ln>
        </p:spPr>
        <p:txBody>
          <a:bodyPr wrap="square" rtlCol="1">
            <a:spAutoFit/>
          </a:bodyPr>
          <a:lstStyle/>
          <a:p>
            <a:pPr algn="ctr"/>
            <a:r>
              <a:rPr lang="en-US" sz="1400" b="0" dirty="0" smtClean="0"/>
              <a:t>12</a:t>
            </a:r>
            <a:endParaRPr lang="ar-SA" sz="1400" b="0" dirty="0"/>
          </a:p>
        </p:txBody>
      </p:sp>
      <p:sp>
        <p:nvSpPr>
          <p:cNvPr id="82" name="TextBox 81"/>
          <p:cNvSpPr txBox="1"/>
          <p:nvPr/>
        </p:nvSpPr>
        <p:spPr>
          <a:xfrm>
            <a:off x="3429000" y="5178623"/>
            <a:ext cx="381000" cy="307777"/>
          </a:xfrm>
          <a:prstGeom prst="rect">
            <a:avLst/>
          </a:prstGeom>
          <a:noFill/>
          <a:ln>
            <a:noFill/>
          </a:ln>
        </p:spPr>
        <p:txBody>
          <a:bodyPr wrap="square" rtlCol="1">
            <a:spAutoFit/>
          </a:bodyPr>
          <a:lstStyle/>
          <a:p>
            <a:pPr algn="ctr"/>
            <a:r>
              <a:rPr lang="en-US" sz="1400" b="0" dirty="0" smtClean="0"/>
              <a:t>12</a:t>
            </a:r>
            <a:endParaRPr lang="ar-SA" sz="1400" b="0" dirty="0"/>
          </a:p>
        </p:txBody>
      </p:sp>
      <p:sp>
        <p:nvSpPr>
          <p:cNvPr id="83" name="TextBox 82"/>
          <p:cNvSpPr txBox="1"/>
          <p:nvPr/>
        </p:nvSpPr>
        <p:spPr>
          <a:xfrm>
            <a:off x="4038600" y="5178623"/>
            <a:ext cx="381000" cy="307777"/>
          </a:xfrm>
          <a:prstGeom prst="rect">
            <a:avLst/>
          </a:prstGeom>
          <a:noFill/>
          <a:ln>
            <a:noFill/>
          </a:ln>
        </p:spPr>
        <p:txBody>
          <a:bodyPr wrap="square" rtlCol="1">
            <a:spAutoFit/>
          </a:bodyPr>
          <a:lstStyle/>
          <a:p>
            <a:pPr algn="ctr"/>
            <a:r>
              <a:rPr lang="en-US" sz="1400" b="0" dirty="0" smtClean="0"/>
              <a:t>21</a:t>
            </a:r>
            <a:endParaRPr lang="ar-SA" sz="1400" b="0" dirty="0"/>
          </a:p>
        </p:txBody>
      </p:sp>
      <p:sp>
        <p:nvSpPr>
          <p:cNvPr id="84" name="TextBox 83"/>
          <p:cNvSpPr txBox="1"/>
          <p:nvPr/>
        </p:nvSpPr>
        <p:spPr>
          <a:xfrm>
            <a:off x="5410200" y="3429000"/>
            <a:ext cx="381000" cy="307777"/>
          </a:xfrm>
          <a:prstGeom prst="rect">
            <a:avLst/>
          </a:prstGeom>
          <a:noFill/>
          <a:ln>
            <a:noFill/>
          </a:ln>
        </p:spPr>
        <p:txBody>
          <a:bodyPr wrap="square" rtlCol="1">
            <a:spAutoFit/>
          </a:bodyPr>
          <a:lstStyle/>
          <a:p>
            <a:pPr algn="ctr"/>
            <a:r>
              <a:rPr lang="en-US" sz="1400" b="0" dirty="0" smtClean="0"/>
              <a:t>21</a:t>
            </a:r>
            <a:endParaRPr lang="ar-SA" sz="1400" b="0" dirty="0"/>
          </a:p>
        </p:txBody>
      </p:sp>
      <p:sp>
        <p:nvSpPr>
          <p:cNvPr id="85" name="TextBox 84"/>
          <p:cNvSpPr txBox="1"/>
          <p:nvPr/>
        </p:nvSpPr>
        <p:spPr>
          <a:xfrm>
            <a:off x="4724400" y="5175646"/>
            <a:ext cx="381000" cy="307777"/>
          </a:xfrm>
          <a:prstGeom prst="rect">
            <a:avLst/>
          </a:prstGeom>
          <a:noFill/>
          <a:ln>
            <a:noFill/>
          </a:ln>
        </p:spPr>
        <p:txBody>
          <a:bodyPr wrap="square" rtlCol="1">
            <a:spAutoFit/>
          </a:bodyPr>
          <a:lstStyle/>
          <a:p>
            <a:pPr algn="ctr"/>
            <a:r>
              <a:rPr lang="en-US" sz="1400" b="0" dirty="0" smtClean="0"/>
              <a:t>21</a:t>
            </a:r>
            <a:endParaRPr lang="ar-SA" sz="1400" b="0" dirty="0"/>
          </a:p>
        </p:txBody>
      </p:sp>
      <p:sp>
        <p:nvSpPr>
          <p:cNvPr id="86" name="TextBox 85"/>
          <p:cNvSpPr txBox="1"/>
          <p:nvPr/>
        </p:nvSpPr>
        <p:spPr>
          <a:xfrm>
            <a:off x="5410200" y="5175646"/>
            <a:ext cx="381000" cy="307777"/>
          </a:xfrm>
          <a:prstGeom prst="rect">
            <a:avLst/>
          </a:prstGeom>
          <a:noFill/>
          <a:ln>
            <a:noFill/>
          </a:ln>
        </p:spPr>
        <p:txBody>
          <a:bodyPr wrap="square" rtlCol="1">
            <a:spAutoFit/>
          </a:bodyPr>
          <a:lstStyle/>
          <a:p>
            <a:pPr algn="ctr"/>
            <a:r>
              <a:rPr lang="en-US" sz="1400" b="0" dirty="0" smtClean="0"/>
              <a:t>26</a:t>
            </a:r>
            <a:endParaRPr lang="ar-SA" sz="1400" b="0" dirty="0"/>
          </a:p>
        </p:txBody>
      </p:sp>
      <p:sp>
        <p:nvSpPr>
          <p:cNvPr id="87" name="TextBox 86"/>
          <p:cNvSpPr txBox="1"/>
          <p:nvPr/>
        </p:nvSpPr>
        <p:spPr>
          <a:xfrm>
            <a:off x="6019800" y="5178623"/>
            <a:ext cx="381000" cy="307777"/>
          </a:xfrm>
          <a:prstGeom prst="rect">
            <a:avLst/>
          </a:prstGeom>
          <a:noFill/>
          <a:ln>
            <a:noFill/>
          </a:ln>
        </p:spPr>
        <p:txBody>
          <a:bodyPr wrap="square" rtlCol="1">
            <a:spAutoFit/>
          </a:bodyPr>
          <a:lstStyle/>
          <a:p>
            <a:pPr algn="ctr"/>
            <a:r>
              <a:rPr lang="en-US" sz="1400" b="0" dirty="0" smtClean="0"/>
              <a:t>26</a:t>
            </a:r>
            <a:endParaRPr lang="ar-SA" sz="1400" b="0" dirty="0"/>
          </a:p>
        </p:txBody>
      </p:sp>
      <p:sp>
        <p:nvSpPr>
          <p:cNvPr id="88" name="TextBox 87"/>
          <p:cNvSpPr txBox="1"/>
          <p:nvPr/>
        </p:nvSpPr>
        <p:spPr>
          <a:xfrm>
            <a:off x="6705600" y="5178623"/>
            <a:ext cx="381000" cy="307777"/>
          </a:xfrm>
          <a:prstGeom prst="rect">
            <a:avLst/>
          </a:prstGeom>
          <a:noFill/>
          <a:ln>
            <a:noFill/>
          </a:ln>
        </p:spPr>
        <p:txBody>
          <a:bodyPr wrap="square" rtlCol="1">
            <a:spAutoFit/>
          </a:bodyPr>
          <a:lstStyle/>
          <a:p>
            <a:pPr algn="ctr"/>
            <a:r>
              <a:rPr lang="en-US" sz="1400" b="0" dirty="0" smtClean="0"/>
              <a:t>29</a:t>
            </a:r>
            <a:endParaRPr lang="ar-SA" sz="1400" b="0" dirty="0"/>
          </a:p>
        </p:txBody>
      </p:sp>
      <p:sp>
        <p:nvSpPr>
          <p:cNvPr id="89" name="TextBox 88"/>
          <p:cNvSpPr txBox="1"/>
          <p:nvPr/>
        </p:nvSpPr>
        <p:spPr>
          <a:xfrm>
            <a:off x="6019800" y="3426023"/>
            <a:ext cx="381000" cy="307777"/>
          </a:xfrm>
          <a:prstGeom prst="rect">
            <a:avLst/>
          </a:prstGeom>
          <a:noFill/>
          <a:ln>
            <a:noFill/>
          </a:ln>
        </p:spPr>
        <p:txBody>
          <a:bodyPr wrap="square" rtlCol="1">
            <a:spAutoFit/>
          </a:bodyPr>
          <a:lstStyle/>
          <a:p>
            <a:pPr algn="ctr"/>
            <a:r>
              <a:rPr lang="en-US" sz="1400" b="0" dirty="0" smtClean="0"/>
              <a:t>28</a:t>
            </a:r>
            <a:endParaRPr lang="ar-SA" sz="1400" b="0" dirty="0"/>
          </a:p>
        </p:txBody>
      </p:sp>
      <p:sp>
        <p:nvSpPr>
          <p:cNvPr id="90" name="TextBox 89"/>
          <p:cNvSpPr txBox="1"/>
          <p:nvPr/>
        </p:nvSpPr>
        <p:spPr>
          <a:xfrm>
            <a:off x="7391400" y="3426023"/>
            <a:ext cx="381000" cy="307777"/>
          </a:xfrm>
          <a:prstGeom prst="rect">
            <a:avLst/>
          </a:prstGeom>
          <a:noFill/>
          <a:ln>
            <a:noFill/>
          </a:ln>
        </p:spPr>
        <p:txBody>
          <a:bodyPr wrap="square" rtlCol="1">
            <a:spAutoFit/>
          </a:bodyPr>
          <a:lstStyle/>
          <a:p>
            <a:pPr algn="ctr"/>
            <a:r>
              <a:rPr lang="en-US" sz="1400" b="0" dirty="0" smtClean="0"/>
              <a:t>29</a:t>
            </a:r>
            <a:endParaRPr lang="ar-SA" sz="1400" b="0" dirty="0"/>
          </a:p>
        </p:txBody>
      </p:sp>
      <p:sp>
        <p:nvSpPr>
          <p:cNvPr id="91" name="TextBox 90"/>
          <p:cNvSpPr txBox="1"/>
          <p:nvPr/>
        </p:nvSpPr>
        <p:spPr>
          <a:xfrm>
            <a:off x="8001000" y="3426023"/>
            <a:ext cx="381000" cy="307777"/>
          </a:xfrm>
          <a:prstGeom prst="rect">
            <a:avLst/>
          </a:prstGeom>
          <a:noFill/>
          <a:ln>
            <a:noFill/>
          </a:ln>
        </p:spPr>
        <p:txBody>
          <a:bodyPr wrap="square" rtlCol="1">
            <a:spAutoFit/>
          </a:bodyPr>
          <a:lstStyle/>
          <a:p>
            <a:pPr algn="ctr"/>
            <a:r>
              <a:rPr lang="en-US" sz="1400" b="0" dirty="0" smtClean="0"/>
              <a:t>29</a:t>
            </a:r>
            <a:endParaRPr lang="ar-SA" sz="1400" b="0"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8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8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8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87"/>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88"/>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9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75" grpId="0"/>
      <p:bldP spid="76" grpId="0"/>
      <p:bldP spid="77" grpId="0"/>
      <p:bldP spid="78" grpId="0"/>
      <p:bldP spid="79" grpId="0"/>
      <p:bldP spid="80" grpId="0"/>
      <p:bldP spid="81" grpId="0"/>
      <p:bldP spid="82" grpId="0"/>
      <p:bldP spid="83" grpId="0"/>
      <p:bldP spid="84" grpId="0"/>
      <p:bldP spid="85" grpId="0"/>
      <p:bldP spid="86" grpId="0"/>
      <p:bldP spid="87" grpId="0"/>
      <p:bldP spid="88" grpId="0"/>
      <p:bldP spid="89" grpId="0"/>
      <p:bldP spid="90" grpId="0"/>
      <p:bldP spid="9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Date Placeholder 3"/>
          <p:cNvSpPr>
            <a:spLocks noGrp="1"/>
          </p:cNvSpPr>
          <p:nvPr>
            <p:ph type="dt" sz="quarter" idx="10"/>
          </p:nvPr>
        </p:nvSpPr>
        <p:spPr>
          <a:noFill/>
        </p:spPr>
        <p:txBody>
          <a:bodyPr/>
          <a:lstStyle/>
          <a:p>
            <a:fld id="{695D9B46-3124-436C-81FA-197CAE388B49}" type="datetime8">
              <a:rPr lang="en-US" smtClean="0"/>
              <a:pPr/>
              <a:t>2/16/2013 9:53 AM</a:t>
            </a:fld>
            <a:endParaRPr lang="en-US" smtClean="0"/>
          </a:p>
        </p:txBody>
      </p:sp>
      <p:sp>
        <p:nvSpPr>
          <p:cNvPr id="33795" name="Slide Number Placeholder 4"/>
          <p:cNvSpPr>
            <a:spLocks noGrp="1"/>
          </p:cNvSpPr>
          <p:nvPr>
            <p:ph type="sldNum" sz="quarter" idx="11"/>
          </p:nvPr>
        </p:nvSpPr>
        <p:spPr>
          <a:noFill/>
        </p:spPr>
        <p:txBody>
          <a:bodyPr/>
          <a:lstStyle/>
          <a:p>
            <a:fld id="{E9879A35-28B6-4D89-8F42-DB13C3B5128B}" type="slidenum">
              <a:rPr lang="ar-SA" smtClean="0"/>
              <a:pPr/>
              <a:t>14</a:t>
            </a:fld>
            <a:endParaRPr lang="en-US" smtClean="0"/>
          </a:p>
        </p:txBody>
      </p:sp>
      <p:sp>
        <p:nvSpPr>
          <p:cNvPr id="498693" name="Rectangle 5"/>
          <p:cNvSpPr>
            <a:spLocks noGrp="1" noChangeArrowheads="1"/>
          </p:cNvSpPr>
          <p:nvPr>
            <p:ph type="body" idx="1"/>
          </p:nvPr>
        </p:nvSpPr>
        <p:spPr>
          <a:xfrm>
            <a:off x="849313" y="1330325"/>
            <a:ext cx="7913687" cy="4308475"/>
          </a:xfrm>
          <a:solidFill>
            <a:schemeClr val="bg1"/>
          </a:solidFill>
          <a:ln>
            <a:solidFill>
              <a:schemeClr val="tx2"/>
            </a:solidFill>
          </a:ln>
          <a:effectLst>
            <a:outerShdw dist="107763" dir="18900000" algn="ctr" rotWithShape="0">
              <a:schemeClr val="bg2">
                <a:alpha val="50000"/>
              </a:schemeClr>
            </a:outerShdw>
          </a:effectLst>
        </p:spPr>
        <p:txBody>
          <a:bodyPr/>
          <a:lstStyle/>
          <a:p>
            <a:pPr marL="363538" lvl="1" indent="-363538" algn="just">
              <a:buClr>
                <a:srgbClr val="CC3300"/>
              </a:buClr>
              <a:buSzPct val="100000"/>
              <a:buFontTx/>
              <a:buAutoNum type="arabicPeriod" startAt="3"/>
              <a:defRPr/>
            </a:pPr>
            <a:r>
              <a:rPr lang="en-US" sz="2400" dirty="0" smtClean="0"/>
              <a:t>The "late finish" (LF) or "Latest Finish" of an activity is the very latest that it can finish and allow the entire project to be completed by a designated time or date.</a:t>
            </a:r>
          </a:p>
          <a:p>
            <a:pPr marL="690563" lvl="1" indent="-304800" algn="just">
              <a:buClr>
                <a:srgbClr val="CC3300"/>
              </a:buClr>
              <a:buFontTx/>
              <a:buAutoNum type="arabicPeriod" startAt="3"/>
              <a:defRPr/>
            </a:pPr>
            <a:endParaRPr lang="en-US" sz="2400" dirty="0" smtClean="0"/>
          </a:p>
          <a:p>
            <a:pPr marL="363538" lvl="1" indent="-363538" algn="just">
              <a:buClr>
                <a:srgbClr val="CC3300"/>
              </a:buClr>
              <a:buSzPct val="100000"/>
              <a:buFontTx/>
              <a:buAutoNum type="arabicPeriod" startAt="3"/>
              <a:defRPr/>
            </a:pPr>
            <a:r>
              <a:rPr lang="en-US" sz="2400" dirty="0" smtClean="0"/>
              <a:t>The “late start” (LS) or "Latest Start" of an activity is the latest possible time that it can be started if the project target completion date is to be met and is obtained by subtracting the activity's duration from its latest finish time.</a:t>
            </a:r>
          </a:p>
        </p:txBody>
      </p:sp>
      <p:sp>
        <p:nvSpPr>
          <p:cNvPr id="498694" name="Rectangle 6"/>
          <p:cNvSpPr>
            <a:spLocks noChangeArrowheads="1"/>
          </p:cNvSpPr>
          <p:nvPr/>
        </p:nvSpPr>
        <p:spPr bwMode="auto">
          <a:xfrm>
            <a:off x="623888" y="322263"/>
            <a:ext cx="4481512" cy="515937"/>
          </a:xfrm>
          <a:prstGeom prst="rect">
            <a:avLst/>
          </a:prstGeom>
          <a:solidFill>
            <a:schemeClr val="bg1"/>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effectLst>
                  <a:outerShdw blurRad="38100" dist="38100" dir="2700000" algn="tl">
                    <a:srgbClr val="C0C0C0"/>
                  </a:outerShdw>
                </a:effectLst>
              </a:rPr>
              <a:t>LATE ACTIVITY TIMES</a:t>
            </a:r>
            <a:endParaRPr lang="de-DE" sz="1900">
              <a:solidFill>
                <a:schemeClr val="tx2"/>
              </a:solidFill>
            </a:endParaRPr>
          </a:p>
        </p:txBody>
      </p:sp>
      <p:graphicFrame>
        <p:nvGraphicFramePr>
          <p:cNvPr id="7" name="Group 20"/>
          <p:cNvGraphicFramePr>
            <a:graphicFrameLocks/>
          </p:cNvGraphicFramePr>
          <p:nvPr>
            <p:extLst>
              <p:ext uri="{D42A27DB-BD31-4B8C-83A1-F6EECF244321}">
                <p14:modId xmlns:p14="http://schemas.microsoft.com/office/powerpoint/2010/main" xmlns="" val="3256507717"/>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869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869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Date Placeholder 3"/>
          <p:cNvSpPr>
            <a:spLocks noGrp="1"/>
          </p:cNvSpPr>
          <p:nvPr>
            <p:ph type="dt" sz="quarter" idx="10"/>
          </p:nvPr>
        </p:nvSpPr>
        <p:spPr>
          <a:noFill/>
        </p:spPr>
        <p:txBody>
          <a:bodyPr/>
          <a:lstStyle/>
          <a:p>
            <a:fld id="{C4267CED-1238-43FD-92CB-EA7232A4A8A6}" type="datetime8">
              <a:rPr lang="en-US" smtClean="0"/>
              <a:pPr/>
              <a:t>2/16/2013 9:53 AM</a:t>
            </a:fld>
            <a:endParaRPr lang="en-US" smtClean="0"/>
          </a:p>
        </p:txBody>
      </p:sp>
      <p:sp>
        <p:nvSpPr>
          <p:cNvPr id="34819" name="Slide Number Placeholder 4"/>
          <p:cNvSpPr>
            <a:spLocks noGrp="1"/>
          </p:cNvSpPr>
          <p:nvPr>
            <p:ph type="sldNum" sz="quarter" idx="11"/>
          </p:nvPr>
        </p:nvSpPr>
        <p:spPr>
          <a:noFill/>
        </p:spPr>
        <p:txBody>
          <a:bodyPr/>
          <a:lstStyle/>
          <a:p>
            <a:fld id="{895ECC10-DD92-4A0A-AAD6-A39807561080}" type="slidenum">
              <a:rPr lang="ar-SA" smtClean="0"/>
              <a:pPr/>
              <a:t>15</a:t>
            </a:fld>
            <a:endParaRPr lang="en-US" smtClean="0"/>
          </a:p>
        </p:txBody>
      </p:sp>
      <p:sp>
        <p:nvSpPr>
          <p:cNvPr id="529410" name="Rectangle 2"/>
          <p:cNvSpPr>
            <a:spLocks noGrp="1" noChangeArrowheads="1"/>
          </p:cNvSpPr>
          <p:nvPr>
            <p:ph type="body" idx="1"/>
          </p:nvPr>
        </p:nvSpPr>
        <p:spPr>
          <a:xfrm>
            <a:off x="381000" y="1066800"/>
            <a:ext cx="8001000" cy="4941888"/>
          </a:xfrm>
          <a:solidFill>
            <a:schemeClr val="bg1"/>
          </a:solidFill>
          <a:ln>
            <a:solidFill>
              <a:schemeClr val="tx2"/>
            </a:solidFill>
          </a:ln>
          <a:effectLst>
            <a:outerShdw dist="107763" dir="18900000" algn="ctr" rotWithShape="0">
              <a:schemeClr val="bg2">
                <a:alpha val="50000"/>
              </a:schemeClr>
            </a:outerShdw>
          </a:effectLst>
        </p:spPr>
        <p:txBody>
          <a:bodyPr/>
          <a:lstStyle/>
          <a:p>
            <a:pPr marL="454025" indent="-454025" algn="just">
              <a:lnSpc>
                <a:spcPct val="140000"/>
              </a:lnSpc>
              <a:buClr>
                <a:srgbClr val="CC3300"/>
              </a:buClr>
              <a:buSzTx/>
              <a:buFont typeface="Wingdings" pitchFamily="2" charset="2"/>
              <a:buChar char="Ø"/>
              <a:defRPr/>
            </a:pPr>
            <a:r>
              <a:rPr lang="en-US" sz="1900" b="1" dirty="0" smtClean="0">
                <a:solidFill>
                  <a:schemeClr val="accent2"/>
                </a:solidFill>
                <a:effectLst>
                  <a:outerShdw blurRad="38100" dist="38100" dir="2700000" algn="tl">
                    <a:srgbClr val="000000">
                      <a:alpha val="43137"/>
                    </a:srgbClr>
                  </a:outerShdw>
                </a:effectLst>
              </a:rPr>
              <a:t>Direction</a:t>
            </a:r>
            <a:r>
              <a:rPr lang="en-US" sz="1900" dirty="0" smtClean="0"/>
              <a:t>: Proceed from project end to project start, from </a:t>
            </a:r>
            <a:r>
              <a:rPr lang="en-US" sz="1900" b="1" dirty="0" smtClean="0">
                <a:solidFill>
                  <a:schemeClr val="accent2"/>
                </a:solidFill>
                <a:effectLst>
                  <a:outerShdw blurRad="38100" dist="38100" dir="2700000" algn="tl">
                    <a:srgbClr val="000000">
                      <a:alpha val="43137"/>
                    </a:srgbClr>
                  </a:outerShdw>
                </a:effectLst>
              </a:rPr>
              <a:t>right to left</a:t>
            </a:r>
            <a:r>
              <a:rPr lang="en-US" sz="1900" dirty="0" smtClean="0"/>
              <a:t>. </a:t>
            </a:r>
          </a:p>
          <a:p>
            <a:pPr marL="454025" indent="-454025" algn="just">
              <a:lnSpc>
                <a:spcPct val="140000"/>
              </a:lnSpc>
              <a:buClr>
                <a:srgbClr val="CC3300"/>
              </a:buClr>
              <a:buSzTx/>
              <a:buFont typeface="Wingdings" pitchFamily="2" charset="2"/>
              <a:buChar char="Ø"/>
              <a:defRPr/>
            </a:pPr>
            <a:r>
              <a:rPr lang="en-US" sz="1900" b="1" dirty="0" smtClean="0">
                <a:solidFill>
                  <a:schemeClr val="accent2"/>
                </a:solidFill>
                <a:effectLst>
                  <a:outerShdw blurRad="38100" dist="38100" dir="2700000" algn="tl">
                    <a:srgbClr val="000000">
                      <a:alpha val="43137"/>
                    </a:srgbClr>
                  </a:outerShdw>
                </a:effectLst>
              </a:rPr>
              <a:t>Name</a:t>
            </a:r>
            <a:r>
              <a:rPr lang="en-US" sz="1900" dirty="0" smtClean="0"/>
              <a:t>: This process is called the “</a:t>
            </a:r>
            <a:r>
              <a:rPr lang="en-US" sz="1900" b="1" dirty="0" smtClean="0">
                <a:solidFill>
                  <a:schemeClr val="accent2"/>
                </a:solidFill>
                <a:effectLst>
                  <a:outerShdw blurRad="38100" dist="38100" dir="2700000" algn="tl">
                    <a:srgbClr val="000000">
                      <a:alpha val="43137"/>
                    </a:srgbClr>
                  </a:outerShdw>
                </a:effectLst>
              </a:rPr>
              <a:t>backward pass</a:t>
            </a:r>
            <a:r>
              <a:rPr lang="en-US" sz="1900" dirty="0" smtClean="0"/>
              <a:t>".</a:t>
            </a:r>
          </a:p>
          <a:p>
            <a:pPr marL="454025" indent="-454025" algn="just">
              <a:lnSpc>
                <a:spcPct val="140000"/>
              </a:lnSpc>
              <a:buClr>
                <a:srgbClr val="CC3300"/>
              </a:buClr>
              <a:buSzTx/>
              <a:buFont typeface="Wingdings" pitchFamily="2" charset="2"/>
              <a:buChar char="Ø"/>
              <a:defRPr/>
            </a:pPr>
            <a:r>
              <a:rPr lang="en-US" sz="1900" b="1" dirty="0" smtClean="0">
                <a:solidFill>
                  <a:schemeClr val="accent2"/>
                </a:solidFill>
                <a:effectLst>
                  <a:outerShdw blurRad="38100" dist="38100" dir="2700000" algn="tl">
                    <a:srgbClr val="000000">
                      <a:alpha val="43137"/>
                    </a:srgbClr>
                  </a:outerShdw>
                </a:effectLst>
              </a:rPr>
              <a:t>Assumption</a:t>
            </a:r>
            <a:r>
              <a:rPr lang="en-US" sz="1900" dirty="0" smtClean="0"/>
              <a:t>: Each activity finishes as late as possible without delaying project completion. </a:t>
            </a:r>
          </a:p>
          <a:p>
            <a:pPr marL="454025" indent="-454025" algn="just">
              <a:lnSpc>
                <a:spcPct val="140000"/>
              </a:lnSpc>
              <a:buClr>
                <a:srgbClr val="CC3300"/>
              </a:buClr>
              <a:buSzTx/>
              <a:buFont typeface="Wingdings" pitchFamily="2" charset="2"/>
              <a:buChar char="Ø"/>
              <a:defRPr/>
            </a:pPr>
            <a:r>
              <a:rPr lang="en-US" sz="1900" dirty="0" smtClean="0"/>
              <a:t>The </a:t>
            </a:r>
            <a:r>
              <a:rPr lang="en-US" sz="1900" b="1" dirty="0" smtClean="0">
                <a:solidFill>
                  <a:schemeClr val="accent2"/>
                </a:solidFill>
                <a:effectLst>
                  <a:outerShdw blurRad="38100" dist="38100" dir="2700000" algn="tl">
                    <a:srgbClr val="000000">
                      <a:alpha val="43137"/>
                    </a:srgbClr>
                  </a:outerShdw>
                </a:effectLst>
              </a:rPr>
              <a:t>LF</a:t>
            </a:r>
            <a:r>
              <a:rPr lang="en-US" sz="1900" dirty="0" smtClean="0"/>
              <a:t> value of each activity is obtained first and is entered into the lower right portion of the activity box.</a:t>
            </a:r>
          </a:p>
          <a:p>
            <a:pPr marL="454025" indent="-454025" algn="just">
              <a:lnSpc>
                <a:spcPct val="140000"/>
              </a:lnSpc>
              <a:buClr>
                <a:srgbClr val="CC3300"/>
              </a:buClr>
              <a:buSzTx/>
              <a:buFont typeface="Wingdings" pitchFamily="2" charset="2"/>
              <a:buChar char="Ø"/>
              <a:defRPr/>
            </a:pPr>
            <a:r>
              <a:rPr lang="en-US" sz="1900" dirty="0" smtClean="0"/>
              <a:t>The </a:t>
            </a:r>
            <a:r>
              <a:rPr lang="en-US" sz="1900" b="1" dirty="0" smtClean="0">
                <a:solidFill>
                  <a:schemeClr val="accent2"/>
                </a:solidFill>
                <a:effectLst>
                  <a:outerShdw blurRad="38100" dist="38100" dir="2700000" algn="tl">
                    <a:srgbClr val="000000">
                      <a:alpha val="43137"/>
                    </a:srgbClr>
                  </a:outerShdw>
                </a:effectLst>
              </a:rPr>
              <a:t>LS</a:t>
            </a:r>
            <a:r>
              <a:rPr lang="en-US" sz="1900" dirty="0" smtClean="0"/>
              <a:t> is obtained by subtracting the activity duration from the LF value. </a:t>
            </a:r>
          </a:p>
          <a:p>
            <a:pPr marL="454025" indent="-454025" algn="ctr">
              <a:lnSpc>
                <a:spcPct val="140000"/>
              </a:lnSpc>
              <a:buClr>
                <a:srgbClr val="CC3300"/>
              </a:buClr>
              <a:buSzTx/>
              <a:buFontTx/>
              <a:buNone/>
              <a:defRPr/>
            </a:pPr>
            <a:r>
              <a:rPr lang="en-US" sz="2000" b="1" dirty="0" smtClean="0">
                <a:solidFill>
                  <a:schemeClr val="accent6"/>
                </a:solidFill>
                <a:effectLst>
                  <a:outerShdw blurRad="38100" dist="38100" dir="2700000" algn="tl">
                    <a:srgbClr val="000000">
                      <a:alpha val="43137"/>
                    </a:srgbClr>
                  </a:outerShdw>
                </a:effectLst>
              </a:rPr>
              <a:t>LS = LF - D</a:t>
            </a:r>
          </a:p>
          <a:p>
            <a:pPr marL="454025" indent="-454025" algn="just">
              <a:lnSpc>
                <a:spcPct val="140000"/>
              </a:lnSpc>
              <a:buClr>
                <a:srgbClr val="CC3300"/>
              </a:buClr>
              <a:buSzTx/>
              <a:buFont typeface="Wingdings" pitchFamily="2" charset="2"/>
              <a:buChar char="Ø"/>
              <a:defRPr/>
            </a:pPr>
            <a:r>
              <a:rPr lang="en-US" sz="1900" dirty="0" smtClean="0"/>
              <a:t>In case of burst activities LF value is equal to the earliest (or </a:t>
            </a:r>
            <a:r>
              <a:rPr lang="en-US" sz="1900" b="1" dirty="0" smtClean="0">
                <a:solidFill>
                  <a:schemeClr val="accent2"/>
                </a:solidFill>
                <a:effectLst>
                  <a:outerShdw blurRad="38100" dist="38100" dir="2700000" algn="tl">
                    <a:srgbClr val="000000">
                      <a:alpha val="43137"/>
                    </a:srgbClr>
                  </a:outerShdw>
                </a:effectLst>
              </a:rPr>
              <a:t>smallest</a:t>
            </a:r>
            <a:r>
              <a:rPr lang="en-US" sz="1900" dirty="0" smtClean="0"/>
              <a:t>) of the LS times of the activities following. </a:t>
            </a:r>
            <a:endParaRPr lang="de-DE" sz="1900" dirty="0" smtClean="0"/>
          </a:p>
        </p:txBody>
      </p:sp>
      <p:sp>
        <p:nvSpPr>
          <p:cNvPr id="529411" name="Rectangle 3"/>
          <p:cNvSpPr>
            <a:spLocks noChangeArrowheads="1"/>
          </p:cNvSpPr>
          <p:nvPr/>
        </p:nvSpPr>
        <p:spPr bwMode="auto">
          <a:xfrm>
            <a:off x="457200" y="322263"/>
            <a:ext cx="6919912" cy="515937"/>
          </a:xfrm>
          <a:prstGeom prst="rect">
            <a:avLst/>
          </a:prstGeom>
          <a:solidFill>
            <a:schemeClr val="bg1"/>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400" dirty="0">
                <a:solidFill>
                  <a:srgbClr val="CC3300"/>
                </a:solidFill>
                <a:effectLst>
                  <a:outerShdw blurRad="38100" dist="38100" dir="2700000" algn="tl">
                    <a:srgbClr val="C0C0C0"/>
                  </a:outerShdw>
                </a:effectLst>
              </a:rPr>
              <a:t>COMPUTATIONS OF LATE ACTIVITY TIMES</a:t>
            </a:r>
            <a:endParaRPr lang="de-DE" sz="1700">
              <a:solidFill>
                <a:schemeClr val="tx2"/>
              </a:solidFill>
            </a:endParaRPr>
          </a:p>
        </p:txBody>
      </p:sp>
      <p:graphicFrame>
        <p:nvGraphicFramePr>
          <p:cNvPr id="7" name="Group 20"/>
          <p:cNvGraphicFramePr>
            <a:graphicFrameLocks/>
          </p:cNvGraphicFramePr>
          <p:nvPr>
            <p:extLst>
              <p:ext uri="{D42A27DB-BD31-4B8C-83A1-F6EECF244321}">
                <p14:modId xmlns:p14="http://schemas.microsoft.com/office/powerpoint/2010/main" xmlns="" val="2129055883"/>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94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94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294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294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294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2941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294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5A67EB83-FEEA-4093-99C2-6C5C1C9C04A5}" type="datetime8">
              <a:rPr lang="en-US" smtClean="0"/>
              <a:pPr>
                <a:defRPr/>
              </a:pPr>
              <a:t>2/16/2013 9:53 AM</a:t>
            </a:fld>
            <a:endParaRPr lang="en-US" dirty="0"/>
          </a:p>
        </p:txBody>
      </p:sp>
      <p:sp>
        <p:nvSpPr>
          <p:cNvPr id="5" name="Slide Number Placeholder 4"/>
          <p:cNvSpPr>
            <a:spLocks noGrp="1"/>
          </p:cNvSpPr>
          <p:nvPr>
            <p:ph type="sldNum" sz="quarter" idx="11"/>
          </p:nvPr>
        </p:nvSpPr>
        <p:spPr/>
        <p:txBody>
          <a:bodyPr/>
          <a:lstStyle/>
          <a:p>
            <a:pPr>
              <a:defRPr/>
            </a:pPr>
            <a:fld id="{54AFDF59-005E-42EE-A299-2DBB5C63669F}" type="slidenum">
              <a:rPr lang="ar-SA" smtClean="0"/>
              <a:pPr>
                <a:defRPr/>
              </a:pPr>
              <a:t>16</a:t>
            </a:fld>
            <a:endParaRPr lang="en-US" dirty="0"/>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2000" y="1219200"/>
            <a:ext cx="7469414" cy="40785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TextBox 6"/>
          <p:cNvSpPr txBox="1"/>
          <p:nvPr/>
        </p:nvSpPr>
        <p:spPr>
          <a:xfrm>
            <a:off x="685800" y="2789367"/>
            <a:ext cx="381000" cy="307777"/>
          </a:xfrm>
          <a:prstGeom prst="rect">
            <a:avLst/>
          </a:prstGeom>
          <a:noFill/>
          <a:ln>
            <a:noFill/>
          </a:ln>
        </p:spPr>
        <p:txBody>
          <a:bodyPr wrap="square" rtlCol="1">
            <a:spAutoFit/>
          </a:bodyPr>
          <a:lstStyle/>
          <a:p>
            <a:pPr algn="ctr"/>
            <a:r>
              <a:rPr lang="en-US" sz="1400" b="0" dirty="0" smtClean="0"/>
              <a:t>0</a:t>
            </a:r>
            <a:endParaRPr lang="ar-SA" sz="1400" b="0" dirty="0"/>
          </a:p>
        </p:txBody>
      </p:sp>
      <p:sp>
        <p:nvSpPr>
          <p:cNvPr id="8" name="TextBox 7"/>
          <p:cNvSpPr txBox="1"/>
          <p:nvPr/>
        </p:nvSpPr>
        <p:spPr>
          <a:xfrm>
            <a:off x="1295400" y="2743200"/>
            <a:ext cx="381000" cy="307777"/>
          </a:xfrm>
          <a:prstGeom prst="rect">
            <a:avLst/>
          </a:prstGeom>
          <a:noFill/>
          <a:ln>
            <a:noFill/>
          </a:ln>
        </p:spPr>
        <p:txBody>
          <a:bodyPr wrap="square" rtlCol="1">
            <a:spAutoFit/>
          </a:bodyPr>
          <a:lstStyle/>
          <a:p>
            <a:pPr algn="ctr"/>
            <a:r>
              <a:rPr lang="en-US" sz="1400" b="0" dirty="0"/>
              <a:t>4</a:t>
            </a:r>
            <a:endParaRPr lang="ar-SA" sz="1400" b="0" dirty="0"/>
          </a:p>
        </p:txBody>
      </p:sp>
      <p:sp>
        <p:nvSpPr>
          <p:cNvPr id="9" name="TextBox 8"/>
          <p:cNvSpPr txBox="1"/>
          <p:nvPr/>
        </p:nvSpPr>
        <p:spPr>
          <a:xfrm>
            <a:off x="1981200" y="1219200"/>
            <a:ext cx="381000" cy="307777"/>
          </a:xfrm>
          <a:prstGeom prst="rect">
            <a:avLst/>
          </a:prstGeom>
          <a:noFill/>
          <a:ln>
            <a:noFill/>
          </a:ln>
        </p:spPr>
        <p:txBody>
          <a:bodyPr wrap="square" rtlCol="1">
            <a:spAutoFit/>
          </a:bodyPr>
          <a:lstStyle/>
          <a:p>
            <a:pPr algn="ctr"/>
            <a:r>
              <a:rPr lang="en-US" sz="1400" b="0" dirty="0"/>
              <a:t>4</a:t>
            </a:r>
            <a:endParaRPr lang="ar-SA" sz="1400" b="0" dirty="0"/>
          </a:p>
        </p:txBody>
      </p:sp>
      <p:sp>
        <p:nvSpPr>
          <p:cNvPr id="10" name="TextBox 9"/>
          <p:cNvSpPr txBox="1"/>
          <p:nvPr/>
        </p:nvSpPr>
        <p:spPr>
          <a:xfrm>
            <a:off x="2590800" y="1219200"/>
            <a:ext cx="381000" cy="307777"/>
          </a:xfrm>
          <a:prstGeom prst="rect">
            <a:avLst/>
          </a:prstGeom>
          <a:noFill/>
          <a:ln>
            <a:noFill/>
          </a:ln>
        </p:spPr>
        <p:txBody>
          <a:bodyPr wrap="square" rtlCol="1">
            <a:spAutoFit/>
          </a:bodyPr>
          <a:lstStyle/>
          <a:p>
            <a:pPr algn="ctr"/>
            <a:r>
              <a:rPr lang="en-US" sz="1400" b="0" dirty="0"/>
              <a:t>8</a:t>
            </a:r>
            <a:endParaRPr lang="ar-SA" sz="1400" b="0" dirty="0"/>
          </a:p>
        </p:txBody>
      </p:sp>
      <p:sp>
        <p:nvSpPr>
          <p:cNvPr id="11" name="TextBox 10"/>
          <p:cNvSpPr txBox="1"/>
          <p:nvPr/>
        </p:nvSpPr>
        <p:spPr>
          <a:xfrm>
            <a:off x="1981200" y="4492823"/>
            <a:ext cx="381000" cy="307777"/>
          </a:xfrm>
          <a:prstGeom prst="rect">
            <a:avLst/>
          </a:prstGeom>
          <a:noFill/>
          <a:ln>
            <a:noFill/>
          </a:ln>
        </p:spPr>
        <p:txBody>
          <a:bodyPr wrap="square" rtlCol="1">
            <a:spAutoFit/>
          </a:bodyPr>
          <a:lstStyle/>
          <a:p>
            <a:pPr algn="ctr"/>
            <a:r>
              <a:rPr lang="en-US" sz="1400" b="0" dirty="0"/>
              <a:t>4</a:t>
            </a:r>
            <a:endParaRPr lang="ar-SA" sz="1400" b="0" dirty="0"/>
          </a:p>
        </p:txBody>
      </p:sp>
      <p:sp>
        <p:nvSpPr>
          <p:cNvPr id="12" name="TextBox 11"/>
          <p:cNvSpPr txBox="1"/>
          <p:nvPr/>
        </p:nvSpPr>
        <p:spPr>
          <a:xfrm>
            <a:off x="3276600" y="1222177"/>
            <a:ext cx="381000" cy="307777"/>
          </a:xfrm>
          <a:prstGeom prst="rect">
            <a:avLst/>
          </a:prstGeom>
          <a:noFill/>
          <a:ln>
            <a:noFill/>
          </a:ln>
        </p:spPr>
        <p:txBody>
          <a:bodyPr wrap="square" rtlCol="1">
            <a:spAutoFit/>
          </a:bodyPr>
          <a:lstStyle/>
          <a:p>
            <a:pPr algn="ctr"/>
            <a:r>
              <a:rPr lang="en-US" sz="1400" b="0" dirty="0" smtClean="0"/>
              <a:t>12</a:t>
            </a:r>
            <a:endParaRPr lang="ar-SA" sz="1400" b="0" dirty="0"/>
          </a:p>
        </p:txBody>
      </p:sp>
      <p:sp>
        <p:nvSpPr>
          <p:cNvPr id="13" name="TextBox 12"/>
          <p:cNvSpPr txBox="1"/>
          <p:nvPr/>
        </p:nvSpPr>
        <p:spPr>
          <a:xfrm>
            <a:off x="3886200" y="1219200"/>
            <a:ext cx="381000" cy="307777"/>
          </a:xfrm>
          <a:prstGeom prst="rect">
            <a:avLst/>
          </a:prstGeom>
          <a:noFill/>
          <a:ln>
            <a:noFill/>
          </a:ln>
        </p:spPr>
        <p:txBody>
          <a:bodyPr wrap="square" rtlCol="1">
            <a:spAutoFit/>
          </a:bodyPr>
          <a:lstStyle/>
          <a:p>
            <a:pPr algn="ctr"/>
            <a:r>
              <a:rPr lang="en-US" sz="1400" b="0" dirty="0" smtClean="0"/>
              <a:t>14</a:t>
            </a:r>
            <a:endParaRPr lang="ar-SA" sz="1400" b="0" dirty="0"/>
          </a:p>
        </p:txBody>
      </p:sp>
      <p:sp>
        <p:nvSpPr>
          <p:cNvPr id="14" name="TextBox 13"/>
          <p:cNvSpPr txBox="1"/>
          <p:nvPr/>
        </p:nvSpPr>
        <p:spPr>
          <a:xfrm>
            <a:off x="2590800" y="4492823"/>
            <a:ext cx="381000" cy="307777"/>
          </a:xfrm>
          <a:prstGeom prst="rect">
            <a:avLst/>
          </a:prstGeom>
          <a:noFill/>
          <a:ln>
            <a:noFill/>
          </a:ln>
        </p:spPr>
        <p:txBody>
          <a:bodyPr wrap="square" rtlCol="1">
            <a:spAutoFit/>
          </a:bodyPr>
          <a:lstStyle/>
          <a:p>
            <a:pPr algn="ctr"/>
            <a:r>
              <a:rPr lang="en-US" sz="1400" b="0" dirty="0" smtClean="0"/>
              <a:t>12</a:t>
            </a:r>
            <a:endParaRPr lang="ar-SA" sz="1400" b="0" dirty="0"/>
          </a:p>
        </p:txBody>
      </p:sp>
      <p:sp>
        <p:nvSpPr>
          <p:cNvPr id="15" name="TextBox 14"/>
          <p:cNvSpPr txBox="1"/>
          <p:nvPr/>
        </p:nvSpPr>
        <p:spPr>
          <a:xfrm>
            <a:off x="3276600" y="4492823"/>
            <a:ext cx="381000" cy="307777"/>
          </a:xfrm>
          <a:prstGeom prst="rect">
            <a:avLst/>
          </a:prstGeom>
          <a:noFill/>
          <a:ln>
            <a:noFill/>
          </a:ln>
        </p:spPr>
        <p:txBody>
          <a:bodyPr wrap="square" rtlCol="1">
            <a:spAutoFit/>
          </a:bodyPr>
          <a:lstStyle/>
          <a:p>
            <a:pPr algn="ctr"/>
            <a:r>
              <a:rPr lang="en-US" sz="1400" b="0" dirty="0" smtClean="0"/>
              <a:t>12</a:t>
            </a:r>
            <a:endParaRPr lang="ar-SA" sz="1400" b="0" dirty="0"/>
          </a:p>
        </p:txBody>
      </p:sp>
      <p:sp>
        <p:nvSpPr>
          <p:cNvPr id="16" name="TextBox 15"/>
          <p:cNvSpPr txBox="1"/>
          <p:nvPr/>
        </p:nvSpPr>
        <p:spPr>
          <a:xfrm>
            <a:off x="3962400" y="4492823"/>
            <a:ext cx="381000" cy="307777"/>
          </a:xfrm>
          <a:prstGeom prst="rect">
            <a:avLst/>
          </a:prstGeom>
          <a:noFill/>
          <a:ln>
            <a:noFill/>
          </a:ln>
        </p:spPr>
        <p:txBody>
          <a:bodyPr wrap="square" rtlCol="1">
            <a:spAutoFit/>
          </a:bodyPr>
          <a:lstStyle/>
          <a:p>
            <a:pPr algn="ctr"/>
            <a:r>
              <a:rPr lang="en-US" sz="1400" b="0" dirty="0" smtClean="0"/>
              <a:t>21</a:t>
            </a:r>
            <a:endParaRPr lang="ar-SA" sz="1400" b="0" dirty="0"/>
          </a:p>
        </p:txBody>
      </p:sp>
      <p:sp>
        <p:nvSpPr>
          <p:cNvPr id="17" name="TextBox 16"/>
          <p:cNvSpPr txBox="1"/>
          <p:nvPr/>
        </p:nvSpPr>
        <p:spPr>
          <a:xfrm>
            <a:off x="5257800" y="2816423"/>
            <a:ext cx="381000" cy="307777"/>
          </a:xfrm>
          <a:prstGeom prst="rect">
            <a:avLst/>
          </a:prstGeom>
          <a:noFill/>
          <a:ln>
            <a:noFill/>
          </a:ln>
        </p:spPr>
        <p:txBody>
          <a:bodyPr wrap="square" rtlCol="1">
            <a:spAutoFit/>
          </a:bodyPr>
          <a:lstStyle/>
          <a:p>
            <a:pPr algn="ctr"/>
            <a:r>
              <a:rPr lang="en-US" sz="1400" b="0" dirty="0" smtClean="0"/>
              <a:t>21</a:t>
            </a:r>
            <a:endParaRPr lang="ar-SA" sz="1400" b="0" dirty="0"/>
          </a:p>
        </p:txBody>
      </p:sp>
      <p:sp>
        <p:nvSpPr>
          <p:cNvPr id="18" name="TextBox 17"/>
          <p:cNvSpPr txBox="1"/>
          <p:nvPr/>
        </p:nvSpPr>
        <p:spPr>
          <a:xfrm>
            <a:off x="4572000" y="4489846"/>
            <a:ext cx="381000" cy="307777"/>
          </a:xfrm>
          <a:prstGeom prst="rect">
            <a:avLst/>
          </a:prstGeom>
          <a:noFill/>
          <a:ln>
            <a:noFill/>
          </a:ln>
        </p:spPr>
        <p:txBody>
          <a:bodyPr wrap="square" rtlCol="1">
            <a:spAutoFit/>
          </a:bodyPr>
          <a:lstStyle/>
          <a:p>
            <a:pPr algn="ctr"/>
            <a:r>
              <a:rPr lang="en-US" sz="1400" b="0" dirty="0" smtClean="0"/>
              <a:t>21</a:t>
            </a:r>
            <a:endParaRPr lang="ar-SA" sz="1400" b="0" dirty="0"/>
          </a:p>
        </p:txBody>
      </p:sp>
      <p:sp>
        <p:nvSpPr>
          <p:cNvPr id="19" name="TextBox 18"/>
          <p:cNvSpPr txBox="1"/>
          <p:nvPr/>
        </p:nvSpPr>
        <p:spPr>
          <a:xfrm>
            <a:off x="5257800" y="4489846"/>
            <a:ext cx="381000" cy="307777"/>
          </a:xfrm>
          <a:prstGeom prst="rect">
            <a:avLst/>
          </a:prstGeom>
          <a:noFill/>
          <a:ln>
            <a:noFill/>
          </a:ln>
        </p:spPr>
        <p:txBody>
          <a:bodyPr wrap="square" rtlCol="1">
            <a:spAutoFit/>
          </a:bodyPr>
          <a:lstStyle/>
          <a:p>
            <a:pPr algn="ctr"/>
            <a:r>
              <a:rPr lang="en-US" sz="1400" b="0" dirty="0" smtClean="0"/>
              <a:t>26</a:t>
            </a:r>
            <a:endParaRPr lang="ar-SA" sz="1400" b="0" dirty="0"/>
          </a:p>
        </p:txBody>
      </p:sp>
      <p:sp>
        <p:nvSpPr>
          <p:cNvPr id="20" name="TextBox 19"/>
          <p:cNvSpPr txBox="1"/>
          <p:nvPr/>
        </p:nvSpPr>
        <p:spPr>
          <a:xfrm>
            <a:off x="5867400" y="4492823"/>
            <a:ext cx="381000" cy="307777"/>
          </a:xfrm>
          <a:prstGeom prst="rect">
            <a:avLst/>
          </a:prstGeom>
          <a:noFill/>
          <a:ln>
            <a:noFill/>
          </a:ln>
        </p:spPr>
        <p:txBody>
          <a:bodyPr wrap="square" rtlCol="1">
            <a:spAutoFit/>
          </a:bodyPr>
          <a:lstStyle/>
          <a:p>
            <a:pPr algn="ctr"/>
            <a:r>
              <a:rPr lang="en-US" sz="1400" b="0" dirty="0" smtClean="0"/>
              <a:t>26</a:t>
            </a:r>
            <a:endParaRPr lang="ar-SA" sz="1400" b="0" dirty="0"/>
          </a:p>
        </p:txBody>
      </p:sp>
      <p:sp>
        <p:nvSpPr>
          <p:cNvPr id="21" name="TextBox 20"/>
          <p:cNvSpPr txBox="1"/>
          <p:nvPr/>
        </p:nvSpPr>
        <p:spPr>
          <a:xfrm>
            <a:off x="6553200" y="4492823"/>
            <a:ext cx="381000" cy="307777"/>
          </a:xfrm>
          <a:prstGeom prst="rect">
            <a:avLst/>
          </a:prstGeom>
          <a:noFill/>
          <a:ln>
            <a:noFill/>
          </a:ln>
        </p:spPr>
        <p:txBody>
          <a:bodyPr wrap="square" rtlCol="1">
            <a:spAutoFit/>
          </a:bodyPr>
          <a:lstStyle/>
          <a:p>
            <a:pPr algn="ctr"/>
            <a:r>
              <a:rPr lang="en-US" sz="1400" b="0" dirty="0" smtClean="0"/>
              <a:t>29</a:t>
            </a:r>
            <a:endParaRPr lang="ar-SA" sz="1400" b="0" dirty="0"/>
          </a:p>
        </p:txBody>
      </p:sp>
      <p:sp>
        <p:nvSpPr>
          <p:cNvPr id="22" name="TextBox 21"/>
          <p:cNvSpPr txBox="1"/>
          <p:nvPr/>
        </p:nvSpPr>
        <p:spPr>
          <a:xfrm>
            <a:off x="5867400" y="2816423"/>
            <a:ext cx="381000" cy="307777"/>
          </a:xfrm>
          <a:prstGeom prst="rect">
            <a:avLst/>
          </a:prstGeom>
          <a:noFill/>
          <a:ln>
            <a:noFill/>
          </a:ln>
        </p:spPr>
        <p:txBody>
          <a:bodyPr wrap="square" rtlCol="1">
            <a:spAutoFit/>
          </a:bodyPr>
          <a:lstStyle/>
          <a:p>
            <a:pPr algn="ctr"/>
            <a:r>
              <a:rPr lang="en-US" sz="1400" b="0" dirty="0" smtClean="0"/>
              <a:t>28</a:t>
            </a:r>
            <a:endParaRPr lang="ar-SA" sz="1400" b="0" dirty="0"/>
          </a:p>
        </p:txBody>
      </p:sp>
      <p:sp>
        <p:nvSpPr>
          <p:cNvPr id="23" name="TextBox 22"/>
          <p:cNvSpPr txBox="1"/>
          <p:nvPr/>
        </p:nvSpPr>
        <p:spPr>
          <a:xfrm>
            <a:off x="7239000" y="2816423"/>
            <a:ext cx="381000" cy="307777"/>
          </a:xfrm>
          <a:prstGeom prst="rect">
            <a:avLst/>
          </a:prstGeom>
          <a:noFill/>
          <a:ln>
            <a:noFill/>
          </a:ln>
        </p:spPr>
        <p:txBody>
          <a:bodyPr wrap="square" rtlCol="1">
            <a:spAutoFit/>
          </a:bodyPr>
          <a:lstStyle/>
          <a:p>
            <a:pPr algn="ctr"/>
            <a:r>
              <a:rPr lang="en-US" sz="1400" b="0" dirty="0" smtClean="0"/>
              <a:t>29</a:t>
            </a:r>
            <a:endParaRPr lang="ar-SA" sz="1400" b="0" dirty="0"/>
          </a:p>
        </p:txBody>
      </p:sp>
      <p:sp>
        <p:nvSpPr>
          <p:cNvPr id="24" name="TextBox 23"/>
          <p:cNvSpPr txBox="1"/>
          <p:nvPr/>
        </p:nvSpPr>
        <p:spPr>
          <a:xfrm>
            <a:off x="7848600" y="2816423"/>
            <a:ext cx="381000" cy="307777"/>
          </a:xfrm>
          <a:prstGeom prst="rect">
            <a:avLst/>
          </a:prstGeom>
          <a:noFill/>
          <a:ln>
            <a:noFill/>
          </a:ln>
        </p:spPr>
        <p:txBody>
          <a:bodyPr wrap="square" rtlCol="1">
            <a:spAutoFit/>
          </a:bodyPr>
          <a:lstStyle/>
          <a:p>
            <a:pPr algn="ctr"/>
            <a:r>
              <a:rPr lang="en-US" sz="1400" b="0" dirty="0" smtClean="0"/>
              <a:t>29</a:t>
            </a:r>
            <a:endParaRPr lang="ar-SA" sz="1400" b="0" dirty="0"/>
          </a:p>
        </p:txBody>
      </p:sp>
      <p:sp>
        <p:nvSpPr>
          <p:cNvPr id="43" name="Rectangle 2"/>
          <p:cNvSpPr>
            <a:spLocks noGrp="1" noChangeArrowheads="1"/>
          </p:cNvSpPr>
          <p:nvPr>
            <p:ph type="title"/>
          </p:nvPr>
        </p:nvSpPr>
        <p:spPr>
          <a:xfrm>
            <a:off x="623888" y="169863"/>
            <a:ext cx="2195512" cy="515937"/>
          </a:xfrm>
          <a:solidFill>
            <a:schemeClr val="bg1"/>
          </a:solidFill>
          <a:ln>
            <a:solidFill>
              <a:schemeClr val="tx2"/>
            </a:solidFill>
          </a:ln>
        </p:spPr>
        <p:txBody>
          <a:bodyPr/>
          <a:lstStyle/>
          <a:p>
            <a:pPr>
              <a:buClr>
                <a:srgbClr val="CC3300"/>
              </a:buClr>
              <a:defRPr/>
            </a:pPr>
            <a:r>
              <a:rPr lang="en-US" sz="2800" dirty="0" smtClean="0">
                <a:solidFill>
                  <a:srgbClr val="CC3300"/>
                </a:solidFill>
                <a:effectLst>
                  <a:outerShdw blurRad="38100" dist="38100" dir="2700000" algn="tl">
                    <a:srgbClr val="C0C0C0"/>
                  </a:outerShdw>
                </a:effectLst>
              </a:rPr>
              <a:t>Example</a:t>
            </a:r>
            <a:endParaRPr lang="de-DE" dirty="0" smtClean="0"/>
          </a:p>
        </p:txBody>
      </p:sp>
      <p:graphicFrame>
        <p:nvGraphicFramePr>
          <p:cNvPr id="44" name="Group 20"/>
          <p:cNvGraphicFramePr>
            <a:graphicFrameLocks/>
          </p:cNvGraphicFramePr>
          <p:nvPr>
            <p:extLst>
              <p:ext uri="{D42A27DB-BD31-4B8C-83A1-F6EECF244321}">
                <p14:modId xmlns:p14="http://schemas.microsoft.com/office/powerpoint/2010/main" xmlns="" val="2206833986"/>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rtl="1"/>
                      <a:endParaRPr lang="ar-SA"/>
                    </a:p>
                  </a:txBody>
                  <a:tcPr/>
                </a:tc>
              </a:tr>
            </a:tbl>
          </a:graphicData>
        </a:graphic>
      </p:graphicFrame>
      <p:sp>
        <p:nvSpPr>
          <p:cNvPr id="45" name="TextBox 5"/>
          <p:cNvSpPr txBox="1">
            <a:spLocks noChangeArrowheads="1"/>
          </p:cNvSpPr>
          <p:nvPr/>
        </p:nvSpPr>
        <p:spPr bwMode="auto">
          <a:xfrm>
            <a:off x="1066800" y="773112"/>
            <a:ext cx="4876800" cy="369888"/>
          </a:xfrm>
          <a:prstGeom prst="rect">
            <a:avLst/>
          </a:prstGeom>
          <a:solidFill>
            <a:srgbClr val="F8F9BD"/>
          </a:solidFill>
          <a:ln w="9525">
            <a:solidFill>
              <a:schemeClr val="tx1"/>
            </a:solidFill>
            <a:miter lim="800000"/>
            <a:headEnd/>
            <a:tailEnd/>
          </a:ln>
        </p:spPr>
        <p:txBody>
          <a:bodyPr>
            <a:spAutoFit/>
          </a:bodyPr>
          <a:lstStyle/>
          <a:p>
            <a:pPr algn="just"/>
            <a:r>
              <a:rPr lang="en-US" sz="1800" b="0" dirty="0">
                <a:ea typeface="Times New Roman" pitchFamily="18" charset="0"/>
                <a:cs typeface="Arial" charset="0"/>
              </a:rPr>
              <a:t>Calculate the late activity times (LS and LF).</a:t>
            </a:r>
            <a:endParaRPr lang="en-US" sz="1800" dirty="0">
              <a:ea typeface="Times New Roman" pitchFamily="18" charset="0"/>
              <a:cs typeface="Arial" charset="0"/>
            </a:endParaRPr>
          </a:p>
        </p:txBody>
      </p:sp>
    </p:spTree>
    <p:extLst>
      <p:ext uri="{BB962C8B-B14F-4D97-AF65-F5344CB8AC3E}">
        <p14:creationId xmlns:p14="http://schemas.microsoft.com/office/powerpoint/2010/main" xmlns="" val="875415610"/>
      </p:ext>
    </p:extLst>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5A67EB83-FEEA-4093-99C2-6C5C1C9C04A5}" type="datetime8">
              <a:rPr lang="en-US" smtClean="0"/>
              <a:pPr>
                <a:defRPr/>
              </a:pPr>
              <a:t>2/16/2013 9:53 AM</a:t>
            </a:fld>
            <a:endParaRPr lang="en-US" dirty="0"/>
          </a:p>
        </p:txBody>
      </p:sp>
      <p:sp>
        <p:nvSpPr>
          <p:cNvPr id="5" name="Slide Number Placeholder 4"/>
          <p:cNvSpPr>
            <a:spLocks noGrp="1"/>
          </p:cNvSpPr>
          <p:nvPr>
            <p:ph type="sldNum" sz="quarter" idx="11"/>
          </p:nvPr>
        </p:nvSpPr>
        <p:spPr/>
        <p:txBody>
          <a:bodyPr/>
          <a:lstStyle/>
          <a:p>
            <a:pPr>
              <a:defRPr/>
            </a:pPr>
            <a:fld id="{54AFDF59-005E-42EE-A299-2DBB5C63669F}" type="slidenum">
              <a:rPr lang="ar-SA" smtClean="0"/>
              <a:pPr>
                <a:defRPr/>
              </a:pPr>
              <a:t>17</a:t>
            </a:fld>
            <a:endParaRPr lang="en-US" dirty="0"/>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2000" y="1219200"/>
            <a:ext cx="7469414" cy="40785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TextBox 6"/>
          <p:cNvSpPr txBox="1"/>
          <p:nvPr/>
        </p:nvSpPr>
        <p:spPr>
          <a:xfrm>
            <a:off x="685800" y="2789367"/>
            <a:ext cx="381000" cy="307777"/>
          </a:xfrm>
          <a:prstGeom prst="rect">
            <a:avLst/>
          </a:prstGeom>
          <a:noFill/>
          <a:ln>
            <a:noFill/>
          </a:ln>
        </p:spPr>
        <p:txBody>
          <a:bodyPr wrap="square" rtlCol="1">
            <a:spAutoFit/>
          </a:bodyPr>
          <a:lstStyle/>
          <a:p>
            <a:pPr algn="ctr"/>
            <a:r>
              <a:rPr lang="en-US" sz="1400" b="0" dirty="0" smtClean="0"/>
              <a:t>0</a:t>
            </a:r>
            <a:endParaRPr lang="ar-SA" sz="1400" b="0" dirty="0"/>
          </a:p>
        </p:txBody>
      </p:sp>
      <p:sp>
        <p:nvSpPr>
          <p:cNvPr id="8" name="TextBox 7"/>
          <p:cNvSpPr txBox="1"/>
          <p:nvPr/>
        </p:nvSpPr>
        <p:spPr>
          <a:xfrm>
            <a:off x="1295400" y="2743200"/>
            <a:ext cx="381000" cy="307777"/>
          </a:xfrm>
          <a:prstGeom prst="rect">
            <a:avLst/>
          </a:prstGeom>
          <a:noFill/>
          <a:ln>
            <a:noFill/>
          </a:ln>
        </p:spPr>
        <p:txBody>
          <a:bodyPr wrap="square" rtlCol="1">
            <a:spAutoFit/>
          </a:bodyPr>
          <a:lstStyle/>
          <a:p>
            <a:pPr algn="ctr"/>
            <a:r>
              <a:rPr lang="en-US" sz="1400" b="0" dirty="0"/>
              <a:t>4</a:t>
            </a:r>
            <a:endParaRPr lang="ar-SA" sz="1400" b="0" dirty="0"/>
          </a:p>
        </p:txBody>
      </p:sp>
      <p:sp>
        <p:nvSpPr>
          <p:cNvPr id="9" name="TextBox 8"/>
          <p:cNvSpPr txBox="1"/>
          <p:nvPr/>
        </p:nvSpPr>
        <p:spPr>
          <a:xfrm>
            <a:off x="1981200" y="1219200"/>
            <a:ext cx="381000" cy="307777"/>
          </a:xfrm>
          <a:prstGeom prst="rect">
            <a:avLst/>
          </a:prstGeom>
          <a:noFill/>
          <a:ln>
            <a:noFill/>
          </a:ln>
        </p:spPr>
        <p:txBody>
          <a:bodyPr wrap="square" rtlCol="1">
            <a:spAutoFit/>
          </a:bodyPr>
          <a:lstStyle/>
          <a:p>
            <a:pPr algn="ctr"/>
            <a:r>
              <a:rPr lang="en-US" sz="1400" b="0" dirty="0"/>
              <a:t>4</a:t>
            </a:r>
            <a:endParaRPr lang="ar-SA" sz="1400" b="0" dirty="0"/>
          </a:p>
        </p:txBody>
      </p:sp>
      <p:sp>
        <p:nvSpPr>
          <p:cNvPr id="10" name="TextBox 9"/>
          <p:cNvSpPr txBox="1"/>
          <p:nvPr/>
        </p:nvSpPr>
        <p:spPr>
          <a:xfrm>
            <a:off x="2590800" y="1219200"/>
            <a:ext cx="381000" cy="307777"/>
          </a:xfrm>
          <a:prstGeom prst="rect">
            <a:avLst/>
          </a:prstGeom>
          <a:noFill/>
          <a:ln>
            <a:noFill/>
          </a:ln>
        </p:spPr>
        <p:txBody>
          <a:bodyPr wrap="square" rtlCol="1">
            <a:spAutoFit/>
          </a:bodyPr>
          <a:lstStyle/>
          <a:p>
            <a:pPr algn="ctr"/>
            <a:r>
              <a:rPr lang="en-US" sz="1400" b="0" dirty="0"/>
              <a:t>8</a:t>
            </a:r>
            <a:endParaRPr lang="ar-SA" sz="1400" b="0" dirty="0"/>
          </a:p>
        </p:txBody>
      </p:sp>
      <p:sp>
        <p:nvSpPr>
          <p:cNvPr id="11" name="TextBox 10"/>
          <p:cNvSpPr txBox="1"/>
          <p:nvPr/>
        </p:nvSpPr>
        <p:spPr>
          <a:xfrm>
            <a:off x="1981200" y="4492823"/>
            <a:ext cx="381000" cy="307777"/>
          </a:xfrm>
          <a:prstGeom prst="rect">
            <a:avLst/>
          </a:prstGeom>
          <a:noFill/>
          <a:ln>
            <a:noFill/>
          </a:ln>
        </p:spPr>
        <p:txBody>
          <a:bodyPr wrap="square" rtlCol="1">
            <a:spAutoFit/>
          </a:bodyPr>
          <a:lstStyle/>
          <a:p>
            <a:pPr algn="ctr"/>
            <a:r>
              <a:rPr lang="en-US" sz="1400" b="0" dirty="0"/>
              <a:t>4</a:t>
            </a:r>
            <a:endParaRPr lang="ar-SA" sz="1400" b="0" dirty="0"/>
          </a:p>
        </p:txBody>
      </p:sp>
      <p:sp>
        <p:nvSpPr>
          <p:cNvPr id="12" name="TextBox 11"/>
          <p:cNvSpPr txBox="1"/>
          <p:nvPr/>
        </p:nvSpPr>
        <p:spPr>
          <a:xfrm>
            <a:off x="3276600" y="1222177"/>
            <a:ext cx="381000" cy="307777"/>
          </a:xfrm>
          <a:prstGeom prst="rect">
            <a:avLst/>
          </a:prstGeom>
          <a:noFill/>
          <a:ln>
            <a:noFill/>
          </a:ln>
        </p:spPr>
        <p:txBody>
          <a:bodyPr wrap="square" rtlCol="1">
            <a:spAutoFit/>
          </a:bodyPr>
          <a:lstStyle/>
          <a:p>
            <a:pPr algn="ctr"/>
            <a:r>
              <a:rPr lang="en-US" sz="1400" b="0" dirty="0" smtClean="0"/>
              <a:t>12</a:t>
            </a:r>
            <a:endParaRPr lang="ar-SA" sz="1400" b="0" dirty="0"/>
          </a:p>
        </p:txBody>
      </p:sp>
      <p:sp>
        <p:nvSpPr>
          <p:cNvPr id="13" name="TextBox 12"/>
          <p:cNvSpPr txBox="1"/>
          <p:nvPr/>
        </p:nvSpPr>
        <p:spPr>
          <a:xfrm>
            <a:off x="3886200" y="1219200"/>
            <a:ext cx="381000" cy="307777"/>
          </a:xfrm>
          <a:prstGeom prst="rect">
            <a:avLst/>
          </a:prstGeom>
          <a:noFill/>
          <a:ln>
            <a:noFill/>
          </a:ln>
        </p:spPr>
        <p:txBody>
          <a:bodyPr wrap="square" rtlCol="1">
            <a:spAutoFit/>
          </a:bodyPr>
          <a:lstStyle/>
          <a:p>
            <a:pPr algn="ctr"/>
            <a:r>
              <a:rPr lang="en-US" sz="1400" b="0" dirty="0" smtClean="0"/>
              <a:t>14</a:t>
            </a:r>
            <a:endParaRPr lang="ar-SA" sz="1400" b="0" dirty="0"/>
          </a:p>
        </p:txBody>
      </p:sp>
      <p:sp>
        <p:nvSpPr>
          <p:cNvPr id="14" name="TextBox 13"/>
          <p:cNvSpPr txBox="1"/>
          <p:nvPr/>
        </p:nvSpPr>
        <p:spPr>
          <a:xfrm>
            <a:off x="2590800" y="4492823"/>
            <a:ext cx="381000" cy="307777"/>
          </a:xfrm>
          <a:prstGeom prst="rect">
            <a:avLst/>
          </a:prstGeom>
          <a:noFill/>
          <a:ln>
            <a:noFill/>
          </a:ln>
        </p:spPr>
        <p:txBody>
          <a:bodyPr wrap="square" rtlCol="1">
            <a:spAutoFit/>
          </a:bodyPr>
          <a:lstStyle/>
          <a:p>
            <a:pPr algn="ctr"/>
            <a:r>
              <a:rPr lang="en-US" sz="1400" b="0" dirty="0" smtClean="0"/>
              <a:t>12</a:t>
            </a:r>
            <a:endParaRPr lang="ar-SA" sz="1400" b="0" dirty="0"/>
          </a:p>
        </p:txBody>
      </p:sp>
      <p:sp>
        <p:nvSpPr>
          <p:cNvPr id="15" name="TextBox 14"/>
          <p:cNvSpPr txBox="1"/>
          <p:nvPr/>
        </p:nvSpPr>
        <p:spPr>
          <a:xfrm>
            <a:off x="3276600" y="4492823"/>
            <a:ext cx="381000" cy="307777"/>
          </a:xfrm>
          <a:prstGeom prst="rect">
            <a:avLst/>
          </a:prstGeom>
          <a:noFill/>
          <a:ln>
            <a:noFill/>
          </a:ln>
        </p:spPr>
        <p:txBody>
          <a:bodyPr wrap="square" rtlCol="1">
            <a:spAutoFit/>
          </a:bodyPr>
          <a:lstStyle/>
          <a:p>
            <a:pPr algn="ctr"/>
            <a:r>
              <a:rPr lang="en-US" sz="1400" b="0" dirty="0" smtClean="0"/>
              <a:t>12</a:t>
            </a:r>
            <a:endParaRPr lang="ar-SA" sz="1400" b="0" dirty="0"/>
          </a:p>
        </p:txBody>
      </p:sp>
      <p:sp>
        <p:nvSpPr>
          <p:cNvPr id="16" name="TextBox 15"/>
          <p:cNvSpPr txBox="1"/>
          <p:nvPr/>
        </p:nvSpPr>
        <p:spPr>
          <a:xfrm>
            <a:off x="3962400" y="4492823"/>
            <a:ext cx="381000" cy="307777"/>
          </a:xfrm>
          <a:prstGeom prst="rect">
            <a:avLst/>
          </a:prstGeom>
          <a:noFill/>
          <a:ln>
            <a:noFill/>
          </a:ln>
        </p:spPr>
        <p:txBody>
          <a:bodyPr wrap="square" rtlCol="1">
            <a:spAutoFit/>
          </a:bodyPr>
          <a:lstStyle/>
          <a:p>
            <a:pPr algn="ctr"/>
            <a:r>
              <a:rPr lang="en-US" sz="1400" b="0" dirty="0" smtClean="0"/>
              <a:t>21</a:t>
            </a:r>
            <a:endParaRPr lang="ar-SA" sz="1400" b="0" dirty="0"/>
          </a:p>
        </p:txBody>
      </p:sp>
      <p:sp>
        <p:nvSpPr>
          <p:cNvPr id="17" name="TextBox 16"/>
          <p:cNvSpPr txBox="1"/>
          <p:nvPr/>
        </p:nvSpPr>
        <p:spPr>
          <a:xfrm>
            <a:off x="5257800" y="2816423"/>
            <a:ext cx="381000" cy="307777"/>
          </a:xfrm>
          <a:prstGeom prst="rect">
            <a:avLst/>
          </a:prstGeom>
          <a:noFill/>
          <a:ln>
            <a:noFill/>
          </a:ln>
        </p:spPr>
        <p:txBody>
          <a:bodyPr wrap="square" rtlCol="1">
            <a:spAutoFit/>
          </a:bodyPr>
          <a:lstStyle/>
          <a:p>
            <a:pPr algn="ctr"/>
            <a:r>
              <a:rPr lang="en-US" sz="1400" b="0" dirty="0" smtClean="0"/>
              <a:t>21</a:t>
            </a:r>
            <a:endParaRPr lang="ar-SA" sz="1400" b="0" dirty="0"/>
          </a:p>
        </p:txBody>
      </p:sp>
      <p:sp>
        <p:nvSpPr>
          <p:cNvPr id="18" name="TextBox 17"/>
          <p:cNvSpPr txBox="1"/>
          <p:nvPr/>
        </p:nvSpPr>
        <p:spPr>
          <a:xfrm>
            <a:off x="4572000" y="4489846"/>
            <a:ext cx="381000" cy="307777"/>
          </a:xfrm>
          <a:prstGeom prst="rect">
            <a:avLst/>
          </a:prstGeom>
          <a:noFill/>
          <a:ln>
            <a:noFill/>
          </a:ln>
        </p:spPr>
        <p:txBody>
          <a:bodyPr wrap="square" rtlCol="1">
            <a:spAutoFit/>
          </a:bodyPr>
          <a:lstStyle/>
          <a:p>
            <a:pPr algn="ctr"/>
            <a:r>
              <a:rPr lang="en-US" sz="1400" b="0" dirty="0" smtClean="0"/>
              <a:t>21</a:t>
            </a:r>
            <a:endParaRPr lang="ar-SA" sz="1400" b="0" dirty="0"/>
          </a:p>
        </p:txBody>
      </p:sp>
      <p:sp>
        <p:nvSpPr>
          <p:cNvPr id="19" name="TextBox 18"/>
          <p:cNvSpPr txBox="1"/>
          <p:nvPr/>
        </p:nvSpPr>
        <p:spPr>
          <a:xfrm>
            <a:off x="5257800" y="4489846"/>
            <a:ext cx="381000" cy="307777"/>
          </a:xfrm>
          <a:prstGeom prst="rect">
            <a:avLst/>
          </a:prstGeom>
          <a:noFill/>
          <a:ln>
            <a:noFill/>
          </a:ln>
        </p:spPr>
        <p:txBody>
          <a:bodyPr wrap="square" rtlCol="1">
            <a:spAutoFit/>
          </a:bodyPr>
          <a:lstStyle/>
          <a:p>
            <a:pPr algn="ctr"/>
            <a:r>
              <a:rPr lang="en-US" sz="1400" b="0" dirty="0" smtClean="0"/>
              <a:t>26</a:t>
            </a:r>
            <a:endParaRPr lang="ar-SA" sz="1400" b="0" dirty="0"/>
          </a:p>
        </p:txBody>
      </p:sp>
      <p:sp>
        <p:nvSpPr>
          <p:cNvPr id="20" name="TextBox 19"/>
          <p:cNvSpPr txBox="1"/>
          <p:nvPr/>
        </p:nvSpPr>
        <p:spPr>
          <a:xfrm>
            <a:off x="5867400" y="4492823"/>
            <a:ext cx="381000" cy="307777"/>
          </a:xfrm>
          <a:prstGeom prst="rect">
            <a:avLst/>
          </a:prstGeom>
          <a:noFill/>
          <a:ln>
            <a:noFill/>
          </a:ln>
        </p:spPr>
        <p:txBody>
          <a:bodyPr wrap="square" rtlCol="1">
            <a:spAutoFit/>
          </a:bodyPr>
          <a:lstStyle/>
          <a:p>
            <a:pPr algn="ctr"/>
            <a:r>
              <a:rPr lang="en-US" sz="1400" b="0" dirty="0" smtClean="0"/>
              <a:t>26</a:t>
            </a:r>
            <a:endParaRPr lang="ar-SA" sz="1400" b="0" dirty="0"/>
          </a:p>
        </p:txBody>
      </p:sp>
      <p:sp>
        <p:nvSpPr>
          <p:cNvPr id="21" name="TextBox 20"/>
          <p:cNvSpPr txBox="1"/>
          <p:nvPr/>
        </p:nvSpPr>
        <p:spPr>
          <a:xfrm>
            <a:off x="6553200" y="4492823"/>
            <a:ext cx="381000" cy="307777"/>
          </a:xfrm>
          <a:prstGeom prst="rect">
            <a:avLst/>
          </a:prstGeom>
          <a:noFill/>
          <a:ln>
            <a:noFill/>
          </a:ln>
        </p:spPr>
        <p:txBody>
          <a:bodyPr wrap="square" rtlCol="1">
            <a:spAutoFit/>
          </a:bodyPr>
          <a:lstStyle/>
          <a:p>
            <a:pPr algn="ctr"/>
            <a:r>
              <a:rPr lang="en-US" sz="1400" b="0" dirty="0" smtClean="0"/>
              <a:t>29</a:t>
            </a:r>
            <a:endParaRPr lang="ar-SA" sz="1400" b="0" dirty="0"/>
          </a:p>
        </p:txBody>
      </p:sp>
      <p:sp>
        <p:nvSpPr>
          <p:cNvPr id="22" name="TextBox 21"/>
          <p:cNvSpPr txBox="1"/>
          <p:nvPr/>
        </p:nvSpPr>
        <p:spPr>
          <a:xfrm>
            <a:off x="5867400" y="2816423"/>
            <a:ext cx="381000" cy="307777"/>
          </a:xfrm>
          <a:prstGeom prst="rect">
            <a:avLst/>
          </a:prstGeom>
          <a:noFill/>
          <a:ln>
            <a:noFill/>
          </a:ln>
        </p:spPr>
        <p:txBody>
          <a:bodyPr wrap="square" rtlCol="1">
            <a:spAutoFit/>
          </a:bodyPr>
          <a:lstStyle/>
          <a:p>
            <a:pPr algn="ctr"/>
            <a:r>
              <a:rPr lang="en-US" sz="1400" b="0" dirty="0" smtClean="0"/>
              <a:t>28</a:t>
            </a:r>
            <a:endParaRPr lang="ar-SA" sz="1400" b="0" dirty="0"/>
          </a:p>
        </p:txBody>
      </p:sp>
      <p:sp>
        <p:nvSpPr>
          <p:cNvPr id="23" name="TextBox 22"/>
          <p:cNvSpPr txBox="1"/>
          <p:nvPr/>
        </p:nvSpPr>
        <p:spPr>
          <a:xfrm>
            <a:off x="7239000" y="2816423"/>
            <a:ext cx="381000" cy="307777"/>
          </a:xfrm>
          <a:prstGeom prst="rect">
            <a:avLst/>
          </a:prstGeom>
          <a:noFill/>
          <a:ln>
            <a:noFill/>
          </a:ln>
        </p:spPr>
        <p:txBody>
          <a:bodyPr wrap="square" rtlCol="1">
            <a:spAutoFit/>
          </a:bodyPr>
          <a:lstStyle/>
          <a:p>
            <a:pPr algn="ctr"/>
            <a:r>
              <a:rPr lang="en-US" sz="1400" b="0" dirty="0" smtClean="0"/>
              <a:t>29</a:t>
            </a:r>
            <a:endParaRPr lang="ar-SA" sz="1400" b="0" dirty="0"/>
          </a:p>
        </p:txBody>
      </p:sp>
      <p:sp>
        <p:nvSpPr>
          <p:cNvPr id="24" name="TextBox 23"/>
          <p:cNvSpPr txBox="1"/>
          <p:nvPr/>
        </p:nvSpPr>
        <p:spPr>
          <a:xfrm>
            <a:off x="7848600" y="2816423"/>
            <a:ext cx="381000" cy="307777"/>
          </a:xfrm>
          <a:prstGeom prst="rect">
            <a:avLst/>
          </a:prstGeom>
          <a:noFill/>
          <a:ln>
            <a:noFill/>
          </a:ln>
        </p:spPr>
        <p:txBody>
          <a:bodyPr wrap="square" rtlCol="1">
            <a:spAutoFit/>
          </a:bodyPr>
          <a:lstStyle/>
          <a:p>
            <a:pPr algn="ctr"/>
            <a:r>
              <a:rPr lang="en-US" sz="1400" b="0" dirty="0" smtClean="0"/>
              <a:t>29</a:t>
            </a:r>
            <a:endParaRPr lang="ar-SA" sz="1400" b="0" dirty="0"/>
          </a:p>
        </p:txBody>
      </p:sp>
      <p:sp>
        <p:nvSpPr>
          <p:cNvPr id="25" name="TextBox 24"/>
          <p:cNvSpPr txBox="1"/>
          <p:nvPr/>
        </p:nvSpPr>
        <p:spPr>
          <a:xfrm>
            <a:off x="7848600" y="3276600"/>
            <a:ext cx="381000" cy="307777"/>
          </a:xfrm>
          <a:prstGeom prst="rect">
            <a:avLst/>
          </a:prstGeom>
          <a:noFill/>
          <a:ln>
            <a:noFill/>
          </a:ln>
        </p:spPr>
        <p:txBody>
          <a:bodyPr wrap="square" rtlCol="1">
            <a:spAutoFit/>
          </a:bodyPr>
          <a:lstStyle/>
          <a:p>
            <a:pPr algn="ctr"/>
            <a:r>
              <a:rPr lang="en-US" sz="1400" b="0" dirty="0" smtClean="0"/>
              <a:t>29</a:t>
            </a:r>
            <a:endParaRPr lang="ar-SA" sz="1400" b="0" dirty="0"/>
          </a:p>
        </p:txBody>
      </p:sp>
      <p:sp>
        <p:nvSpPr>
          <p:cNvPr id="26" name="TextBox 25"/>
          <p:cNvSpPr txBox="1"/>
          <p:nvPr/>
        </p:nvSpPr>
        <p:spPr>
          <a:xfrm>
            <a:off x="7239000" y="3276600"/>
            <a:ext cx="381000" cy="307777"/>
          </a:xfrm>
          <a:prstGeom prst="rect">
            <a:avLst/>
          </a:prstGeom>
          <a:noFill/>
          <a:ln>
            <a:noFill/>
          </a:ln>
        </p:spPr>
        <p:txBody>
          <a:bodyPr wrap="square" rtlCol="1">
            <a:spAutoFit/>
          </a:bodyPr>
          <a:lstStyle/>
          <a:p>
            <a:pPr algn="ctr"/>
            <a:r>
              <a:rPr lang="en-US" sz="1400" b="0" dirty="0" smtClean="0"/>
              <a:t>29</a:t>
            </a:r>
            <a:endParaRPr lang="ar-SA" sz="1400" b="0" dirty="0"/>
          </a:p>
        </p:txBody>
      </p:sp>
      <p:sp>
        <p:nvSpPr>
          <p:cNvPr id="27" name="TextBox 26"/>
          <p:cNvSpPr txBox="1"/>
          <p:nvPr/>
        </p:nvSpPr>
        <p:spPr>
          <a:xfrm>
            <a:off x="6553200" y="5023246"/>
            <a:ext cx="381000" cy="307777"/>
          </a:xfrm>
          <a:prstGeom prst="rect">
            <a:avLst/>
          </a:prstGeom>
          <a:noFill/>
          <a:ln>
            <a:noFill/>
          </a:ln>
        </p:spPr>
        <p:txBody>
          <a:bodyPr wrap="square" rtlCol="1">
            <a:spAutoFit/>
          </a:bodyPr>
          <a:lstStyle/>
          <a:p>
            <a:pPr algn="ctr"/>
            <a:r>
              <a:rPr lang="en-US" sz="1400" b="0" dirty="0" smtClean="0"/>
              <a:t>29</a:t>
            </a:r>
            <a:endParaRPr lang="ar-SA" sz="1400" b="0" dirty="0"/>
          </a:p>
        </p:txBody>
      </p:sp>
      <p:sp>
        <p:nvSpPr>
          <p:cNvPr id="28" name="TextBox 27"/>
          <p:cNvSpPr txBox="1"/>
          <p:nvPr/>
        </p:nvSpPr>
        <p:spPr>
          <a:xfrm>
            <a:off x="5867400" y="3276600"/>
            <a:ext cx="381000" cy="307777"/>
          </a:xfrm>
          <a:prstGeom prst="rect">
            <a:avLst/>
          </a:prstGeom>
          <a:noFill/>
          <a:ln>
            <a:noFill/>
          </a:ln>
        </p:spPr>
        <p:txBody>
          <a:bodyPr wrap="square" rtlCol="1">
            <a:spAutoFit/>
          </a:bodyPr>
          <a:lstStyle/>
          <a:p>
            <a:pPr algn="ctr"/>
            <a:r>
              <a:rPr lang="en-US" sz="1400" b="0" dirty="0" smtClean="0"/>
              <a:t>29</a:t>
            </a:r>
            <a:endParaRPr lang="ar-SA" sz="1400" b="0" dirty="0"/>
          </a:p>
        </p:txBody>
      </p:sp>
      <p:sp>
        <p:nvSpPr>
          <p:cNvPr id="29" name="TextBox 28"/>
          <p:cNvSpPr txBox="1"/>
          <p:nvPr/>
        </p:nvSpPr>
        <p:spPr>
          <a:xfrm>
            <a:off x="5257800" y="3276600"/>
            <a:ext cx="381000" cy="307777"/>
          </a:xfrm>
          <a:prstGeom prst="rect">
            <a:avLst/>
          </a:prstGeom>
          <a:noFill/>
          <a:ln>
            <a:noFill/>
          </a:ln>
        </p:spPr>
        <p:txBody>
          <a:bodyPr wrap="square" rtlCol="1">
            <a:spAutoFit/>
          </a:bodyPr>
          <a:lstStyle/>
          <a:p>
            <a:pPr algn="ctr"/>
            <a:r>
              <a:rPr lang="en-US" sz="1400" b="0" dirty="0" smtClean="0"/>
              <a:t>22</a:t>
            </a:r>
            <a:endParaRPr lang="ar-SA" sz="1400" b="0" dirty="0"/>
          </a:p>
        </p:txBody>
      </p:sp>
      <p:sp>
        <p:nvSpPr>
          <p:cNvPr id="30" name="TextBox 29"/>
          <p:cNvSpPr txBox="1"/>
          <p:nvPr/>
        </p:nvSpPr>
        <p:spPr>
          <a:xfrm>
            <a:off x="5867400" y="5026223"/>
            <a:ext cx="381000" cy="307777"/>
          </a:xfrm>
          <a:prstGeom prst="rect">
            <a:avLst/>
          </a:prstGeom>
          <a:noFill/>
          <a:ln>
            <a:noFill/>
          </a:ln>
        </p:spPr>
        <p:txBody>
          <a:bodyPr wrap="square" rtlCol="1">
            <a:spAutoFit/>
          </a:bodyPr>
          <a:lstStyle/>
          <a:p>
            <a:pPr algn="ctr"/>
            <a:r>
              <a:rPr lang="en-US" sz="1400" b="0" dirty="0" smtClean="0"/>
              <a:t>26</a:t>
            </a:r>
            <a:endParaRPr lang="ar-SA" sz="1400" b="0" dirty="0"/>
          </a:p>
        </p:txBody>
      </p:sp>
      <p:sp>
        <p:nvSpPr>
          <p:cNvPr id="31" name="TextBox 30"/>
          <p:cNvSpPr txBox="1"/>
          <p:nvPr/>
        </p:nvSpPr>
        <p:spPr>
          <a:xfrm>
            <a:off x="5257800" y="5026223"/>
            <a:ext cx="381000" cy="307777"/>
          </a:xfrm>
          <a:prstGeom prst="rect">
            <a:avLst/>
          </a:prstGeom>
          <a:noFill/>
          <a:ln>
            <a:noFill/>
          </a:ln>
        </p:spPr>
        <p:txBody>
          <a:bodyPr wrap="square" rtlCol="1">
            <a:spAutoFit/>
          </a:bodyPr>
          <a:lstStyle/>
          <a:p>
            <a:pPr algn="ctr"/>
            <a:r>
              <a:rPr lang="en-US" sz="1400" b="0" dirty="0" smtClean="0"/>
              <a:t>26</a:t>
            </a:r>
            <a:endParaRPr lang="ar-SA" sz="1400" b="0" dirty="0"/>
          </a:p>
        </p:txBody>
      </p:sp>
      <p:sp>
        <p:nvSpPr>
          <p:cNvPr id="32" name="TextBox 31"/>
          <p:cNvSpPr txBox="1"/>
          <p:nvPr/>
        </p:nvSpPr>
        <p:spPr>
          <a:xfrm>
            <a:off x="4572000" y="5023246"/>
            <a:ext cx="381000" cy="307777"/>
          </a:xfrm>
          <a:prstGeom prst="rect">
            <a:avLst/>
          </a:prstGeom>
          <a:noFill/>
          <a:ln>
            <a:noFill/>
          </a:ln>
        </p:spPr>
        <p:txBody>
          <a:bodyPr wrap="square" rtlCol="1">
            <a:spAutoFit/>
          </a:bodyPr>
          <a:lstStyle/>
          <a:p>
            <a:pPr algn="ctr"/>
            <a:r>
              <a:rPr lang="en-US" sz="1400" b="0" dirty="0" smtClean="0"/>
              <a:t>21</a:t>
            </a:r>
            <a:endParaRPr lang="ar-SA" sz="1400" b="0" dirty="0"/>
          </a:p>
        </p:txBody>
      </p:sp>
      <p:sp>
        <p:nvSpPr>
          <p:cNvPr id="33" name="TextBox 32"/>
          <p:cNvSpPr txBox="1"/>
          <p:nvPr/>
        </p:nvSpPr>
        <p:spPr>
          <a:xfrm>
            <a:off x="3962400" y="5026223"/>
            <a:ext cx="381000" cy="307777"/>
          </a:xfrm>
          <a:prstGeom prst="rect">
            <a:avLst/>
          </a:prstGeom>
          <a:noFill/>
          <a:ln>
            <a:noFill/>
          </a:ln>
        </p:spPr>
        <p:txBody>
          <a:bodyPr wrap="square" rtlCol="1">
            <a:spAutoFit/>
          </a:bodyPr>
          <a:lstStyle/>
          <a:p>
            <a:pPr algn="ctr"/>
            <a:r>
              <a:rPr lang="en-US" sz="1400" b="0" dirty="0" smtClean="0"/>
              <a:t>21</a:t>
            </a:r>
            <a:endParaRPr lang="ar-SA" sz="1400" b="0" dirty="0"/>
          </a:p>
        </p:txBody>
      </p:sp>
      <p:sp>
        <p:nvSpPr>
          <p:cNvPr id="34" name="TextBox 33"/>
          <p:cNvSpPr txBox="1"/>
          <p:nvPr/>
        </p:nvSpPr>
        <p:spPr>
          <a:xfrm>
            <a:off x="3276600" y="5023246"/>
            <a:ext cx="381000" cy="307777"/>
          </a:xfrm>
          <a:prstGeom prst="rect">
            <a:avLst/>
          </a:prstGeom>
          <a:noFill/>
          <a:ln>
            <a:noFill/>
          </a:ln>
        </p:spPr>
        <p:txBody>
          <a:bodyPr wrap="square" rtlCol="1">
            <a:spAutoFit/>
          </a:bodyPr>
          <a:lstStyle/>
          <a:p>
            <a:pPr algn="ctr"/>
            <a:r>
              <a:rPr lang="en-US" sz="1400" b="0" dirty="0" smtClean="0"/>
              <a:t>12</a:t>
            </a:r>
            <a:endParaRPr lang="ar-SA" sz="1400" b="0" dirty="0"/>
          </a:p>
        </p:txBody>
      </p:sp>
      <p:sp>
        <p:nvSpPr>
          <p:cNvPr id="35" name="TextBox 34"/>
          <p:cNvSpPr txBox="1"/>
          <p:nvPr/>
        </p:nvSpPr>
        <p:spPr>
          <a:xfrm>
            <a:off x="3962400" y="1749623"/>
            <a:ext cx="381000" cy="307777"/>
          </a:xfrm>
          <a:prstGeom prst="rect">
            <a:avLst/>
          </a:prstGeom>
          <a:noFill/>
          <a:ln>
            <a:noFill/>
          </a:ln>
        </p:spPr>
        <p:txBody>
          <a:bodyPr wrap="square" rtlCol="1">
            <a:spAutoFit/>
          </a:bodyPr>
          <a:lstStyle/>
          <a:p>
            <a:pPr algn="ctr"/>
            <a:r>
              <a:rPr lang="en-US" sz="1400" b="0" dirty="0" smtClean="0"/>
              <a:t>22</a:t>
            </a:r>
            <a:endParaRPr lang="ar-SA" sz="1400" b="0" dirty="0"/>
          </a:p>
        </p:txBody>
      </p:sp>
      <p:sp>
        <p:nvSpPr>
          <p:cNvPr id="36" name="TextBox 35"/>
          <p:cNvSpPr txBox="1"/>
          <p:nvPr/>
        </p:nvSpPr>
        <p:spPr>
          <a:xfrm>
            <a:off x="3276600" y="1755577"/>
            <a:ext cx="381000" cy="307777"/>
          </a:xfrm>
          <a:prstGeom prst="rect">
            <a:avLst/>
          </a:prstGeom>
          <a:noFill/>
          <a:ln>
            <a:noFill/>
          </a:ln>
        </p:spPr>
        <p:txBody>
          <a:bodyPr wrap="square" rtlCol="1">
            <a:spAutoFit/>
          </a:bodyPr>
          <a:lstStyle/>
          <a:p>
            <a:pPr algn="ctr"/>
            <a:r>
              <a:rPr lang="en-US" sz="1400" b="0" dirty="0" smtClean="0"/>
              <a:t>20</a:t>
            </a:r>
            <a:endParaRPr lang="ar-SA" sz="1400" b="0" dirty="0"/>
          </a:p>
        </p:txBody>
      </p:sp>
      <p:sp>
        <p:nvSpPr>
          <p:cNvPr id="37" name="TextBox 36"/>
          <p:cNvSpPr txBox="1"/>
          <p:nvPr/>
        </p:nvSpPr>
        <p:spPr>
          <a:xfrm>
            <a:off x="2590800" y="1752600"/>
            <a:ext cx="381000" cy="307777"/>
          </a:xfrm>
          <a:prstGeom prst="rect">
            <a:avLst/>
          </a:prstGeom>
          <a:noFill/>
          <a:ln>
            <a:noFill/>
          </a:ln>
        </p:spPr>
        <p:txBody>
          <a:bodyPr wrap="square" rtlCol="1">
            <a:spAutoFit/>
          </a:bodyPr>
          <a:lstStyle/>
          <a:p>
            <a:pPr algn="ctr"/>
            <a:r>
              <a:rPr lang="en-US" sz="1400" b="0" dirty="0" smtClean="0"/>
              <a:t>12</a:t>
            </a:r>
            <a:endParaRPr lang="ar-SA" sz="1400" b="0" dirty="0"/>
          </a:p>
        </p:txBody>
      </p:sp>
      <p:sp>
        <p:nvSpPr>
          <p:cNvPr id="38" name="TextBox 37"/>
          <p:cNvSpPr txBox="1"/>
          <p:nvPr/>
        </p:nvSpPr>
        <p:spPr>
          <a:xfrm>
            <a:off x="1981200" y="1752600"/>
            <a:ext cx="381000" cy="307777"/>
          </a:xfrm>
          <a:prstGeom prst="rect">
            <a:avLst/>
          </a:prstGeom>
          <a:noFill/>
          <a:ln>
            <a:noFill/>
          </a:ln>
        </p:spPr>
        <p:txBody>
          <a:bodyPr wrap="square" rtlCol="1">
            <a:spAutoFit/>
          </a:bodyPr>
          <a:lstStyle/>
          <a:p>
            <a:pPr algn="ctr"/>
            <a:r>
              <a:rPr lang="en-US" sz="1400" b="0" dirty="0"/>
              <a:t>8</a:t>
            </a:r>
            <a:endParaRPr lang="ar-SA" sz="1400" b="0" dirty="0"/>
          </a:p>
        </p:txBody>
      </p:sp>
      <p:sp>
        <p:nvSpPr>
          <p:cNvPr id="39" name="TextBox 38"/>
          <p:cNvSpPr txBox="1"/>
          <p:nvPr/>
        </p:nvSpPr>
        <p:spPr>
          <a:xfrm>
            <a:off x="2590800" y="5026223"/>
            <a:ext cx="381000" cy="307777"/>
          </a:xfrm>
          <a:prstGeom prst="rect">
            <a:avLst/>
          </a:prstGeom>
          <a:noFill/>
          <a:ln>
            <a:noFill/>
          </a:ln>
        </p:spPr>
        <p:txBody>
          <a:bodyPr wrap="square" rtlCol="1">
            <a:spAutoFit/>
          </a:bodyPr>
          <a:lstStyle/>
          <a:p>
            <a:pPr algn="ctr"/>
            <a:r>
              <a:rPr lang="en-US" sz="1400" b="0" dirty="0" smtClean="0"/>
              <a:t>12</a:t>
            </a:r>
            <a:endParaRPr lang="ar-SA" sz="1400" b="0" dirty="0"/>
          </a:p>
        </p:txBody>
      </p:sp>
      <p:sp>
        <p:nvSpPr>
          <p:cNvPr id="40" name="TextBox 39"/>
          <p:cNvSpPr txBox="1"/>
          <p:nvPr/>
        </p:nvSpPr>
        <p:spPr>
          <a:xfrm>
            <a:off x="1981200" y="5026223"/>
            <a:ext cx="381000" cy="307777"/>
          </a:xfrm>
          <a:prstGeom prst="rect">
            <a:avLst/>
          </a:prstGeom>
          <a:noFill/>
          <a:ln>
            <a:noFill/>
          </a:ln>
        </p:spPr>
        <p:txBody>
          <a:bodyPr wrap="square" rtlCol="1">
            <a:spAutoFit/>
          </a:bodyPr>
          <a:lstStyle/>
          <a:p>
            <a:pPr algn="ctr"/>
            <a:r>
              <a:rPr lang="en-US" sz="1400" b="0" dirty="0"/>
              <a:t>4</a:t>
            </a:r>
            <a:endParaRPr lang="ar-SA" sz="1400" b="0" dirty="0"/>
          </a:p>
        </p:txBody>
      </p:sp>
      <p:sp>
        <p:nvSpPr>
          <p:cNvPr id="41" name="TextBox 40"/>
          <p:cNvSpPr txBox="1"/>
          <p:nvPr/>
        </p:nvSpPr>
        <p:spPr>
          <a:xfrm>
            <a:off x="1371600" y="3276600"/>
            <a:ext cx="381000" cy="307777"/>
          </a:xfrm>
          <a:prstGeom prst="rect">
            <a:avLst/>
          </a:prstGeom>
          <a:noFill/>
          <a:ln>
            <a:noFill/>
          </a:ln>
        </p:spPr>
        <p:txBody>
          <a:bodyPr wrap="square" rtlCol="1">
            <a:spAutoFit/>
          </a:bodyPr>
          <a:lstStyle/>
          <a:p>
            <a:pPr algn="ctr"/>
            <a:r>
              <a:rPr lang="en-US" sz="1400" b="0" dirty="0"/>
              <a:t>4</a:t>
            </a:r>
            <a:endParaRPr lang="ar-SA" sz="1400" b="0" dirty="0"/>
          </a:p>
        </p:txBody>
      </p:sp>
      <p:sp>
        <p:nvSpPr>
          <p:cNvPr id="42" name="TextBox 41"/>
          <p:cNvSpPr txBox="1"/>
          <p:nvPr/>
        </p:nvSpPr>
        <p:spPr>
          <a:xfrm>
            <a:off x="762000" y="3276600"/>
            <a:ext cx="381000" cy="307777"/>
          </a:xfrm>
          <a:prstGeom prst="rect">
            <a:avLst/>
          </a:prstGeom>
          <a:noFill/>
          <a:ln>
            <a:noFill/>
          </a:ln>
        </p:spPr>
        <p:txBody>
          <a:bodyPr wrap="square" rtlCol="1">
            <a:spAutoFit/>
          </a:bodyPr>
          <a:lstStyle/>
          <a:p>
            <a:pPr algn="ctr"/>
            <a:r>
              <a:rPr lang="en-US" sz="1400" b="0" dirty="0" smtClean="0"/>
              <a:t>0</a:t>
            </a:r>
            <a:endParaRPr lang="ar-SA" sz="1400" b="0" dirty="0"/>
          </a:p>
        </p:txBody>
      </p:sp>
      <p:sp>
        <p:nvSpPr>
          <p:cNvPr id="43" name="Rectangle 2"/>
          <p:cNvSpPr>
            <a:spLocks noGrp="1" noChangeArrowheads="1"/>
          </p:cNvSpPr>
          <p:nvPr>
            <p:ph type="title"/>
          </p:nvPr>
        </p:nvSpPr>
        <p:spPr>
          <a:xfrm>
            <a:off x="623888" y="169863"/>
            <a:ext cx="2195512" cy="515937"/>
          </a:xfrm>
          <a:solidFill>
            <a:schemeClr val="bg1"/>
          </a:solidFill>
          <a:ln>
            <a:solidFill>
              <a:schemeClr val="tx2"/>
            </a:solidFill>
          </a:ln>
        </p:spPr>
        <p:txBody>
          <a:bodyPr/>
          <a:lstStyle/>
          <a:p>
            <a:pPr>
              <a:buClr>
                <a:srgbClr val="CC3300"/>
              </a:buClr>
              <a:defRPr/>
            </a:pPr>
            <a:r>
              <a:rPr lang="en-US" sz="2800" dirty="0" smtClean="0">
                <a:solidFill>
                  <a:srgbClr val="CC3300"/>
                </a:solidFill>
                <a:effectLst>
                  <a:outerShdw blurRad="38100" dist="38100" dir="2700000" algn="tl">
                    <a:srgbClr val="C0C0C0"/>
                  </a:outerShdw>
                </a:effectLst>
              </a:rPr>
              <a:t>Example</a:t>
            </a:r>
            <a:endParaRPr lang="de-DE" dirty="0" smtClean="0"/>
          </a:p>
        </p:txBody>
      </p:sp>
      <p:graphicFrame>
        <p:nvGraphicFramePr>
          <p:cNvPr id="44" name="Group 20"/>
          <p:cNvGraphicFramePr>
            <a:graphicFrameLocks/>
          </p:cNvGraphicFramePr>
          <p:nvPr>
            <p:extLst>
              <p:ext uri="{D42A27DB-BD31-4B8C-83A1-F6EECF244321}">
                <p14:modId xmlns:p14="http://schemas.microsoft.com/office/powerpoint/2010/main" xmlns="" val="427013440"/>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rtl="1"/>
                      <a:endParaRPr lang="ar-SA"/>
                    </a:p>
                  </a:txBody>
                  <a:tcPr/>
                </a:tc>
              </a:tr>
            </a:tbl>
          </a:graphicData>
        </a:graphic>
      </p:graphicFrame>
      <p:sp>
        <p:nvSpPr>
          <p:cNvPr id="45" name="TextBox 5"/>
          <p:cNvSpPr txBox="1">
            <a:spLocks noChangeArrowheads="1"/>
          </p:cNvSpPr>
          <p:nvPr/>
        </p:nvSpPr>
        <p:spPr bwMode="auto">
          <a:xfrm>
            <a:off x="1066800" y="773112"/>
            <a:ext cx="4876800" cy="369888"/>
          </a:xfrm>
          <a:prstGeom prst="rect">
            <a:avLst/>
          </a:prstGeom>
          <a:solidFill>
            <a:srgbClr val="F8F9BD"/>
          </a:solidFill>
          <a:ln w="9525">
            <a:solidFill>
              <a:schemeClr val="tx1"/>
            </a:solidFill>
            <a:miter lim="800000"/>
            <a:headEnd/>
            <a:tailEnd/>
          </a:ln>
        </p:spPr>
        <p:txBody>
          <a:bodyPr>
            <a:spAutoFit/>
          </a:bodyPr>
          <a:lstStyle/>
          <a:p>
            <a:pPr algn="just"/>
            <a:r>
              <a:rPr lang="en-US" sz="1800" b="0" dirty="0">
                <a:ea typeface="Times New Roman" pitchFamily="18" charset="0"/>
                <a:cs typeface="Arial" charset="0"/>
              </a:rPr>
              <a:t>Calculate the late activity times (LS and LF).</a:t>
            </a:r>
            <a:endParaRPr lang="en-US" sz="1800" dirty="0">
              <a:ea typeface="Times New Roman" pitchFamily="18" charset="0"/>
              <a:cs typeface="Arial" charset="0"/>
            </a:endParaRPr>
          </a:p>
        </p:txBody>
      </p:sp>
    </p:spTree>
    <p:extLst>
      <p:ext uri="{BB962C8B-B14F-4D97-AF65-F5344CB8AC3E}">
        <p14:creationId xmlns:p14="http://schemas.microsoft.com/office/powerpoint/2010/main" xmlns="" val="16503951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7"/>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8"/>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41"/>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Date Placeholder 3"/>
          <p:cNvSpPr>
            <a:spLocks noGrp="1"/>
          </p:cNvSpPr>
          <p:nvPr>
            <p:ph type="dt" sz="quarter" idx="10"/>
          </p:nvPr>
        </p:nvSpPr>
        <p:spPr>
          <a:noFill/>
        </p:spPr>
        <p:txBody>
          <a:bodyPr/>
          <a:lstStyle/>
          <a:p>
            <a:fld id="{245ABC2D-12D3-401C-96A3-C9E4B2C0998B}" type="datetime8">
              <a:rPr lang="en-US" smtClean="0"/>
              <a:pPr/>
              <a:t>2/16/2013 9:53 AM</a:t>
            </a:fld>
            <a:endParaRPr lang="en-US" smtClean="0"/>
          </a:p>
        </p:txBody>
      </p:sp>
      <p:sp>
        <p:nvSpPr>
          <p:cNvPr id="35843" name="Slide Number Placeholder 4"/>
          <p:cNvSpPr>
            <a:spLocks noGrp="1"/>
          </p:cNvSpPr>
          <p:nvPr>
            <p:ph type="sldNum" sz="quarter" idx="11"/>
          </p:nvPr>
        </p:nvSpPr>
        <p:spPr>
          <a:noFill/>
        </p:spPr>
        <p:txBody>
          <a:bodyPr/>
          <a:lstStyle/>
          <a:p>
            <a:fld id="{F8CF6C99-6D9A-4799-B84B-BA3BE0C8A9E0}" type="slidenum">
              <a:rPr lang="ar-SA" smtClean="0"/>
              <a:pPr/>
              <a:t>18</a:t>
            </a:fld>
            <a:endParaRPr lang="en-US" smtClean="0"/>
          </a:p>
        </p:txBody>
      </p:sp>
      <p:sp>
        <p:nvSpPr>
          <p:cNvPr id="499717" name="Rectangle 1029"/>
          <p:cNvSpPr>
            <a:spLocks noChangeArrowheads="1"/>
          </p:cNvSpPr>
          <p:nvPr/>
        </p:nvSpPr>
        <p:spPr bwMode="auto">
          <a:xfrm>
            <a:off x="623888" y="322263"/>
            <a:ext cx="2424112" cy="515937"/>
          </a:xfrm>
          <a:prstGeom prst="rect">
            <a:avLst/>
          </a:prstGeom>
          <a:solidFill>
            <a:schemeClr val="bg1"/>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400" dirty="0">
                <a:solidFill>
                  <a:srgbClr val="CC3300"/>
                </a:solidFill>
                <a:effectLst>
                  <a:outerShdw blurRad="38100" dist="38100" dir="2700000" algn="tl">
                    <a:srgbClr val="C0C0C0"/>
                  </a:outerShdw>
                </a:effectLst>
              </a:rPr>
              <a:t>FLOAT Time</a:t>
            </a:r>
            <a:endParaRPr lang="de-DE" sz="1700" dirty="0">
              <a:solidFill>
                <a:schemeClr val="tx2"/>
              </a:solidFill>
            </a:endParaRPr>
          </a:p>
        </p:txBody>
      </p:sp>
      <p:sp>
        <p:nvSpPr>
          <p:cNvPr id="8" name="Rectangle 3"/>
          <p:cNvSpPr txBox="1">
            <a:spLocks noChangeArrowheads="1"/>
          </p:cNvSpPr>
          <p:nvPr/>
        </p:nvSpPr>
        <p:spPr bwMode="auto">
          <a:xfrm>
            <a:off x="990600" y="1436688"/>
            <a:ext cx="7543800" cy="2677656"/>
          </a:xfrm>
          <a:prstGeom prst="rect">
            <a:avLst/>
          </a:prstGeom>
          <a:solidFill>
            <a:schemeClr val="bg1"/>
          </a:solidFill>
          <a:ln w="9525">
            <a:solidFill>
              <a:schemeClr val="tx2"/>
            </a:solidFill>
            <a:miter lim="800000"/>
            <a:headEnd/>
            <a:tailEnd/>
          </a:ln>
          <a:effectLst>
            <a:outerShdw dist="107763" dir="18900000" algn="ctr" rotWithShape="0">
              <a:schemeClr val="bg2">
                <a:alpha val="50000"/>
              </a:schemeClr>
            </a:outerShdw>
          </a:effectLst>
        </p:spPr>
        <p:txBody>
          <a:bodyPr lIns="0" tIns="0" rIns="0" bIns="0">
            <a:spAutoFit/>
          </a:bodyPr>
          <a:lstStyle/>
          <a:p>
            <a:pPr marL="454025" indent="-454025" algn="just">
              <a:lnSpc>
                <a:spcPct val="140000"/>
              </a:lnSpc>
              <a:spcBef>
                <a:spcPct val="25000"/>
              </a:spcBef>
              <a:buClr>
                <a:srgbClr val="CC3300"/>
              </a:buClr>
              <a:buFont typeface="Wingdings" pitchFamily="2" charset="2"/>
              <a:buChar char="Ø"/>
              <a:defRPr/>
            </a:pPr>
            <a:r>
              <a:rPr lang="en-US" sz="2400" b="0" kern="0" dirty="0">
                <a:latin typeface="+mn-lt"/>
              </a:rPr>
              <a:t>Float or leeway is a measure of the time available for a given activity above and beyond its estimated duration</a:t>
            </a:r>
            <a:r>
              <a:rPr lang="en-US" sz="2400" b="0" kern="0" dirty="0" smtClean="0">
                <a:latin typeface="+mn-lt"/>
              </a:rPr>
              <a:t>.</a:t>
            </a:r>
            <a:endParaRPr lang="en-US" sz="2400" b="0" kern="0" dirty="0">
              <a:latin typeface="+mn-lt"/>
            </a:endParaRPr>
          </a:p>
          <a:p>
            <a:pPr marL="454025" indent="-454025" algn="just">
              <a:lnSpc>
                <a:spcPct val="140000"/>
              </a:lnSpc>
              <a:spcBef>
                <a:spcPct val="25000"/>
              </a:spcBef>
              <a:buClr>
                <a:srgbClr val="CC3300"/>
              </a:buClr>
              <a:buFont typeface="Wingdings" pitchFamily="2" charset="2"/>
              <a:buChar char="Ø"/>
              <a:defRPr/>
            </a:pPr>
            <a:r>
              <a:rPr lang="en-US" sz="2400" b="0" kern="0" dirty="0">
                <a:latin typeface="+mn-lt"/>
              </a:rPr>
              <a:t>Two classifications of which are in general usage: </a:t>
            </a:r>
            <a:r>
              <a:rPr lang="en-US" sz="2400" kern="0" dirty="0">
                <a:effectLst>
                  <a:outerShdw blurRad="38100" dist="38100" dir="2700000" algn="tl">
                    <a:srgbClr val="000000">
                      <a:alpha val="43137"/>
                    </a:srgbClr>
                  </a:outerShdw>
                </a:effectLst>
                <a:latin typeface="+mn-lt"/>
              </a:rPr>
              <a:t>total float and free float</a:t>
            </a:r>
            <a:r>
              <a:rPr lang="en-US" sz="2400" b="0" kern="0" dirty="0">
                <a:latin typeface="+mn-lt"/>
              </a:rPr>
              <a:t>.</a:t>
            </a:r>
          </a:p>
        </p:txBody>
      </p:sp>
      <p:graphicFrame>
        <p:nvGraphicFramePr>
          <p:cNvPr id="7" name="Group 20"/>
          <p:cNvGraphicFramePr>
            <a:graphicFrameLocks/>
          </p:cNvGraphicFramePr>
          <p:nvPr>
            <p:extLst>
              <p:ext uri="{D42A27DB-BD31-4B8C-83A1-F6EECF244321}">
                <p14:modId xmlns:p14="http://schemas.microsoft.com/office/powerpoint/2010/main" xmlns="" val="1985036730"/>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Date Placeholder 3"/>
          <p:cNvSpPr>
            <a:spLocks noGrp="1"/>
          </p:cNvSpPr>
          <p:nvPr>
            <p:ph type="dt" sz="quarter" idx="10"/>
          </p:nvPr>
        </p:nvSpPr>
        <p:spPr>
          <a:noFill/>
        </p:spPr>
        <p:txBody>
          <a:bodyPr/>
          <a:lstStyle/>
          <a:p>
            <a:fld id="{922D55B8-33A3-42FB-AB27-3C808C3E68F4}" type="datetime8">
              <a:rPr lang="en-US" smtClean="0"/>
              <a:pPr/>
              <a:t>2/16/2013 9:53 AM</a:t>
            </a:fld>
            <a:endParaRPr lang="en-US" smtClean="0"/>
          </a:p>
        </p:txBody>
      </p:sp>
      <p:sp>
        <p:nvSpPr>
          <p:cNvPr id="36867" name="Slide Number Placeholder 4"/>
          <p:cNvSpPr>
            <a:spLocks noGrp="1"/>
          </p:cNvSpPr>
          <p:nvPr>
            <p:ph type="sldNum" sz="quarter" idx="11"/>
          </p:nvPr>
        </p:nvSpPr>
        <p:spPr>
          <a:noFill/>
        </p:spPr>
        <p:txBody>
          <a:bodyPr/>
          <a:lstStyle/>
          <a:p>
            <a:fld id="{58CC85FF-D00D-4A86-BAF9-5F6A9E7C73C6}" type="slidenum">
              <a:rPr lang="ar-SA" smtClean="0"/>
              <a:pPr/>
              <a:t>19</a:t>
            </a:fld>
            <a:endParaRPr lang="en-US" smtClean="0"/>
          </a:p>
        </p:txBody>
      </p:sp>
      <p:sp>
        <p:nvSpPr>
          <p:cNvPr id="497667" name="Rectangle 3"/>
          <p:cNvSpPr>
            <a:spLocks noGrp="1" noChangeArrowheads="1"/>
          </p:cNvSpPr>
          <p:nvPr>
            <p:ph type="body" idx="1"/>
          </p:nvPr>
        </p:nvSpPr>
        <p:spPr>
          <a:xfrm>
            <a:off x="990600" y="1447800"/>
            <a:ext cx="7620000" cy="3779838"/>
          </a:xfrm>
          <a:solidFill>
            <a:schemeClr val="bg1"/>
          </a:solidFill>
          <a:ln>
            <a:solidFill>
              <a:schemeClr val="tx2"/>
            </a:solidFill>
          </a:ln>
          <a:effectLst>
            <a:outerShdw dist="107763" dir="18900000" algn="ctr" rotWithShape="0">
              <a:schemeClr val="bg2">
                <a:alpha val="50000"/>
              </a:schemeClr>
            </a:outerShdw>
          </a:effectLst>
        </p:spPr>
        <p:txBody>
          <a:bodyPr/>
          <a:lstStyle/>
          <a:p>
            <a:pPr marL="454025" indent="-454025" algn="just">
              <a:lnSpc>
                <a:spcPct val="140000"/>
              </a:lnSpc>
              <a:buClr>
                <a:srgbClr val="CC3300"/>
              </a:buClr>
              <a:buSzTx/>
              <a:buFont typeface="Wingdings" pitchFamily="2" charset="2"/>
              <a:buChar char="Ø"/>
              <a:defRPr/>
            </a:pPr>
            <a:r>
              <a:rPr lang="en-US" sz="2000" dirty="0" smtClean="0"/>
              <a:t>The total float of an activity is obtained by subtracting its ES time from its LS time. Subtracting the EF from the LF gives the same result.</a:t>
            </a:r>
          </a:p>
          <a:p>
            <a:pPr marL="0" indent="0" algn="ctr">
              <a:lnSpc>
                <a:spcPct val="140000"/>
              </a:lnSpc>
              <a:buClr>
                <a:srgbClr val="CC3300"/>
              </a:buClr>
              <a:buSzTx/>
              <a:buFontTx/>
              <a:buNone/>
              <a:tabLst>
                <a:tab pos="1527175" algn="l"/>
              </a:tabLst>
              <a:defRPr/>
            </a:pPr>
            <a:r>
              <a:rPr lang="en-US" sz="2400" b="1" dirty="0" smtClean="0">
                <a:solidFill>
                  <a:schemeClr val="accent6"/>
                </a:solidFill>
              </a:rPr>
              <a:t>Total float (TF) = LS - ES = LF - EF</a:t>
            </a:r>
          </a:p>
          <a:p>
            <a:pPr marL="454025" indent="-454025" algn="just">
              <a:lnSpc>
                <a:spcPct val="140000"/>
              </a:lnSpc>
              <a:buClr>
                <a:srgbClr val="CC3300"/>
              </a:buClr>
              <a:buSzTx/>
              <a:buFont typeface="Wingdings" pitchFamily="2" charset="2"/>
              <a:buChar char="Ø"/>
              <a:defRPr/>
            </a:pPr>
            <a:r>
              <a:rPr lang="en-US" sz="2000" dirty="0" smtClean="0"/>
              <a:t> An activity with </a:t>
            </a:r>
            <a:r>
              <a:rPr lang="en-US" sz="2000" b="1" dirty="0" smtClean="0">
                <a:solidFill>
                  <a:schemeClr val="accent2"/>
                </a:solidFill>
                <a:effectLst>
                  <a:outerShdw blurRad="38100" dist="38100" dir="2700000" algn="tl">
                    <a:srgbClr val="000000">
                      <a:alpha val="43137"/>
                    </a:srgbClr>
                  </a:outerShdw>
                </a:effectLst>
              </a:rPr>
              <a:t>zero</a:t>
            </a:r>
            <a:r>
              <a:rPr lang="en-US" sz="2000" dirty="0" smtClean="0"/>
              <a:t> total float has </a:t>
            </a:r>
            <a:r>
              <a:rPr lang="en-US" sz="2000" b="1" dirty="0" smtClean="0">
                <a:solidFill>
                  <a:schemeClr val="accent2"/>
                </a:solidFill>
                <a:effectLst>
                  <a:outerShdw blurRad="38100" dist="38100" dir="2700000" algn="tl">
                    <a:srgbClr val="000000">
                      <a:alpha val="43137"/>
                    </a:srgbClr>
                  </a:outerShdw>
                </a:effectLst>
              </a:rPr>
              <a:t>no spare time</a:t>
            </a:r>
            <a:r>
              <a:rPr lang="en-US" sz="2000" dirty="0" smtClean="0"/>
              <a:t> and is, therefore, one of the operations that controls project completion time.</a:t>
            </a:r>
          </a:p>
          <a:p>
            <a:pPr marL="454025" indent="-454025" algn="just">
              <a:lnSpc>
                <a:spcPct val="140000"/>
              </a:lnSpc>
              <a:buClr>
                <a:srgbClr val="CC3300"/>
              </a:buClr>
              <a:buSzTx/>
              <a:buFont typeface="Wingdings" pitchFamily="2" charset="2"/>
              <a:buChar char="Ø"/>
              <a:defRPr/>
            </a:pPr>
            <a:r>
              <a:rPr lang="en-US" sz="2000" dirty="0" smtClean="0"/>
              <a:t> Activities with zero total float are called "</a:t>
            </a:r>
            <a:r>
              <a:rPr lang="en-US" sz="2000" b="1" dirty="0" smtClean="0">
                <a:solidFill>
                  <a:schemeClr val="accent2"/>
                </a:solidFill>
                <a:effectLst>
                  <a:outerShdw blurRad="38100" dist="38100" dir="2700000" algn="tl">
                    <a:srgbClr val="000000">
                      <a:alpha val="43137"/>
                    </a:srgbClr>
                  </a:outerShdw>
                </a:effectLst>
              </a:rPr>
              <a:t>critical activities</a:t>
            </a:r>
            <a:r>
              <a:rPr lang="en-US" sz="2000" dirty="0" smtClean="0"/>
              <a:t>“.</a:t>
            </a:r>
          </a:p>
        </p:txBody>
      </p:sp>
      <p:sp>
        <p:nvSpPr>
          <p:cNvPr id="499717" name="Rectangle 1029"/>
          <p:cNvSpPr>
            <a:spLocks noChangeArrowheads="1"/>
          </p:cNvSpPr>
          <p:nvPr/>
        </p:nvSpPr>
        <p:spPr bwMode="auto">
          <a:xfrm>
            <a:off x="623888" y="322263"/>
            <a:ext cx="2805112" cy="515937"/>
          </a:xfrm>
          <a:prstGeom prst="rect">
            <a:avLst/>
          </a:prstGeom>
          <a:solidFill>
            <a:schemeClr val="bg1"/>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400" dirty="0">
                <a:solidFill>
                  <a:srgbClr val="CC3300"/>
                </a:solidFill>
                <a:effectLst>
                  <a:outerShdw blurRad="38100" dist="38100" dir="2700000" algn="tl">
                    <a:srgbClr val="C0C0C0"/>
                  </a:outerShdw>
                </a:effectLst>
              </a:rPr>
              <a:t>TOTAL FLOAT</a:t>
            </a:r>
            <a:endParaRPr lang="de-DE" sz="1700">
              <a:solidFill>
                <a:schemeClr val="tx2"/>
              </a:solidFill>
            </a:endParaRPr>
          </a:p>
        </p:txBody>
      </p:sp>
      <p:graphicFrame>
        <p:nvGraphicFramePr>
          <p:cNvPr id="7" name="Group 20"/>
          <p:cNvGraphicFramePr>
            <a:graphicFrameLocks/>
          </p:cNvGraphicFramePr>
          <p:nvPr>
            <p:extLst>
              <p:ext uri="{D42A27DB-BD31-4B8C-83A1-F6EECF244321}">
                <p14:modId xmlns:p14="http://schemas.microsoft.com/office/powerpoint/2010/main" xmlns="" val="1681425460"/>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76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76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976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9766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Date Placeholder 3"/>
          <p:cNvSpPr>
            <a:spLocks noGrp="1"/>
          </p:cNvSpPr>
          <p:nvPr>
            <p:ph type="dt" sz="quarter" idx="10"/>
          </p:nvPr>
        </p:nvSpPr>
        <p:spPr>
          <a:noFill/>
        </p:spPr>
        <p:txBody>
          <a:bodyPr/>
          <a:lstStyle/>
          <a:p>
            <a:fld id="{4AF317C3-3647-457F-837F-B3C867F6CE87}" type="datetime8">
              <a:rPr lang="en-US" smtClean="0"/>
              <a:pPr/>
              <a:t>2/16/2013 9:53 AM</a:t>
            </a:fld>
            <a:endParaRPr lang="en-US" smtClean="0"/>
          </a:p>
        </p:txBody>
      </p:sp>
      <p:sp>
        <p:nvSpPr>
          <p:cNvPr id="24579" name="Slide Number Placeholder 4"/>
          <p:cNvSpPr>
            <a:spLocks noGrp="1"/>
          </p:cNvSpPr>
          <p:nvPr>
            <p:ph type="sldNum" sz="quarter" idx="11"/>
          </p:nvPr>
        </p:nvSpPr>
        <p:spPr>
          <a:noFill/>
        </p:spPr>
        <p:txBody>
          <a:bodyPr/>
          <a:lstStyle/>
          <a:p>
            <a:fld id="{32041126-2D00-4D3D-A466-C97785B61DFF}" type="slidenum">
              <a:rPr lang="ar-SA" smtClean="0"/>
              <a:pPr/>
              <a:t>2</a:t>
            </a:fld>
            <a:endParaRPr lang="en-US" smtClean="0"/>
          </a:p>
        </p:txBody>
      </p:sp>
      <p:sp>
        <p:nvSpPr>
          <p:cNvPr id="524291" name="Rectangle 3"/>
          <p:cNvSpPr>
            <a:spLocks noGrp="1" noChangeArrowheads="1"/>
          </p:cNvSpPr>
          <p:nvPr>
            <p:ph type="body" idx="1"/>
          </p:nvPr>
        </p:nvSpPr>
        <p:spPr>
          <a:xfrm>
            <a:off x="867508" y="1213217"/>
            <a:ext cx="7696200" cy="4690515"/>
          </a:xfrm>
          <a:solidFill>
            <a:srgbClr val="F8F9BD"/>
          </a:solidFill>
          <a:ln>
            <a:solidFill>
              <a:schemeClr val="tx2"/>
            </a:solidFill>
          </a:ln>
          <a:effectLst>
            <a:outerShdw dist="107763" dir="18900000" algn="ctr" rotWithShape="0">
              <a:schemeClr val="bg2">
                <a:alpha val="50000"/>
              </a:schemeClr>
            </a:outerShdw>
          </a:effectLst>
        </p:spPr>
        <p:txBody>
          <a:bodyPr/>
          <a:lstStyle/>
          <a:p>
            <a:pPr marL="304800" indent="-304800" algn="just">
              <a:lnSpc>
                <a:spcPct val="140000"/>
              </a:lnSpc>
              <a:buClr>
                <a:srgbClr val="CC3300"/>
              </a:buClr>
              <a:buFontTx/>
              <a:buAutoNum type="arabicPeriod"/>
              <a:defRPr/>
            </a:pPr>
            <a:r>
              <a:rPr lang="en-US" sz="2400" dirty="0" smtClean="0"/>
              <a:t>Visualize and define the </a:t>
            </a:r>
            <a:r>
              <a:rPr lang="en-US" sz="2400" b="1" u="sng" dirty="0" smtClean="0">
                <a:effectLst>
                  <a:outerShdw blurRad="38100" dist="38100" dir="2700000" algn="tl">
                    <a:srgbClr val="C0C0C0"/>
                  </a:outerShdw>
                </a:effectLst>
              </a:rPr>
              <a:t>activities</a:t>
            </a:r>
            <a:r>
              <a:rPr lang="en-US" sz="2400" dirty="0" smtClean="0"/>
              <a:t>.</a:t>
            </a:r>
          </a:p>
          <a:p>
            <a:pPr marL="304800" indent="-304800" algn="just">
              <a:lnSpc>
                <a:spcPct val="140000"/>
              </a:lnSpc>
              <a:buClr>
                <a:srgbClr val="CC3300"/>
              </a:buClr>
              <a:buFontTx/>
              <a:buAutoNum type="arabicPeriod"/>
              <a:defRPr/>
            </a:pPr>
            <a:r>
              <a:rPr lang="en-US" sz="2400" dirty="0" smtClean="0"/>
              <a:t>Sequence the activities (</a:t>
            </a:r>
            <a:r>
              <a:rPr lang="en-US" sz="2400" b="1" u="sng" dirty="0" smtClean="0">
                <a:effectLst>
                  <a:outerShdw blurRad="38100" dist="38100" dir="2700000" algn="tl">
                    <a:srgbClr val="C0C0C0"/>
                  </a:outerShdw>
                </a:effectLst>
              </a:rPr>
              <a:t>Job Logic</a:t>
            </a:r>
            <a:r>
              <a:rPr lang="en-US" sz="2400" dirty="0" smtClean="0"/>
              <a:t>).</a:t>
            </a:r>
          </a:p>
          <a:p>
            <a:pPr marL="304800" indent="-304800" algn="just">
              <a:lnSpc>
                <a:spcPct val="140000"/>
              </a:lnSpc>
              <a:buClr>
                <a:srgbClr val="CC3300"/>
              </a:buClr>
              <a:buFontTx/>
              <a:buAutoNum type="arabicPeriod"/>
              <a:defRPr/>
            </a:pPr>
            <a:r>
              <a:rPr lang="en-US" sz="2400" dirty="0" smtClean="0"/>
              <a:t>Estimate the </a:t>
            </a:r>
            <a:r>
              <a:rPr lang="en-US" sz="2400" b="1" u="sng" dirty="0" smtClean="0">
                <a:effectLst>
                  <a:outerShdw blurRad="38100" dist="38100" dir="2700000" algn="tl">
                    <a:srgbClr val="C0C0C0"/>
                  </a:outerShdw>
                </a:effectLst>
              </a:rPr>
              <a:t>activity duration</a:t>
            </a:r>
            <a:r>
              <a:rPr lang="en-US" sz="2400" dirty="0" smtClean="0"/>
              <a:t>.</a:t>
            </a:r>
          </a:p>
          <a:p>
            <a:pPr marL="304800" indent="-304800" algn="just">
              <a:lnSpc>
                <a:spcPct val="140000"/>
              </a:lnSpc>
              <a:buClr>
                <a:srgbClr val="CC3300"/>
              </a:buClr>
              <a:buFontTx/>
              <a:buAutoNum type="arabicPeriod"/>
              <a:defRPr/>
            </a:pPr>
            <a:r>
              <a:rPr lang="en-US" sz="2400" b="1" u="sng" dirty="0" smtClean="0">
                <a:effectLst>
                  <a:outerShdw blurRad="38100" dist="38100" dir="2700000" algn="tl">
                    <a:srgbClr val="C0C0C0"/>
                  </a:outerShdw>
                </a:effectLst>
              </a:rPr>
              <a:t>Schedule</a:t>
            </a:r>
            <a:r>
              <a:rPr lang="en-US" sz="2400" dirty="0" smtClean="0"/>
              <a:t> of the project or phase.</a:t>
            </a:r>
          </a:p>
          <a:p>
            <a:pPr marL="304800" indent="-304800" algn="just">
              <a:lnSpc>
                <a:spcPct val="140000"/>
              </a:lnSpc>
              <a:buClr>
                <a:srgbClr val="CC3300"/>
              </a:buClr>
              <a:buFontTx/>
              <a:buAutoNum type="arabicPeriod"/>
              <a:defRPr/>
            </a:pPr>
            <a:r>
              <a:rPr lang="en-US" sz="2400" dirty="0" smtClean="0"/>
              <a:t>Allocate and balance </a:t>
            </a:r>
            <a:r>
              <a:rPr lang="en-US" sz="2400" b="1" u="sng" dirty="0" smtClean="0">
                <a:effectLst>
                  <a:outerShdw blurRad="38100" dist="38100" dir="2700000" algn="tl">
                    <a:srgbClr val="C0C0C0"/>
                  </a:outerShdw>
                </a:effectLst>
              </a:rPr>
              <a:t>resources</a:t>
            </a:r>
            <a:r>
              <a:rPr lang="en-US" sz="2400" dirty="0" smtClean="0"/>
              <a:t>.</a:t>
            </a:r>
          </a:p>
          <a:p>
            <a:pPr marL="304800" indent="-304800" algn="just">
              <a:lnSpc>
                <a:spcPct val="140000"/>
              </a:lnSpc>
              <a:buClr>
                <a:srgbClr val="CC3300"/>
              </a:buClr>
              <a:buFontTx/>
              <a:buAutoNum type="arabicPeriod"/>
              <a:defRPr/>
            </a:pPr>
            <a:r>
              <a:rPr lang="en-US" sz="2400" dirty="0" smtClean="0"/>
              <a:t>Compare target, planned and actual dates and </a:t>
            </a:r>
            <a:r>
              <a:rPr lang="en-US" sz="2400" b="1" u="sng" dirty="0" smtClean="0">
                <a:effectLst>
                  <a:outerShdw blurRad="38100" dist="38100" dir="2700000" algn="tl">
                    <a:srgbClr val="C0C0C0"/>
                  </a:outerShdw>
                </a:effectLst>
              </a:rPr>
              <a:t>update</a:t>
            </a:r>
            <a:r>
              <a:rPr lang="en-US" sz="2400" dirty="0" smtClean="0"/>
              <a:t> as necessary.</a:t>
            </a:r>
          </a:p>
          <a:p>
            <a:pPr marL="304800" indent="-304800" algn="just">
              <a:lnSpc>
                <a:spcPct val="140000"/>
              </a:lnSpc>
              <a:buClr>
                <a:srgbClr val="CC3300"/>
              </a:buClr>
              <a:buFontTx/>
              <a:buAutoNum type="arabicPeriod"/>
              <a:defRPr/>
            </a:pPr>
            <a:r>
              <a:rPr lang="en-US" sz="2400" b="1" u="sng" dirty="0" smtClean="0">
                <a:effectLst>
                  <a:outerShdw blurRad="38100" dist="38100" dir="2700000" algn="tl">
                    <a:srgbClr val="C0C0C0"/>
                  </a:outerShdw>
                </a:effectLst>
              </a:rPr>
              <a:t>Control</a:t>
            </a:r>
            <a:r>
              <a:rPr lang="en-US" sz="2400" dirty="0" smtClean="0"/>
              <a:t> the time schedule with respect to </a:t>
            </a:r>
            <a:r>
              <a:rPr lang="en-US" sz="2400" b="1" u="sng" dirty="0" smtClean="0">
                <a:effectLst>
                  <a:outerShdw blurRad="38100" dist="38100" dir="2700000" algn="tl">
                    <a:srgbClr val="C0C0C0"/>
                  </a:outerShdw>
                </a:effectLst>
              </a:rPr>
              <a:t>changes</a:t>
            </a:r>
            <a:r>
              <a:rPr lang="en-US" sz="2400" dirty="0" smtClean="0"/>
              <a:t>.</a:t>
            </a:r>
            <a:endParaRPr lang="de-DE" sz="2400" dirty="0" smtClean="0"/>
          </a:p>
        </p:txBody>
      </p:sp>
      <p:sp>
        <p:nvSpPr>
          <p:cNvPr id="6" name="Rectangle 5"/>
          <p:cNvSpPr>
            <a:spLocks noChangeArrowheads="1"/>
          </p:cNvSpPr>
          <p:nvPr/>
        </p:nvSpPr>
        <p:spPr bwMode="auto">
          <a:xfrm>
            <a:off x="609600" y="246062"/>
            <a:ext cx="7467600" cy="515938"/>
          </a:xfrm>
          <a:prstGeom prst="rect">
            <a:avLst/>
          </a:prstGeom>
          <a:solidFill>
            <a:schemeClr val="bg1"/>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effectLst>
                  <a:outerShdw blurRad="38100" dist="38100" dir="2700000" algn="tl">
                    <a:srgbClr val="C0C0C0"/>
                  </a:outerShdw>
                </a:effectLst>
              </a:rPr>
              <a:t>Processes of Time Planning and Control</a:t>
            </a:r>
            <a:endParaRPr lang="de-DE" sz="2800"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42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42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242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2429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2429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2429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2429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Date Placeholder 3"/>
          <p:cNvSpPr>
            <a:spLocks noGrp="1"/>
          </p:cNvSpPr>
          <p:nvPr>
            <p:ph type="dt" sz="quarter" idx="10"/>
          </p:nvPr>
        </p:nvSpPr>
        <p:spPr>
          <a:noFill/>
        </p:spPr>
        <p:txBody>
          <a:bodyPr/>
          <a:lstStyle/>
          <a:p>
            <a:fld id="{61DAF4FA-32FE-4734-8FF3-BBE8638FDEA8}" type="datetime8">
              <a:rPr lang="en-US" smtClean="0"/>
              <a:pPr/>
              <a:t>2/16/2013 9:53 AM</a:t>
            </a:fld>
            <a:endParaRPr lang="en-US" smtClean="0"/>
          </a:p>
        </p:txBody>
      </p:sp>
      <p:sp>
        <p:nvSpPr>
          <p:cNvPr id="37891" name="Slide Number Placeholder 4"/>
          <p:cNvSpPr>
            <a:spLocks noGrp="1"/>
          </p:cNvSpPr>
          <p:nvPr>
            <p:ph type="sldNum" sz="quarter" idx="11"/>
          </p:nvPr>
        </p:nvSpPr>
        <p:spPr>
          <a:noFill/>
        </p:spPr>
        <p:txBody>
          <a:bodyPr/>
          <a:lstStyle/>
          <a:p>
            <a:fld id="{48856867-2685-451E-A1CC-B71C8AD3A3E3}" type="slidenum">
              <a:rPr lang="ar-SA" smtClean="0"/>
              <a:pPr/>
              <a:t>20</a:t>
            </a:fld>
            <a:endParaRPr lang="en-US" smtClean="0"/>
          </a:p>
        </p:txBody>
      </p:sp>
      <p:sp>
        <p:nvSpPr>
          <p:cNvPr id="530434" name="Rectangle 2"/>
          <p:cNvSpPr>
            <a:spLocks noGrp="1" noChangeArrowheads="1"/>
          </p:cNvSpPr>
          <p:nvPr>
            <p:ph type="body" idx="1"/>
          </p:nvPr>
        </p:nvSpPr>
        <p:spPr>
          <a:xfrm>
            <a:off x="838200" y="1295400"/>
            <a:ext cx="8001000" cy="4441825"/>
          </a:xfrm>
          <a:solidFill>
            <a:schemeClr val="bg1"/>
          </a:solidFill>
          <a:ln>
            <a:solidFill>
              <a:schemeClr val="tx2"/>
            </a:solidFill>
          </a:ln>
          <a:effectLst>
            <a:outerShdw dist="107763" dir="18900000" algn="ctr" rotWithShape="0">
              <a:schemeClr val="bg2">
                <a:alpha val="50000"/>
              </a:schemeClr>
            </a:outerShdw>
          </a:effectLst>
        </p:spPr>
        <p:txBody>
          <a:bodyPr/>
          <a:lstStyle/>
          <a:p>
            <a:pPr marL="454025" indent="-454025" algn="just">
              <a:buClr>
                <a:srgbClr val="CC3300"/>
              </a:buClr>
              <a:buFont typeface="Wingdings" pitchFamily="2" charset="2"/>
              <a:buChar char="Ø"/>
              <a:defRPr/>
            </a:pPr>
            <a:r>
              <a:rPr lang="en-US" sz="1800" dirty="0" smtClean="0"/>
              <a:t>Critical activity is quickly identified as one whose two start times at the left of the activity box are equal. Also equal are the two finish times at the right of the activity box.</a:t>
            </a:r>
          </a:p>
          <a:p>
            <a:pPr marL="454025" indent="-454025" algn="just">
              <a:buClr>
                <a:srgbClr val="CC3300"/>
              </a:buClr>
              <a:buFont typeface="Wingdings" pitchFamily="2" charset="2"/>
              <a:buNone/>
              <a:defRPr/>
            </a:pPr>
            <a:endParaRPr lang="en-US" sz="800" dirty="0" smtClean="0"/>
          </a:p>
          <a:p>
            <a:pPr marL="454025" indent="-454025" algn="just">
              <a:buClr>
                <a:srgbClr val="CC3300"/>
              </a:buClr>
              <a:buFont typeface="Wingdings" pitchFamily="2" charset="2"/>
              <a:buChar char="Ø"/>
              <a:defRPr/>
            </a:pPr>
            <a:r>
              <a:rPr lang="en-US" sz="1800" dirty="0" smtClean="0"/>
              <a:t>The critical activities must form a continuous path from project beginning to project end, this chain of critical activities is called the "critical path".</a:t>
            </a:r>
          </a:p>
          <a:p>
            <a:pPr marL="454025" indent="-454025" algn="just">
              <a:buClr>
                <a:srgbClr val="CC3300"/>
              </a:buClr>
              <a:buFont typeface="Wingdings" pitchFamily="2" charset="2"/>
              <a:buNone/>
              <a:defRPr/>
            </a:pPr>
            <a:endParaRPr lang="en-US" sz="800" dirty="0" smtClean="0"/>
          </a:p>
          <a:p>
            <a:pPr marL="454025" indent="-454025" algn="just">
              <a:buClr>
                <a:srgbClr val="CC3300"/>
              </a:buClr>
              <a:buFont typeface="Wingdings" pitchFamily="2" charset="2"/>
              <a:buChar char="Ø"/>
              <a:defRPr/>
            </a:pPr>
            <a:r>
              <a:rPr lang="en-US" sz="1800" dirty="0" smtClean="0"/>
              <a:t>The critical path is normally indicated on the diagram in some distinctive way such as with colors, heavy lines, or double lines.</a:t>
            </a:r>
          </a:p>
          <a:p>
            <a:pPr marL="454025" indent="-454025" algn="just">
              <a:buClr>
                <a:srgbClr val="CC3300"/>
              </a:buClr>
              <a:buFont typeface="Wingdings" pitchFamily="2" charset="2"/>
              <a:buChar char="Ø"/>
              <a:defRPr/>
            </a:pPr>
            <a:endParaRPr lang="en-US" sz="800" dirty="0" smtClean="0"/>
          </a:p>
          <a:p>
            <a:pPr marL="454025" indent="-454025" algn="just">
              <a:buClr>
                <a:srgbClr val="CC3300"/>
              </a:buClr>
              <a:buFont typeface="Wingdings" pitchFamily="2" charset="2"/>
              <a:buChar char="Ø"/>
              <a:defRPr/>
            </a:pPr>
            <a:r>
              <a:rPr lang="en-US" sz="1800" dirty="0" smtClean="0"/>
              <a:t>The critical path is the longest path in the network.</a:t>
            </a:r>
          </a:p>
          <a:p>
            <a:pPr marL="454025" indent="-454025" algn="just">
              <a:buClr>
                <a:srgbClr val="CC3300"/>
              </a:buClr>
              <a:buFont typeface="Wingdings" pitchFamily="2" charset="2"/>
              <a:buChar char="Ø"/>
              <a:defRPr/>
            </a:pPr>
            <a:endParaRPr lang="en-US" sz="800" dirty="0" smtClean="0"/>
          </a:p>
          <a:p>
            <a:pPr marL="454025" indent="-454025" algn="just">
              <a:buClr>
                <a:srgbClr val="CC3300"/>
              </a:buClr>
              <a:buFont typeface="Wingdings" pitchFamily="2" charset="2"/>
              <a:buChar char="Ø"/>
              <a:defRPr/>
            </a:pPr>
            <a:r>
              <a:rPr lang="en-US" sz="1800" dirty="0" smtClean="0"/>
              <a:t>Any delay in the finish date of a critical activity, for whatever reason, automatically prolongs project completion by the same amount.</a:t>
            </a:r>
          </a:p>
        </p:txBody>
      </p:sp>
      <p:sp>
        <p:nvSpPr>
          <p:cNvPr id="530435" name="Rectangle 3"/>
          <p:cNvSpPr>
            <a:spLocks noChangeArrowheads="1"/>
          </p:cNvSpPr>
          <p:nvPr/>
        </p:nvSpPr>
        <p:spPr bwMode="auto">
          <a:xfrm>
            <a:off x="623888" y="322263"/>
            <a:ext cx="3338512" cy="515937"/>
          </a:xfrm>
          <a:prstGeom prst="rect">
            <a:avLst/>
          </a:prstGeom>
          <a:solidFill>
            <a:schemeClr val="bg1"/>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400" dirty="0">
                <a:solidFill>
                  <a:srgbClr val="CC3300"/>
                </a:solidFill>
                <a:effectLst>
                  <a:outerShdw blurRad="38100" dist="38100" dir="2700000" algn="tl">
                    <a:srgbClr val="C0C0C0"/>
                  </a:outerShdw>
                </a:effectLst>
              </a:rPr>
              <a:t>CRITICAL PATH</a:t>
            </a:r>
            <a:endParaRPr lang="de-DE" sz="1700">
              <a:solidFill>
                <a:schemeClr val="tx2"/>
              </a:solidFill>
            </a:endParaRPr>
          </a:p>
        </p:txBody>
      </p:sp>
      <p:graphicFrame>
        <p:nvGraphicFramePr>
          <p:cNvPr id="7" name="Group 20"/>
          <p:cNvGraphicFramePr>
            <a:graphicFrameLocks/>
          </p:cNvGraphicFramePr>
          <p:nvPr>
            <p:extLst>
              <p:ext uri="{D42A27DB-BD31-4B8C-83A1-F6EECF244321}">
                <p14:modId xmlns:p14="http://schemas.microsoft.com/office/powerpoint/2010/main" xmlns="" val="249126767"/>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04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043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043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043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3043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Date Placeholder 3"/>
          <p:cNvSpPr>
            <a:spLocks noGrp="1"/>
          </p:cNvSpPr>
          <p:nvPr>
            <p:ph type="dt" sz="quarter" idx="10"/>
          </p:nvPr>
        </p:nvSpPr>
        <p:spPr>
          <a:noFill/>
        </p:spPr>
        <p:txBody>
          <a:bodyPr/>
          <a:lstStyle/>
          <a:p>
            <a:fld id="{1C61E448-194E-4C7B-AD84-A4308C4A8C11}" type="datetime8">
              <a:rPr lang="en-US" smtClean="0"/>
              <a:pPr/>
              <a:t>2/16/2013 9:53 AM</a:t>
            </a:fld>
            <a:endParaRPr lang="en-US" smtClean="0"/>
          </a:p>
        </p:txBody>
      </p:sp>
      <p:sp>
        <p:nvSpPr>
          <p:cNvPr id="38915" name="Slide Number Placeholder 4"/>
          <p:cNvSpPr>
            <a:spLocks noGrp="1"/>
          </p:cNvSpPr>
          <p:nvPr>
            <p:ph type="sldNum" sz="quarter" idx="11"/>
          </p:nvPr>
        </p:nvSpPr>
        <p:spPr>
          <a:noFill/>
        </p:spPr>
        <p:txBody>
          <a:bodyPr/>
          <a:lstStyle/>
          <a:p>
            <a:fld id="{A2367B33-62C8-4B44-8895-8CB80984B253}" type="slidenum">
              <a:rPr lang="ar-SA" smtClean="0"/>
              <a:pPr/>
              <a:t>21</a:t>
            </a:fld>
            <a:endParaRPr lang="en-US" smtClean="0"/>
          </a:p>
        </p:txBody>
      </p:sp>
      <p:sp>
        <p:nvSpPr>
          <p:cNvPr id="531458" name="Rectangle 2"/>
          <p:cNvSpPr>
            <a:spLocks noGrp="1" noChangeArrowheads="1"/>
          </p:cNvSpPr>
          <p:nvPr>
            <p:ph type="body" idx="1"/>
          </p:nvPr>
        </p:nvSpPr>
        <p:spPr>
          <a:xfrm>
            <a:off x="762000" y="1235075"/>
            <a:ext cx="8077200" cy="4708525"/>
          </a:xfrm>
          <a:solidFill>
            <a:schemeClr val="bg1"/>
          </a:solidFill>
          <a:ln>
            <a:solidFill>
              <a:schemeClr val="tx2"/>
            </a:solidFill>
          </a:ln>
          <a:effectLst>
            <a:outerShdw dist="107763" dir="18900000" algn="ctr" rotWithShape="0">
              <a:schemeClr val="bg2">
                <a:alpha val="50000"/>
              </a:schemeClr>
            </a:outerShdw>
          </a:effectLst>
        </p:spPr>
        <p:txBody>
          <a:bodyPr/>
          <a:lstStyle/>
          <a:p>
            <a:pPr marL="454025" indent="-454025" algn="just">
              <a:buClr>
                <a:srgbClr val="CC3300"/>
              </a:buClr>
              <a:buSzTx/>
              <a:buFont typeface="Wingdings" pitchFamily="2" charset="2"/>
              <a:buChar char="Ø"/>
              <a:defRPr/>
            </a:pPr>
            <a:r>
              <a:rPr lang="en-US" sz="2000" dirty="0" smtClean="0"/>
              <a:t>The free float of an activity is the amount of time by which the completion of that activity can be deferred without delaying the early start of the following activities.</a:t>
            </a:r>
          </a:p>
          <a:p>
            <a:pPr marL="454025" indent="-454025" algn="just">
              <a:buClr>
                <a:srgbClr val="CC3300"/>
              </a:buClr>
              <a:buSzTx/>
              <a:buFont typeface="Wingdings" pitchFamily="2" charset="2"/>
              <a:buChar char="Ø"/>
              <a:defRPr/>
            </a:pPr>
            <a:endParaRPr lang="en-US" sz="1000" dirty="0" smtClean="0"/>
          </a:p>
          <a:p>
            <a:pPr marL="454025" indent="-454025" algn="just">
              <a:buClr>
                <a:srgbClr val="CC3300"/>
              </a:buClr>
              <a:buSzTx/>
              <a:buFont typeface="Wingdings" pitchFamily="2" charset="2"/>
              <a:buChar char="Ø"/>
              <a:defRPr/>
            </a:pPr>
            <a:r>
              <a:rPr lang="en-US" sz="2000" dirty="0" smtClean="0"/>
              <a:t>The free float of an activity is found by subtracting its earliest finish time from the earliest start time of the activities directly following.</a:t>
            </a:r>
          </a:p>
          <a:p>
            <a:pPr marL="454025" indent="-454025" algn="just">
              <a:buClr>
                <a:srgbClr val="CC3300"/>
              </a:buClr>
              <a:buSzTx/>
              <a:buFont typeface="Wingdings" pitchFamily="2" charset="2"/>
              <a:buChar char="Ø"/>
              <a:defRPr/>
            </a:pPr>
            <a:endParaRPr lang="en-US" sz="1000" dirty="0" smtClean="0"/>
          </a:p>
          <a:p>
            <a:pPr marL="454025" indent="-454025" algn="just">
              <a:buClr>
                <a:srgbClr val="CC3300"/>
              </a:buClr>
              <a:buSzTx/>
              <a:buFont typeface="Wingdings" pitchFamily="2" charset="2"/>
              <a:buChar char="Ø"/>
              <a:defRPr/>
            </a:pPr>
            <a:r>
              <a:rPr lang="en-US" sz="2000" b="1" dirty="0" smtClean="0">
                <a:solidFill>
                  <a:schemeClr val="accent6"/>
                </a:solidFill>
              </a:rPr>
              <a:t>FF</a:t>
            </a:r>
            <a:r>
              <a:rPr lang="en-US" sz="2000" dirty="0" smtClean="0"/>
              <a:t> = The smallest of the ES value of those activities immediately following - EF of the activity.</a:t>
            </a:r>
          </a:p>
          <a:p>
            <a:pPr marL="1081088" lvl="2" indent="-269875" algn="just">
              <a:buClr>
                <a:srgbClr val="CC3300"/>
              </a:buClr>
              <a:buSzTx/>
              <a:buFontTx/>
              <a:buNone/>
              <a:defRPr/>
            </a:pPr>
            <a:r>
              <a:rPr lang="en-US" sz="2000" dirty="0" smtClean="0"/>
              <a:t>= the smallest of the earliest start time of the successor activities minus the earliest finish time of the activity in question.</a:t>
            </a:r>
          </a:p>
          <a:p>
            <a:pPr marL="1081088" lvl="2" indent="-269875" algn="ctr">
              <a:buClr>
                <a:srgbClr val="CC3300"/>
              </a:buClr>
              <a:buSzTx/>
              <a:buFontTx/>
              <a:buNone/>
              <a:defRPr/>
            </a:pPr>
            <a:r>
              <a:rPr lang="en-US" sz="2400" b="1" dirty="0" smtClean="0">
                <a:solidFill>
                  <a:schemeClr val="accent6"/>
                </a:solidFill>
              </a:rPr>
              <a:t>FF</a:t>
            </a:r>
            <a:r>
              <a:rPr lang="en-US" sz="2400" b="1" baseline="-25000" dirty="0" smtClean="0">
                <a:solidFill>
                  <a:schemeClr val="accent6"/>
                </a:solidFill>
              </a:rPr>
              <a:t>i</a:t>
            </a:r>
            <a:r>
              <a:rPr lang="en-US" sz="2400" b="1" dirty="0" smtClean="0">
                <a:solidFill>
                  <a:schemeClr val="accent6"/>
                </a:solidFill>
              </a:rPr>
              <a:t> = Min. (ES</a:t>
            </a:r>
            <a:r>
              <a:rPr lang="en-US" sz="2400" b="1" baseline="-25000" dirty="0" smtClean="0">
                <a:solidFill>
                  <a:schemeClr val="accent6"/>
                </a:solidFill>
              </a:rPr>
              <a:t>j</a:t>
            </a:r>
            <a:r>
              <a:rPr lang="en-US" sz="2400" b="1" dirty="0" smtClean="0">
                <a:solidFill>
                  <a:schemeClr val="accent6"/>
                </a:solidFill>
              </a:rPr>
              <a:t>) - EF</a:t>
            </a:r>
            <a:r>
              <a:rPr lang="en-US" sz="2400" b="1" baseline="-25000" dirty="0" smtClean="0">
                <a:solidFill>
                  <a:schemeClr val="accent6"/>
                </a:solidFill>
              </a:rPr>
              <a:t>i</a:t>
            </a:r>
          </a:p>
        </p:txBody>
      </p:sp>
      <p:sp>
        <p:nvSpPr>
          <p:cNvPr id="531459" name="Rectangle 3"/>
          <p:cNvSpPr>
            <a:spLocks noChangeArrowheads="1"/>
          </p:cNvSpPr>
          <p:nvPr/>
        </p:nvSpPr>
        <p:spPr bwMode="auto">
          <a:xfrm>
            <a:off x="623888" y="322263"/>
            <a:ext cx="3338512" cy="515937"/>
          </a:xfrm>
          <a:prstGeom prst="rect">
            <a:avLst/>
          </a:prstGeom>
          <a:solidFill>
            <a:schemeClr val="bg1"/>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400" dirty="0">
                <a:solidFill>
                  <a:srgbClr val="CC3300"/>
                </a:solidFill>
                <a:effectLst>
                  <a:outerShdw blurRad="38100" dist="38100" dir="2700000" algn="tl">
                    <a:srgbClr val="C0C0C0"/>
                  </a:outerShdw>
                </a:effectLst>
              </a:rPr>
              <a:t>FREE FLOAT</a:t>
            </a:r>
            <a:endParaRPr lang="de-DE" sz="1700">
              <a:solidFill>
                <a:schemeClr val="tx2"/>
              </a:solidFill>
            </a:endParaRPr>
          </a:p>
        </p:txBody>
      </p:sp>
      <p:graphicFrame>
        <p:nvGraphicFramePr>
          <p:cNvPr id="7" name="Group 20"/>
          <p:cNvGraphicFramePr>
            <a:graphicFrameLocks/>
          </p:cNvGraphicFramePr>
          <p:nvPr>
            <p:extLst>
              <p:ext uri="{D42A27DB-BD31-4B8C-83A1-F6EECF244321}">
                <p14:modId xmlns:p14="http://schemas.microsoft.com/office/powerpoint/2010/main" xmlns="" val="1205073227"/>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145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145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1458">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1458">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3145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5A67EB83-FEEA-4093-99C2-6C5C1C9C04A5}" type="datetime8">
              <a:rPr lang="en-US" smtClean="0"/>
              <a:pPr>
                <a:defRPr/>
              </a:pPr>
              <a:t>2/16/2013 9:53 AM</a:t>
            </a:fld>
            <a:endParaRPr lang="en-US" dirty="0"/>
          </a:p>
        </p:txBody>
      </p:sp>
      <p:sp>
        <p:nvSpPr>
          <p:cNvPr id="5" name="Slide Number Placeholder 4"/>
          <p:cNvSpPr>
            <a:spLocks noGrp="1"/>
          </p:cNvSpPr>
          <p:nvPr>
            <p:ph type="sldNum" sz="quarter" idx="11"/>
          </p:nvPr>
        </p:nvSpPr>
        <p:spPr/>
        <p:txBody>
          <a:bodyPr/>
          <a:lstStyle/>
          <a:p>
            <a:pPr>
              <a:defRPr/>
            </a:pPr>
            <a:fld id="{54AFDF59-005E-42EE-A299-2DBB5C63669F}" type="slidenum">
              <a:rPr lang="ar-SA" smtClean="0"/>
              <a:pPr>
                <a:defRPr/>
              </a:pPr>
              <a:t>22</a:t>
            </a:fld>
            <a:endParaRPr lang="en-US" dirty="0"/>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2000" y="1219200"/>
            <a:ext cx="7469414" cy="40785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TextBox 6"/>
          <p:cNvSpPr txBox="1"/>
          <p:nvPr/>
        </p:nvSpPr>
        <p:spPr>
          <a:xfrm>
            <a:off x="685800" y="2789367"/>
            <a:ext cx="381000" cy="307777"/>
          </a:xfrm>
          <a:prstGeom prst="rect">
            <a:avLst/>
          </a:prstGeom>
          <a:noFill/>
          <a:ln>
            <a:noFill/>
          </a:ln>
        </p:spPr>
        <p:txBody>
          <a:bodyPr wrap="square" rtlCol="1">
            <a:spAutoFit/>
          </a:bodyPr>
          <a:lstStyle/>
          <a:p>
            <a:pPr algn="ctr"/>
            <a:r>
              <a:rPr lang="en-US" sz="1400" b="0" dirty="0" smtClean="0"/>
              <a:t>0</a:t>
            </a:r>
            <a:endParaRPr lang="ar-SA" sz="1400" b="0" dirty="0"/>
          </a:p>
        </p:txBody>
      </p:sp>
      <p:sp>
        <p:nvSpPr>
          <p:cNvPr id="8" name="TextBox 7"/>
          <p:cNvSpPr txBox="1"/>
          <p:nvPr/>
        </p:nvSpPr>
        <p:spPr>
          <a:xfrm>
            <a:off x="1295400" y="2743200"/>
            <a:ext cx="381000" cy="307777"/>
          </a:xfrm>
          <a:prstGeom prst="rect">
            <a:avLst/>
          </a:prstGeom>
          <a:noFill/>
          <a:ln>
            <a:noFill/>
          </a:ln>
        </p:spPr>
        <p:txBody>
          <a:bodyPr wrap="square" rtlCol="1">
            <a:spAutoFit/>
          </a:bodyPr>
          <a:lstStyle/>
          <a:p>
            <a:pPr algn="ctr"/>
            <a:r>
              <a:rPr lang="en-US" sz="1400" b="0" dirty="0"/>
              <a:t>4</a:t>
            </a:r>
            <a:endParaRPr lang="ar-SA" sz="1400" b="0" dirty="0"/>
          </a:p>
        </p:txBody>
      </p:sp>
      <p:sp>
        <p:nvSpPr>
          <p:cNvPr id="9" name="TextBox 8"/>
          <p:cNvSpPr txBox="1"/>
          <p:nvPr/>
        </p:nvSpPr>
        <p:spPr>
          <a:xfrm>
            <a:off x="1981200" y="1219200"/>
            <a:ext cx="381000" cy="307777"/>
          </a:xfrm>
          <a:prstGeom prst="rect">
            <a:avLst/>
          </a:prstGeom>
          <a:noFill/>
          <a:ln>
            <a:noFill/>
          </a:ln>
        </p:spPr>
        <p:txBody>
          <a:bodyPr wrap="square" rtlCol="1">
            <a:spAutoFit/>
          </a:bodyPr>
          <a:lstStyle/>
          <a:p>
            <a:pPr algn="ctr"/>
            <a:r>
              <a:rPr lang="en-US" sz="1400" b="0" dirty="0"/>
              <a:t>4</a:t>
            </a:r>
            <a:endParaRPr lang="ar-SA" sz="1400" b="0" dirty="0"/>
          </a:p>
        </p:txBody>
      </p:sp>
      <p:sp>
        <p:nvSpPr>
          <p:cNvPr id="10" name="TextBox 9"/>
          <p:cNvSpPr txBox="1"/>
          <p:nvPr/>
        </p:nvSpPr>
        <p:spPr>
          <a:xfrm>
            <a:off x="2590800" y="1219200"/>
            <a:ext cx="381000" cy="307777"/>
          </a:xfrm>
          <a:prstGeom prst="rect">
            <a:avLst/>
          </a:prstGeom>
          <a:noFill/>
          <a:ln>
            <a:noFill/>
          </a:ln>
        </p:spPr>
        <p:txBody>
          <a:bodyPr wrap="square" rtlCol="1">
            <a:spAutoFit/>
          </a:bodyPr>
          <a:lstStyle/>
          <a:p>
            <a:pPr algn="ctr"/>
            <a:r>
              <a:rPr lang="en-US" sz="1400" b="0" dirty="0"/>
              <a:t>8</a:t>
            </a:r>
            <a:endParaRPr lang="ar-SA" sz="1400" b="0" dirty="0"/>
          </a:p>
        </p:txBody>
      </p:sp>
      <p:sp>
        <p:nvSpPr>
          <p:cNvPr id="11" name="TextBox 10"/>
          <p:cNvSpPr txBox="1"/>
          <p:nvPr/>
        </p:nvSpPr>
        <p:spPr>
          <a:xfrm>
            <a:off x="1981200" y="4492823"/>
            <a:ext cx="381000" cy="307777"/>
          </a:xfrm>
          <a:prstGeom prst="rect">
            <a:avLst/>
          </a:prstGeom>
          <a:noFill/>
          <a:ln>
            <a:noFill/>
          </a:ln>
        </p:spPr>
        <p:txBody>
          <a:bodyPr wrap="square" rtlCol="1">
            <a:spAutoFit/>
          </a:bodyPr>
          <a:lstStyle/>
          <a:p>
            <a:pPr algn="ctr"/>
            <a:r>
              <a:rPr lang="en-US" sz="1400" b="0" dirty="0"/>
              <a:t>4</a:t>
            </a:r>
            <a:endParaRPr lang="ar-SA" sz="1400" b="0" dirty="0"/>
          </a:p>
        </p:txBody>
      </p:sp>
      <p:sp>
        <p:nvSpPr>
          <p:cNvPr id="12" name="TextBox 11"/>
          <p:cNvSpPr txBox="1"/>
          <p:nvPr/>
        </p:nvSpPr>
        <p:spPr>
          <a:xfrm>
            <a:off x="3276600" y="1222177"/>
            <a:ext cx="381000" cy="307777"/>
          </a:xfrm>
          <a:prstGeom prst="rect">
            <a:avLst/>
          </a:prstGeom>
          <a:noFill/>
          <a:ln>
            <a:noFill/>
          </a:ln>
        </p:spPr>
        <p:txBody>
          <a:bodyPr wrap="square" rtlCol="1">
            <a:spAutoFit/>
          </a:bodyPr>
          <a:lstStyle/>
          <a:p>
            <a:pPr algn="ctr"/>
            <a:r>
              <a:rPr lang="en-US" sz="1400" b="0" dirty="0" smtClean="0"/>
              <a:t>12</a:t>
            </a:r>
            <a:endParaRPr lang="ar-SA" sz="1400" b="0" dirty="0"/>
          </a:p>
        </p:txBody>
      </p:sp>
      <p:sp>
        <p:nvSpPr>
          <p:cNvPr id="13" name="TextBox 12"/>
          <p:cNvSpPr txBox="1"/>
          <p:nvPr/>
        </p:nvSpPr>
        <p:spPr>
          <a:xfrm>
            <a:off x="3886200" y="1219200"/>
            <a:ext cx="381000" cy="307777"/>
          </a:xfrm>
          <a:prstGeom prst="rect">
            <a:avLst/>
          </a:prstGeom>
          <a:noFill/>
          <a:ln>
            <a:noFill/>
          </a:ln>
        </p:spPr>
        <p:txBody>
          <a:bodyPr wrap="square" rtlCol="1">
            <a:spAutoFit/>
          </a:bodyPr>
          <a:lstStyle/>
          <a:p>
            <a:pPr algn="ctr"/>
            <a:r>
              <a:rPr lang="en-US" sz="1400" b="0" dirty="0" smtClean="0"/>
              <a:t>14</a:t>
            </a:r>
            <a:endParaRPr lang="ar-SA" sz="1400" b="0" dirty="0"/>
          </a:p>
        </p:txBody>
      </p:sp>
      <p:sp>
        <p:nvSpPr>
          <p:cNvPr id="14" name="TextBox 13"/>
          <p:cNvSpPr txBox="1"/>
          <p:nvPr/>
        </p:nvSpPr>
        <p:spPr>
          <a:xfrm>
            <a:off x="2590800" y="4492823"/>
            <a:ext cx="381000" cy="307777"/>
          </a:xfrm>
          <a:prstGeom prst="rect">
            <a:avLst/>
          </a:prstGeom>
          <a:noFill/>
          <a:ln>
            <a:noFill/>
          </a:ln>
        </p:spPr>
        <p:txBody>
          <a:bodyPr wrap="square" rtlCol="1">
            <a:spAutoFit/>
          </a:bodyPr>
          <a:lstStyle/>
          <a:p>
            <a:pPr algn="ctr"/>
            <a:r>
              <a:rPr lang="en-US" sz="1400" b="0" dirty="0" smtClean="0"/>
              <a:t>12</a:t>
            </a:r>
            <a:endParaRPr lang="ar-SA" sz="1400" b="0" dirty="0"/>
          </a:p>
        </p:txBody>
      </p:sp>
      <p:sp>
        <p:nvSpPr>
          <p:cNvPr id="15" name="TextBox 14"/>
          <p:cNvSpPr txBox="1"/>
          <p:nvPr/>
        </p:nvSpPr>
        <p:spPr>
          <a:xfrm>
            <a:off x="3276600" y="4492823"/>
            <a:ext cx="381000" cy="307777"/>
          </a:xfrm>
          <a:prstGeom prst="rect">
            <a:avLst/>
          </a:prstGeom>
          <a:noFill/>
          <a:ln>
            <a:noFill/>
          </a:ln>
        </p:spPr>
        <p:txBody>
          <a:bodyPr wrap="square" rtlCol="1">
            <a:spAutoFit/>
          </a:bodyPr>
          <a:lstStyle/>
          <a:p>
            <a:pPr algn="ctr"/>
            <a:r>
              <a:rPr lang="en-US" sz="1400" b="0" dirty="0" smtClean="0"/>
              <a:t>12</a:t>
            </a:r>
            <a:endParaRPr lang="ar-SA" sz="1400" b="0" dirty="0"/>
          </a:p>
        </p:txBody>
      </p:sp>
      <p:sp>
        <p:nvSpPr>
          <p:cNvPr id="16" name="TextBox 15"/>
          <p:cNvSpPr txBox="1"/>
          <p:nvPr/>
        </p:nvSpPr>
        <p:spPr>
          <a:xfrm>
            <a:off x="3962400" y="4492823"/>
            <a:ext cx="381000" cy="307777"/>
          </a:xfrm>
          <a:prstGeom prst="rect">
            <a:avLst/>
          </a:prstGeom>
          <a:noFill/>
          <a:ln>
            <a:noFill/>
          </a:ln>
        </p:spPr>
        <p:txBody>
          <a:bodyPr wrap="square" rtlCol="1">
            <a:spAutoFit/>
          </a:bodyPr>
          <a:lstStyle/>
          <a:p>
            <a:pPr algn="ctr"/>
            <a:r>
              <a:rPr lang="en-US" sz="1400" b="0" dirty="0" smtClean="0"/>
              <a:t>21</a:t>
            </a:r>
            <a:endParaRPr lang="ar-SA" sz="1400" b="0" dirty="0"/>
          </a:p>
        </p:txBody>
      </p:sp>
      <p:sp>
        <p:nvSpPr>
          <p:cNvPr id="17" name="TextBox 16"/>
          <p:cNvSpPr txBox="1"/>
          <p:nvPr/>
        </p:nvSpPr>
        <p:spPr>
          <a:xfrm>
            <a:off x="5257800" y="2816423"/>
            <a:ext cx="381000" cy="307777"/>
          </a:xfrm>
          <a:prstGeom prst="rect">
            <a:avLst/>
          </a:prstGeom>
          <a:noFill/>
          <a:ln>
            <a:noFill/>
          </a:ln>
        </p:spPr>
        <p:txBody>
          <a:bodyPr wrap="square" rtlCol="1">
            <a:spAutoFit/>
          </a:bodyPr>
          <a:lstStyle/>
          <a:p>
            <a:pPr algn="ctr"/>
            <a:r>
              <a:rPr lang="en-US" sz="1400" b="0" dirty="0" smtClean="0"/>
              <a:t>21</a:t>
            </a:r>
            <a:endParaRPr lang="ar-SA" sz="1400" b="0" dirty="0"/>
          </a:p>
        </p:txBody>
      </p:sp>
      <p:sp>
        <p:nvSpPr>
          <p:cNvPr id="18" name="TextBox 17"/>
          <p:cNvSpPr txBox="1"/>
          <p:nvPr/>
        </p:nvSpPr>
        <p:spPr>
          <a:xfrm>
            <a:off x="4572000" y="4489846"/>
            <a:ext cx="381000" cy="307777"/>
          </a:xfrm>
          <a:prstGeom prst="rect">
            <a:avLst/>
          </a:prstGeom>
          <a:noFill/>
          <a:ln>
            <a:noFill/>
          </a:ln>
        </p:spPr>
        <p:txBody>
          <a:bodyPr wrap="square" rtlCol="1">
            <a:spAutoFit/>
          </a:bodyPr>
          <a:lstStyle/>
          <a:p>
            <a:pPr algn="ctr"/>
            <a:r>
              <a:rPr lang="en-US" sz="1400" b="0" dirty="0" smtClean="0"/>
              <a:t>21</a:t>
            </a:r>
            <a:endParaRPr lang="ar-SA" sz="1400" b="0" dirty="0"/>
          </a:p>
        </p:txBody>
      </p:sp>
      <p:sp>
        <p:nvSpPr>
          <p:cNvPr id="19" name="TextBox 18"/>
          <p:cNvSpPr txBox="1"/>
          <p:nvPr/>
        </p:nvSpPr>
        <p:spPr>
          <a:xfrm>
            <a:off x="5257800" y="4489846"/>
            <a:ext cx="381000" cy="307777"/>
          </a:xfrm>
          <a:prstGeom prst="rect">
            <a:avLst/>
          </a:prstGeom>
          <a:noFill/>
          <a:ln>
            <a:noFill/>
          </a:ln>
        </p:spPr>
        <p:txBody>
          <a:bodyPr wrap="square" rtlCol="1">
            <a:spAutoFit/>
          </a:bodyPr>
          <a:lstStyle/>
          <a:p>
            <a:pPr algn="ctr"/>
            <a:r>
              <a:rPr lang="en-US" sz="1400" b="0" dirty="0" smtClean="0"/>
              <a:t>26</a:t>
            </a:r>
            <a:endParaRPr lang="ar-SA" sz="1400" b="0" dirty="0"/>
          </a:p>
        </p:txBody>
      </p:sp>
      <p:sp>
        <p:nvSpPr>
          <p:cNvPr id="20" name="TextBox 19"/>
          <p:cNvSpPr txBox="1"/>
          <p:nvPr/>
        </p:nvSpPr>
        <p:spPr>
          <a:xfrm>
            <a:off x="5867400" y="4492823"/>
            <a:ext cx="381000" cy="307777"/>
          </a:xfrm>
          <a:prstGeom prst="rect">
            <a:avLst/>
          </a:prstGeom>
          <a:noFill/>
          <a:ln>
            <a:noFill/>
          </a:ln>
        </p:spPr>
        <p:txBody>
          <a:bodyPr wrap="square" rtlCol="1">
            <a:spAutoFit/>
          </a:bodyPr>
          <a:lstStyle/>
          <a:p>
            <a:pPr algn="ctr"/>
            <a:r>
              <a:rPr lang="en-US" sz="1400" b="0" dirty="0" smtClean="0"/>
              <a:t>26</a:t>
            </a:r>
            <a:endParaRPr lang="ar-SA" sz="1400" b="0" dirty="0"/>
          </a:p>
        </p:txBody>
      </p:sp>
      <p:sp>
        <p:nvSpPr>
          <p:cNvPr id="21" name="TextBox 20"/>
          <p:cNvSpPr txBox="1"/>
          <p:nvPr/>
        </p:nvSpPr>
        <p:spPr>
          <a:xfrm>
            <a:off x="6553200" y="4492823"/>
            <a:ext cx="381000" cy="307777"/>
          </a:xfrm>
          <a:prstGeom prst="rect">
            <a:avLst/>
          </a:prstGeom>
          <a:noFill/>
          <a:ln>
            <a:noFill/>
          </a:ln>
        </p:spPr>
        <p:txBody>
          <a:bodyPr wrap="square" rtlCol="1">
            <a:spAutoFit/>
          </a:bodyPr>
          <a:lstStyle/>
          <a:p>
            <a:pPr algn="ctr"/>
            <a:r>
              <a:rPr lang="en-US" sz="1400" b="0" dirty="0" smtClean="0"/>
              <a:t>29</a:t>
            </a:r>
            <a:endParaRPr lang="ar-SA" sz="1400" b="0" dirty="0"/>
          </a:p>
        </p:txBody>
      </p:sp>
      <p:sp>
        <p:nvSpPr>
          <p:cNvPr id="22" name="TextBox 21"/>
          <p:cNvSpPr txBox="1"/>
          <p:nvPr/>
        </p:nvSpPr>
        <p:spPr>
          <a:xfrm>
            <a:off x="5867400" y="2816423"/>
            <a:ext cx="381000" cy="307777"/>
          </a:xfrm>
          <a:prstGeom prst="rect">
            <a:avLst/>
          </a:prstGeom>
          <a:noFill/>
          <a:ln>
            <a:noFill/>
          </a:ln>
        </p:spPr>
        <p:txBody>
          <a:bodyPr wrap="square" rtlCol="1">
            <a:spAutoFit/>
          </a:bodyPr>
          <a:lstStyle/>
          <a:p>
            <a:pPr algn="ctr"/>
            <a:r>
              <a:rPr lang="en-US" sz="1400" b="0" dirty="0" smtClean="0"/>
              <a:t>28</a:t>
            </a:r>
            <a:endParaRPr lang="ar-SA" sz="1400" b="0" dirty="0"/>
          </a:p>
        </p:txBody>
      </p:sp>
      <p:sp>
        <p:nvSpPr>
          <p:cNvPr id="23" name="TextBox 22"/>
          <p:cNvSpPr txBox="1"/>
          <p:nvPr/>
        </p:nvSpPr>
        <p:spPr>
          <a:xfrm>
            <a:off x="7239000" y="2816423"/>
            <a:ext cx="381000" cy="307777"/>
          </a:xfrm>
          <a:prstGeom prst="rect">
            <a:avLst/>
          </a:prstGeom>
          <a:noFill/>
          <a:ln>
            <a:noFill/>
          </a:ln>
        </p:spPr>
        <p:txBody>
          <a:bodyPr wrap="square" rtlCol="1">
            <a:spAutoFit/>
          </a:bodyPr>
          <a:lstStyle/>
          <a:p>
            <a:pPr algn="ctr"/>
            <a:r>
              <a:rPr lang="en-US" sz="1400" b="0" dirty="0" smtClean="0"/>
              <a:t>29</a:t>
            </a:r>
            <a:endParaRPr lang="ar-SA" sz="1400" b="0" dirty="0"/>
          </a:p>
        </p:txBody>
      </p:sp>
      <p:sp>
        <p:nvSpPr>
          <p:cNvPr id="24" name="TextBox 23"/>
          <p:cNvSpPr txBox="1"/>
          <p:nvPr/>
        </p:nvSpPr>
        <p:spPr>
          <a:xfrm>
            <a:off x="7848600" y="2816423"/>
            <a:ext cx="381000" cy="307777"/>
          </a:xfrm>
          <a:prstGeom prst="rect">
            <a:avLst/>
          </a:prstGeom>
          <a:noFill/>
          <a:ln>
            <a:noFill/>
          </a:ln>
        </p:spPr>
        <p:txBody>
          <a:bodyPr wrap="square" rtlCol="1">
            <a:spAutoFit/>
          </a:bodyPr>
          <a:lstStyle/>
          <a:p>
            <a:pPr algn="ctr"/>
            <a:r>
              <a:rPr lang="en-US" sz="1400" b="0" dirty="0" smtClean="0"/>
              <a:t>29</a:t>
            </a:r>
            <a:endParaRPr lang="ar-SA" sz="1400" b="0" dirty="0"/>
          </a:p>
        </p:txBody>
      </p:sp>
      <p:sp>
        <p:nvSpPr>
          <p:cNvPr id="25" name="TextBox 24"/>
          <p:cNvSpPr txBox="1"/>
          <p:nvPr/>
        </p:nvSpPr>
        <p:spPr>
          <a:xfrm>
            <a:off x="7848600" y="3276600"/>
            <a:ext cx="381000" cy="307777"/>
          </a:xfrm>
          <a:prstGeom prst="rect">
            <a:avLst/>
          </a:prstGeom>
          <a:noFill/>
          <a:ln>
            <a:noFill/>
          </a:ln>
        </p:spPr>
        <p:txBody>
          <a:bodyPr wrap="square" rtlCol="1">
            <a:spAutoFit/>
          </a:bodyPr>
          <a:lstStyle/>
          <a:p>
            <a:pPr algn="ctr"/>
            <a:r>
              <a:rPr lang="en-US" sz="1400" b="0" dirty="0" smtClean="0"/>
              <a:t>29</a:t>
            </a:r>
            <a:endParaRPr lang="ar-SA" sz="1400" b="0" dirty="0"/>
          </a:p>
        </p:txBody>
      </p:sp>
      <p:sp>
        <p:nvSpPr>
          <p:cNvPr id="26" name="TextBox 25"/>
          <p:cNvSpPr txBox="1"/>
          <p:nvPr/>
        </p:nvSpPr>
        <p:spPr>
          <a:xfrm>
            <a:off x="7239000" y="3276600"/>
            <a:ext cx="381000" cy="307777"/>
          </a:xfrm>
          <a:prstGeom prst="rect">
            <a:avLst/>
          </a:prstGeom>
          <a:noFill/>
          <a:ln>
            <a:noFill/>
          </a:ln>
        </p:spPr>
        <p:txBody>
          <a:bodyPr wrap="square" rtlCol="1">
            <a:spAutoFit/>
          </a:bodyPr>
          <a:lstStyle/>
          <a:p>
            <a:pPr algn="ctr"/>
            <a:r>
              <a:rPr lang="en-US" sz="1400" b="0" dirty="0" smtClean="0"/>
              <a:t>29</a:t>
            </a:r>
            <a:endParaRPr lang="ar-SA" sz="1400" b="0" dirty="0"/>
          </a:p>
        </p:txBody>
      </p:sp>
      <p:sp>
        <p:nvSpPr>
          <p:cNvPr id="27" name="TextBox 26"/>
          <p:cNvSpPr txBox="1"/>
          <p:nvPr/>
        </p:nvSpPr>
        <p:spPr>
          <a:xfrm>
            <a:off x="6553200" y="5023246"/>
            <a:ext cx="381000" cy="307777"/>
          </a:xfrm>
          <a:prstGeom prst="rect">
            <a:avLst/>
          </a:prstGeom>
          <a:noFill/>
          <a:ln>
            <a:noFill/>
          </a:ln>
        </p:spPr>
        <p:txBody>
          <a:bodyPr wrap="square" rtlCol="1">
            <a:spAutoFit/>
          </a:bodyPr>
          <a:lstStyle/>
          <a:p>
            <a:pPr algn="ctr"/>
            <a:r>
              <a:rPr lang="en-US" sz="1400" b="0" dirty="0" smtClean="0"/>
              <a:t>29</a:t>
            </a:r>
            <a:endParaRPr lang="ar-SA" sz="1400" b="0" dirty="0"/>
          </a:p>
        </p:txBody>
      </p:sp>
      <p:sp>
        <p:nvSpPr>
          <p:cNvPr id="28" name="TextBox 27"/>
          <p:cNvSpPr txBox="1"/>
          <p:nvPr/>
        </p:nvSpPr>
        <p:spPr>
          <a:xfrm>
            <a:off x="5867400" y="3276600"/>
            <a:ext cx="381000" cy="307777"/>
          </a:xfrm>
          <a:prstGeom prst="rect">
            <a:avLst/>
          </a:prstGeom>
          <a:noFill/>
          <a:ln>
            <a:noFill/>
          </a:ln>
        </p:spPr>
        <p:txBody>
          <a:bodyPr wrap="square" rtlCol="1">
            <a:spAutoFit/>
          </a:bodyPr>
          <a:lstStyle/>
          <a:p>
            <a:pPr algn="ctr"/>
            <a:r>
              <a:rPr lang="en-US" sz="1400" b="0" dirty="0" smtClean="0"/>
              <a:t>29</a:t>
            </a:r>
            <a:endParaRPr lang="ar-SA" sz="1400" b="0" dirty="0"/>
          </a:p>
        </p:txBody>
      </p:sp>
      <p:sp>
        <p:nvSpPr>
          <p:cNvPr id="29" name="TextBox 28"/>
          <p:cNvSpPr txBox="1"/>
          <p:nvPr/>
        </p:nvSpPr>
        <p:spPr>
          <a:xfrm>
            <a:off x="5257800" y="3276600"/>
            <a:ext cx="381000" cy="307777"/>
          </a:xfrm>
          <a:prstGeom prst="rect">
            <a:avLst/>
          </a:prstGeom>
          <a:noFill/>
          <a:ln>
            <a:noFill/>
          </a:ln>
        </p:spPr>
        <p:txBody>
          <a:bodyPr wrap="square" rtlCol="1">
            <a:spAutoFit/>
          </a:bodyPr>
          <a:lstStyle/>
          <a:p>
            <a:pPr algn="ctr"/>
            <a:r>
              <a:rPr lang="en-US" sz="1400" b="0" dirty="0" smtClean="0"/>
              <a:t>22</a:t>
            </a:r>
            <a:endParaRPr lang="ar-SA" sz="1400" b="0" dirty="0"/>
          </a:p>
        </p:txBody>
      </p:sp>
      <p:sp>
        <p:nvSpPr>
          <p:cNvPr id="30" name="TextBox 29"/>
          <p:cNvSpPr txBox="1"/>
          <p:nvPr/>
        </p:nvSpPr>
        <p:spPr>
          <a:xfrm>
            <a:off x="5867400" y="5026223"/>
            <a:ext cx="381000" cy="307777"/>
          </a:xfrm>
          <a:prstGeom prst="rect">
            <a:avLst/>
          </a:prstGeom>
          <a:noFill/>
          <a:ln>
            <a:noFill/>
          </a:ln>
        </p:spPr>
        <p:txBody>
          <a:bodyPr wrap="square" rtlCol="1">
            <a:spAutoFit/>
          </a:bodyPr>
          <a:lstStyle/>
          <a:p>
            <a:pPr algn="ctr"/>
            <a:r>
              <a:rPr lang="en-US" sz="1400" b="0" dirty="0" smtClean="0"/>
              <a:t>26</a:t>
            </a:r>
            <a:endParaRPr lang="ar-SA" sz="1400" b="0" dirty="0"/>
          </a:p>
        </p:txBody>
      </p:sp>
      <p:sp>
        <p:nvSpPr>
          <p:cNvPr id="31" name="TextBox 30"/>
          <p:cNvSpPr txBox="1"/>
          <p:nvPr/>
        </p:nvSpPr>
        <p:spPr>
          <a:xfrm>
            <a:off x="5257800" y="5026223"/>
            <a:ext cx="381000" cy="307777"/>
          </a:xfrm>
          <a:prstGeom prst="rect">
            <a:avLst/>
          </a:prstGeom>
          <a:noFill/>
          <a:ln>
            <a:noFill/>
          </a:ln>
        </p:spPr>
        <p:txBody>
          <a:bodyPr wrap="square" rtlCol="1">
            <a:spAutoFit/>
          </a:bodyPr>
          <a:lstStyle/>
          <a:p>
            <a:pPr algn="ctr"/>
            <a:r>
              <a:rPr lang="en-US" sz="1400" b="0" dirty="0" smtClean="0"/>
              <a:t>26</a:t>
            </a:r>
            <a:endParaRPr lang="ar-SA" sz="1400" b="0" dirty="0"/>
          </a:p>
        </p:txBody>
      </p:sp>
      <p:sp>
        <p:nvSpPr>
          <p:cNvPr id="32" name="TextBox 31"/>
          <p:cNvSpPr txBox="1"/>
          <p:nvPr/>
        </p:nvSpPr>
        <p:spPr>
          <a:xfrm>
            <a:off x="4572000" y="5023246"/>
            <a:ext cx="381000" cy="307777"/>
          </a:xfrm>
          <a:prstGeom prst="rect">
            <a:avLst/>
          </a:prstGeom>
          <a:noFill/>
          <a:ln>
            <a:noFill/>
          </a:ln>
        </p:spPr>
        <p:txBody>
          <a:bodyPr wrap="square" rtlCol="1">
            <a:spAutoFit/>
          </a:bodyPr>
          <a:lstStyle/>
          <a:p>
            <a:pPr algn="ctr"/>
            <a:r>
              <a:rPr lang="en-US" sz="1400" b="0" dirty="0" smtClean="0"/>
              <a:t>21</a:t>
            </a:r>
            <a:endParaRPr lang="ar-SA" sz="1400" b="0" dirty="0"/>
          </a:p>
        </p:txBody>
      </p:sp>
      <p:sp>
        <p:nvSpPr>
          <p:cNvPr id="33" name="TextBox 32"/>
          <p:cNvSpPr txBox="1"/>
          <p:nvPr/>
        </p:nvSpPr>
        <p:spPr>
          <a:xfrm>
            <a:off x="3962400" y="5026223"/>
            <a:ext cx="381000" cy="307777"/>
          </a:xfrm>
          <a:prstGeom prst="rect">
            <a:avLst/>
          </a:prstGeom>
          <a:noFill/>
          <a:ln>
            <a:noFill/>
          </a:ln>
        </p:spPr>
        <p:txBody>
          <a:bodyPr wrap="square" rtlCol="1">
            <a:spAutoFit/>
          </a:bodyPr>
          <a:lstStyle/>
          <a:p>
            <a:pPr algn="ctr"/>
            <a:r>
              <a:rPr lang="en-US" sz="1400" b="0" dirty="0" smtClean="0"/>
              <a:t>21</a:t>
            </a:r>
            <a:endParaRPr lang="ar-SA" sz="1400" b="0" dirty="0"/>
          </a:p>
        </p:txBody>
      </p:sp>
      <p:sp>
        <p:nvSpPr>
          <p:cNvPr id="34" name="TextBox 33"/>
          <p:cNvSpPr txBox="1"/>
          <p:nvPr/>
        </p:nvSpPr>
        <p:spPr>
          <a:xfrm>
            <a:off x="3276600" y="5023246"/>
            <a:ext cx="381000" cy="307777"/>
          </a:xfrm>
          <a:prstGeom prst="rect">
            <a:avLst/>
          </a:prstGeom>
          <a:noFill/>
          <a:ln>
            <a:noFill/>
          </a:ln>
        </p:spPr>
        <p:txBody>
          <a:bodyPr wrap="square" rtlCol="1">
            <a:spAutoFit/>
          </a:bodyPr>
          <a:lstStyle/>
          <a:p>
            <a:pPr algn="ctr"/>
            <a:r>
              <a:rPr lang="en-US" sz="1400" b="0" dirty="0" smtClean="0"/>
              <a:t>12</a:t>
            </a:r>
            <a:endParaRPr lang="ar-SA" sz="1400" b="0" dirty="0"/>
          </a:p>
        </p:txBody>
      </p:sp>
      <p:sp>
        <p:nvSpPr>
          <p:cNvPr id="35" name="TextBox 34"/>
          <p:cNvSpPr txBox="1"/>
          <p:nvPr/>
        </p:nvSpPr>
        <p:spPr>
          <a:xfrm>
            <a:off x="3962400" y="1749623"/>
            <a:ext cx="381000" cy="307777"/>
          </a:xfrm>
          <a:prstGeom prst="rect">
            <a:avLst/>
          </a:prstGeom>
          <a:noFill/>
          <a:ln>
            <a:noFill/>
          </a:ln>
        </p:spPr>
        <p:txBody>
          <a:bodyPr wrap="square" rtlCol="1">
            <a:spAutoFit/>
          </a:bodyPr>
          <a:lstStyle/>
          <a:p>
            <a:pPr algn="ctr"/>
            <a:r>
              <a:rPr lang="en-US" sz="1400" b="0" dirty="0" smtClean="0"/>
              <a:t>22</a:t>
            </a:r>
            <a:endParaRPr lang="ar-SA" sz="1400" b="0" dirty="0"/>
          </a:p>
        </p:txBody>
      </p:sp>
      <p:sp>
        <p:nvSpPr>
          <p:cNvPr id="36" name="TextBox 35"/>
          <p:cNvSpPr txBox="1"/>
          <p:nvPr/>
        </p:nvSpPr>
        <p:spPr>
          <a:xfrm>
            <a:off x="3276600" y="1755577"/>
            <a:ext cx="381000" cy="307777"/>
          </a:xfrm>
          <a:prstGeom prst="rect">
            <a:avLst/>
          </a:prstGeom>
          <a:noFill/>
          <a:ln>
            <a:noFill/>
          </a:ln>
        </p:spPr>
        <p:txBody>
          <a:bodyPr wrap="square" rtlCol="1">
            <a:spAutoFit/>
          </a:bodyPr>
          <a:lstStyle/>
          <a:p>
            <a:pPr algn="ctr"/>
            <a:r>
              <a:rPr lang="en-US" sz="1400" b="0" dirty="0" smtClean="0"/>
              <a:t>20</a:t>
            </a:r>
            <a:endParaRPr lang="ar-SA" sz="1400" b="0" dirty="0"/>
          </a:p>
        </p:txBody>
      </p:sp>
      <p:sp>
        <p:nvSpPr>
          <p:cNvPr id="37" name="TextBox 36"/>
          <p:cNvSpPr txBox="1"/>
          <p:nvPr/>
        </p:nvSpPr>
        <p:spPr>
          <a:xfrm>
            <a:off x="2590800" y="1752600"/>
            <a:ext cx="381000" cy="307777"/>
          </a:xfrm>
          <a:prstGeom prst="rect">
            <a:avLst/>
          </a:prstGeom>
          <a:noFill/>
          <a:ln>
            <a:noFill/>
          </a:ln>
        </p:spPr>
        <p:txBody>
          <a:bodyPr wrap="square" rtlCol="1">
            <a:spAutoFit/>
          </a:bodyPr>
          <a:lstStyle/>
          <a:p>
            <a:pPr algn="ctr"/>
            <a:r>
              <a:rPr lang="en-US" sz="1400" b="0" dirty="0" smtClean="0"/>
              <a:t>12</a:t>
            </a:r>
            <a:endParaRPr lang="ar-SA" sz="1400" b="0" dirty="0"/>
          </a:p>
        </p:txBody>
      </p:sp>
      <p:sp>
        <p:nvSpPr>
          <p:cNvPr id="38" name="TextBox 37"/>
          <p:cNvSpPr txBox="1"/>
          <p:nvPr/>
        </p:nvSpPr>
        <p:spPr>
          <a:xfrm>
            <a:off x="1981200" y="1752600"/>
            <a:ext cx="381000" cy="307777"/>
          </a:xfrm>
          <a:prstGeom prst="rect">
            <a:avLst/>
          </a:prstGeom>
          <a:noFill/>
          <a:ln>
            <a:noFill/>
          </a:ln>
        </p:spPr>
        <p:txBody>
          <a:bodyPr wrap="square" rtlCol="1">
            <a:spAutoFit/>
          </a:bodyPr>
          <a:lstStyle/>
          <a:p>
            <a:pPr algn="ctr"/>
            <a:r>
              <a:rPr lang="en-US" sz="1400" b="0" dirty="0"/>
              <a:t>8</a:t>
            </a:r>
            <a:endParaRPr lang="ar-SA" sz="1400" b="0" dirty="0"/>
          </a:p>
        </p:txBody>
      </p:sp>
      <p:sp>
        <p:nvSpPr>
          <p:cNvPr id="39" name="TextBox 38"/>
          <p:cNvSpPr txBox="1"/>
          <p:nvPr/>
        </p:nvSpPr>
        <p:spPr>
          <a:xfrm>
            <a:off x="2590800" y="5026223"/>
            <a:ext cx="381000" cy="307777"/>
          </a:xfrm>
          <a:prstGeom prst="rect">
            <a:avLst/>
          </a:prstGeom>
          <a:noFill/>
          <a:ln>
            <a:noFill/>
          </a:ln>
        </p:spPr>
        <p:txBody>
          <a:bodyPr wrap="square" rtlCol="1">
            <a:spAutoFit/>
          </a:bodyPr>
          <a:lstStyle/>
          <a:p>
            <a:pPr algn="ctr"/>
            <a:r>
              <a:rPr lang="en-US" sz="1400" b="0" dirty="0" smtClean="0"/>
              <a:t>12</a:t>
            </a:r>
            <a:endParaRPr lang="ar-SA" sz="1400" b="0" dirty="0"/>
          </a:p>
        </p:txBody>
      </p:sp>
      <p:sp>
        <p:nvSpPr>
          <p:cNvPr id="40" name="TextBox 39"/>
          <p:cNvSpPr txBox="1"/>
          <p:nvPr/>
        </p:nvSpPr>
        <p:spPr>
          <a:xfrm>
            <a:off x="1981200" y="5026223"/>
            <a:ext cx="381000" cy="307777"/>
          </a:xfrm>
          <a:prstGeom prst="rect">
            <a:avLst/>
          </a:prstGeom>
          <a:noFill/>
          <a:ln>
            <a:noFill/>
          </a:ln>
        </p:spPr>
        <p:txBody>
          <a:bodyPr wrap="square" rtlCol="1">
            <a:spAutoFit/>
          </a:bodyPr>
          <a:lstStyle/>
          <a:p>
            <a:pPr algn="ctr"/>
            <a:r>
              <a:rPr lang="en-US" sz="1400" b="0" dirty="0"/>
              <a:t>4</a:t>
            </a:r>
            <a:endParaRPr lang="ar-SA" sz="1400" b="0" dirty="0"/>
          </a:p>
        </p:txBody>
      </p:sp>
      <p:sp>
        <p:nvSpPr>
          <p:cNvPr id="41" name="TextBox 40"/>
          <p:cNvSpPr txBox="1"/>
          <p:nvPr/>
        </p:nvSpPr>
        <p:spPr>
          <a:xfrm>
            <a:off x="1371600" y="3276600"/>
            <a:ext cx="381000" cy="307777"/>
          </a:xfrm>
          <a:prstGeom prst="rect">
            <a:avLst/>
          </a:prstGeom>
          <a:noFill/>
          <a:ln>
            <a:noFill/>
          </a:ln>
        </p:spPr>
        <p:txBody>
          <a:bodyPr wrap="square" rtlCol="1">
            <a:spAutoFit/>
          </a:bodyPr>
          <a:lstStyle/>
          <a:p>
            <a:pPr algn="ctr"/>
            <a:r>
              <a:rPr lang="en-US" sz="1400" b="0" dirty="0"/>
              <a:t>4</a:t>
            </a:r>
            <a:endParaRPr lang="ar-SA" sz="1400" b="0" dirty="0"/>
          </a:p>
        </p:txBody>
      </p:sp>
      <p:sp>
        <p:nvSpPr>
          <p:cNvPr id="42" name="TextBox 41"/>
          <p:cNvSpPr txBox="1"/>
          <p:nvPr/>
        </p:nvSpPr>
        <p:spPr>
          <a:xfrm>
            <a:off x="685800" y="3276600"/>
            <a:ext cx="381000" cy="307777"/>
          </a:xfrm>
          <a:prstGeom prst="rect">
            <a:avLst/>
          </a:prstGeom>
          <a:noFill/>
          <a:ln>
            <a:noFill/>
          </a:ln>
        </p:spPr>
        <p:txBody>
          <a:bodyPr wrap="square" rtlCol="1">
            <a:spAutoFit/>
          </a:bodyPr>
          <a:lstStyle/>
          <a:p>
            <a:pPr algn="ctr"/>
            <a:r>
              <a:rPr lang="en-US" sz="1400" b="0" dirty="0" smtClean="0"/>
              <a:t>0</a:t>
            </a:r>
            <a:endParaRPr lang="ar-SA" sz="1400" b="0" dirty="0"/>
          </a:p>
        </p:txBody>
      </p:sp>
      <p:sp>
        <p:nvSpPr>
          <p:cNvPr id="43" name="Rectangle 2"/>
          <p:cNvSpPr>
            <a:spLocks noGrp="1" noChangeArrowheads="1"/>
          </p:cNvSpPr>
          <p:nvPr>
            <p:ph type="title"/>
          </p:nvPr>
        </p:nvSpPr>
        <p:spPr>
          <a:xfrm>
            <a:off x="623888" y="169863"/>
            <a:ext cx="2195512" cy="515937"/>
          </a:xfrm>
          <a:solidFill>
            <a:schemeClr val="bg1"/>
          </a:solidFill>
          <a:ln>
            <a:solidFill>
              <a:schemeClr val="tx2"/>
            </a:solidFill>
          </a:ln>
        </p:spPr>
        <p:txBody>
          <a:bodyPr/>
          <a:lstStyle/>
          <a:p>
            <a:pPr>
              <a:buClr>
                <a:srgbClr val="CC3300"/>
              </a:buClr>
              <a:defRPr/>
            </a:pPr>
            <a:r>
              <a:rPr lang="en-US" sz="2800" dirty="0" smtClean="0">
                <a:solidFill>
                  <a:srgbClr val="CC3300"/>
                </a:solidFill>
                <a:effectLst>
                  <a:outerShdw blurRad="38100" dist="38100" dir="2700000" algn="tl">
                    <a:srgbClr val="C0C0C0"/>
                  </a:outerShdw>
                </a:effectLst>
              </a:rPr>
              <a:t>Example</a:t>
            </a:r>
            <a:endParaRPr lang="de-DE" dirty="0" smtClean="0"/>
          </a:p>
        </p:txBody>
      </p:sp>
      <p:graphicFrame>
        <p:nvGraphicFramePr>
          <p:cNvPr id="44" name="Group 20"/>
          <p:cNvGraphicFramePr>
            <a:graphicFrameLocks/>
          </p:cNvGraphicFramePr>
          <p:nvPr>
            <p:extLst>
              <p:ext uri="{D42A27DB-BD31-4B8C-83A1-F6EECF244321}">
                <p14:modId xmlns:p14="http://schemas.microsoft.com/office/powerpoint/2010/main" xmlns="" val="646285777"/>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rtl="1"/>
                      <a:endParaRPr lang="ar-SA"/>
                    </a:p>
                  </a:txBody>
                  <a:tcPr/>
                </a:tc>
              </a:tr>
            </a:tbl>
          </a:graphicData>
        </a:graphic>
      </p:graphicFrame>
      <p:sp>
        <p:nvSpPr>
          <p:cNvPr id="45" name="TextBox 5"/>
          <p:cNvSpPr txBox="1">
            <a:spLocks noChangeArrowheads="1"/>
          </p:cNvSpPr>
          <p:nvPr/>
        </p:nvSpPr>
        <p:spPr bwMode="auto">
          <a:xfrm>
            <a:off x="1066800" y="773112"/>
            <a:ext cx="4876800" cy="369888"/>
          </a:xfrm>
          <a:prstGeom prst="rect">
            <a:avLst/>
          </a:prstGeom>
          <a:solidFill>
            <a:srgbClr val="F8F9BD"/>
          </a:solidFill>
          <a:ln w="9525">
            <a:solidFill>
              <a:schemeClr val="tx1"/>
            </a:solidFill>
            <a:miter lim="800000"/>
            <a:headEnd/>
            <a:tailEnd/>
          </a:ln>
        </p:spPr>
        <p:txBody>
          <a:bodyPr>
            <a:spAutoFit/>
          </a:bodyPr>
          <a:lstStyle/>
          <a:p>
            <a:pPr algn="just"/>
            <a:r>
              <a:rPr lang="en-US" sz="1800" b="0" dirty="0">
                <a:ea typeface="Times New Roman" pitchFamily="18" charset="0"/>
                <a:cs typeface="Arial" charset="0"/>
              </a:rPr>
              <a:t>Calculate </a:t>
            </a:r>
            <a:r>
              <a:rPr lang="en-US" sz="1800" b="0" dirty="0" smtClean="0">
                <a:ea typeface="Times New Roman" pitchFamily="18" charset="0"/>
                <a:cs typeface="Arial" charset="0"/>
              </a:rPr>
              <a:t>Total Float for an activity.</a:t>
            </a:r>
            <a:endParaRPr lang="en-US" sz="1800" dirty="0">
              <a:ea typeface="Times New Roman" pitchFamily="18" charset="0"/>
              <a:cs typeface="Arial" charset="0"/>
            </a:endParaRPr>
          </a:p>
        </p:txBody>
      </p:sp>
      <p:sp>
        <p:nvSpPr>
          <p:cNvPr id="46" name="TextBox 45"/>
          <p:cNvSpPr txBox="1"/>
          <p:nvPr/>
        </p:nvSpPr>
        <p:spPr>
          <a:xfrm>
            <a:off x="7543800" y="3276600"/>
            <a:ext cx="381000" cy="307777"/>
          </a:xfrm>
          <a:prstGeom prst="rect">
            <a:avLst/>
          </a:prstGeom>
          <a:noFill/>
          <a:ln>
            <a:noFill/>
          </a:ln>
        </p:spPr>
        <p:txBody>
          <a:bodyPr wrap="square" rtlCol="1">
            <a:spAutoFit/>
          </a:bodyPr>
          <a:lstStyle/>
          <a:p>
            <a:pPr algn="ctr"/>
            <a:r>
              <a:rPr lang="en-US" sz="1400" b="0" dirty="0" smtClean="0"/>
              <a:t>0</a:t>
            </a:r>
            <a:endParaRPr lang="ar-SA" sz="1400" b="0" dirty="0"/>
          </a:p>
        </p:txBody>
      </p:sp>
      <p:sp>
        <p:nvSpPr>
          <p:cNvPr id="47" name="TextBox 46"/>
          <p:cNvSpPr txBox="1"/>
          <p:nvPr/>
        </p:nvSpPr>
        <p:spPr>
          <a:xfrm>
            <a:off x="2286000" y="5026223"/>
            <a:ext cx="381000" cy="307777"/>
          </a:xfrm>
          <a:prstGeom prst="rect">
            <a:avLst/>
          </a:prstGeom>
          <a:noFill/>
          <a:ln>
            <a:noFill/>
          </a:ln>
        </p:spPr>
        <p:txBody>
          <a:bodyPr wrap="square" rtlCol="1">
            <a:spAutoFit/>
          </a:bodyPr>
          <a:lstStyle/>
          <a:p>
            <a:pPr algn="ctr"/>
            <a:r>
              <a:rPr lang="en-US" sz="1400" b="0" dirty="0" smtClean="0"/>
              <a:t>0</a:t>
            </a:r>
            <a:endParaRPr lang="ar-SA" sz="1400" b="0" dirty="0"/>
          </a:p>
        </p:txBody>
      </p:sp>
      <p:sp>
        <p:nvSpPr>
          <p:cNvPr id="48" name="TextBox 47"/>
          <p:cNvSpPr txBox="1"/>
          <p:nvPr/>
        </p:nvSpPr>
        <p:spPr>
          <a:xfrm>
            <a:off x="6172200" y="5026223"/>
            <a:ext cx="381000" cy="307777"/>
          </a:xfrm>
          <a:prstGeom prst="rect">
            <a:avLst/>
          </a:prstGeom>
          <a:noFill/>
          <a:ln>
            <a:noFill/>
          </a:ln>
        </p:spPr>
        <p:txBody>
          <a:bodyPr wrap="square" rtlCol="1">
            <a:spAutoFit/>
          </a:bodyPr>
          <a:lstStyle/>
          <a:p>
            <a:pPr algn="ctr"/>
            <a:r>
              <a:rPr lang="en-US" sz="1400" b="0" dirty="0" smtClean="0"/>
              <a:t>0</a:t>
            </a:r>
            <a:endParaRPr lang="ar-SA" sz="1400" b="0" dirty="0"/>
          </a:p>
        </p:txBody>
      </p:sp>
      <p:sp>
        <p:nvSpPr>
          <p:cNvPr id="49" name="TextBox 48"/>
          <p:cNvSpPr txBox="1"/>
          <p:nvPr/>
        </p:nvSpPr>
        <p:spPr>
          <a:xfrm>
            <a:off x="5562600" y="3276600"/>
            <a:ext cx="381000" cy="307777"/>
          </a:xfrm>
          <a:prstGeom prst="rect">
            <a:avLst/>
          </a:prstGeom>
          <a:noFill/>
          <a:ln>
            <a:noFill/>
          </a:ln>
        </p:spPr>
        <p:txBody>
          <a:bodyPr wrap="square" rtlCol="1">
            <a:spAutoFit/>
          </a:bodyPr>
          <a:lstStyle/>
          <a:p>
            <a:pPr algn="ctr"/>
            <a:r>
              <a:rPr lang="en-US" sz="1400" b="0" dirty="0" smtClean="0"/>
              <a:t>1</a:t>
            </a:r>
            <a:endParaRPr lang="ar-SA" sz="1400" b="0" dirty="0"/>
          </a:p>
        </p:txBody>
      </p:sp>
      <p:sp>
        <p:nvSpPr>
          <p:cNvPr id="50" name="TextBox 49"/>
          <p:cNvSpPr txBox="1"/>
          <p:nvPr/>
        </p:nvSpPr>
        <p:spPr>
          <a:xfrm>
            <a:off x="3581400" y="5026223"/>
            <a:ext cx="381000" cy="307777"/>
          </a:xfrm>
          <a:prstGeom prst="rect">
            <a:avLst/>
          </a:prstGeom>
          <a:noFill/>
          <a:ln>
            <a:noFill/>
          </a:ln>
        </p:spPr>
        <p:txBody>
          <a:bodyPr wrap="square" rtlCol="1">
            <a:spAutoFit/>
          </a:bodyPr>
          <a:lstStyle/>
          <a:p>
            <a:pPr algn="ctr"/>
            <a:r>
              <a:rPr lang="en-US" sz="1400" b="0" dirty="0" smtClean="0"/>
              <a:t>0</a:t>
            </a:r>
            <a:endParaRPr lang="ar-SA" sz="1400" b="0" dirty="0"/>
          </a:p>
        </p:txBody>
      </p:sp>
      <p:sp>
        <p:nvSpPr>
          <p:cNvPr id="51" name="TextBox 50"/>
          <p:cNvSpPr txBox="1"/>
          <p:nvPr/>
        </p:nvSpPr>
        <p:spPr>
          <a:xfrm>
            <a:off x="4876800" y="5026223"/>
            <a:ext cx="381000" cy="307777"/>
          </a:xfrm>
          <a:prstGeom prst="rect">
            <a:avLst/>
          </a:prstGeom>
          <a:noFill/>
          <a:ln>
            <a:noFill/>
          </a:ln>
        </p:spPr>
        <p:txBody>
          <a:bodyPr wrap="square" rtlCol="1">
            <a:spAutoFit/>
          </a:bodyPr>
          <a:lstStyle/>
          <a:p>
            <a:pPr algn="ctr"/>
            <a:r>
              <a:rPr lang="en-US" sz="1400" b="0" dirty="0" smtClean="0"/>
              <a:t>0</a:t>
            </a:r>
            <a:endParaRPr lang="ar-SA" sz="1400" b="0" dirty="0"/>
          </a:p>
        </p:txBody>
      </p:sp>
      <p:sp>
        <p:nvSpPr>
          <p:cNvPr id="52" name="TextBox 51"/>
          <p:cNvSpPr txBox="1"/>
          <p:nvPr/>
        </p:nvSpPr>
        <p:spPr>
          <a:xfrm>
            <a:off x="3581400" y="1749623"/>
            <a:ext cx="381000" cy="307777"/>
          </a:xfrm>
          <a:prstGeom prst="rect">
            <a:avLst/>
          </a:prstGeom>
          <a:noFill/>
          <a:ln>
            <a:noFill/>
          </a:ln>
        </p:spPr>
        <p:txBody>
          <a:bodyPr wrap="square" rtlCol="1">
            <a:spAutoFit/>
          </a:bodyPr>
          <a:lstStyle/>
          <a:p>
            <a:pPr algn="ctr"/>
            <a:r>
              <a:rPr lang="en-US" sz="1400" b="0" dirty="0"/>
              <a:t>8</a:t>
            </a:r>
            <a:endParaRPr lang="en-US" sz="1400" b="0" dirty="0" smtClean="0"/>
          </a:p>
        </p:txBody>
      </p:sp>
      <p:sp>
        <p:nvSpPr>
          <p:cNvPr id="53" name="TextBox 52"/>
          <p:cNvSpPr txBox="1"/>
          <p:nvPr/>
        </p:nvSpPr>
        <p:spPr>
          <a:xfrm>
            <a:off x="2286000" y="1752600"/>
            <a:ext cx="381000" cy="307777"/>
          </a:xfrm>
          <a:prstGeom prst="rect">
            <a:avLst/>
          </a:prstGeom>
          <a:noFill/>
          <a:ln>
            <a:noFill/>
          </a:ln>
        </p:spPr>
        <p:txBody>
          <a:bodyPr wrap="square" rtlCol="1">
            <a:spAutoFit/>
          </a:bodyPr>
          <a:lstStyle/>
          <a:p>
            <a:pPr algn="ctr"/>
            <a:r>
              <a:rPr lang="en-US" sz="1400" b="0" dirty="0"/>
              <a:t>4</a:t>
            </a:r>
            <a:endParaRPr lang="ar-SA" sz="1400" b="0" dirty="0"/>
          </a:p>
        </p:txBody>
      </p:sp>
      <p:sp>
        <p:nvSpPr>
          <p:cNvPr id="54" name="TextBox 53"/>
          <p:cNvSpPr txBox="1"/>
          <p:nvPr/>
        </p:nvSpPr>
        <p:spPr>
          <a:xfrm>
            <a:off x="990600" y="3276600"/>
            <a:ext cx="381000" cy="307777"/>
          </a:xfrm>
          <a:prstGeom prst="rect">
            <a:avLst/>
          </a:prstGeom>
          <a:noFill/>
          <a:ln>
            <a:noFill/>
          </a:ln>
        </p:spPr>
        <p:txBody>
          <a:bodyPr wrap="square" rtlCol="1">
            <a:spAutoFit/>
          </a:bodyPr>
          <a:lstStyle/>
          <a:p>
            <a:pPr algn="ctr"/>
            <a:r>
              <a:rPr lang="en-US" sz="1400" b="0" dirty="0" smtClean="0"/>
              <a:t>0</a:t>
            </a:r>
            <a:endParaRPr lang="ar-SA" sz="1400" b="0" dirty="0"/>
          </a:p>
        </p:txBody>
      </p:sp>
    </p:spTree>
    <p:extLst>
      <p:ext uri="{BB962C8B-B14F-4D97-AF65-F5344CB8AC3E}">
        <p14:creationId xmlns:p14="http://schemas.microsoft.com/office/powerpoint/2010/main" xmlns="" val="198451330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49" grpId="0"/>
      <p:bldP spid="50" grpId="0"/>
      <p:bldP spid="51" grpId="0"/>
      <p:bldP spid="52" grpId="0"/>
      <p:bldP spid="53" grpId="0"/>
      <p:bldP spid="5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Date Placeholder 3"/>
          <p:cNvSpPr>
            <a:spLocks noGrp="1"/>
          </p:cNvSpPr>
          <p:nvPr>
            <p:ph type="dt" sz="quarter" idx="10"/>
          </p:nvPr>
        </p:nvSpPr>
        <p:spPr>
          <a:noFill/>
        </p:spPr>
        <p:txBody>
          <a:bodyPr/>
          <a:lstStyle/>
          <a:p>
            <a:fld id="{5EAC09BE-B27E-4282-B680-A9B25CC1D17E}" type="datetime8">
              <a:rPr lang="en-US" smtClean="0"/>
              <a:pPr/>
              <a:t>2/16/2013 9:53 AM</a:t>
            </a:fld>
            <a:endParaRPr lang="en-US" smtClean="0"/>
          </a:p>
        </p:txBody>
      </p:sp>
      <p:sp>
        <p:nvSpPr>
          <p:cNvPr id="39939" name="Slide Number Placeholder 4"/>
          <p:cNvSpPr>
            <a:spLocks noGrp="1"/>
          </p:cNvSpPr>
          <p:nvPr>
            <p:ph type="sldNum" sz="quarter" idx="11"/>
          </p:nvPr>
        </p:nvSpPr>
        <p:spPr>
          <a:noFill/>
        </p:spPr>
        <p:txBody>
          <a:bodyPr/>
          <a:lstStyle/>
          <a:p>
            <a:fld id="{B8C40A5A-3CA5-4D26-88A0-6BA5D63EB069}" type="slidenum">
              <a:rPr lang="ar-SA" smtClean="0"/>
              <a:pPr/>
              <a:t>23</a:t>
            </a:fld>
            <a:endParaRPr lang="en-US" smtClean="0"/>
          </a:p>
        </p:txBody>
      </p:sp>
      <p:sp>
        <p:nvSpPr>
          <p:cNvPr id="533506" name="Rectangle 2"/>
          <p:cNvSpPr>
            <a:spLocks noGrp="1" noChangeArrowheads="1"/>
          </p:cNvSpPr>
          <p:nvPr>
            <p:ph type="body" idx="1"/>
          </p:nvPr>
        </p:nvSpPr>
        <p:spPr>
          <a:xfrm>
            <a:off x="914400" y="1438275"/>
            <a:ext cx="7772400" cy="2923877"/>
          </a:xfrm>
          <a:solidFill>
            <a:schemeClr val="bg1"/>
          </a:solidFill>
          <a:ln>
            <a:solidFill>
              <a:schemeClr val="tx2"/>
            </a:solidFill>
          </a:ln>
          <a:effectLst>
            <a:outerShdw dist="107763" dir="18900000" algn="ctr" rotWithShape="0">
              <a:schemeClr val="bg2">
                <a:alpha val="50000"/>
              </a:schemeClr>
            </a:outerShdw>
          </a:effectLst>
        </p:spPr>
        <p:txBody>
          <a:bodyPr/>
          <a:lstStyle/>
          <a:p>
            <a:pPr marL="365760" indent="0" algn="justLow">
              <a:lnSpc>
                <a:spcPct val="100000"/>
              </a:lnSpc>
              <a:spcBef>
                <a:spcPts val="1200"/>
              </a:spcBef>
              <a:spcAft>
                <a:spcPts val="600"/>
              </a:spcAft>
              <a:buClr>
                <a:srgbClr val="CC3300"/>
              </a:buClr>
              <a:buSzTx/>
              <a:buFont typeface="Wingdings" pitchFamily="2" charset="2"/>
              <a:buChar char="Ø"/>
              <a:defRPr/>
            </a:pPr>
            <a:r>
              <a:rPr lang="en-US" sz="2000" dirty="0" smtClean="0"/>
              <a:t>Activity times (ES, EF, LS, LF) obtained from previous calculations are expressed in terms of expired </a:t>
            </a:r>
            <a:r>
              <a:rPr lang="en-US" sz="2000" b="1" u="sng" dirty="0" smtClean="0">
                <a:effectLst>
                  <a:outerShdw blurRad="38100" dist="38100" dir="2700000" algn="tl">
                    <a:srgbClr val="C0C0C0"/>
                  </a:outerShdw>
                </a:effectLst>
              </a:rPr>
              <a:t>working days</a:t>
            </a:r>
            <a:r>
              <a:rPr lang="en-US" sz="2000" dirty="0" smtClean="0"/>
              <a:t>.</a:t>
            </a:r>
          </a:p>
          <a:p>
            <a:pPr marL="365760" indent="0" algn="justLow">
              <a:lnSpc>
                <a:spcPct val="100000"/>
              </a:lnSpc>
              <a:spcBef>
                <a:spcPts val="1200"/>
              </a:spcBef>
              <a:spcAft>
                <a:spcPts val="600"/>
              </a:spcAft>
              <a:buClr>
                <a:srgbClr val="CC3300"/>
              </a:buClr>
              <a:buSzTx/>
              <a:buFont typeface="Wingdings" pitchFamily="2" charset="2"/>
              <a:buChar char="Ø"/>
              <a:defRPr/>
            </a:pPr>
            <a:r>
              <a:rPr lang="en-US" sz="2000" dirty="0" smtClean="0"/>
              <a:t>For purposes of project directing, monitoring and control, it is necessary to convert these times to </a:t>
            </a:r>
            <a:r>
              <a:rPr lang="en-US" sz="2000" b="1" u="sng" dirty="0" smtClean="0">
                <a:effectLst>
                  <a:outerShdw blurRad="38100" dist="38100" dir="2700000" algn="tl">
                    <a:srgbClr val="C0C0C0"/>
                  </a:outerShdw>
                </a:effectLst>
              </a:rPr>
              <a:t>calendar dates</a:t>
            </a:r>
            <a:r>
              <a:rPr lang="en-US" sz="2000" dirty="0" smtClean="0"/>
              <a:t> on which each activity is expected to start and finish.</a:t>
            </a:r>
          </a:p>
          <a:p>
            <a:pPr marL="365760" indent="0" algn="justLow">
              <a:lnSpc>
                <a:spcPct val="100000"/>
              </a:lnSpc>
              <a:spcBef>
                <a:spcPts val="1200"/>
              </a:spcBef>
              <a:spcAft>
                <a:spcPts val="600"/>
              </a:spcAft>
              <a:buClr>
                <a:srgbClr val="CC3300"/>
              </a:buClr>
              <a:buSzTx/>
              <a:buFont typeface="Wingdings" pitchFamily="2" charset="2"/>
              <a:buChar char="Ø"/>
              <a:defRPr/>
            </a:pPr>
            <a:r>
              <a:rPr lang="en-US" sz="2000" dirty="0" smtClean="0"/>
              <a:t>This is done with the aid of a </a:t>
            </a:r>
            <a:r>
              <a:rPr lang="en-US" sz="2000" b="1" u="sng" dirty="0" smtClean="0">
                <a:effectLst>
                  <a:outerShdw blurRad="38100" dist="38100" dir="2700000" algn="tl">
                    <a:srgbClr val="C0C0C0"/>
                  </a:outerShdw>
                </a:effectLst>
              </a:rPr>
              <a:t>calendar</a:t>
            </a:r>
            <a:r>
              <a:rPr lang="en-US" sz="2000" dirty="0" smtClean="0"/>
              <a:t> on which the working days are numbered consecutively, starting with number 1 on the anticipated start date and skipping weekends and holidays. </a:t>
            </a:r>
          </a:p>
        </p:txBody>
      </p:sp>
      <p:sp>
        <p:nvSpPr>
          <p:cNvPr id="533507" name="Rectangle 3"/>
          <p:cNvSpPr>
            <a:spLocks noChangeArrowheads="1"/>
          </p:cNvSpPr>
          <p:nvPr/>
        </p:nvSpPr>
        <p:spPr bwMode="auto">
          <a:xfrm>
            <a:off x="623888" y="322263"/>
            <a:ext cx="5853112" cy="515937"/>
          </a:xfrm>
          <a:prstGeom prst="rect">
            <a:avLst/>
          </a:prstGeom>
          <a:solidFill>
            <a:schemeClr val="bg1"/>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effectLst>
                  <a:outerShdw blurRad="38100" dist="38100" dir="2700000" algn="tl">
                    <a:srgbClr val="C0C0C0"/>
                  </a:outerShdw>
                </a:effectLst>
              </a:rPr>
              <a:t>CALENDAR-DATE SCHEDULE</a:t>
            </a:r>
            <a:endParaRPr lang="de-DE" sz="1900">
              <a:solidFill>
                <a:srgbClr val="CC3300"/>
              </a:solidFill>
            </a:endParaRPr>
          </a:p>
        </p:txBody>
      </p:sp>
      <p:graphicFrame>
        <p:nvGraphicFramePr>
          <p:cNvPr id="7" name="Group 20"/>
          <p:cNvGraphicFramePr>
            <a:graphicFrameLocks/>
          </p:cNvGraphicFramePr>
          <p:nvPr>
            <p:extLst>
              <p:ext uri="{D42A27DB-BD31-4B8C-83A1-F6EECF244321}">
                <p14:modId xmlns:p14="http://schemas.microsoft.com/office/powerpoint/2010/main" xmlns="" val="1748992359"/>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350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350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350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Date Placeholder 3"/>
          <p:cNvSpPr>
            <a:spLocks noGrp="1"/>
          </p:cNvSpPr>
          <p:nvPr>
            <p:ph type="dt" sz="quarter" idx="10"/>
          </p:nvPr>
        </p:nvSpPr>
        <p:spPr>
          <a:noFill/>
        </p:spPr>
        <p:txBody>
          <a:bodyPr/>
          <a:lstStyle/>
          <a:p>
            <a:fld id="{02220557-D6A6-4529-BEA6-32379FF82E4D}" type="datetime8">
              <a:rPr lang="en-US" smtClean="0"/>
              <a:pPr/>
              <a:t>2/16/2013 9:53 AM</a:t>
            </a:fld>
            <a:endParaRPr lang="en-US" smtClean="0"/>
          </a:p>
        </p:txBody>
      </p:sp>
      <p:sp>
        <p:nvSpPr>
          <p:cNvPr id="40963" name="Slide Number Placeholder 4"/>
          <p:cNvSpPr>
            <a:spLocks noGrp="1"/>
          </p:cNvSpPr>
          <p:nvPr>
            <p:ph type="sldNum" sz="quarter" idx="11"/>
          </p:nvPr>
        </p:nvSpPr>
        <p:spPr>
          <a:noFill/>
        </p:spPr>
        <p:txBody>
          <a:bodyPr/>
          <a:lstStyle/>
          <a:p>
            <a:fld id="{DF622C03-B450-41E2-B8F1-4A8CD0BA057E}" type="slidenum">
              <a:rPr lang="ar-SA" smtClean="0"/>
              <a:pPr/>
              <a:t>24</a:t>
            </a:fld>
            <a:endParaRPr lang="en-US" smtClean="0"/>
          </a:p>
        </p:txBody>
      </p:sp>
      <p:sp>
        <p:nvSpPr>
          <p:cNvPr id="534531" name="Rectangle 3"/>
          <p:cNvSpPr>
            <a:spLocks noChangeArrowheads="1"/>
          </p:cNvSpPr>
          <p:nvPr/>
        </p:nvSpPr>
        <p:spPr bwMode="auto">
          <a:xfrm>
            <a:off x="623888" y="322263"/>
            <a:ext cx="4862512" cy="515937"/>
          </a:xfrm>
          <a:prstGeom prst="rect">
            <a:avLst/>
          </a:prstGeom>
          <a:solidFill>
            <a:schemeClr val="bg1"/>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effectLst>
                  <a:outerShdw blurRad="38100" dist="38100" dir="2700000" algn="tl">
                    <a:srgbClr val="C0C0C0"/>
                  </a:outerShdw>
                </a:effectLst>
              </a:rPr>
              <a:t>Precedence Diagramming</a:t>
            </a:r>
            <a:endParaRPr lang="de-DE" sz="1900" dirty="0">
              <a:solidFill>
                <a:srgbClr val="CC3300"/>
              </a:solidFill>
            </a:endParaRPr>
          </a:p>
        </p:txBody>
      </p:sp>
      <p:sp>
        <p:nvSpPr>
          <p:cNvPr id="10" name="TextBox 9"/>
          <p:cNvSpPr txBox="1"/>
          <p:nvPr/>
        </p:nvSpPr>
        <p:spPr>
          <a:xfrm>
            <a:off x="838200" y="1137821"/>
            <a:ext cx="7848600" cy="4678204"/>
          </a:xfrm>
          <a:prstGeom prst="rect">
            <a:avLst/>
          </a:prstGeom>
          <a:solidFill>
            <a:schemeClr val="bg1"/>
          </a:solidFill>
          <a:ln>
            <a:solidFill>
              <a:schemeClr val="tx1"/>
            </a:solidFill>
          </a:ln>
          <a:effectLst>
            <a:innerShdw blurRad="63500" dist="50800" dir="18900000">
              <a:prstClr val="black">
                <a:alpha val="50000"/>
              </a:prstClr>
            </a:innerShdw>
          </a:effectLst>
        </p:spPr>
        <p:txBody>
          <a:bodyPr>
            <a:spAutoFit/>
          </a:bodyPr>
          <a:lstStyle/>
          <a:p>
            <a:pPr marL="363538" indent="-363538" algn="just">
              <a:buClr>
                <a:srgbClr val="FF0000"/>
              </a:buClr>
              <a:buFont typeface="Wingdings" pitchFamily="2" charset="2"/>
              <a:buChar char="q"/>
              <a:defRPr/>
            </a:pPr>
            <a:r>
              <a:rPr lang="en-US" sz="2400" b="0" dirty="0"/>
              <a:t>An important extension to the original activity-on-node concept appeared around 1964.</a:t>
            </a:r>
          </a:p>
          <a:p>
            <a:pPr marL="363538" indent="-363538" algn="just">
              <a:buClr>
                <a:srgbClr val="FF0000"/>
              </a:buClr>
              <a:defRPr/>
            </a:pPr>
            <a:endParaRPr lang="en-US" sz="1200" b="0" dirty="0"/>
          </a:p>
          <a:p>
            <a:pPr marL="363538" indent="-363538" algn="just">
              <a:buClr>
                <a:srgbClr val="FF0000"/>
              </a:buClr>
              <a:buFont typeface="Wingdings" pitchFamily="2" charset="2"/>
              <a:buChar char="q"/>
              <a:defRPr/>
            </a:pPr>
            <a:r>
              <a:rPr lang="en-US" sz="2400" b="0" dirty="0"/>
              <a:t>The sole relationship used in PERT/CPM network is finish to start type of dependency, with Fs</a:t>
            </a:r>
            <a:r>
              <a:rPr lang="en-US" sz="2400" b="0" baseline="-25000" dirty="0"/>
              <a:t>ij </a:t>
            </a:r>
            <a:r>
              <a:rPr lang="en-US" sz="2400" b="0" dirty="0"/>
              <a:t>= 0 .</a:t>
            </a:r>
          </a:p>
          <a:p>
            <a:pPr marL="363538" indent="-363538" algn="just">
              <a:buClr>
                <a:srgbClr val="FF0000"/>
              </a:buClr>
              <a:defRPr/>
            </a:pPr>
            <a:endParaRPr lang="en-US" sz="1200" b="0" dirty="0"/>
          </a:p>
          <a:p>
            <a:pPr marL="363538" indent="-363538" algn="just">
              <a:buClr>
                <a:srgbClr val="FF0000"/>
              </a:buClr>
              <a:buFont typeface="Wingdings" pitchFamily="2" charset="2"/>
              <a:buChar char="q"/>
              <a:defRPr/>
            </a:pPr>
            <a:r>
              <a:rPr lang="en-US" sz="2400" b="0" dirty="0"/>
              <a:t>Precedence diagramming includes precedence relationships among the activities. In Addition, one may specify a “lag time” associated with any of the precedence relationships, which can be used to account for overlapping times among activities.</a:t>
            </a:r>
          </a:p>
          <a:p>
            <a:pPr marL="363538" indent="-363538" algn="just">
              <a:buClr>
                <a:srgbClr val="FF0000"/>
              </a:buClr>
              <a:defRPr/>
            </a:pPr>
            <a:r>
              <a:rPr lang="en-US" sz="1000" b="0" dirty="0"/>
              <a:t> </a:t>
            </a:r>
          </a:p>
          <a:p>
            <a:pPr marL="363538" indent="-363538" algn="just">
              <a:buClr>
                <a:srgbClr val="FF0000"/>
              </a:buClr>
              <a:buFont typeface="Wingdings" pitchFamily="2" charset="2"/>
              <a:buChar char="q"/>
              <a:defRPr/>
            </a:pPr>
            <a:r>
              <a:rPr lang="en-US" sz="2400" b="0" dirty="0"/>
              <a:t>The computation of activity times (published in 1973) is more complex than AON.</a:t>
            </a:r>
          </a:p>
        </p:txBody>
      </p:sp>
      <p:graphicFrame>
        <p:nvGraphicFramePr>
          <p:cNvPr id="7" name="Group 20"/>
          <p:cNvGraphicFramePr>
            <a:graphicFrameLocks/>
          </p:cNvGraphicFramePr>
          <p:nvPr>
            <p:extLst>
              <p:ext uri="{D42A27DB-BD31-4B8C-83A1-F6EECF244321}">
                <p14:modId xmlns:p14="http://schemas.microsoft.com/office/powerpoint/2010/main" xmlns="" val="1459192064"/>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Date Placeholder 3"/>
          <p:cNvSpPr>
            <a:spLocks noGrp="1"/>
          </p:cNvSpPr>
          <p:nvPr>
            <p:ph type="dt" sz="quarter" idx="10"/>
          </p:nvPr>
        </p:nvSpPr>
        <p:spPr>
          <a:noFill/>
        </p:spPr>
        <p:txBody>
          <a:bodyPr/>
          <a:lstStyle/>
          <a:p>
            <a:fld id="{81688FFE-0416-430A-B866-88195A373E85}" type="datetime8">
              <a:rPr lang="en-US" smtClean="0"/>
              <a:pPr/>
              <a:t>2/16/2013 9:53 AM</a:t>
            </a:fld>
            <a:endParaRPr lang="en-US" smtClean="0"/>
          </a:p>
        </p:txBody>
      </p:sp>
      <p:sp>
        <p:nvSpPr>
          <p:cNvPr id="41987" name="Slide Number Placeholder 4"/>
          <p:cNvSpPr>
            <a:spLocks noGrp="1"/>
          </p:cNvSpPr>
          <p:nvPr>
            <p:ph type="sldNum" sz="quarter" idx="11"/>
          </p:nvPr>
        </p:nvSpPr>
        <p:spPr>
          <a:noFill/>
        </p:spPr>
        <p:txBody>
          <a:bodyPr/>
          <a:lstStyle/>
          <a:p>
            <a:fld id="{5D1590F1-AD2E-4C5E-80C0-CB2EA77D7C7F}" type="slidenum">
              <a:rPr lang="ar-SA" smtClean="0"/>
              <a:pPr/>
              <a:t>25</a:t>
            </a:fld>
            <a:endParaRPr lang="en-US" smtClean="0"/>
          </a:p>
        </p:txBody>
      </p:sp>
      <p:sp>
        <p:nvSpPr>
          <p:cNvPr id="534530" name="Rectangle 2"/>
          <p:cNvSpPr>
            <a:spLocks noGrp="1" noChangeArrowheads="1"/>
          </p:cNvSpPr>
          <p:nvPr>
            <p:ph type="body" idx="1"/>
          </p:nvPr>
        </p:nvSpPr>
        <p:spPr>
          <a:xfrm>
            <a:off x="914400" y="1196975"/>
            <a:ext cx="7772400" cy="4670425"/>
          </a:xfrm>
          <a:solidFill>
            <a:schemeClr val="bg1"/>
          </a:solidFill>
          <a:ln>
            <a:solidFill>
              <a:schemeClr val="tx2"/>
            </a:solidFill>
          </a:ln>
          <a:effectLst>
            <a:outerShdw dist="107763" dir="18900000" algn="ctr" rotWithShape="0">
              <a:schemeClr val="bg2">
                <a:alpha val="50000"/>
              </a:schemeClr>
            </a:outerShdw>
          </a:effectLst>
        </p:spPr>
        <p:txBody>
          <a:bodyPr/>
          <a:lstStyle/>
          <a:p>
            <a:pPr marL="454025" indent="-454025">
              <a:buClr>
                <a:srgbClr val="CC3300"/>
              </a:buClr>
              <a:buSzTx/>
              <a:buFont typeface="Wingdings" pitchFamily="2" charset="2"/>
              <a:buChar char="Ø"/>
              <a:defRPr/>
            </a:pPr>
            <a:r>
              <a:rPr lang="en-US" sz="1800" dirty="0" smtClean="0"/>
              <a:t>In many cases,  there is a delay between the completion of one activity and the start of another following or there is a need to show that one activity will </a:t>
            </a:r>
            <a:r>
              <a:rPr lang="en-US" sz="1800" b="1" dirty="0" smtClean="0">
                <a:effectLst>
                  <a:outerShdw blurRad="38100" dist="38100" dir="2700000" algn="tl">
                    <a:srgbClr val="000000">
                      <a:alpha val="43137"/>
                    </a:srgbClr>
                  </a:outerShdw>
                </a:effectLst>
              </a:rPr>
              <a:t>overlap</a:t>
            </a:r>
            <a:r>
              <a:rPr lang="en-US" sz="1800" dirty="0" smtClean="0"/>
              <a:t> another in some fashion.</a:t>
            </a:r>
          </a:p>
          <a:p>
            <a:pPr marL="454025" indent="-454025">
              <a:buClr>
                <a:srgbClr val="CC3300"/>
              </a:buClr>
              <a:buSzTx/>
              <a:buFont typeface="Wingdings" pitchFamily="2" charset="2"/>
              <a:buNone/>
              <a:defRPr/>
            </a:pPr>
            <a:endParaRPr lang="en-US" sz="800" dirty="0" smtClean="0"/>
          </a:p>
          <a:p>
            <a:pPr marL="454025" indent="-454025">
              <a:buClr>
                <a:srgbClr val="CC3300"/>
              </a:buClr>
              <a:buSzTx/>
              <a:buFont typeface="Wingdings" pitchFamily="2" charset="2"/>
              <a:buChar char="Ø"/>
              <a:defRPr/>
            </a:pPr>
            <a:r>
              <a:rPr lang="en-US" sz="1800" dirty="0" smtClean="0"/>
              <a:t>A successor "</a:t>
            </a:r>
            <a:r>
              <a:rPr lang="en-US" sz="1800" b="1" u="sng" dirty="0" smtClean="0">
                <a:effectLst>
                  <a:outerShdw blurRad="38100" dist="38100" dir="2700000" algn="tl">
                    <a:srgbClr val="C0C0C0"/>
                  </a:outerShdw>
                </a:effectLst>
              </a:rPr>
              <a:t>lags</a:t>
            </a:r>
            <a:r>
              <a:rPr lang="en-US" sz="1800" dirty="0" smtClean="0"/>
              <a:t>" a predecessor, but a predecessor "</a:t>
            </a:r>
            <a:r>
              <a:rPr lang="en-US" sz="1800" b="1" u="sng" dirty="0" smtClean="0">
                <a:effectLst>
                  <a:outerShdw blurRad="38100" dist="38100" dir="2700000" algn="tl">
                    <a:srgbClr val="C0C0C0"/>
                  </a:outerShdw>
                </a:effectLst>
              </a:rPr>
              <a:t>leads</a:t>
            </a:r>
            <a:r>
              <a:rPr lang="en-US" sz="1800" dirty="0" smtClean="0"/>
              <a:t>" a successor.</a:t>
            </a:r>
          </a:p>
          <a:p>
            <a:pPr marL="454025" indent="-454025">
              <a:buClr>
                <a:srgbClr val="CC3300"/>
              </a:buClr>
              <a:buSzTx/>
              <a:buFont typeface="Wingdings" pitchFamily="2" charset="2"/>
              <a:buNone/>
              <a:defRPr/>
            </a:pPr>
            <a:endParaRPr lang="en-US" sz="800" dirty="0" smtClean="0"/>
          </a:p>
          <a:p>
            <a:pPr marL="454025" indent="-454025">
              <a:buClr>
                <a:srgbClr val="CC3300"/>
              </a:buClr>
              <a:buSzTx/>
              <a:buFont typeface="Wingdings" pitchFamily="2" charset="2"/>
              <a:buChar char="Ø"/>
              <a:defRPr/>
            </a:pPr>
            <a:r>
              <a:rPr lang="en-US" sz="1800" dirty="0" smtClean="0"/>
              <a:t>Lag time can be designated on a dependency line with a positive, negative, or zero value.</a:t>
            </a:r>
          </a:p>
          <a:p>
            <a:pPr marL="454025" indent="-454025">
              <a:buClr>
                <a:srgbClr val="CC3300"/>
              </a:buClr>
              <a:buSzTx/>
              <a:buFont typeface="Wingdings" pitchFamily="2" charset="2"/>
              <a:buNone/>
              <a:defRPr/>
            </a:pPr>
            <a:endParaRPr lang="en-US" sz="800" dirty="0" smtClean="0"/>
          </a:p>
          <a:p>
            <a:pPr marL="454025" indent="-454025">
              <a:buClr>
                <a:srgbClr val="CC3300"/>
              </a:buClr>
              <a:buSzTx/>
              <a:buFont typeface="Wingdings" pitchFamily="2" charset="2"/>
              <a:buChar char="Ø"/>
              <a:defRPr/>
            </a:pPr>
            <a:r>
              <a:rPr lang="en-US" sz="1800" b="1" dirty="0" smtClean="0"/>
              <a:t>Limitations and Disadvantages of Lag</a:t>
            </a:r>
            <a:r>
              <a:rPr lang="en-US" sz="1800" dirty="0" smtClean="0"/>
              <a:t>: </a:t>
            </a:r>
          </a:p>
          <a:p>
            <a:pPr marL="938213" lvl="1" indent="-304800">
              <a:buClr>
                <a:schemeClr val="accent2"/>
              </a:buClr>
              <a:buSzTx/>
              <a:buFont typeface="Wingdings" pitchFamily="2" charset="2"/>
              <a:buChar char="q"/>
              <a:defRPr/>
            </a:pPr>
            <a:r>
              <a:rPr lang="en-US" sz="1800" dirty="0" smtClean="0"/>
              <a:t>Lag would complicate the scheduling process.</a:t>
            </a:r>
          </a:p>
          <a:p>
            <a:pPr marL="938213" lvl="1" indent="-304800">
              <a:buClr>
                <a:schemeClr val="accent2"/>
              </a:buClr>
              <a:buSzTx/>
              <a:buFont typeface="Wingdings" pitchFamily="2" charset="2"/>
              <a:buChar char="q"/>
              <a:defRPr/>
            </a:pPr>
            <a:r>
              <a:rPr lang="en-US" sz="1800" dirty="0" smtClean="0"/>
              <a:t>Lags are not extensively used except where the time effects are substantial for special project type. </a:t>
            </a:r>
          </a:p>
        </p:txBody>
      </p:sp>
      <p:sp>
        <p:nvSpPr>
          <p:cNvPr id="534531" name="Rectangle 3"/>
          <p:cNvSpPr>
            <a:spLocks noChangeArrowheads="1"/>
          </p:cNvSpPr>
          <p:nvPr/>
        </p:nvSpPr>
        <p:spPr bwMode="auto">
          <a:xfrm>
            <a:off x="623888" y="322263"/>
            <a:ext cx="3414712" cy="515937"/>
          </a:xfrm>
          <a:prstGeom prst="rect">
            <a:avLst/>
          </a:prstGeom>
          <a:solidFill>
            <a:schemeClr val="bg1"/>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effectLst>
                  <a:outerShdw blurRad="38100" dist="38100" dir="2700000" algn="tl">
                    <a:srgbClr val="C0C0C0"/>
                  </a:outerShdw>
                </a:effectLst>
              </a:rPr>
              <a:t>Lag / Lead Times</a:t>
            </a:r>
            <a:r>
              <a:rPr lang="en-US" sz="1900" dirty="0">
                <a:solidFill>
                  <a:srgbClr val="CC3300"/>
                </a:solidFill>
              </a:rPr>
              <a:t> </a:t>
            </a:r>
            <a:endParaRPr lang="de-DE" sz="1900" dirty="0">
              <a:solidFill>
                <a:srgbClr val="CC3300"/>
              </a:solidFill>
            </a:endParaRPr>
          </a:p>
        </p:txBody>
      </p:sp>
      <p:graphicFrame>
        <p:nvGraphicFramePr>
          <p:cNvPr id="6" name="Group 20"/>
          <p:cNvGraphicFramePr>
            <a:graphicFrameLocks/>
          </p:cNvGraphicFramePr>
          <p:nvPr>
            <p:extLst>
              <p:ext uri="{D42A27DB-BD31-4B8C-83A1-F6EECF244321}">
                <p14:modId xmlns:p14="http://schemas.microsoft.com/office/powerpoint/2010/main" xmlns="" val="1114791506"/>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453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453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4530">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4530">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34530">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3453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0" y="0"/>
            <a:ext cx="9144000" cy="648072"/>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defRPr/>
            </a:pPr>
            <a:r>
              <a:rPr lang="en-US" sz="4000" b="1" i="1" dirty="0" smtClean="0">
                <a:solidFill>
                  <a:schemeClr val="bg1"/>
                </a:solidFill>
                <a:latin typeface="Times New Roman" pitchFamily="18" charset="0"/>
                <a:cs typeface="Times New Roman" pitchFamily="18" charset="0"/>
              </a:rPr>
              <a:t>Precedence Diagramming</a:t>
            </a:r>
            <a:r>
              <a:rPr lang="de-DE" sz="4000" b="1" i="1" dirty="0" smtClean="0">
                <a:solidFill>
                  <a:schemeClr val="bg1"/>
                </a:solidFill>
                <a:latin typeface="Times New Roman" pitchFamily="18" charset="0"/>
                <a:cs typeface="Times New Roman" pitchFamily="18" charset="0"/>
              </a:rPr>
              <a:t> </a:t>
            </a:r>
            <a:r>
              <a:rPr lang="en-US" sz="4000" b="1" i="1" dirty="0" smtClean="0">
                <a:solidFill>
                  <a:schemeClr val="bg1"/>
                </a:solidFill>
                <a:latin typeface="Times New Roman" pitchFamily="18" charset="0"/>
                <a:cs typeface="Times New Roman" pitchFamily="18" charset="0"/>
              </a:rPr>
              <a:t>Calculations</a:t>
            </a:r>
          </a:p>
        </p:txBody>
      </p:sp>
      <p:sp>
        <p:nvSpPr>
          <p:cNvPr id="5" name="Date Placeholder 4"/>
          <p:cNvSpPr>
            <a:spLocks noGrp="1"/>
          </p:cNvSpPr>
          <p:nvPr>
            <p:ph type="dt" sz="half" idx="10"/>
          </p:nvPr>
        </p:nvSpPr>
        <p:spPr>
          <a:xfrm>
            <a:off x="457200" y="6258074"/>
            <a:ext cx="2133600" cy="365125"/>
          </a:xfrm>
        </p:spPr>
        <p:txBody>
          <a:bodyPr/>
          <a:lstStyle/>
          <a:p>
            <a:fld id="{60CD6723-19D5-4F31-A6BB-A50CB127BE07}" type="datetime3">
              <a:rPr lang="en-US" smtClean="0"/>
              <a:pPr/>
              <a:t>16 February 2013</a:t>
            </a:fld>
            <a:endParaRPr lang="en-US" dirty="0"/>
          </a:p>
        </p:txBody>
      </p:sp>
      <p:sp>
        <p:nvSpPr>
          <p:cNvPr id="6" name="Slide Number Placeholder 5"/>
          <p:cNvSpPr>
            <a:spLocks noGrp="1"/>
          </p:cNvSpPr>
          <p:nvPr>
            <p:ph type="sldNum" sz="quarter" idx="12"/>
          </p:nvPr>
        </p:nvSpPr>
        <p:spPr>
          <a:xfrm>
            <a:off x="6553200" y="6258074"/>
            <a:ext cx="2133600" cy="365125"/>
          </a:xfrm>
        </p:spPr>
        <p:txBody>
          <a:bodyPr/>
          <a:lstStyle/>
          <a:p>
            <a:fld id="{A6FA4CD5-D695-45D9-B394-AC4FBF2F403A}" type="slidenum">
              <a:rPr lang="en-US" smtClean="0">
                <a:latin typeface="Times New Roman" pitchFamily="18" charset="0"/>
                <a:cs typeface="Times New Roman" pitchFamily="18" charset="0"/>
              </a:rPr>
              <a:pPr/>
              <a:t>26</a:t>
            </a:fld>
            <a:endParaRPr lang="en-US">
              <a:latin typeface="Times New Roman" pitchFamily="18" charset="0"/>
              <a:cs typeface="Times New Roman" pitchFamily="18" charset="0"/>
            </a:endParaRPr>
          </a:p>
        </p:txBody>
      </p:sp>
      <p:sp>
        <p:nvSpPr>
          <p:cNvPr id="9" name="Rectangle 3"/>
          <p:cNvSpPr>
            <a:spLocks noChangeArrowheads="1"/>
          </p:cNvSpPr>
          <p:nvPr/>
        </p:nvSpPr>
        <p:spPr bwMode="auto">
          <a:xfrm>
            <a:off x="323528" y="759277"/>
            <a:ext cx="7848872" cy="36546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400" b="1" i="1" dirty="0">
                <a:solidFill>
                  <a:srgbClr val="CC3300"/>
                </a:solidFill>
                <a:latin typeface="Times New Roman" pitchFamily="18" charset="0"/>
                <a:cs typeface="Times New Roman" pitchFamily="18" charset="0"/>
              </a:rPr>
              <a:t>Precedence Diagramming </a:t>
            </a:r>
            <a:r>
              <a:rPr lang="en-US" sz="2400" b="1" i="1" dirty="0" smtClean="0">
                <a:solidFill>
                  <a:srgbClr val="CC3300"/>
                </a:solidFill>
                <a:latin typeface="Times New Roman" pitchFamily="18" charset="0"/>
                <a:cs typeface="Times New Roman" pitchFamily="18" charset="0"/>
              </a:rPr>
              <a:t>Relationships &amp; Constraints</a:t>
            </a:r>
            <a:endParaRPr lang="de-DE" sz="2400" b="1" i="1" dirty="0">
              <a:solidFill>
                <a:srgbClr val="CC3300"/>
              </a:solidFill>
              <a:latin typeface="Times New Roman" pitchFamily="18" charset="0"/>
              <a:cs typeface="Times New Roman" pitchFamily="18" charset="0"/>
            </a:endParaRPr>
          </a:p>
        </p:txBody>
      </p:sp>
      <p:graphicFrame>
        <p:nvGraphicFramePr>
          <p:cNvPr id="18" name="Table 17"/>
          <p:cNvGraphicFramePr>
            <a:graphicFrameLocks noGrp="1"/>
          </p:cNvGraphicFramePr>
          <p:nvPr/>
        </p:nvGraphicFramePr>
        <p:xfrm>
          <a:off x="251520" y="1592796"/>
          <a:ext cx="2340260" cy="1688205"/>
        </p:xfrm>
        <a:graphic>
          <a:graphicData uri="http://schemas.openxmlformats.org/drawingml/2006/table">
            <a:tbl>
              <a:tblPr firstRow="1" bandRow="1">
                <a:tableStyleId>{5940675A-B579-460E-94D1-54222C63F5DA}</a:tableStyleId>
              </a:tblPr>
              <a:tblGrid>
                <a:gridCol w="468052"/>
                <a:gridCol w="1440160"/>
                <a:gridCol w="432048"/>
              </a:tblGrid>
              <a:tr h="408045">
                <a:tc>
                  <a:txBody>
                    <a:bodyPr/>
                    <a:lstStyle/>
                    <a:p>
                      <a:pPr algn="ctr"/>
                      <a:r>
                        <a:rPr lang="en-US" b="1" dirty="0" smtClean="0">
                          <a:solidFill>
                            <a:schemeClr val="tx1"/>
                          </a:solidFill>
                        </a:rPr>
                        <a:t>ES</a:t>
                      </a:r>
                      <a:endParaRPr lang="en-US" b="1" dirty="0">
                        <a:solidFill>
                          <a:schemeClr val="tx1"/>
                        </a:solidFill>
                      </a:endParaRPr>
                    </a:p>
                  </a:txBody>
                  <a:tcPr>
                    <a:solidFill>
                      <a:srgbClr val="FFFF00"/>
                    </a:solidFill>
                  </a:tcPr>
                </a:tc>
                <a:tc>
                  <a:txBody>
                    <a:bodyPr/>
                    <a:lstStyle/>
                    <a:p>
                      <a:pPr algn="ctr"/>
                      <a:r>
                        <a:rPr lang="en-US" sz="1600" b="1" dirty="0" smtClean="0">
                          <a:solidFill>
                            <a:schemeClr val="tx1"/>
                          </a:solidFill>
                        </a:rPr>
                        <a:t>Activity (</a:t>
                      </a:r>
                      <a:r>
                        <a:rPr lang="en-US" sz="1600" b="1" dirty="0" err="1" smtClean="0">
                          <a:solidFill>
                            <a:schemeClr val="tx1"/>
                          </a:solidFill>
                        </a:rPr>
                        <a:t>i</a:t>
                      </a:r>
                      <a:r>
                        <a:rPr lang="en-US" sz="1600" b="1" dirty="0" smtClean="0">
                          <a:solidFill>
                            <a:schemeClr val="tx1"/>
                          </a:solidFill>
                        </a:rPr>
                        <a:t>)</a:t>
                      </a:r>
                      <a:endParaRPr lang="en-US" sz="1600" b="1" dirty="0">
                        <a:solidFill>
                          <a:schemeClr val="tx1"/>
                        </a:solidFill>
                      </a:endParaRPr>
                    </a:p>
                  </a:txBody>
                  <a:tcPr>
                    <a:solidFill>
                      <a:schemeClr val="accent2">
                        <a:lumMod val="20000"/>
                        <a:lumOff val="80000"/>
                      </a:schemeClr>
                    </a:solidFill>
                  </a:tcPr>
                </a:tc>
                <a:tc>
                  <a:txBody>
                    <a:bodyPr/>
                    <a:lstStyle/>
                    <a:p>
                      <a:pPr algn="ctr"/>
                      <a:r>
                        <a:rPr lang="en-US" b="1" dirty="0" smtClean="0">
                          <a:solidFill>
                            <a:schemeClr val="tx1"/>
                          </a:solidFill>
                        </a:rPr>
                        <a:t>EF</a:t>
                      </a:r>
                      <a:endParaRPr lang="en-US" b="1" dirty="0">
                        <a:solidFill>
                          <a:schemeClr val="tx1"/>
                        </a:solidFill>
                      </a:endParaRPr>
                    </a:p>
                  </a:txBody>
                  <a:tcPr>
                    <a:solidFill>
                      <a:schemeClr val="accent6">
                        <a:lumMod val="60000"/>
                        <a:lumOff val="40000"/>
                      </a:schemeClr>
                    </a:solidFill>
                  </a:tcPr>
                </a:tc>
              </a:tr>
              <a:tr h="408045">
                <a:tc gridSpan="3">
                  <a:txBody>
                    <a:bodyPr/>
                    <a:lstStyle/>
                    <a:p>
                      <a:pPr algn="ctr"/>
                      <a:r>
                        <a:rPr lang="en-US" b="1" dirty="0" smtClean="0">
                          <a:solidFill>
                            <a:schemeClr val="tx1"/>
                          </a:solidFill>
                        </a:rPr>
                        <a:t>Activity Description</a:t>
                      </a:r>
                      <a:endParaRPr lang="en-US" b="1" dirty="0">
                        <a:solidFill>
                          <a:schemeClr val="tx1"/>
                        </a:solidFill>
                      </a:endParaRPr>
                    </a:p>
                  </a:txBody>
                  <a:tcPr>
                    <a:solidFill>
                      <a:srgbClr val="F8F9BD"/>
                    </a:solidFill>
                  </a:tcPr>
                </a:tc>
                <a:tc hMerge="1">
                  <a:txBody>
                    <a:bodyPr/>
                    <a:lstStyle/>
                    <a:p>
                      <a:endParaRPr lang="en-US"/>
                    </a:p>
                  </a:txBody>
                  <a:tcPr/>
                </a:tc>
                <a:tc hMerge="1">
                  <a:txBody>
                    <a:bodyPr/>
                    <a:lstStyle/>
                    <a:p>
                      <a:endParaRPr lang="en-US"/>
                    </a:p>
                  </a:txBody>
                  <a:tcPr/>
                </a:tc>
              </a:tr>
              <a:tr h="408045">
                <a:tc>
                  <a:txBody>
                    <a:bodyPr/>
                    <a:lstStyle/>
                    <a:p>
                      <a:pPr algn="ctr"/>
                      <a:r>
                        <a:rPr lang="en-US" b="1" dirty="0" smtClean="0">
                          <a:solidFill>
                            <a:schemeClr val="tx1"/>
                          </a:solidFill>
                        </a:rPr>
                        <a:t>LS</a:t>
                      </a:r>
                      <a:endParaRPr lang="en-US" b="1" dirty="0">
                        <a:solidFill>
                          <a:schemeClr val="tx1"/>
                        </a:solidFill>
                      </a:endParaRPr>
                    </a:p>
                  </a:txBody>
                  <a:tcPr>
                    <a:solidFill>
                      <a:srgbClr val="CC00CC"/>
                    </a:solidFill>
                  </a:tcPr>
                </a:tc>
                <a:tc>
                  <a:txBody>
                    <a:bodyPr/>
                    <a:lstStyle/>
                    <a:p>
                      <a:pPr algn="ctr"/>
                      <a:r>
                        <a:rPr lang="en-US" b="1" dirty="0" smtClean="0"/>
                        <a:t>Duration</a:t>
                      </a:r>
                      <a:endParaRPr lang="en-US" b="1" dirty="0"/>
                    </a:p>
                  </a:txBody>
                  <a:tcPr>
                    <a:solidFill>
                      <a:schemeClr val="accent1">
                        <a:lumMod val="40000"/>
                        <a:lumOff val="60000"/>
                      </a:schemeClr>
                    </a:solidFill>
                  </a:tcPr>
                </a:tc>
                <a:tc>
                  <a:txBody>
                    <a:bodyPr/>
                    <a:lstStyle/>
                    <a:p>
                      <a:pPr algn="ctr"/>
                      <a:r>
                        <a:rPr lang="en-US" b="1" dirty="0" smtClean="0">
                          <a:solidFill>
                            <a:schemeClr val="tx1"/>
                          </a:solidFill>
                        </a:rPr>
                        <a:t>LF</a:t>
                      </a:r>
                      <a:endParaRPr lang="en-US" b="1" dirty="0">
                        <a:solidFill>
                          <a:schemeClr val="tx1"/>
                        </a:solidFill>
                      </a:endParaRPr>
                    </a:p>
                  </a:txBody>
                  <a:tcPr>
                    <a:solidFill>
                      <a:schemeClr val="accent3">
                        <a:lumMod val="60000"/>
                        <a:lumOff val="40000"/>
                      </a:schemeClr>
                    </a:solidFill>
                  </a:tcPr>
                </a:tc>
              </a:tr>
            </a:tbl>
          </a:graphicData>
        </a:graphic>
      </p:graphicFrame>
      <p:graphicFrame>
        <p:nvGraphicFramePr>
          <p:cNvPr id="19" name="Table 18"/>
          <p:cNvGraphicFramePr>
            <a:graphicFrameLocks noGrp="1"/>
          </p:cNvGraphicFramePr>
          <p:nvPr/>
        </p:nvGraphicFramePr>
        <p:xfrm>
          <a:off x="5904148" y="1556793"/>
          <a:ext cx="2340260" cy="1688205"/>
        </p:xfrm>
        <a:graphic>
          <a:graphicData uri="http://schemas.openxmlformats.org/drawingml/2006/table">
            <a:tbl>
              <a:tblPr firstRow="1" bandRow="1">
                <a:tableStyleId>{5940675A-B579-460E-94D1-54222C63F5DA}</a:tableStyleId>
              </a:tblPr>
              <a:tblGrid>
                <a:gridCol w="468052"/>
                <a:gridCol w="1440160"/>
                <a:gridCol w="432048"/>
              </a:tblGrid>
              <a:tr h="408045">
                <a:tc>
                  <a:txBody>
                    <a:bodyPr/>
                    <a:lstStyle/>
                    <a:p>
                      <a:pPr algn="ctr"/>
                      <a:r>
                        <a:rPr lang="en-US" b="1" dirty="0" smtClean="0">
                          <a:solidFill>
                            <a:schemeClr val="tx1"/>
                          </a:solidFill>
                        </a:rPr>
                        <a:t>ES</a:t>
                      </a:r>
                      <a:endParaRPr lang="en-US" b="1" dirty="0">
                        <a:solidFill>
                          <a:schemeClr val="tx1"/>
                        </a:solidFill>
                      </a:endParaRPr>
                    </a:p>
                  </a:txBody>
                  <a:tcPr>
                    <a:solidFill>
                      <a:srgbClr val="FFFF00"/>
                    </a:solidFill>
                  </a:tcPr>
                </a:tc>
                <a:tc>
                  <a:txBody>
                    <a:bodyPr/>
                    <a:lstStyle/>
                    <a:p>
                      <a:pPr algn="ctr"/>
                      <a:r>
                        <a:rPr lang="en-US" sz="1600" b="1" dirty="0" smtClean="0">
                          <a:solidFill>
                            <a:schemeClr val="tx1"/>
                          </a:solidFill>
                        </a:rPr>
                        <a:t>Activity (j)</a:t>
                      </a:r>
                      <a:endParaRPr lang="en-US" sz="1600" b="1" dirty="0">
                        <a:solidFill>
                          <a:schemeClr val="tx1"/>
                        </a:solidFill>
                      </a:endParaRPr>
                    </a:p>
                  </a:txBody>
                  <a:tcPr>
                    <a:solidFill>
                      <a:schemeClr val="accent2">
                        <a:lumMod val="20000"/>
                        <a:lumOff val="80000"/>
                      </a:schemeClr>
                    </a:solidFill>
                  </a:tcPr>
                </a:tc>
                <a:tc>
                  <a:txBody>
                    <a:bodyPr/>
                    <a:lstStyle/>
                    <a:p>
                      <a:pPr algn="ctr"/>
                      <a:r>
                        <a:rPr lang="en-US" b="1" dirty="0" smtClean="0">
                          <a:solidFill>
                            <a:schemeClr val="tx1"/>
                          </a:solidFill>
                        </a:rPr>
                        <a:t>EF</a:t>
                      </a:r>
                      <a:endParaRPr lang="en-US" b="1" dirty="0">
                        <a:solidFill>
                          <a:schemeClr val="tx1"/>
                        </a:solidFill>
                      </a:endParaRPr>
                    </a:p>
                  </a:txBody>
                  <a:tcPr>
                    <a:solidFill>
                      <a:schemeClr val="accent6">
                        <a:lumMod val="60000"/>
                        <a:lumOff val="40000"/>
                      </a:schemeClr>
                    </a:solidFill>
                  </a:tcPr>
                </a:tc>
              </a:tr>
              <a:tr h="408045">
                <a:tc gridSpan="3">
                  <a:txBody>
                    <a:bodyPr/>
                    <a:lstStyle/>
                    <a:p>
                      <a:pPr algn="ctr"/>
                      <a:r>
                        <a:rPr lang="en-US" b="1" dirty="0" smtClean="0">
                          <a:solidFill>
                            <a:schemeClr val="tx1"/>
                          </a:solidFill>
                        </a:rPr>
                        <a:t>Activity Description</a:t>
                      </a:r>
                      <a:endParaRPr lang="en-US" b="1" dirty="0">
                        <a:solidFill>
                          <a:schemeClr val="tx1"/>
                        </a:solidFill>
                      </a:endParaRPr>
                    </a:p>
                  </a:txBody>
                  <a:tcPr>
                    <a:solidFill>
                      <a:srgbClr val="F8F9BD"/>
                    </a:solidFill>
                  </a:tcPr>
                </a:tc>
                <a:tc hMerge="1">
                  <a:txBody>
                    <a:bodyPr/>
                    <a:lstStyle/>
                    <a:p>
                      <a:endParaRPr lang="en-US"/>
                    </a:p>
                  </a:txBody>
                  <a:tcPr/>
                </a:tc>
                <a:tc hMerge="1">
                  <a:txBody>
                    <a:bodyPr/>
                    <a:lstStyle/>
                    <a:p>
                      <a:endParaRPr lang="en-US"/>
                    </a:p>
                  </a:txBody>
                  <a:tcPr/>
                </a:tc>
              </a:tr>
              <a:tr h="408045">
                <a:tc>
                  <a:txBody>
                    <a:bodyPr/>
                    <a:lstStyle/>
                    <a:p>
                      <a:pPr algn="ctr"/>
                      <a:r>
                        <a:rPr lang="en-US" b="1" dirty="0" smtClean="0">
                          <a:solidFill>
                            <a:schemeClr val="tx1"/>
                          </a:solidFill>
                        </a:rPr>
                        <a:t>LS</a:t>
                      </a:r>
                      <a:endParaRPr lang="en-US" b="1" dirty="0">
                        <a:solidFill>
                          <a:schemeClr val="tx1"/>
                        </a:solidFill>
                      </a:endParaRPr>
                    </a:p>
                  </a:txBody>
                  <a:tcPr>
                    <a:solidFill>
                      <a:srgbClr val="CC00CC"/>
                    </a:solidFill>
                  </a:tcPr>
                </a:tc>
                <a:tc>
                  <a:txBody>
                    <a:bodyPr/>
                    <a:lstStyle/>
                    <a:p>
                      <a:pPr algn="ctr"/>
                      <a:r>
                        <a:rPr lang="en-US" b="1" dirty="0" smtClean="0"/>
                        <a:t>Duration</a:t>
                      </a:r>
                      <a:endParaRPr lang="en-US" b="1" dirty="0"/>
                    </a:p>
                  </a:txBody>
                  <a:tcPr>
                    <a:solidFill>
                      <a:schemeClr val="accent1">
                        <a:lumMod val="40000"/>
                        <a:lumOff val="60000"/>
                      </a:schemeClr>
                    </a:solidFill>
                  </a:tcPr>
                </a:tc>
                <a:tc>
                  <a:txBody>
                    <a:bodyPr/>
                    <a:lstStyle/>
                    <a:p>
                      <a:pPr algn="ctr"/>
                      <a:r>
                        <a:rPr lang="en-US" b="1" dirty="0" smtClean="0">
                          <a:solidFill>
                            <a:schemeClr val="tx1"/>
                          </a:solidFill>
                        </a:rPr>
                        <a:t>LF</a:t>
                      </a:r>
                      <a:endParaRPr lang="en-US" b="1" dirty="0">
                        <a:solidFill>
                          <a:schemeClr val="tx1"/>
                        </a:solidFill>
                      </a:endParaRPr>
                    </a:p>
                  </a:txBody>
                  <a:tcPr>
                    <a:solidFill>
                      <a:schemeClr val="accent3">
                        <a:lumMod val="60000"/>
                        <a:lumOff val="40000"/>
                      </a:schemeClr>
                    </a:solidFill>
                  </a:tcPr>
                </a:tc>
              </a:tr>
            </a:tbl>
          </a:graphicData>
        </a:graphic>
      </p:graphicFrame>
      <p:grpSp>
        <p:nvGrpSpPr>
          <p:cNvPr id="2" name="Group 33"/>
          <p:cNvGrpSpPr/>
          <p:nvPr/>
        </p:nvGrpSpPr>
        <p:grpSpPr>
          <a:xfrm>
            <a:off x="2591780" y="1448780"/>
            <a:ext cx="3312368" cy="4324958"/>
            <a:chOff x="2591780" y="1448780"/>
            <a:chExt cx="3312368" cy="4324958"/>
          </a:xfrm>
        </p:grpSpPr>
        <p:cxnSp>
          <p:nvCxnSpPr>
            <p:cNvPr id="21" name="Straight Arrow Connector 20"/>
            <p:cNvCxnSpPr/>
            <p:nvPr/>
          </p:nvCxnSpPr>
          <p:spPr>
            <a:xfrm>
              <a:off x="2591780" y="2204864"/>
              <a:ext cx="3312368"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3059832" y="1448780"/>
              <a:ext cx="2448272" cy="646331"/>
            </a:xfrm>
            <a:prstGeom prst="rect">
              <a:avLst/>
            </a:prstGeom>
            <a:noFill/>
          </p:spPr>
          <p:txBody>
            <a:bodyPr wrap="square" rtlCol="0">
              <a:spAutoFit/>
            </a:bodyPr>
            <a:lstStyle/>
            <a:p>
              <a:r>
                <a:rPr lang="en-US" b="1" dirty="0" smtClean="0">
                  <a:solidFill>
                    <a:srgbClr val="0000CC"/>
                  </a:solidFill>
                </a:rPr>
                <a:t>Types of constraints with lag/lead Durations</a:t>
              </a:r>
              <a:endParaRPr lang="en-US" b="1" dirty="0">
                <a:solidFill>
                  <a:srgbClr val="0000CC"/>
                </a:solidFill>
              </a:endParaRPr>
            </a:p>
          </p:txBody>
        </p:sp>
        <p:graphicFrame>
          <p:nvGraphicFramePr>
            <p:cNvPr id="33" name="Object 32"/>
            <p:cNvGraphicFramePr>
              <a:graphicFrameLocks noChangeAspect="1"/>
            </p:cNvGraphicFramePr>
            <p:nvPr/>
          </p:nvGraphicFramePr>
          <p:xfrm>
            <a:off x="3225800" y="2312988"/>
            <a:ext cx="2260600" cy="3460750"/>
          </p:xfrm>
          <a:graphic>
            <a:graphicData uri="http://schemas.openxmlformats.org/presentationml/2006/ole">
              <p:oleObj spid="_x0000_s55298" name="Equation" r:id="rId4" imgW="1434960" imgH="2197080" progId="Equation.3">
                <p:embed/>
              </p:oleObj>
            </a:graphicData>
          </a:graphic>
        </p:graphicFrame>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0" y="0"/>
            <a:ext cx="9144000" cy="648072"/>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defRPr/>
            </a:pPr>
            <a:r>
              <a:rPr lang="en-US" sz="4000" b="1" i="1" dirty="0" smtClean="0">
                <a:solidFill>
                  <a:schemeClr val="bg1"/>
                </a:solidFill>
                <a:latin typeface="Times New Roman" pitchFamily="18" charset="0"/>
                <a:cs typeface="Times New Roman" pitchFamily="18" charset="0"/>
              </a:rPr>
              <a:t>Precedence Diagramming</a:t>
            </a:r>
            <a:r>
              <a:rPr lang="de-DE" sz="4000" b="1" i="1" dirty="0" smtClean="0">
                <a:solidFill>
                  <a:schemeClr val="bg1"/>
                </a:solidFill>
                <a:latin typeface="Times New Roman" pitchFamily="18" charset="0"/>
                <a:cs typeface="Times New Roman" pitchFamily="18" charset="0"/>
              </a:rPr>
              <a:t> </a:t>
            </a:r>
            <a:r>
              <a:rPr lang="en-US" sz="4000" b="1" i="1" dirty="0" smtClean="0">
                <a:solidFill>
                  <a:schemeClr val="bg1"/>
                </a:solidFill>
                <a:latin typeface="Times New Roman" pitchFamily="18" charset="0"/>
                <a:cs typeface="Times New Roman" pitchFamily="18" charset="0"/>
              </a:rPr>
              <a:t>Calculations</a:t>
            </a:r>
          </a:p>
        </p:txBody>
      </p:sp>
      <p:sp>
        <p:nvSpPr>
          <p:cNvPr id="5" name="Date Placeholder 4"/>
          <p:cNvSpPr>
            <a:spLocks noGrp="1"/>
          </p:cNvSpPr>
          <p:nvPr>
            <p:ph type="dt" sz="half" idx="10"/>
          </p:nvPr>
        </p:nvSpPr>
        <p:spPr>
          <a:xfrm>
            <a:off x="457200" y="6258074"/>
            <a:ext cx="2133600" cy="365125"/>
          </a:xfrm>
        </p:spPr>
        <p:txBody>
          <a:bodyPr/>
          <a:lstStyle/>
          <a:p>
            <a:fld id="{60CD6723-19D5-4F31-A6BB-A50CB127BE07}" type="datetime3">
              <a:rPr lang="en-US" smtClean="0"/>
              <a:pPr/>
              <a:t>16 February 2013</a:t>
            </a:fld>
            <a:endParaRPr lang="en-US" dirty="0"/>
          </a:p>
        </p:txBody>
      </p:sp>
      <p:sp>
        <p:nvSpPr>
          <p:cNvPr id="6" name="Slide Number Placeholder 5"/>
          <p:cNvSpPr>
            <a:spLocks noGrp="1"/>
          </p:cNvSpPr>
          <p:nvPr>
            <p:ph type="sldNum" sz="quarter" idx="12"/>
          </p:nvPr>
        </p:nvSpPr>
        <p:spPr>
          <a:xfrm>
            <a:off x="6553200" y="6258074"/>
            <a:ext cx="2133600" cy="365125"/>
          </a:xfrm>
        </p:spPr>
        <p:txBody>
          <a:bodyPr/>
          <a:lstStyle/>
          <a:p>
            <a:fld id="{A6FA4CD5-D695-45D9-B394-AC4FBF2F403A}" type="slidenum">
              <a:rPr lang="en-US" smtClean="0">
                <a:latin typeface="Times New Roman" pitchFamily="18" charset="0"/>
                <a:cs typeface="Times New Roman" pitchFamily="18" charset="0"/>
              </a:rPr>
              <a:pPr/>
              <a:t>27</a:t>
            </a:fld>
            <a:endParaRPr lang="en-US">
              <a:latin typeface="Times New Roman" pitchFamily="18" charset="0"/>
              <a:cs typeface="Times New Roman" pitchFamily="18" charset="0"/>
            </a:endParaRPr>
          </a:p>
        </p:txBody>
      </p:sp>
      <p:sp>
        <p:nvSpPr>
          <p:cNvPr id="9" name="Rectangle 3"/>
          <p:cNvSpPr>
            <a:spLocks noChangeArrowheads="1"/>
          </p:cNvSpPr>
          <p:nvPr/>
        </p:nvSpPr>
        <p:spPr bwMode="auto">
          <a:xfrm>
            <a:off x="323528" y="759277"/>
            <a:ext cx="8280920" cy="36546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400" b="1" i="1" dirty="0">
                <a:solidFill>
                  <a:srgbClr val="CC3300"/>
                </a:solidFill>
                <a:latin typeface="Times New Roman" pitchFamily="18" charset="0"/>
                <a:cs typeface="Times New Roman" pitchFamily="18" charset="0"/>
              </a:rPr>
              <a:t>Precedence Diagramming </a:t>
            </a:r>
            <a:r>
              <a:rPr lang="en-US" sz="2400" b="1" i="1" dirty="0" smtClean="0">
                <a:solidFill>
                  <a:srgbClr val="CC3300"/>
                </a:solidFill>
                <a:latin typeface="Times New Roman" pitchFamily="18" charset="0"/>
                <a:cs typeface="Times New Roman" pitchFamily="18" charset="0"/>
              </a:rPr>
              <a:t>Relationships &amp; constraints</a:t>
            </a:r>
            <a:endParaRPr lang="de-DE" sz="2400" b="1" i="1" dirty="0">
              <a:solidFill>
                <a:srgbClr val="CC3300"/>
              </a:solidFill>
              <a:latin typeface="Times New Roman" pitchFamily="18" charset="0"/>
              <a:cs typeface="Times New Roman" pitchFamily="18" charset="0"/>
            </a:endParaRPr>
          </a:p>
        </p:txBody>
      </p:sp>
      <p:sp>
        <p:nvSpPr>
          <p:cNvPr id="10" name="TextBox 9"/>
          <p:cNvSpPr txBox="1"/>
          <p:nvPr/>
        </p:nvSpPr>
        <p:spPr>
          <a:xfrm>
            <a:off x="215514" y="1160748"/>
            <a:ext cx="6768754" cy="1107996"/>
          </a:xfrm>
          <a:prstGeom prst="rect">
            <a:avLst/>
          </a:prstGeom>
          <a:solidFill>
            <a:schemeClr val="bg1"/>
          </a:solidFill>
          <a:ln>
            <a:solidFill>
              <a:schemeClr val="tx1"/>
            </a:solidFill>
          </a:ln>
          <a:effectLst/>
        </p:spPr>
        <p:txBody>
          <a:bodyPr wrap="square">
            <a:spAutoFit/>
          </a:bodyPr>
          <a:lstStyle/>
          <a:p>
            <a:pPr marL="342900" lvl="1" indent="-342900" algn="just">
              <a:spcBef>
                <a:spcPts val="300"/>
              </a:spcBef>
              <a:buClr>
                <a:srgbClr val="FF0000"/>
              </a:buClr>
              <a:buFont typeface="+mj-lt"/>
              <a:buAutoNum type="arabicPeriod"/>
              <a:defRPr/>
            </a:pPr>
            <a:r>
              <a:rPr lang="en-US" b="1" i="1" u="sng" dirty="0">
                <a:solidFill>
                  <a:srgbClr val="0000CC"/>
                </a:solidFill>
                <a:latin typeface="Times New Roman" pitchFamily="18" charset="0"/>
                <a:cs typeface="Times New Roman" pitchFamily="18" charset="0"/>
              </a:rPr>
              <a:t>Start-to-Start (</a:t>
            </a:r>
            <a:r>
              <a:rPr lang="en-US" b="1" i="1" u="sng" dirty="0" err="1">
                <a:solidFill>
                  <a:srgbClr val="0000CC"/>
                </a:solidFill>
                <a:latin typeface="Times New Roman" pitchFamily="18" charset="0"/>
                <a:cs typeface="Times New Roman" pitchFamily="18" charset="0"/>
              </a:rPr>
              <a:t>SS</a:t>
            </a:r>
            <a:r>
              <a:rPr lang="en-US" b="1" i="1" u="sng" baseline="-25000" dirty="0" err="1">
                <a:solidFill>
                  <a:srgbClr val="0000CC"/>
                </a:solidFill>
                <a:latin typeface="Times New Roman" pitchFamily="18" charset="0"/>
                <a:cs typeface="Times New Roman" pitchFamily="18" charset="0"/>
              </a:rPr>
              <a:t>ij</a:t>
            </a:r>
            <a:r>
              <a:rPr lang="en-US" b="1" i="1" u="sng" dirty="0" smtClean="0">
                <a:solidFill>
                  <a:srgbClr val="0000CC"/>
                </a:solidFill>
                <a:latin typeface="Times New Roman" pitchFamily="18" charset="0"/>
                <a:cs typeface="Times New Roman" pitchFamily="18" charset="0"/>
              </a:rPr>
              <a:t>)</a:t>
            </a:r>
            <a:r>
              <a:rPr lang="en-US" dirty="0" smtClean="0"/>
              <a:t>  </a:t>
            </a:r>
            <a:r>
              <a:rPr lang="en-US" i="1" dirty="0" smtClean="0">
                <a:solidFill>
                  <a:srgbClr val="FF0000"/>
                </a:solidFill>
                <a:latin typeface="Times New Roman" pitchFamily="18" charset="0"/>
                <a:cs typeface="Times New Roman" pitchFamily="18" charset="0"/>
              </a:rPr>
              <a:t>(</a:t>
            </a:r>
            <a:r>
              <a:rPr lang="en-US" b="1" i="1" u="sng" dirty="0" smtClean="0">
                <a:solidFill>
                  <a:srgbClr val="FF0000"/>
                </a:solidFill>
                <a:latin typeface="Times New Roman" pitchFamily="18" charset="0"/>
                <a:cs typeface="Times New Roman" pitchFamily="18" charset="0"/>
              </a:rPr>
              <a:t>j) cannot start till (</a:t>
            </a:r>
            <a:r>
              <a:rPr lang="en-US" b="1" i="1" u="sng" dirty="0" err="1" smtClean="0">
                <a:solidFill>
                  <a:srgbClr val="FF0000"/>
                </a:solidFill>
                <a:latin typeface="Times New Roman" pitchFamily="18" charset="0"/>
                <a:cs typeface="Times New Roman" pitchFamily="18" charset="0"/>
              </a:rPr>
              <a:t>i</a:t>
            </a:r>
            <a:r>
              <a:rPr lang="en-US" b="1" i="1" u="sng" dirty="0" smtClean="0">
                <a:solidFill>
                  <a:srgbClr val="FF0000"/>
                </a:solidFill>
                <a:latin typeface="Times New Roman" pitchFamily="18" charset="0"/>
                <a:cs typeface="Times New Roman" pitchFamily="18" charset="0"/>
              </a:rPr>
              <a:t>) starts</a:t>
            </a:r>
            <a:endParaRPr lang="en-US" dirty="0" smtClean="0">
              <a:solidFill>
                <a:srgbClr val="FF0000"/>
              </a:solidFill>
              <a:latin typeface="Times New Roman" pitchFamily="18" charset="0"/>
              <a:cs typeface="Times New Roman" pitchFamily="18" charset="0"/>
            </a:endParaRPr>
          </a:p>
          <a:p>
            <a:pPr marL="363538" algn="just">
              <a:defRPr/>
            </a:pPr>
            <a:r>
              <a:rPr lang="en-US" sz="1600" b="1" i="1" dirty="0" err="1" smtClean="0">
                <a:solidFill>
                  <a:srgbClr val="FF0000"/>
                </a:solidFill>
                <a:latin typeface="Times New Roman" pitchFamily="18" charset="0"/>
                <a:cs typeface="Times New Roman" pitchFamily="18" charset="0"/>
              </a:rPr>
              <a:t>SS</a:t>
            </a:r>
            <a:r>
              <a:rPr lang="en-US" sz="1600" b="1" i="1" baseline="-25000" dirty="0" err="1" smtClean="0">
                <a:solidFill>
                  <a:srgbClr val="FF0000"/>
                </a:solidFill>
                <a:latin typeface="Times New Roman" pitchFamily="18" charset="0"/>
                <a:cs typeface="Times New Roman" pitchFamily="18" charset="0"/>
              </a:rPr>
              <a:t>ij</a:t>
            </a:r>
            <a:r>
              <a:rPr lang="en-US" sz="1600" b="0" dirty="0" smtClean="0">
                <a:latin typeface="Times New Roman" pitchFamily="18" charset="0"/>
                <a:cs typeface="Times New Roman" pitchFamily="18" charset="0"/>
              </a:rPr>
              <a:t> </a:t>
            </a:r>
            <a:r>
              <a:rPr lang="en-US" sz="1600" b="0" dirty="0">
                <a:latin typeface="Times New Roman" pitchFamily="18" charset="0"/>
                <a:cs typeface="Times New Roman" pitchFamily="18" charset="0"/>
              </a:rPr>
              <a:t>is equal to the minimum number of time units that must be complete on the preceding activity (i) prior to the start of the successor (j). “Lag” is always applied to SS relation</a:t>
            </a:r>
            <a:r>
              <a:rPr lang="en-US" sz="1600" b="0" dirty="0" smtClean="0">
                <a:latin typeface="Times New Roman" pitchFamily="18" charset="0"/>
                <a:cs typeface="Times New Roman" pitchFamily="18" charset="0"/>
              </a:rPr>
              <a:t>.</a:t>
            </a:r>
            <a:endParaRPr lang="en-US" sz="1600" b="0" dirty="0">
              <a:latin typeface="Times New Roman" pitchFamily="18" charset="0"/>
              <a:cs typeface="Times New Roman" pitchFamily="18" charset="0"/>
            </a:endParaRPr>
          </a:p>
        </p:txBody>
      </p:sp>
      <p:sp>
        <p:nvSpPr>
          <p:cNvPr id="14" name="TextBox 13"/>
          <p:cNvSpPr txBox="1"/>
          <p:nvPr/>
        </p:nvSpPr>
        <p:spPr>
          <a:xfrm>
            <a:off x="215516" y="2312876"/>
            <a:ext cx="6768752" cy="861774"/>
          </a:xfrm>
          <a:prstGeom prst="rect">
            <a:avLst/>
          </a:prstGeom>
          <a:solidFill>
            <a:schemeClr val="bg1"/>
          </a:solidFill>
          <a:ln>
            <a:solidFill>
              <a:schemeClr val="tx1"/>
            </a:solidFill>
          </a:ln>
          <a:effectLst/>
        </p:spPr>
        <p:txBody>
          <a:bodyPr wrap="square">
            <a:spAutoFit/>
          </a:bodyPr>
          <a:lstStyle/>
          <a:p>
            <a:pPr marL="342900" lvl="1" indent="-342900" algn="just">
              <a:spcBef>
                <a:spcPts val="300"/>
              </a:spcBef>
              <a:buClr>
                <a:srgbClr val="FF0000"/>
              </a:buClr>
              <a:buFont typeface="+mj-lt"/>
              <a:buAutoNum type="arabicPeriod" startAt="2"/>
              <a:defRPr/>
            </a:pPr>
            <a:r>
              <a:rPr lang="en-US" b="1" i="1" u="sng" dirty="0" smtClean="0">
                <a:solidFill>
                  <a:srgbClr val="0000CC"/>
                </a:solidFill>
                <a:latin typeface="Times New Roman" pitchFamily="18" charset="0"/>
                <a:cs typeface="Times New Roman" pitchFamily="18" charset="0"/>
              </a:rPr>
              <a:t>Finish-to-Finish </a:t>
            </a:r>
            <a:r>
              <a:rPr lang="en-US" b="1" i="1" u="sng" dirty="0">
                <a:solidFill>
                  <a:srgbClr val="0000CC"/>
                </a:solidFill>
                <a:latin typeface="Times New Roman" pitchFamily="18" charset="0"/>
                <a:cs typeface="Times New Roman" pitchFamily="18" charset="0"/>
              </a:rPr>
              <a:t>(</a:t>
            </a:r>
            <a:r>
              <a:rPr lang="en-US" b="1" i="1" u="sng" dirty="0" err="1">
                <a:solidFill>
                  <a:srgbClr val="0000CC"/>
                </a:solidFill>
                <a:latin typeface="Times New Roman" pitchFamily="18" charset="0"/>
                <a:cs typeface="Times New Roman" pitchFamily="18" charset="0"/>
              </a:rPr>
              <a:t>FF</a:t>
            </a:r>
            <a:r>
              <a:rPr lang="en-US" b="1" i="1" u="sng" baseline="-25000" dirty="0" err="1">
                <a:solidFill>
                  <a:srgbClr val="0000CC"/>
                </a:solidFill>
                <a:latin typeface="Times New Roman" pitchFamily="18" charset="0"/>
                <a:cs typeface="Times New Roman" pitchFamily="18" charset="0"/>
              </a:rPr>
              <a:t>ij</a:t>
            </a:r>
            <a:r>
              <a:rPr lang="en-US" b="1" i="1" u="sng" dirty="0" smtClean="0">
                <a:solidFill>
                  <a:srgbClr val="0000CC"/>
                </a:solidFill>
                <a:latin typeface="Times New Roman" pitchFamily="18" charset="0"/>
                <a:cs typeface="Times New Roman" pitchFamily="18" charset="0"/>
              </a:rPr>
              <a:t>)  </a:t>
            </a:r>
            <a:r>
              <a:rPr lang="en-US" b="1" i="1" u="sng" dirty="0" smtClean="0">
                <a:solidFill>
                  <a:srgbClr val="FF0000"/>
                </a:solidFill>
                <a:latin typeface="Times New Roman" pitchFamily="18" charset="0"/>
                <a:cs typeface="Times New Roman" pitchFamily="18" charset="0"/>
              </a:rPr>
              <a:t>(j) cannot finish till (</a:t>
            </a:r>
            <a:r>
              <a:rPr lang="en-US" b="1" i="1" u="sng" dirty="0" err="1" smtClean="0">
                <a:solidFill>
                  <a:srgbClr val="FF0000"/>
                </a:solidFill>
                <a:latin typeface="Times New Roman" pitchFamily="18" charset="0"/>
                <a:cs typeface="Times New Roman" pitchFamily="18" charset="0"/>
              </a:rPr>
              <a:t>i</a:t>
            </a:r>
            <a:r>
              <a:rPr lang="en-US" b="1" i="1" u="sng" dirty="0" smtClean="0">
                <a:solidFill>
                  <a:srgbClr val="FF0000"/>
                </a:solidFill>
                <a:latin typeface="Times New Roman" pitchFamily="18" charset="0"/>
                <a:cs typeface="Times New Roman" pitchFamily="18" charset="0"/>
              </a:rPr>
              <a:t>) finishes</a:t>
            </a:r>
            <a:endParaRPr lang="en-US" b="1" i="1" u="sng" dirty="0">
              <a:solidFill>
                <a:srgbClr val="0000CC"/>
              </a:solidFill>
              <a:latin typeface="Times New Roman" pitchFamily="18" charset="0"/>
              <a:cs typeface="Times New Roman" pitchFamily="18" charset="0"/>
            </a:endParaRPr>
          </a:p>
          <a:p>
            <a:pPr marL="363538" algn="just">
              <a:defRPr/>
            </a:pPr>
            <a:r>
              <a:rPr lang="en-US" sz="1600" b="1" i="1" dirty="0">
                <a:solidFill>
                  <a:srgbClr val="FF0000"/>
                </a:solidFill>
                <a:latin typeface="Times New Roman" pitchFamily="18" charset="0"/>
                <a:cs typeface="Times New Roman" pitchFamily="18" charset="0"/>
              </a:rPr>
              <a:t>FF</a:t>
            </a:r>
            <a:r>
              <a:rPr lang="en-US" sz="1600" b="1" i="1" baseline="-25000" dirty="0">
                <a:solidFill>
                  <a:srgbClr val="FF0000"/>
                </a:solidFill>
                <a:latin typeface="Times New Roman" pitchFamily="18" charset="0"/>
                <a:cs typeface="Times New Roman" pitchFamily="18" charset="0"/>
              </a:rPr>
              <a:t>ij</a:t>
            </a:r>
            <a:r>
              <a:rPr lang="en-US" sz="1600" b="1" i="1" dirty="0">
                <a:solidFill>
                  <a:srgbClr val="FF0000"/>
                </a:solidFill>
                <a:latin typeface="Times New Roman" pitchFamily="18" charset="0"/>
                <a:cs typeface="Times New Roman" pitchFamily="18" charset="0"/>
              </a:rPr>
              <a:t> </a:t>
            </a:r>
            <a:r>
              <a:rPr lang="en-US" sz="1600" b="0" dirty="0">
                <a:latin typeface="Times New Roman" pitchFamily="18" charset="0"/>
                <a:cs typeface="Times New Roman" pitchFamily="18" charset="0"/>
              </a:rPr>
              <a:t>is equal to the minimum number of time units that must remain to be completed on the successor (j) after the completion of the predecessor (</a:t>
            </a:r>
            <a:r>
              <a:rPr lang="en-US" sz="1600" b="0" dirty="0" err="1">
                <a:latin typeface="Times New Roman" pitchFamily="18" charset="0"/>
                <a:cs typeface="Times New Roman" pitchFamily="18" charset="0"/>
              </a:rPr>
              <a:t>i</a:t>
            </a:r>
            <a:r>
              <a:rPr lang="en-US" sz="1600" b="0" dirty="0" smtClean="0">
                <a:latin typeface="Times New Roman" pitchFamily="18" charset="0"/>
                <a:cs typeface="Times New Roman" pitchFamily="18" charset="0"/>
              </a:rPr>
              <a:t>).</a:t>
            </a:r>
            <a:endParaRPr lang="en-US" sz="1600" b="0" dirty="0">
              <a:latin typeface="Times New Roman" pitchFamily="18" charset="0"/>
              <a:cs typeface="Times New Roman" pitchFamily="18" charset="0"/>
            </a:endParaRPr>
          </a:p>
        </p:txBody>
      </p:sp>
      <p:sp>
        <p:nvSpPr>
          <p:cNvPr id="15" name="TextBox 14"/>
          <p:cNvSpPr txBox="1"/>
          <p:nvPr/>
        </p:nvSpPr>
        <p:spPr>
          <a:xfrm>
            <a:off x="215516" y="3212976"/>
            <a:ext cx="5652628" cy="1107996"/>
          </a:xfrm>
          <a:prstGeom prst="rect">
            <a:avLst/>
          </a:prstGeom>
          <a:solidFill>
            <a:schemeClr val="bg1"/>
          </a:solidFill>
          <a:ln>
            <a:solidFill>
              <a:schemeClr val="tx1"/>
            </a:solidFill>
          </a:ln>
          <a:effectLst/>
        </p:spPr>
        <p:txBody>
          <a:bodyPr wrap="square">
            <a:spAutoFit/>
          </a:bodyPr>
          <a:lstStyle/>
          <a:p>
            <a:pPr marL="342900" indent="-342900" algn="just">
              <a:spcBef>
                <a:spcPts val="300"/>
              </a:spcBef>
              <a:buClr>
                <a:srgbClr val="FF0000"/>
              </a:buClr>
              <a:buFont typeface="+mj-lt"/>
              <a:buAutoNum type="arabicPeriod" startAt="3"/>
              <a:defRPr/>
            </a:pPr>
            <a:r>
              <a:rPr lang="en-US" b="1" i="1" u="sng" dirty="0" smtClean="0">
                <a:solidFill>
                  <a:srgbClr val="0000CC"/>
                </a:solidFill>
                <a:latin typeface="Times New Roman" pitchFamily="18" charset="0"/>
                <a:cs typeface="Times New Roman" pitchFamily="18" charset="0"/>
              </a:rPr>
              <a:t>Finish-to-Start (</a:t>
            </a:r>
            <a:r>
              <a:rPr lang="en-US" b="1" i="1" u="sng" dirty="0" err="1" smtClean="0">
                <a:solidFill>
                  <a:srgbClr val="0000CC"/>
                </a:solidFill>
                <a:latin typeface="Times New Roman" pitchFamily="18" charset="0"/>
                <a:cs typeface="Times New Roman" pitchFamily="18" charset="0"/>
              </a:rPr>
              <a:t>FS</a:t>
            </a:r>
            <a:r>
              <a:rPr lang="en-US" b="1" i="1" u="sng" baseline="-25000" dirty="0" err="1" smtClean="0">
                <a:solidFill>
                  <a:srgbClr val="0000CC"/>
                </a:solidFill>
                <a:latin typeface="Times New Roman" pitchFamily="18" charset="0"/>
                <a:cs typeface="Times New Roman" pitchFamily="18" charset="0"/>
              </a:rPr>
              <a:t>ij</a:t>
            </a:r>
            <a:r>
              <a:rPr lang="en-US" b="1" i="1" u="sng" dirty="0" smtClean="0">
                <a:solidFill>
                  <a:srgbClr val="0000CC"/>
                </a:solidFill>
                <a:latin typeface="Times New Roman" pitchFamily="18" charset="0"/>
                <a:cs typeface="Times New Roman" pitchFamily="18" charset="0"/>
              </a:rPr>
              <a:t>)</a:t>
            </a:r>
            <a:r>
              <a:rPr lang="en-US" dirty="0" smtClean="0">
                <a:solidFill>
                  <a:srgbClr val="FF0000"/>
                </a:solidFill>
              </a:rPr>
              <a:t>  </a:t>
            </a:r>
            <a:r>
              <a:rPr lang="en-US" b="1" i="1" dirty="0" smtClean="0">
                <a:solidFill>
                  <a:srgbClr val="FF0000"/>
                </a:solidFill>
                <a:latin typeface="Times New Roman" pitchFamily="18" charset="0"/>
                <a:cs typeface="Times New Roman" pitchFamily="18" charset="0"/>
              </a:rPr>
              <a:t>(</a:t>
            </a:r>
            <a:r>
              <a:rPr lang="en-US" b="1" i="1" u="sng" dirty="0" smtClean="0">
                <a:solidFill>
                  <a:srgbClr val="FF0000"/>
                </a:solidFill>
                <a:latin typeface="Times New Roman" pitchFamily="18" charset="0"/>
                <a:cs typeface="Times New Roman" pitchFamily="18" charset="0"/>
              </a:rPr>
              <a:t>j) cannot start till (</a:t>
            </a:r>
            <a:r>
              <a:rPr lang="en-US" b="1" i="1" u="sng" dirty="0" err="1" smtClean="0">
                <a:solidFill>
                  <a:srgbClr val="FF0000"/>
                </a:solidFill>
                <a:latin typeface="Times New Roman" pitchFamily="18" charset="0"/>
                <a:cs typeface="Times New Roman" pitchFamily="18" charset="0"/>
              </a:rPr>
              <a:t>i</a:t>
            </a:r>
            <a:r>
              <a:rPr lang="en-US" b="1" i="1" u="sng" dirty="0" smtClean="0">
                <a:solidFill>
                  <a:srgbClr val="FF0000"/>
                </a:solidFill>
                <a:latin typeface="Times New Roman" pitchFamily="18" charset="0"/>
                <a:cs typeface="Times New Roman" pitchFamily="18" charset="0"/>
              </a:rPr>
              <a:t>) finishes</a:t>
            </a:r>
            <a:endParaRPr lang="en-US" b="1" i="1" u="sng" dirty="0" smtClean="0">
              <a:solidFill>
                <a:srgbClr val="0000CC"/>
              </a:solidFill>
              <a:latin typeface="Times New Roman" pitchFamily="18" charset="0"/>
              <a:cs typeface="Times New Roman" pitchFamily="18" charset="0"/>
            </a:endParaRPr>
          </a:p>
          <a:p>
            <a:pPr marL="363538" algn="just">
              <a:defRPr/>
            </a:pPr>
            <a:r>
              <a:rPr lang="en-US" sz="1600" b="1" i="1" dirty="0" err="1" smtClean="0">
                <a:solidFill>
                  <a:srgbClr val="FF0000"/>
                </a:solidFill>
                <a:latin typeface="Times New Roman" pitchFamily="18" charset="0"/>
                <a:cs typeface="Times New Roman" pitchFamily="18" charset="0"/>
              </a:rPr>
              <a:t>FS</a:t>
            </a:r>
            <a:r>
              <a:rPr lang="en-US" sz="1600" b="1" i="1" baseline="-25000" dirty="0" err="1" smtClean="0">
                <a:solidFill>
                  <a:srgbClr val="FF0000"/>
                </a:solidFill>
                <a:latin typeface="Times New Roman" pitchFamily="18" charset="0"/>
                <a:cs typeface="Times New Roman" pitchFamily="18" charset="0"/>
              </a:rPr>
              <a:t>ij</a:t>
            </a:r>
            <a:r>
              <a:rPr lang="en-US" sz="1600" b="0" dirty="0" smtClean="0">
                <a:latin typeface="Times New Roman" pitchFamily="18" charset="0"/>
                <a:cs typeface="Times New Roman" pitchFamily="18" charset="0"/>
              </a:rPr>
              <a:t> </a:t>
            </a:r>
            <a:r>
              <a:rPr lang="en-US" sz="1600" b="0" dirty="0">
                <a:latin typeface="Times New Roman" pitchFamily="18" charset="0"/>
                <a:cs typeface="Times New Roman" pitchFamily="18" charset="0"/>
              </a:rPr>
              <a:t>is equal to the minimum number of time units that must transpire from the completion of the predecessor (i) prior to the start of the successor (j</a:t>
            </a:r>
            <a:r>
              <a:rPr lang="en-US" sz="1600" b="0" dirty="0" smtClean="0">
                <a:latin typeface="Times New Roman" pitchFamily="18" charset="0"/>
                <a:cs typeface="Times New Roman" pitchFamily="18" charset="0"/>
              </a:rPr>
              <a:t>).</a:t>
            </a:r>
          </a:p>
        </p:txBody>
      </p:sp>
      <p:sp>
        <p:nvSpPr>
          <p:cNvPr id="16" name="TextBox 15"/>
          <p:cNvSpPr txBox="1"/>
          <p:nvPr/>
        </p:nvSpPr>
        <p:spPr>
          <a:xfrm>
            <a:off x="215516" y="4365104"/>
            <a:ext cx="6552728" cy="861774"/>
          </a:xfrm>
          <a:prstGeom prst="rect">
            <a:avLst/>
          </a:prstGeom>
          <a:solidFill>
            <a:schemeClr val="bg1"/>
          </a:solidFill>
          <a:ln>
            <a:solidFill>
              <a:schemeClr val="tx1"/>
            </a:solidFill>
          </a:ln>
          <a:effectLst/>
        </p:spPr>
        <p:txBody>
          <a:bodyPr wrap="square">
            <a:spAutoFit/>
          </a:bodyPr>
          <a:lstStyle/>
          <a:p>
            <a:pPr marL="342900" lvl="1" indent="-342900" algn="just">
              <a:spcBef>
                <a:spcPts val="300"/>
              </a:spcBef>
              <a:buClr>
                <a:srgbClr val="FF0000"/>
              </a:buClr>
              <a:buFont typeface="+mj-lt"/>
              <a:buAutoNum type="arabicPeriod" startAt="4"/>
              <a:defRPr/>
            </a:pPr>
            <a:r>
              <a:rPr lang="en-US" b="1" i="1" u="sng" dirty="0" smtClean="0">
                <a:solidFill>
                  <a:srgbClr val="0000CC"/>
                </a:solidFill>
                <a:latin typeface="Times New Roman" pitchFamily="18" charset="0"/>
                <a:cs typeface="Times New Roman" pitchFamily="18" charset="0"/>
              </a:rPr>
              <a:t>Start-to-Finish (</a:t>
            </a:r>
            <a:r>
              <a:rPr lang="en-US" b="1" i="1" u="sng" dirty="0" err="1" smtClean="0">
                <a:solidFill>
                  <a:srgbClr val="0000CC"/>
                </a:solidFill>
                <a:latin typeface="Times New Roman" pitchFamily="18" charset="0"/>
                <a:cs typeface="Times New Roman" pitchFamily="18" charset="0"/>
              </a:rPr>
              <a:t>SF</a:t>
            </a:r>
            <a:r>
              <a:rPr lang="en-US" b="1" i="1" u="sng" baseline="-25000" dirty="0" err="1" smtClean="0">
                <a:solidFill>
                  <a:srgbClr val="0000CC"/>
                </a:solidFill>
                <a:latin typeface="Times New Roman" pitchFamily="18" charset="0"/>
                <a:cs typeface="Times New Roman" pitchFamily="18" charset="0"/>
              </a:rPr>
              <a:t>ij</a:t>
            </a:r>
            <a:r>
              <a:rPr lang="en-US" b="1" i="1" u="sng" dirty="0" smtClean="0">
                <a:solidFill>
                  <a:srgbClr val="0000CC"/>
                </a:solidFill>
                <a:latin typeface="Times New Roman" pitchFamily="18" charset="0"/>
                <a:cs typeface="Times New Roman" pitchFamily="18" charset="0"/>
              </a:rPr>
              <a:t>) </a:t>
            </a:r>
            <a:r>
              <a:rPr lang="en-US" b="1" i="1" u="sng" dirty="0" smtClean="0">
                <a:solidFill>
                  <a:srgbClr val="FF0000"/>
                </a:solidFill>
                <a:latin typeface="Times New Roman" pitchFamily="18" charset="0"/>
                <a:cs typeface="Times New Roman" pitchFamily="18" charset="0"/>
              </a:rPr>
              <a:t>(j) cannot finish till (</a:t>
            </a:r>
            <a:r>
              <a:rPr lang="en-US" b="1" i="1" u="sng" dirty="0" err="1" smtClean="0">
                <a:solidFill>
                  <a:srgbClr val="FF0000"/>
                </a:solidFill>
                <a:latin typeface="Times New Roman" pitchFamily="18" charset="0"/>
                <a:cs typeface="Times New Roman" pitchFamily="18" charset="0"/>
              </a:rPr>
              <a:t>i</a:t>
            </a:r>
            <a:r>
              <a:rPr lang="en-US" b="1" i="1" u="sng" dirty="0" smtClean="0">
                <a:solidFill>
                  <a:srgbClr val="FF0000"/>
                </a:solidFill>
                <a:latin typeface="Times New Roman" pitchFamily="18" charset="0"/>
                <a:cs typeface="Times New Roman" pitchFamily="18" charset="0"/>
              </a:rPr>
              <a:t>) starts (rare)</a:t>
            </a:r>
            <a:endParaRPr lang="en-US" b="1" i="1" u="sng" dirty="0" smtClean="0">
              <a:solidFill>
                <a:srgbClr val="0000CC"/>
              </a:solidFill>
              <a:latin typeface="Times New Roman" pitchFamily="18" charset="0"/>
              <a:cs typeface="Times New Roman" pitchFamily="18" charset="0"/>
            </a:endParaRPr>
          </a:p>
          <a:p>
            <a:pPr marL="363538" algn="just">
              <a:defRPr/>
            </a:pPr>
            <a:r>
              <a:rPr lang="en-US" sz="1600" b="1" i="1" dirty="0" err="1" smtClean="0">
                <a:solidFill>
                  <a:srgbClr val="FF0000"/>
                </a:solidFill>
                <a:latin typeface="Times New Roman" pitchFamily="18" charset="0"/>
                <a:cs typeface="Times New Roman" pitchFamily="18" charset="0"/>
              </a:rPr>
              <a:t>SF</a:t>
            </a:r>
            <a:r>
              <a:rPr lang="en-US" sz="1600" b="1" i="1" baseline="-25000" dirty="0" err="1" smtClean="0">
                <a:solidFill>
                  <a:srgbClr val="FF0000"/>
                </a:solidFill>
                <a:latin typeface="Times New Roman" pitchFamily="18" charset="0"/>
                <a:cs typeface="Times New Roman" pitchFamily="18" charset="0"/>
              </a:rPr>
              <a:t>ij</a:t>
            </a:r>
            <a:r>
              <a:rPr lang="en-US" sz="1600" b="1" i="1" dirty="0" smtClean="0">
                <a:solidFill>
                  <a:srgbClr val="FF0000"/>
                </a:solidFill>
                <a:latin typeface="Times New Roman" pitchFamily="18" charset="0"/>
                <a:cs typeface="Times New Roman" pitchFamily="18" charset="0"/>
              </a:rPr>
              <a:t> </a:t>
            </a:r>
            <a:r>
              <a:rPr lang="en-US" sz="1600" dirty="0" smtClean="0">
                <a:latin typeface="Times New Roman" pitchFamily="18" charset="0"/>
                <a:cs typeface="Times New Roman" pitchFamily="18" charset="0"/>
              </a:rPr>
              <a:t>is equal to the minimum number of time units that must transpire from the start of the predecessor (</a:t>
            </a:r>
            <a:r>
              <a:rPr lang="en-US" sz="1600" dirty="0" err="1" smtClean="0">
                <a:latin typeface="Times New Roman" pitchFamily="18" charset="0"/>
                <a:cs typeface="Times New Roman" pitchFamily="18" charset="0"/>
              </a:rPr>
              <a:t>i</a:t>
            </a:r>
            <a:r>
              <a:rPr lang="en-US" sz="1600" dirty="0" smtClean="0">
                <a:latin typeface="Times New Roman" pitchFamily="18" charset="0"/>
                <a:cs typeface="Times New Roman" pitchFamily="18" charset="0"/>
              </a:rPr>
              <a:t>) to the completion of the successor (j).</a:t>
            </a:r>
          </a:p>
        </p:txBody>
      </p:sp>
      <p:sp>
        <p:nvSpPr>
          <p:cNvPr id="17" name="TextBox 16"/>
          <p:cNvSpPr txBox="1"/>
          <p:nvPr/>
        </p:nvSpPr>
        <p:spPr>
          <a:xfrm>
            <a:off x="215516" y="5375538"/>
            <a:ext cx="8568952" cy="861774"/>
          </a:xfrm>
          <a:prstGeom prst="rect">
            <a:avLst/>
          </a:prstGeom>
          <a:solidFill>
            <a:schemeClr val="bg1"/>
          </a:solidFill>
          <a:ln>
            <a:solidFill>
              <a:schemeClr val="tx1"/>
            </a:solidFill>
          </a:ln>
          <a:effectLst/>
        </p:spPr>
        <p:txBody>
          <a:bodyPr wrap="square">
            <a:spAutoFit/>
          </a:bodyPr>
          <a:lstStyle/>
          <a:p>
            <a:pPr marL="342900" indent="-342900" algn="just">
              <a:spcBef>
                <a:spcPts val="300"/>
              </a:spcBef>
              <a:buClr>
                <a:srgbClr val="FF0000"/>
              </a:buClr>
              <a:buFont typeface="+mj-lt"/>
              <a:buAutoNum type="arabicPeriod" startAt="5"/>
              <a:defRPr/>
            </a:pPr>
            <a:r>
              <a:rPr lang="en-US" b="1" i="1" u="sng" dirty="0" smtClean="0">
                <a:solidFill>
                  <a:srgbClr val="0000CC"/>
                </a:solidFill>
                <a:latin typeface="Times New Roman" pitchFamily="18" charset="0"/>
                <a:cs typeface="Times New Roman" pitchFamily="18" charset="0"/>
              </a:rPr>
              <a:t>Start-to-Start and Finish-to-Finish (</a:t>
            </a:r>
            <a:r>
              <a:rPr lang="en-US" b="1" i="1" u="sng" dirty="0" err="1" smtClean="0">
                <a:solidFill>
                  <a:srgbClr val="0000CC"/>
                </a:solidFill>
                <a:latin typeface="Times New Roman" pitchFamily="18" charset="0"/>
                <a:cs typeface="Times New Roman" pitchFamily="18" charset="0"/>
              </a:rPr>
              <a:t>ZZ</a:t>
            </a:r>
            <a:r>
              <a:rPr lang="en-US" b="1" i="1" u="sng" baseline="-25000" dirty="0" err="1" smtClean="0">
                <a:solidFill>
                  <a:srgbClr val="0000CC"/>
                </a:solidFill>
                <a:latin typeface="Times New Roman" pitchFamily="18" charset="0"/>
                <a:cs typeface="Times New Roman" pitchFamily="18" charset="0"/>
              </a:rPr>
              <a:t>ij</a:t>
            </a:r>
            <a:r>
              <a:rPr lang="en-US" b="1" i="1" u="sng" dirty="0" smtClean="0">
                <a:solidFill>
                  <a:srgbClr val="0000CC"/>
                </a:solidFill>
                <a:latin typeface="Times New Roman" pitchFamily="18" charset="0"/>
                <a:cs typeface="Times New Roman" pitchFamily="18" charset="0"/>
              </a:rPr>
              <a:t>):</a:t>
            </a:r>
          </a:p>
          <a:p>
            <a:pPr marL="363538" algn="just">
              <a:defRPr/>
            </a:pPr>
            <a:r>
              <a:rPr lang="en-US" sz="1600" b="1" i="1" dirty="0" err="1" smtClean="0">
                <a:solidFill>
                  <a:srgbClr val="FF0000"/>
                </a:solidFill>
                <a:latin typeface="Times New Roman" pitchFamily="18" charset="0"/>
                <a:cs typeface="Times New Roman" pitchFamily="18" charset="0"/>
              </a:rPr>
              <a:t>ZZ</a:t>
            </a:r>
            <a:r>
              <a:rPr lang="en-US" sz="1600" b="1" i="1" baseline="-25000" dirty="0" err="1" smtClean="0">
                <a:solidFill>
                  <a:srgbClr val="FF0000"/>
                </a:solidFill>
                <a:latin typeface="Times New Roman" pitchFamily="18" charset="0"/>
                <a:cs typeface="Times New Roman" pitchFamily="18" charset="0"/>
              </a:rPr>
              <a:t>ij</a:t>
            </a:r>
            <a:r>
              <a:rPr lang="en-US" sz="1600" b="1" i="1" dirty="0" smtClean="0">
                <a:solidFill>
                  <a:srgbClr val="FF0000"/>
                </a:solidFill>
                <a:latin typeface="Times New Roman" pitchFamily="18" charset="0"/>
                <a:cs typeface="Times New Roman" pitchFamily="18" charset="0"/>
              </a:rPr>
              <a:t> </a:t>
            </a:r>
            <a:r>
              <a:rPr lang="en-US" sz="1600" dirty="0" smtClean="0">
                <a:latin typeface="Times New Roman" pitchFamily="18" charset="0"/>
                <a:cs typeface="Times New Roman" pitchFamily="18" charset="0"/>
              </a:rPr>
              <a:t>is a combination of two constraints, i.e., a start-to-start and finish-to-finish relationship. It is written with the </a:t>
            </a:r>
            <a:r>
              <a:rPr lang="en-US" sz="1600" b="1" i="1" dirty="0" err="1" smtClean="0">
                <a:solidFill>
                  <a:srgbClr val="FF0000"/>
                </a:solidFill>
                <a:latin typeface="Times New Roman" pitchFamily="18" charset="0"/>
                <a:cs typeface="Times New Roman" pitchFamily="18" charset="0"/>
              </a:rPr>
              <a:t>SS</a:t>
            </a:r>
            <a:r>
              <a:rPr lang="en-US" sz="1600" b="1" i="1" baseline="-25000" dirty="0" err="1" smtClean="0">
                <a:solidFill>
                  <a:srgbClr val="FF0000"/>
                </a:solidFill>
                <a:latin typeface="Times New Roman" pitchFamily="18" charset="0"/>
                <a:cs typeface="Times New Roman" pitchFamily="18" charset="0"/>
              </a:rPr>
              <a:t>ij</a:t>
            </a:r>
            <a:r>
              <a:rPr lang="en-US" sz="1600" b="1" i="1" dirty="0" smtClean="0">
                <a:solidFill>
                  <a:srgbClr val="FF0000"/>
                </a:solidFill>
                <a:latin typeface="Times New Roman" pitchFamily="18" charset="0"/>
                <a:cs typeface="Times New Roman" pitchFamily="18" charset="0"/>
              </a:rPr>
              <a:t> </a:t>
            </a:r>
            <a:r>
              <a:rPr lang="en-US" sz="1600" dirty="0" smtClean="0">
                <a:latin typeface="Times New Roman" pitchFamily="18" charset="0"/>
                <a:cs typeface="Times New Roman" pitchFamily="18" charset="0"/>
              </a:rPr>
              <a:t>time units first, followed by the </a:t>
            </a:r>
            <a:r>
              <a:rPr lang="en-US" sz="1600" b="1" i="1" dirty="0" err="1" smtClean="0">
                <a:solidFill>
                  <a:srgbClr val="FF0000"/>
                </a:solidFill>
                <a:latin typeface="Times New Roman" pitchFamily="18" charset="0"/>
                <a:cs typeface="Times New Roman" pitchFamily="18" charset="0"/>
              </a:rPr>
              <a:t>FF</a:t>
            </a:r>
            <a:r>
              <a:rPr lang="en-US" sz="1600" b="1" i="1" baseline="-25000" dirty="0" err="1" smtClean="0">
                <a:solidFill>
                  <a:srgbClr val="FF0000"/>
                </a:solidFill>
                <a:latin typeface="Times New Roman" pitchFamily="18" charset="0"/>
                <a:cs typeface="Times New Roman" pitchFamily="18" charset="0"/>
              </a:rPr>
              <a:t>ij</a:t>
            </a:r>
            <a:r>
              <a:rPr lang="en-US" sz="1600" b="1" i="1" dirty="0" smtClean="0">
                <a:solidFill>
                  <a:srgbClr val="FF0000"/>
                </a:solidFill>
                <a:latin typeface="Times New Roman" pitchFamily="18" charset="0"/>
                <a:cs typeface="Times New Roman" pitchFamily="18" charset="0"/>
              </a:rPr>
              <a:t> </a:t>
            </a:r>
            <a:r>
              <a:rPr lang="en-US" sz="1600" dirty="0" smtClean="0">
                <a:latin typeface="Times New Roman" pitchFamily="18" charset="0"/>
                <a:cs typeface="Times New Roman" pitchFamily="18" charset="0"/>
              </a:rPr>
              <a:t>time units.</a:t>
            </a:r>
          </a:p>
        </p:txBody>
      </p:sp>
      <p:graphicFrame>
        <p:nvGraphicFramePr>
          <p:cNvPr id="22" name="Table 21"/>
          <p:cNvGraphicFramePr>
            <a:graphicFrameLocks noGrp="1"/>
          </p:cNvGraphicFramePr>
          <p:nvPr/>
        </p:nvGraphicFramePr>
        <p:xfrm>
          <a:off x="7164288" y="1245290"/>
          <a:ext cx="1728192" cy="743550"/>
        </p:xfrm>
        <a:graphic>
          <a:graphicData uri="http://schemas.openxmlformats.org/drawingml/2006/table">
            <a:tbl>
              <a:tblPr/>
              <a:tblGrid>
                <a:gridCol w="442096"/>
                <a:gridCol w="643048"/>
                <a:gridCol w="643048"/>
              </a:tblGrid>
              <a:tr h="286350">
                <a:tc>
                  <a:txBody>
                    <a:bodyPr/>
                    <a:lstStyle/>
                    <a:p>
                      <a:pPr algn="ctr" fontAlgn="ctr"/>
                      <a:r>
                        <a:rPr lang="en-US" sz="1100" b="0" i="0" u="none" strike="noStrike" dirty="0">
                          <a:solidFill>
                            <a:srgbClr val="000000"/>
                          </a:solidFill>
                          <a:latin typeface="Calibri"/>
                        </a:rPr>
                        <a:t> </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lnBlToTr w="12700" cap="flat" cmpd="sng" algn="ctr">
                      <a:solidFill>
                        <a:schemeClr val="tx1"/>
                      </a:solidFill>
                      <a:prstDash val="solid"/>
                      <a:round/>
                      <a:headEnd type="none" w="med" len="med"/>
                      <a:tailEnd type="none" w="med" len="med"/>
                    </a:lnBlToTr>
                    <a:solidFill>
                      <a:srgbClr val="FFFF00"/>
                    </a:solidFill>
                  </a:tcPr>
                </a:tc>
                <a:tc>
                  <a:txBody>
                    <a:bodyPr/>
                    <a:lstStyle/>
                    <a:p>
                      <a:pPr algn="ctr" fontAlgn="ctr"/>
                      <a:r>
                        <a:rPr lang="en-US" sz="1800" b="1" i="1" u="none" strike="noStrike" dirty="0" err="1">
                          <a:solidFill>
                            <a:srgbClr val="000000"/>
                          </a:solidFill>
                          <a:latin typeface="Times New Roman"/>
                        </a:rPr>
                        <a:t>i</a:t>
                      </a:r>
                      <a:endParaRPr lang="en-US" sz="1800" b="1" i="1" u="none" strike="noStrike" dirty="0">
                        <a:solidFill>
                          <a:srgbClr val="000000"/>
                        </a:solidFill>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l" fontAlgn="b"/>
                      <a:endParaRPr lang="en-US" sz="1100" b="0" i="0" u="none" strike="noStrike">
                        <a:solidFill>
                          <a:srgbClr val="000000"/>
                        </a:solidFill>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tcPr>
                </a:tc>
              </a:tr>
              <a:tr h="145698">
                <a:tc>
                  <a:txBody>
                    <a:bodyPr/>
                    <a:lstStyle/>
                    <a:p>
                      <a:pPr algn="l" fontAlgn="b"/>
                      <a:endParaRPr lang="en-US" sz="1100" b="0" i="0" u="none" strike="noStrike">
                        <a:solidFill>
                          <a:srgbClr val="000000"/>
                        </a:solidFill>
                        <a:latin typeface="Calibri"/>
                      </a:endParaRPr>
                    </a:p>
                  </a:txBody>
                  <a:tcPr marL="7620" marR="7620" marT="7620" marB="0" anchor="b">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gridSpan="2">
                  <a:txBody>
                    <a:bodyPr/>
                    <a:lstStyle/>
                    <a:p>
                      <a:pPr algn="ctr" fontAlgn="b"/>
                      <a:endParaRPr lang="en-US" sz="1100" b="0" i="0" u="none" strike="noStrike" dirty="0">
                        <a:solidFill>
                          <a:srgbClr val="000000"/>
                        </a:solidFill>
                        <a:latin typeface="Calibri"/>
                      </a:endParaRPr>
                    </a:p>
                  </a:txBody>
                  <a:tcPr marL="7620" marR="7620" marT="7620" marB="0" anchor="b">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r>
              <a:tr h="258470">
                <a:tc>
                  <a:txBody>
                    <a:bodyPr/>
                    <a:lstStyle/>
                    <a:p>
                      <a:pPr algn="ctr" fontAlgn="ctr"/>
                      <a:r>
                        <a:rPr lang="en-US" sz="1800" b="1" i="1" u="none" strike="noStrike" dirty="0">
                          <a:solidFill>
                            <a:srgbClr val="000000"/>
                          </a:solidFill>
                          <a:latin typeface="Times New Roman"/>
                        </a:rPr>
                        <a:t>SS</a:t>
                      </a:r>
                      <a:r>
                        <a:rPr lang="en-US" sz="1800" b="1" i="1" u="none" strike="noStrike" baseline="-25000" dirty="0">
                          <a:solidFill>
                            <a:srgbClr val="000000"/>
                          </a:solidFill>
                          <a:latin typeface="Times New Roman"/>
                        </a:rPr>
                        <a:t>IJ</a:t>
                      </a:r>
                      <a:endParaRPr lang="en-US" sz="1800" b="1" i="1" u="none" strike="noStrike" dirty="0">
                        <a:solidFill>
                          <a:srgbClr val="000000"/>
                        </a:solidFill>
                        <a:latin typeface="Times New Roman"/>
                      </a:endParaRPr>
                    </a:p>
                  </a:txBody>
                  <a:tcPr marL="7620" marR="7620" marT="762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noFill/>
                      <a:prstDash val="solid"/>
                      <a:round/>
                      <a:headEnd type="none" w="med" len="med"/>
                      <a:tailEnd type="none" w="med" len="med"/>
                    </a:lnB>
                  </a:tcPr>
                </a:tc>
                <a:tc gridSpan="2">
                  <a:txBody>
                    <a:bodyPr/>
                    <a:lstStyle/>
                    <a:p>
                      <a:pPr algn="ctr" fontAlgn="ctr"/>
                      <a:r>
                        <a:rPr lang="en-US" sz="1800" b="1" i="1" u="none" strike="noStrike" dirty="0">
                          <a:solidFill>
                            <a:srgbClr val="000000"/>
                          </a:solidFill>
                          <a:latin typeface="Times New Roman"/>
                        </a:rPr>
                        <a:t>j</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endParaRPr lang="en-US"/>
                    </a:p>
                  </a:txBody>
                  <a:tcPr/>
                </a:tc>
              </a:tr>
            </a:tbl>
          </a:graphicData>
        </a:graphic>
      </p:graphicFrame>
      <p:graphicFrame>
        <p:nvGraphicFramePr>
          <p:cNvPr id="23" name="Table 22"/>
          <p:cNvGraphicFramePr>
            <a:graphicFrameLocks noGrp="1"/>
          </p:cNvGraphicFramePr>
          <p:nvPr/>
        </p:nvGraphicFramePr>
        <p:xfrm>
          <a:off x="7200292" y="2348880"/>
          <a:ext cx="1714501" cy="785996"/>
        </p:xfrm>
        <a:graphic>
          <a:graphicData uri="http://schemas.openxmlformats.org/drawingml/2006/table">
            <a:tbl>
              <a:tblPr/>
              <a:tblGrid>
                <a:gridCol w="466022"/>
                <a:gridCol w="414242"/>
                <a:gridCol w="834237"/>
              </a:tblGrid>
              <a:tr h="288032">
                <a:tc gridSpan="2">
                  <a:txBody>
                    <a:bodyPr/>
                    <a:lstStyle/>
                    <a:p>
                      <a:pPr algn="ctr" fontAlgn="ctr"/>
                      <a:r>
                        <a:rPr lang="en-US" sz="1800" b="1" i="1" u="none" strike="noStrike" dirty="0" err="1">
                          <a:solidFill>
                            <a:srgbClr val="000000"/>
                          </a:solidFill>
                          <a:latin typeface="Times New Roman"/>
                        </a:rPr>
                        <a:t>i</a:t>
                      </a:r>
                      <a:endParaRPr lang="en-US" sz="1800" b="1" i="1" u="none" strike="noStrike" dirty="0">
                        <a:solidFill>
                          <a:srgbClr val="000000"/>
                        </a:solidFill>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hMerge="1">
                  <a:txBody>
                    <a:bodyPr/>
                    <a:lstStyle/>
                    <a:p>
                      <a:endParaRPr lang="en-US"/>
                    </a:p>
                  </a:txBody>
                  <a:tcPr/>
                </a:tc>
                <a:tc>
                  <a:txBody>
                    <a:bodyPr/>
                    <a:lstStyle/>
                    <a:p>
                      <a:pPr algn="ctr" fontAlgn="ctr"/>
                      <a:r>
                        <a:rPr lang="en-US" sz="1800" b="1" i="1" u="none" strike="noStrike" dirty="0">
                          <a:solidFill>
                            <a:srgbClr val="000000"/>
                          </a:solidFill>
                          <a:latin typeface="Times New Roman"/>
                        </a:rPr>
                        <a:t>FF</a:t>
                      </a:r>
                      <a:r>
                        <a:rPr lang="en-US" sz="1800" b="1" i="1" u="none" strike="noStrike" baseline="-25000" dirty="0">
                          <a:solidFill>
                            <a:srgbClr val="000000"/>
                          </a:solidFill>
                          <a:latin typeface="Times New Roman"/>
                        </a:rPr>
                        <a:t>IJ</a:t>
                      </a:r>
                      <a:endParaRPr lang="en-US" sz="1800" b="1" i="1" u="none" strike="noStrike" dirty="0">
                        <a:solidFill>
                          <a:srgbClr val="000000"/>
                        </a:solidFill>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r>
              <a:tr h="216024">
                <a:tc>
                  <a:txBody>
                    <a:bodyPr/>
                    <a:lstStyle/>
                    <a:p>
                      <a:pPr algn="l" fontAlgn="b"/>
                      <a:endParaRPr lang="en-US" sz="1100" b="0" i="0" u="none" strike="noStrike">
                        <a:solidFill>
                          <a:srgbClr val="000000"/>
                        </a:solidFill>
                        <a:latin typeface="Calibri"/>
                      </a:endParaRPr>
                    </a:p>
                  </a:txBody>
                  <a:tcPr marL="7620" marR="7620" marT="7620" marB="0" anchor="b">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ctr" fontAlgn="b"/>
                      <a:endParaRPr lang="en-US" sz="1100" b="0" i="0" u="none" strike="noStrike">
                        <a:solidFill>
                          <a:srgbClr val="000000"/>
                        </a:solidFill>
                        <a:latin typeface="Calibri"/>
                      </a:endParaRPr>
                    </a:p>
                  </a:txBody>
                  <a:tcPr marL="7620" marR="7620" marT="7620" marB="0" anchor="b">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r>
              <a:tr h="256788">
                <a:tc>
                  <a:txBody>
                    <a:bodyPr/>
                    <a:lstStyle/>
                    <a:p>
                      <a:pPr algn="l" fontAlgn="b"/>
                      <a:endParaRPr lang="en-US" sz="1100" b="0" i="0" u="none" strike="noStrike" dirty="0">
                        <a:solidFill>
                          <a:srgbClr val="000000"/>
                        </a:solidFill>
                        <a:latin typeface="Calibri"/>
                      </a:endParaRPr>
                    </a:p>
                  </a:txBody>
                  <a:tcPr marL="7620" marR="7620" marT="7620"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r>
                        <a:rPr lang="en-US" sz="1800" b="1" i="1" u="none" strike="noStrike" dirty="0">
                          <a:solidFill>
                            <a:srgbClr val="000000"/>
                          </a:solidFill>
                          <a:latin typeface="Times New Roman"/>
                        </a:rPr>
                        <a:t>j</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8CCE4"/>
                    </a:solidFill>
                  </a:tcPr>
                </a:tc>
                <a:tc hMerge="1">
                  <a:txBody>
                    <a:bodyPr/>
                    <a:lstStyle/>
                    <a:p>
                      <a:endParaRPr lang="en-US"/>
                    </a:p>
                  </a:txBody>
                  <a:tcPr/>
                </a:tc>
              </a:tr>
            </a:tbl>
          </a:graphicData>
        </a:graphic>
      </p:graphicFrame>
      <p:graphicFrame>
        <p:nvGraphicFramePr>
          <p:cNvPr id="24" name="Table 23"/>
          <p:cNvGraphicFramePr>
            <a:graphicFrameLocks noGrp="1"/>
          </p:cNvGraphicFramePr>
          <p:nvPr/>
        </p:nvGraphicFramePr>
        <p:xfrm>
          <a:off x="6084168" y="3392996"/>
          <a:ext cx="2825689" cy="288032"/>
        </p:xfrm>
        <a:graphic>
          <a:graphicData uri="http://schemas.openxmlformats.org/drawingml/2006/table">
            <a:tbl>
              <a:tblPr/>
              <a:tblGrid>
                <a:gridCol w="1044116"/>
                <a:gridCol w="632041"/>
                <a:gridCol w="1149532"/>
              </a:tblGrid>
              <a:tr h="288032">
                <a:tc>
                  <a:txBody>
                    <a:bodyPr/>
                    <a:lstStyle/>
                    <a:p>
                      <a:pPr algn="ctr" fontAlgn="ctr"/>
                      <a:r>
                        <a:rPr lang="en-US" sz="1800" b="1" i="1" u="none" strike="noStrike" dirty="0" err="1">
                          <a:solidFill>
                            <a:srgbClr val="000000"/>
                          </a:solidFill>
                          <a:latin typeface="Times New Roman"/>
                        </a:rPr>
                        <a:t>i</a:t>
                      </a:r>
                      <a:endParaRPr lang="en-US" sz="1800" b="1" i="1" u="none" strike="noStrike" dirty="0">
                        <a:solidFill>
                          <a:srgbClr val="000000"/>
                        </a:solidFill>
                        <a:latin typeface="Times New Roman"/>
                      </a:endParaRP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r>
                        <a:rPr lang="en-US" sz="1800" b="1" i="1" u="none" strike="noStrike" dirty="0">
                          <a:solidFill>
                            <a:srgbClr val="000000"/>
                          </a:solidFill>
                          <a:latin typeface="Times New Roman"/>
                        </a:rPr>
                        <a:t>FS</a:t>
                      </a:r>
                      <a:r>
                        <a:rPr lang="en-US" sz="1800" b="1" i="1" u="none" strike="noStrike" baseline="-25000" dirty="0">
                          <a:solidFill>
                            <a:srgbClr val="000000"/>
                          </a:solidFill>
                          <a:latin typeface="Times New Roman"/>
                        </a:rPr>
                        <a:t>IJ</a:t>
                      </a:r>
                      <a:endParaRPr lang="en-US" sz="1800" b="1" i="1"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800" b="1" i="1" u="none" strike="noStrike" dirty="0">
                          <a:solidFill>
                            <a:srgbClr val="000000"/>
                          </a:solidFill>
                          <a:latin typeface="Times New Roman"/>
                        </a:rPr>
                        <a:t>j</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r>
            </a:tbl>
          </a:graphicData>
        </a:graphic>
      </p:graphicFrame>
      <p:graphicFrame>
        <p:nvGraphicFramePr>
          <p:cNvPr id="26" name="Table 25"/>
          <p:cNvGraphicFramePr>
            <a:graphicFrameLocks noGrp="1"/>
          </p:cNvGraphicFramePr>
          <p:nvPr/>
        </p:nvGraphicFramePr>
        <p:xfrm>
          <a:off x="6818188" y="3825044"/>
          <a:ext cx="2146300" cy="1501140"/>
        </p:xfrm>
        <a:graphic>
          <a:graphicData uri="http://schemas.openxmlformats.org/drawingml/2006/table">
            <a:tbl>
              <a:tblPr/>
              <a:tblGrid>
                <a:gridCol w="453917"/>
                <a:gridCol w="403482"/>
                <a:gridCol w="812568"/>
                <a:gridCol w="476333"/>
              </a:tblGrid>
              <a:tr h="373380">
                <a:tc gridSpan="2">
                  <a:txBody>
                    <a:bodyPr/>
                    <a:lstStyle/>
                    <a:p>
                      <a:pPr algn="ctr" fontAlgn="ctr"/>
                      <a:r>
                        <a:rPr lang="en-US" sz="1800" b="1" i="1" u="none" strike="noStrike" dirty="0">
                          <a:solidFill>
                            <a:srgbClr val="000000"/>
                          </a:solidFill>
                          <a:latin typeface="Times New Roman"/>
                        </a:rPr>
                        <a:t>SF</a:t>
                      </a:r>
                      <a:r>
                        <a:rPr lang="en-US" sz="1800" b="1" i="1" u="none" strike="noStrike" baseline="-25000" dirty="0">
                          <a:solidFill>
                            <a:srgbClr val="000000"/>
                          </a:solidFill>
                          <a:latin typeface="Times New Roman"/>
                        </a:rPr>
                        <a:t>IJ</a:t>
                      </a:r>
                      <a:r>
                        <a:rPr lang="en-US" sz="1800" b="1" i="1" u="none" strike="noStrike" baseline="30000" dirty="0">
                          <a:solidFill>
                            <a:srgbClr val="000000"/>
                          </a:solidFill>
                          <a:latin typeface="Times New Roman"/>
                        </a:rPr>
                        <a:t>'</a:t>
                      </a:r>
                      <a:endParaRPr lang="en-US" sz="1800" b="1" i="1" u="none" strike="noStrike" dirty="0">
                        <a:solidFill>
                          <a:srgbClr val="000000"/>
                        </a:solidFill>
                        <a:latin typeface="Times New Roman"/>
                      </a:endParaRP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endParaRPr lang="en-US" sz="1100" b="0" i="0" u="none" strike="noStrike">
                        <a:solidFill>
                          <a:srgbClr val="000000"/>
                        </a:solidFill>
                        <a:latin typeface="Calibri"/>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latin typeface="Calibri"/>
                      </a:endParaRPr>
                    </a:p>
                  </a:txBody>
                  <a:tcPr marL="7620" marR="7620" marT="7620" marB="0" anchor="b">
                    <a:lnL>
                      <a:noFill/>
                    </a:lnL>
                    <a:lnR>
                      <a:noFill/>
                    </a:lnR>
                    <a:lnT>
                      <a:noFill/>
                    </a:lnT>
                    <a:lnB>
                      <a:noFill/>
                    </a:lnB>
                  </a:tcPr>
                </a:tc>
              </a:tr>
              <a:tr h="289560">
                <a:tc gridSpan="2">
                  <a:txBody>
                    <a:bodyPr/>
                    <a:lstStyle/>
                    <a:p>
                      <a:pPr algn="ctr" fontAlgn="ctr"/>
                      <a:r>
                        <a:rPr lang="en-US" sz="1800" b="1" i="1" u="none" strike="noStrike" dirty="0">
                          <a:solidFill>
                            <a:srgbClr val="000000"/>
                          </a:solidFill>
                          <a:latin typeface="Times New Roman"/>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lnBlToTr w="12700" cap="flat" cmpd="sng" algn="ctr">
                      <a:solidFill>
                        <a:schemeClr val="tx1"/>
                      </a:solidFill>
                      <a:prstDash val="solid"/>
                      <a:round/>
                      <a:headEnd type="none" w="med" len="med"/>
                      <a:tailEnd type="none" w="med" len="med"/>
                    </a:lnBlToTr>
                    <a:solidFill>
                      <a:srgbClr val="FFFF00"/>
                    </a:solidFill>
                  </a:tcPr>
                </a:tc>
                <a:tc hMerge="1">
                  <a:txBody>
                    <a:bodyPr/>
                    <a:lstStyle/>
                    <a:p>
                      <a:endParaRPr lang="en-US"/>
                    </a:p>
                  </a:txBody>
                  <a:tcPr/>
                </a:tc>
                <a:tc>
                  <a:txBody>
                    <a:bodyPr/>
                    <a:lstStyle/>
                    <a:p>
                      <a:pPr algn="ctr" fontAlgn="ctr"/>
                      <a:r>
                        <a:rPr lang="en-US" sz="1800" b="0" i="1" u="none" strike="noStrike">
                          <a:solidFill>
                            <a:srgbClr val="000000"/>
                          </a:solidFill>
                          <a:latin typeface="Times New Roman"/>
                        </a:rPr>
                        <a:t>i</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endParaRPr lang="en-US" sz="1100" b="0" i="0" u="none" strike="noStrike">
                        <a:solidFill>
                          <a:srgbClr val="000000"/>
                        </a:solidFill>
                        <a:latin typeface="Calibri"/>
                      </a:endParaRP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r>
              <a:tr h="182880">
                <a:tc>
                  <a:txBody>
                    <a:bodyPr/>
                    <a:lstStyle/>
                    <a:p>
                      <a:pPr algn="l" fontAlgn="b"/>
                      <a:endParaRPr lang="en-US" sz="1100" b="0" i="0" u="none" strike="noStrike">
                        <a:solidFill>
                          <a:srgbClr val="000000"/>
                        </a:solidFill>
                        <a:latin typeface="Calibri"/>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ctr" fontAlgn="b"/>
                      <a:endParaRPr lang="en-US" sz="1100" b="0" i="0" u="none" strike="noStrike">
                        <a:solidFill>
                          <a:srgbClr val="000000"/>
                        </a:solidFill>
                        <a:latin typeface="Calibri"/>
                      </a:endParaRP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endParaRPr lang="en-US" sz="1100" b="0" i="0" u="none" strike="noStrike">
                        <a:solidFill>
                          <a:srgbClr val="000000"/>
                        </a:solidFill>
                        <a:latin typeface="Calibri"/>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r>
              <a:tr h="281940">
                <a:tc>
                  <a:txBody>
                    <a:bodyPr/>
                    <a:lstStyle/>
                    <a:p>
                      <a:pPr algn="l" fontAlgn="b"/>
                      <a:endParaRPr lang="en-US" sz="1100" b="0" i="0" u="none" strike="noStrike">
                        <a:solidFill>
                          <a:srgbClr val="000000"/>
                        </a:solidFill>
                        <a:latin typeface="Calibri"/>
                      </a:endParaRP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800" b="1" i="1" u="none" strike="noStrike">
                          <a:solidFill>
                            <a:srgbClr val="000000"/>
                          </a:solidFill>
                          <a:latin typeface="Times New Roman"/>
                        </a:rPr>
                        <a:t>j</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gridSpan="2">
                  <a:txBody>
                    <a:bodyPr/>
                    <a:lstStyle/>
                    <a:p>
                      <a:pPr algn="ctr" fontAlgn="ctr"/>
                      <a:r>
                        <a:rPr lang="en-US" sz="1800" b="1" i="1" u="none" strike="noStrike" dirty="0">
                          <a:solidFill>
                            <a:srgbClr val="000000"/>
                          </a:solidFill>
                          <a:latin typeface="Times New Roman"/>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lnBlToTr w="12700" cap="flat" cmpd="sng" algn="ctr">
                      <a:solidFill>
                        <a:schemeClr val="tx1"/>
                      </a:solidFill>
                      <a:prstDash val="solid"/>
                      <a:round/>
                      <a:headEnd type="none" w="med" len="med"/>
                      <a:tailEnd type="none" w="med" len="med"/>
                    </a:lnBlToTr>
                    <a:solidFill>
                      <a:srgbClr val="B8CCE4"/>
                    </a:solidFill>
                  </a:tcPr>
                </a:tc>
                <a:tc hMerge="1">
                  <a:txBody>
                    <a:bodyPr/>
                    <a:lstStyle/>
                    <a:p>
                      <a:endParaRPr lang="en-US"/>
                    </a:p>
                  </a:txBody>
                  <a:tcPr/>
                </a:tc>
              </a:tr>
              <a:tr h="373380">
                <a:tc>
                  <a:txBody>
                    <a:bodyPr/>
                    <a:lstStyle/>
                    <a:p>
                      <a:pPr algn="l" fontAlgn="b"/>
                      <a:endParaRPr lang="en-US" sz="1100" b="0" i="0" u="none" strike="noStrike" dirty="0">
                        <a:solidFill>
                          <a:srgbClr val="000000"/>
                        </a:solidFill>
                        <a:latin typeface="Calibri"/>
                      </a:endParaRPr>
                    </a:p>
                  </a:txBody>
                  <a:tcPr marL="7620" marR="7620" marT="7620" marB="0" anchor="b">
                    <a:lnL>
                      <a:noFill/>
                    </a:lnL>
                    <a:lnR>
                      <a:noFill/>
                    </a:lnR>
                    <a:lnT>
                      <a:noFill/>
                    </a:lnT>
                    <a:lnB>
                      <a:noFill/>
                    </a:lnB>
                  </a:tcPr>
                </a:tc>
                <a:tc>
                  <a:txBody>
                    <a:bodyPr/>
                    <a:lstStyle/>
                    <a:p>
                      <a:pPr algn="l" fontAlgn="b"/>
                      <a:endParaRPr lang="en-US" sz="1100" b="0" i="0" u="none" strike="noStrike" dirty="0">
                        <a:solidFill>
                          <a:srgbClr val="000000"/>
                        </a:solidFill>
                        <a:latin typeface="Calibri"/>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ctr" fontAlgn="ctr"/>
                      <a:r>
                        <a:rPr lang="en-US" sz="1800" b="1" i="1" u="none" strike="noStrike" dirty="0">
                          <a:solidFill>
                            <a:srgbClr val="000000"/>
                          </a:solidFill>
                          <a:latin typeface="Times New Roman"/>
                        </a:rPr>
                        <a:t>SF</a:t>
                      </a:r>
                      <a:r>
                        <a:rPr lang="en-US" sz="1800" b="1" i="1" u="none" strike="noStrike" baseline="-25000" dirty="0">
                          <a:solidFill>
                            <a:srgbClr val="000000"/>
                          </a:solidFill>
                          <a:latin typeface="Times New Roman"/>
                        </a:rPr>
                        <a:t>IJ</a:t>
                      </a:r>
                      <a:r>
                        <a:rPr lang="en-US" sz="1800" b="1" i="1" u="none" strike="noStrike" baseline="30000" dirty="0">
                          <a:solidFill>
                            <a:srgbClr val="000000"/>
                          </a:solidFill>
                          <a:latin typeface="Times New Roman"/>
                        </a:rPr>
                        <a:t>''</a:t>
                      </a:r>
                      <a:endParaRPr lang="en-US" sz="1800" b="1" i="1" u="none" strike="noStrike" dirty="0">
                        <a:solidFill>
                          <a:srgbClr val="000000"/>
                        </a:solidFill>
                        <a:latin typeface="Times New Roman"/>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2000"/>
                                        <p:tgtEl>
                                          <p:spTgt spid="10"/>
                                        </p:tgtEl>
                                      </p:cBhvr>
                                    </p:animEffect>
                                  </p:childTnLst>
                                </p:cTn>
                              </p:par>
                              <p:par>
                                <p:cTn id="8" presetID="22" presetClass="entr" presetSubtype="1"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wipe(up)">
                                      <p:cBhvr>
                                        <p:cTn id="10" dur="20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2000"/>
                                        <p:tgtEl>
                                          <p:spTgt spid="14"/>
                                        </p:tgtEl>
                                      </p:cBhvr>
                                    </p:animEffect>
                                  </p:childTnLst>
                                </p:cTn>
                              </p:par>
                              <p:par>
                                <p:cTn id="16" presetID="22" presetClass="entr" presetSubtype="1"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wipe(up)">
                                      <p:cBhvr>
                                        <p:cTn id="18" dur="20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2000"/>
                                        <p:tgtEl>
                                          <p:spTgt spid="15"/>
                                        </p:tgtEl>
                                      </p:cBhvr>
                                    </p:animEffect>
                                  </p:childTnLst>
                                </p:cTn>
                              </p:par>
                              <p:par>
                                <p:cTn id="24" presetID="22" presetClass="entr" presetSubtype="1" fill="hold"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up)">
                                      <p:cBhvr>
                                        <p:cTn id="26" dur="2000"/>
                                        <p:tgtEl>
                                          <p:spTgt spid="24"/>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2000"/>
                                        <p:tgtEl>
                                          <p:spTgt spid="16"/>
                                        </p:tgtEl>
                                      </p:cBhvr>
                                    </p:animEffect>
                                  </p:childTnLst>
                                </p:cTn>
                              </p:par>
                              <p:par>
                                <p:cTn id="32" presetID="22" presetClass="entr" presetSubtype="1" fill="hold"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ipe(up)">
                                      <p:cBhvr>
                                        <p:cTn id="34" dur="2000"/>
                                        <p:tgtEl>
                                          <p:spTgt spid="26"/>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up)">
                                      <p:cBhvr>
                                        <p:cTn id="39"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P spid="15" grpId="0" animBg="1"/>
      <p:bldP spid="16" grpId="0" animBg="1"/>
      <p:bldP spid="1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0" y="0"/>
            <a:ext cx="9144000" cy="648072"/>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defRPr/>
            </a:pPr>
            <a:r>
              <a:rPr lang="en-US" sz="4000" b="1" i="1" dirty="0" smtClean="0">
                <a:solidFill>
                  <a:schemeClr val="bg1"/>
                </a:solidFill>
                <a:latin typeface="Times New Roman" pitchFamily="18" charset="0"/>
                <a:cs typeface="Times New Roman" pitchFamily="18" charset="0"/>
              </a:rPr>
              <a:t>Precedence Diagramming</a:t>
            </a:r>
            <a:r>
              <a:rPr lang="de-DE" sz="4000" b="1" i="1" dirty="0" smtClean="0">
                <a:solidFill>
                  <a:schemeClr val="bg1"/>
                </a:solidFill>
                <a:latin typeface="Times New Roman" pitchFamily="18" charset="0"/>
                <a:cs typeface="Times New Roman" pitchFamily="18" charset="0"/>
              </a:rPr>
              <a:t> </a:t>
            </a:r>
            <a:r>
              <a:rPr lang="en-US" sz="4000" b="1" i="1" dirty="0" smtClean="0">
                <a:solidFill>
                  <a:schemeClr val="bg1"/>
                </a:solidFill>
                <a:latin typeface="Times New Roman" pitchFamily="18" charset="0"/>
                <a:cs typeface="Times New Roman" pitchFamily="18" charset="0"/>
              </a:rPr>
              <a:t>Calculations</a:t>
            </a:r>
          </a:p>
        </p:txBody>
      </p:sp>
      <p:sp>
        <p:nvSpPr>
          <p:cNvPr id="5" name="Date Placeholder 4"/>
          <p:cNvSpPr>
            <a:spLocks noGrp="1"/>
          </p:cNvSpPr>
          <p:nvPr>
            <p:ph type="dt" sz="half" idx="10"/>
          </p:nvPr>
        </p:nvSpPr>
        <p:spPr>
          <a:xfrm>
            <a:off x="457200" y="6258074"/>
            <a:ext cx="2133600" cy="365125"/>
          </a:xfrm>
        </p:spPr>
        <p:txBody>
          <a:bodyPr/>
          <a:lstStyle/>
          <a:p>
            <a:fld id="{60CD6723-19D5-4F31-A6BB-A50CB127BE07}" type="datetime3">
              <a:rPr lang="en-US" smtClean="0"/>
              <a:pPr/>
              <a:t>16 February 2013</a:t>
            </a:fld>
            <a:endParaRPr lang="en-US" dirty="0"/>
          </a:p>
        </p:txBody>
      </p:sp>
      <p:sp>
        <p:nvSpPr>
          <p:cNvPr id="6" name="Slide Number Placeholder 5"/>
          <p:cNvSpPr>
            <a:spLocks noGrp="1"/>
          </p:cNvSpPr>
          <p:nvPr>
            <p:ph type="sldNum" sz="quarter" idx="12"/>
          </p:nvPr>
        </p:nvSpPr>
        <p:spPr>
          <a:xfrm>
            <a:off x="6553200" y="6258074"/>
            <a:ext cx="2133600" cy="365125"/>
          </a:xfrm>
        </p:spPr>
        <p:txBody>
          <a:bodyPr/>
          <a:lstStyle/>
          <a:p>
            <a:fld id="{A6FA4CD5-D695-45D9-B394-AC4FBF2F403A}" type="slidenum">
              <a:rPr lang="en-US" smtClean="0">
                <a:latin typeface="Times New Roman" pitchFamily="18" charset="0"/>
                <a:cs typeface="Times New Roman" pitchFamily="18" charset="0"/>
              </a:rPr>
              <a:pPr/>
              <a:t>28</a:t>
            </a:fld>
            <a:endParaRPr lang="en-US">
              <a:latin typeface="Times New Roman" pitchFamily="18" charset="0"/>
              <a:cs typeface="Times New Roman" pitchFamily="18" charset="0"/>
            </a:endParaRPr>
          </a:p>
        </p:txBody>
      </p:sp>
      <p:sp>
        <p:nvSpPr>
          <p:cNvPr id="8" name="Rectangle 3"/>
          <p:cNvSpPr>
            <a:spLocks noChangeArrowheads="1"/>
          </p:cNvSpPr>
          <p:nvPr/>
        </p:nvSpPr>
        <p:spPr bwMode="auto">
          <a:xfrm>
            <a:off x="251520" y="737890"/>
            <a:ext cx="8460940" cy="422858"/>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b="1" i="1" dirty="0">
                <a:solidFill>
                  <a:srgbClr val="CC3300"/>
                </a:solidFill>
                <a:latin typeface="Times New Roman" pitchFamily="18" charset="0"/>
                <a:cs typeface="Times New Roman" pitchFamily="18" charset="0"/>
              </a:rPr>
              <a:t>Precedence Diagram Computation</a:t>
            </a:r>
            <a:endParaRPr lang="de-DE" sz="1900" b="1" i="1" dirty="0">
              <a:solidFill>
                <a:srgbClr val="CC3300"/>
              </a:solidFill>
              <a:latin typeface="Times New Roman" pitchFamily="18" charset="0"/>
              <a:cs typeface="Times New Roman" pitchFamily="18" charset="0"/>
            </a:endParaRPr>
          </a:p>
        </p:txBody>
      </p:sp>
      <p:grpSp>
        <p:nvGrpSpPr>
          <p:cNvPr id="2" name="Group 9"/>
          <p:cNvGrpSpPr/>
          <p:nvPr/>
        </p:nvGrpSpPr>
        <p:grpSpPr>
          <a:xfrm>
            <a:off x="84575" y="1826252"/>
            <a:ext cx="4415417" cy="3348372"/>
            <a:chOff x="4657083" y="1700808"/>
            <a:chExt cx="4415417" cy="3348372"/>
          </a:xfrm>
        </p:grpSpPr>
        <p:graphicFrame>
          <p:nvGraphicFramePr>
            <p:cNvPr id="17" name="Object 16"/>
            <p:cNvGraphicFramePr>
              <a:graphicFrameLocks noChangeAspect="1"/>
            </p:cNvGraphicFramePr>
            <p:nvPr/>
          </p:nvGraphicFramePr>
          <p:xfrm>
            <a:off x="4657083" y="2278864"/>
            <a:ext cx="4415417" cy="2770316"/>
          </p:xfrm>
          <a:graphic>
            <a:graphicData uri="http://schemas.openxmlformats.org/presentationml/2006/ole">
              <p:oleObj spid="_x0000_s56322" name="Equation" r:id="rId3" imgW="4533840" imgH="2844720" progId="Equation.3">
                <p:embed/>
              </p:oleObj>
            </a:graphicData>
          </a:graphic>
        </p:graphicFrame>
        <p:sp>
          <p:nvSpPr>
            <p:cNvPr id="18" name="Rectangle 17"/>
            <p:cNvSpPr/>
            <p:nvPr/>
          </p:nvSpPr>
          <p:spPr>
            <a:xfrm>
              <a:off x="4824028" y="1700808"/>
              <a:ext cx="3960440" cy="461665"/>
            </a:xfrm>
            <a:prstGeom prst="rect">
              <a:avLst/>
            </a:prstGeom>
            <a:solidFill>
              <a:srgbClr val="FFFF00"/>
            </a:solidFill>
          </p:spPr>
          <p:txBody>
            <a:bodyPr wrap="square">
              <a:spAutoFit/>
            </a:bodyPr>
            <a:lstStyle/>
            <a:p>
              <a:r>
                <a:rPr lang="en-US" sz="2400" b="1" i="1" dirty="0" smtClean="0">
                  <a:solidFill>
                    <a:srgbClr val="FF0000"/>
                  </a:solidFill>
                  <a:latin typeface="Times New Roman" pitchFamily="18" charset="0"/>
                  <a:cs typeface="Times New Roman" pitchFamily="18" charset="0"/>
                </a:rPr>
                <a:t>Forward Pass Computations</a:t>
              </a:r>
              <a:endParaRPr lang="en-US" sz="2400" b="1" i="1" dirty="0">
                <a:solidFill>
                  <a:srgbClr val="FF0000"/>
                </a:solidFill>
                <a:latin typeface="Times New Roman" pitchFamily="18" charset="0"/>
                <a:ea typeface="Times New Roman"/>
                <a:cs typeface="Times New Roman" pitchFamily="18" charset="0"/>
              </a:endParaRPr>
            </a:p>
          </p:txBody>
        </p:sp>
      </p:grpSp>
      <p:grpSp>
        <p:nvGrpSpPr>
          <p:cNvPr id="3" name="Group 14"/>
          <p:cNvGrpSpPr/>
          <p:nvPr/>
        </p:nvGrpSpPr>
        <p:grpSpPr>
          <a:xfrm>
            <a:off x="4572000" y="1844254"/>
            <a:ext cx="4515035" cy="3348942"/>
            <a:chOff x="4572000" y="1844254"/>
            <a:chExt cx="4515035" cy="3348942"/>
          </a:xfrm>
        </p:grpSpPr>
        <p:sp>
          <p:nvSpPr>
            <p:cNvPr id="19" name="Rectangle 18"/>
            <p:cNvSpPr/>
            <p:nvPr/>
          </p:nvSpPr>
          <p:spPr>
            <a:xfrm>
              <a:off x="4722028" y="1844254"/>
              <a:ext cx="4137671" cy="461665"/>
            </a:xfrm>
            <a:prstGeom prst="rect">
              <a:avLst/>
            </a:prstGeom>
            <a:solidFill>
              <a:srgbClr val="CCFFFF"/>
            </a:solidFill>
          </p:spPr>
          <p:txBody>
            <a:bodyPr wrap="none">
              <a:spAutoFit/>
            </a:bodyPr>
            <a:lstStyle/>
            <a:p>
              <a:r>
                <a:rPr lang="en-US" sz="2400" b="1" i="1" dirty="0" smtClean="0">
                  <a:solidFill>
                    <a:srgbClr val="FF0000"/>
                  </a:solidFill>
                  <a:latin typeface="Times New Roman" pitchFamily="18" charset="0"/>
                  <a:cs typeface="Times New Roman" pitchFamily="18" charset="0"/>
                </a:rPr>
                <a:t>Backward Pass Computations</a:t>
              </a:r>
              <a:endParaRPr lang="en-US" sz="2400" b="1" i="1" dirty="0">
                <a:solidFill>
                  <a:srgbClr val="FF0000"/>
                </a:solidFill>
                <a:latin typeface="Times New Roman" pitchFamily="18" charset="0"/>
                <a:ea typeface="Times New Roman"/>
                <a:cs typeface="Times New Roman" pitchFamily="18" charset="0"/>
              </a:endParaRPr>
            </a:p>
          </p:txBody>
        </p:sp>
        <p:graphicFrame>
          <p:nvGraphicFramePr>
            <p:cNvPr id="90116" name="Object 4"/>
            <p:cNvGraphicFramePr>
              <a:graphicFrameLocks noChangeAspect="1"/>
            </p:cNvGraphicFramePr>
            <p:nvPr/>
          </p:nvGraphicFramePr>
          <p:xfrm>
            <a:off x="4572000" y="2384884"/>
            <a:ext cx="4515035" cy="2808312"/>
          </p:xfrm>
          <a:graphic>
            <a:graphicData uri="http://schemas.openxmlformats.org/presentationml/2006/ole">
              <p:oleObj spid="_x0000_s56323" name="Equation" r:id="rId4" imgW="4572000" imgH="2819160" progId="Equation.3">
                <p:embed/>
              </p:oleObj>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Right)">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9"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trips(upLeft)">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0" y="0"/>
            <a:ext cx="9144000" cy="648072"/>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defRPr/>
            </a:pPr>
            <a:r>
              <a:rPr lang="en-US" sz="4000" b="1" i="1" dirty="0" smtClean="0">
                <a:solidFill>
                  <a:schemeClr val="bg1"/>
                </a:solidFill>
                <a:latin typeface="Times New Roman" pitchFamily="18" charset="0"/>
                <a:cs typeface="Times New Roman" pitchFamily="18" charset="0"/>
              </a:rPr>
              <a:t>Precedence Diagramming</a:t>
            </a:r>
            <a:r>
              <a:rPr lang="de-DE" sz="4000" b="1" i="1" dirty="0" smtClean="0">
                <a:solidFill>
                  <a:schemeClr val="bg1"/>
                </a:solidFill>
                <a:latin typeface="Times New Roman" pitchFamily="18" charset="0"/>
                <a:cs typeface="Times New Roman" pitchFamily="18" charset="0"/>
              </a:rPr>
              <a:t> </a:t>
            </a:r>
            <a:r>
              <a:rPr lang="en-US" sz="4000" b="1" i="1" dirty="0" smtClean="0">
                <a:solidFill>
                  <a:schemeClr val="bg1"/>
                </a:solidFill>
                <a:latin typeface="Times New Roman" pitchFamily="18" charset="0"/>
                <a:cs typeface="Times New Roman" pitchFamily="18" charset="0"/>
              </a:rPr>
              <a:t>Calculations</a:t>
            </a:r>
          </a:p>
        </p:txBody>
      </p:sp>
      <p:sp>
        <p:nvSpPr>
          <p:cNvPr id="5" name="Date Placeholder 4"/>
          <p:cNvSpPr>
            <a:spLocks noGrp="1"/>
          </p:cNvSpPr>
          <p:nvPr>
            <p:ph type="dt" sz="half" idx="10"/>
          </p:nvPr>
        </p:nvSpPr>
        <p:spPr>
          <a:xfrm>
            <a:off x="457200" y="6258074"/>
            <a:ext cx="2133600" cy="365125"/>
          </a:xfrm>
        </p:spPr>
        <p:txBody>
          <a:bodyPr/>
          <a:lstStyle/>
          <a:p>
            <a:fld id="{60CD6723-19D5-4F31-A6BB-A50CB127BE07}" type="datetime3">
              <a:rPr lang="en-US" smtClean="0"/>
              <a:pPr/>
              <a:t>16 February 2013</a:t>
            </a:fld>
            <a:endParaRPr lang="en-US" dirty="0"/>
          </a:p>
        </p:txBody>
      </p:sp>
      <p:sp>
        <p:nvSpPr>
          <p:cNvPr id="6" name="Slide Number Placeholder 5"/>
          <p:cNvSpPr>
            <a:spLocks noGrp="1"/>
          </p:cNvSpPr>
          <p:nvPr>
            <p:ph type="sldNum" sz="quarter" idx="12"/>
          </p:nvPr>
        </p:nvSpPr>
        <p:spPr>
          <a:xfrm>
            <a:off x="6553200" y="6258074"/>
            <a:ext cx="2133600" cy="365125"/>
          </a:xfrm>
        </p:spPr>
        <p:txBody>
          <a:bodyPr/>
          <a:lstStyle/>
          <a:p>
            <a:fld id="{A6FA4CD5-D695-45D9-B394-AC4FBF2F403A}" type="slidenum">
              <a:rPr lang="en-US" smtClean="0">
                <a:latin typeface="Times New Roman" pitchFamily="18" charset="0"/>
                <a:cs typeface="Times New Roman" pitchFamily="18" charset="0"/>
              </a:rPr>
              <a:pPr/>
              <a:t>29</a:t>
            </a:fld>
            <a:endParaRPr lang="en-US">
              <a:latin typeface="Times New Roman" pitchFamily="18" charset="0"/>
              <a:cs typeface="Times New Roman" pitchFamily="18" charset="0"/>
            </a:endParaRPr>
          </a:p>
        </p:txBody>
      </p:sp>
      <p:sp>
        <p:nvSpPr>
          <p:cNvPr id="8" name="Rectangle 3"/>
          <p:cNvSpPr>
            <a:spLocks noChangeArrowheads="1"/>
          </p:cNvSpPr>
          <p:nvPr/>
        </p:nvSpPr>
        <p:spPr bwMode="auto">
          <a:xfrm>
            <a:off x="251520" y="737890"/>
            <a:ext cx="2412268" cy="386854"/>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b="1" i="1" dirty="0" smtClean="0">
                <a:solidFill>
                  <a:srgbClr val="CC3300"/>
                </a:solidFill>
                <a:latin typeface="Times New Roman" pitchFamily="18" charset="0"/>
                <a:cs typeface="Times New Roman" pitchFamily="18" charset="0"/>
              </a:rPr>
              <a:t>EXAMPLE 1</a:t>
            </a:r>
            <a:endParaRPr lang="de-DE" sz="1900" b="1" i="1" dirty="0">
              <a:solidFill>
                <a:srgbClr val="CC3300"/>
              </a:solidFill>
              <a:latin typeface="Times New Roman" pitchFamily="18" charset="0"/>
              <a:cs typeface="Times New Roman" pitchFamily="18" charset="0"/>
            </a:endParaRPr>
          </a:p>
        </p:txBody>
      </p:sp>
      <p:sp>
        <p:nvSpPr>
          <p:cNvPr id="18" name="Rectangle 17"/>
          <p:cNvSpPr/>
          <p:nvPr/>
        </p:nvSpPr>
        <p:spPr>
          <a:xfrm>
            <a:off x="71500" y="1160748"/>
            <a:ext cx="8892988" cy="1323439"/>
          </a:xfrm>
          <a:prstGeom prst="rect">
            <a:avLst/>
          </a:prstGeom>
          <a:solidFill>
            <a:srgbClr val="FFFF00"/>
          </a:solidFill>
        </p:spPr>
        <p:txBody>
          <a:bodyPr wrap="square">
            <a:spAutoFit/>
          </a:bodyPr>
          <a:lstStyle/>
          <a:p>
            <a:pPr algn="just"/>
            <a:r>
              <a:rPr lang="en-US" sz="2000" dirty="0" smtClean="0">
                <a:latin typeface="Times New Roman" pitchFamily="18" charset="0"/>
                <a:cs typeface="Times New Roman" pitchFamily="18" charset="0"/>
              </a:rPr>
              <a:t>For the given precedence diagram, complete the forward and backward pass calculations. Assume the project starts at T=0, and no splitting on activities is allowed. Also assume that the project latest allowable completion time (project duration) is scheduled  for 30 working days. </a:t>
            </a:r>
            <a:endParaRPr lang="en-US" sz="2000" dirty="0">
              <a:latin typeface="Times New Roman" pitchFamily="18" charset="0"/>
              <a:ea typeface="Times New Roman"/>
              <a:cs typeface="Times New Roman" pitchFamily="18" charset="0"/>
            </a:endParaRPr>
          </a:p>
        </p:txBody>
      </p:sp>
      <p:grpSp>
        <p:nvGrpSpPr>
          <p:cNvPr id="2" name="Group 45"/>
          <p:cNvGrpSpPr/>
          <p:nvPr/>
        </p:nvGrpSpPr>
        <p:grpSpPr>
          <a:xfrm>
            <a:off x="251520" y="2528900"/>
            <a:ext cx="8640960" cy="3672408"/>
            <a:chOff x="-72149" y="0"/>
            <a:chExt cx="5771909" cy="2240280"/>
          </a:xfrm>
        </p:grpSpPr>
        <p:sp>
          <p:nvSpPr>
            <p:cNvPr id="54" name="TextBox 6"/>
            <p:cNvSpPr txBox="1"/>
            <p:nvPr/>
          </p:nvSpPr>
          <p:spPr>
            <a:xfrm>
              <a:off x="-72149" y="655320"/>
              <a:ext cx="902729" cy="76962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b="1" i="1">
                  <a:solidFill>
                    <a:srgbClr val="FF0000"/>
                  </a:solidFill>
                  <a:latin typeface="Times New Roman" pitchFamily="18" charset="0"/>
                  <a:cs typeface="Times New Roman" pitchFamily="18" charset="0"/>
                </a:rPr>
                <a:t>A</a:t>
              </a:r>
            </a:p>
            <a:p>
              <a:pPr algn="ctr"/>
              <a:r>
                <a:rPr lang="en-US" sz="1800">
                  <a:latin typeface="Times New Roman" pitchFamily="18" charset="0"/>
                  <a:cs typeface="Times New Roman" pitchFamily="18" charset="0"/>
                </a:rPr>
                <a:t>Develop</a:t>
              </a:r>
              <a:r>
                <a:rPr lang="en-US" sz="1800" baseline="0">
                  <a:latin typeface="Times New Roman" pitchFamily="18" charset="0"/>
                  <a:cs typeface="Times New Roman" pitchFamily="18" charset="0"/>
                </a:rPr>
                <a:t> system spec. </a:t>
              </a:r>
            </a:p>
            <a:p>
              <a:pPr algn="ctr"/>
              <a:r>
                <a:rPr lang="en-US" sz="1800" baseline="0">
                  <a:latin typeface="Times New Roman" pitchFamily="18" charset="0"/>
                  <a:cs typeface="Times New Roman" pitchFamily="18" charset="0"/>
                </a:rPr>
                <a:t>(</a:t>
              </a:r>
              <a:r>
                <a:rPr lang="en-US" sz="1800" b="1" baseline="0">
                  <a:solidFill>
                    <a:srgbClr val="0000CC"/>
                  </a:solidFill>
                  <a:latin typeface="Times New Roman" pitchFamily="18" charset="0"/>
                  <a:cs typeface="Times New Roman" pitchFamily="18" charset="0"/>
                </a:rPr>
                <a:t>D=8</a:t>
              </a:r>
              <a:r>
                <a:rPr lang="en-US" sz="1800" baseline="0">
                  <a:latin typeface="Times New Roman" pitchFamily="18" charset="0"/>
                  <a:cs typeface="Times New Roman" pitchFamily="18" charset="0"/>
                </a:rPr>
                <a:t>)</a:t>
              </a:r>
              <a:endParaRPr lang="en-US" sz="1800">
                <a:latin typeface="Times New Roman" pitchFamily="18" charset="0"/>
                <a:cs typeface="Times New Roman" pitchFamily="18" charset="0"/>
              </a:endParaRPr>
            </a:p>
          </p:txBody>
        </p:sp>
        <p:sp>
          <p:nvSpPr>
            <p:cNvPr id="55" name="TextBox 8"/>
            <p:cNvSpPr txBox="1"/>
            <p:nvPr/>
          </p:nvSpPr>
          <p:spPr>
            <a:xfrm>
              <a:off x="3048000" y="1470660"/>
              <a:ext cx="992336" cy="76962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b="1" i="1">
                  <a:solidFill>
                    <a:srgbClr val="FF0000"/>
                  </a:solidFill>
                  <a:latin typeface="Times New Roman" pitchFamily="18" charset="0"/>
                  <a:cs typeface="Times New Roman" pitchFamily="18" charset="0"/>
                </a:rPr>
                <a:t>C</a:t>
              </a:r>
            </a:p>
            <a:p>
              <a:pPr algn="ctr"/>
              <a:r>
                <a:rPr lang="en-US" sz="1800">
                  <a:latin typeface="Times New Roman" pitchFamily="18" charset="0"/>
                  <a:cs typeface="Times New Roman" pitchFamily="18" charset="0"/>
                </a:rPr>
                <a:t>Collect system data </a:t>
              </a:r>
            </a:p>
            <a:p>
              <a:pPr algn="ctr"/>
              <a:r>
                <a:rPr lang="en-US" sz="1800" baseline="0">
                  <a:latin typeface="Times New Roman" pitchFamily="18" charset="0"/>
                  <a:cs typeface="Times New Roman" pitchFamily="18" charset="0"/>
                </a:rPr>
                <a:t>(</a:t>
              </a:r>
              <a:r>
                <a:rPr lang="en-US" sz="1800" b="1" baseline="0">
                  <a:solidFill>
                    <a:srgbClr val="0000CC"/>
                  </a:solidFill>
                  <a:latin typeface="Times New Roman" pitchFamily="18" charset="0"/>
                  <a:cs typeface="Times New Roman" pitchFamily="18" charset="0"/>
                </a:rPr>
                <a:t>D=4</a:t>
              </a:r>
              <a:r>
                <a:rPr lang="en-US" sz="1800" baseline="0">
                  <a:latin typeface="Times New Roman" pitchFamily="18" charset="0"/>
                  <a:cs typeface="Times New Roman" pitchFamily="18" charset="0"/>
                </a:rPr>
                <a:t>)</a:t>
              </a:r>
              <a:endParaRPr lang="en-US" sz="1800">
                <a:latin typeface="Times New Roman" pitchFamily="18" charset="0"/>
                <a:cs typeface="Times New Roman" pitchFamily="18" charset="0"/>
              </a:endParaRPr>
            </a:p>
          </p:txBody>
        </p:sp>
        <p:sp>
          <p:nvSpPr>
            <p:cNvPr id="56" name="TextBox 9"/>
            <p:cNvSpPr txBox="1"/>
            <p:nvPr/>
          </p:nvSpPr>
          <p:spPr>
            <a:xfrm>
              <a:off x="3055620" y="0"/>
              <a:ext cx="1032816" cy="77724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b="1" i="1">
                  <a:solidFill>
                    <a:srgbClr val="FF0000"/>
                  </a:solidFill>
                  <a:latin typeface="Times New Roman" pitchFamily="18" charset="0"/>
                  <a:cs typeface="Times New Roman" pitchFamily="18" charset="0"/>
                </a:rPr>
                <a:t>D</a:t>
              </a:r>
            </a:p>
            <a:p>
              <a:pPr algn="ctr"/>
              <a:r>
                <a:rPr lang="en-US" sz="1800">
                  <a:latin typeface="Times New Roman" pitchFamily="18" charset="0"/>
                  <a:cs typeface="Times New Roman" pitchFamily="18" charset="0"/>
                </a:rPr>
                <a:t>Test &amp; debug program</a:t>
              </a:r>
              <a:r>
                <a:rPr lang="en-US" sz="1800" baseline="0">
                  <a:latin typeface="Times New Roman" pitchFamily="18" charset="0"/>
                  <a:cs typeface="Times New Roman" pitchFamily="18" charset="0"/>
                </a:rPr>
                <a:t> </a:t>
              </a:r>
            </a:p>
            <a:p>
              <a:pPr algn="ctr"/>
              <a:r>
                <a:rPr lang="en-US" sz="1800" baseline="0">
                  <a:latin typeface="Times New Roman" pitchFamily="18" charset="0"/>
                  <a:cs typeface="Times New Roman" pitchFamily="18" charset="0"/>
                </a:rPr>
                <a:t>(</a:t>
              </a:r>
              <a:r>
                <a:rPr lang="en-US" sz="1800" b="1" baseline="0">
                  <a:solidFill>
                    <a:srgbClr val="0000CC"/>
                  </a:solidFill>
                  <a:latin typeface="Times New Roman" pitchFamily="18" charset="0"/>
                  <a:cs typeface="Times New Roman" pitchFamily="18" charset="0"/>
                </a:rPr>
                <a:t>D=6</a:t>
              </a:r>
              <a:r>
                <a:rPr lang="en-US" sz="1800" baseline="0">
                  <a:latin typeface="Times New Roman" pitchFamily="18" charset="0"/>
                  <a:cs typeface="Times New Roman" pitchFamily="18" charset="0"/>
                </a:rPr>
                <a:t>)</a:t>
              </a:r>
              <a:endParaRPr lang="en-US" sz="1800">
                <a:latin typeface="Times New Roman" pitchFamily="18" charset="0"/>
                <a:cs typeface="Times New Roman" pitchFamily="18" charset="0"/>
              </a:endParaRPr>
            </a:p>
          </p:txBody>
        </p:sp>
        <p:sp>
          <p:nvSpPr>
            <p:cNvPr id="57" name="TextBox 10"/>
            <p:cNvSpPr txBox="1"/>
            <p:nvPr/>
          </p:nvSpPr>
          <p:spPr>
            <a:xfrm>
              <a:off x="4853940" y="1470660"/>
              <a:ext cx="845820" cy="76962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b="1" i="1">
                  <a:solidFill>
                    <a:srgbClr val="FF0000"/>
                  </a:solidFill>
                  <a:latin typeface="Times New Roman" pitchFamily="18" charset="0"/>
                  <a:cs typeface="Times New Roman" pitchFamily="18" charset="0"/>
                </a:rPr>
                <a:t>E</a:t>
              </a:r>
            </a:p>
            <a:p>
              <a:pPr algn="ctr"/>
              <a:r>
                <a:rPr lang="en-US" sz="1800">
                  <a:latin typeface="Times New Roman" pitchFamily="18" charset="0"/>
                  <a:cs typeface="Times New Roman" pitchFamily="18" charset="0"/>
                </a:rPr>
                <a:t>Run program</a:t>
              </a:r>
            </a:p>
            <a:p>
              <a:pPr algn="ctr"/>
              <a:r>
                <a:rPr lang="en-US" sz="1800" baseline="0">
                  <a:latin typeface="Times New Roman" pitchFamily="18" charset="0"/>
                  <a:cs typeface="Times New Roman" pitchFamily="18" charset="0"/>
                </a:rPr>
                <a:t>(</a:t>
              </a:r>
              <a:r>
                <a:rPr lang="en-US" sz="1800" b="1" baseline="0">
                  <a:solidFill>
                    <a:srgbClr val="0000CC"/>
                  </a:solidFill>
                  <a:latin typeface="Times New Roman" pitchFamily="18" charset="0"/>
                  <a:cs typeface="Times New Roman" pitchFamily="18" charset="0"/>
                </a:rPr>
                <a:t>D=6</a:t>
              </a:r>
              <a:r>
                <a:rPr lang="en-US" sz="1800" baseline="0">
                  <a:latin typeface="Times New Roman" pitchFamily="18" charset="0"/>
                  <a:cs typeface="Times New Roman" pitchFamily="18" charset="0"/>
                </a:rPr>
                <a:t>)</a:t>
              </a:r>
              <a:endParaRPr lang="en-US" sz="1800">
                <a:latin typeface="Times New Roman" pitchFamily="18" charset="0"/>
                <a:cs typeface="Times New Roman" pitchFamily="18" charset="0"/>
              </a:endParaRPr>
            </a:p>
          </p:txBody>
        </p:sp>
        <p:sp>
          <p:nvSpPr>
            <p:cNvPr id="58" name="TextBox 11"/>
            <p:cNvSpPr txBox="1"/>
            <p:nvPr/>
          </p:nvSpPr>
          <p:spPr>
            <a:xfrm>
              <a:off x="4846320" y="0"/>
              <a:ext cx="838200" cy="76200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b="1" i="1">
                  <a:solidFill>
                    <a:srgbClr val="FF0000"/>
                  </a:solidFill>
                  <a:latin typeface="Times New Roman" pitchFamily="18" charset="0"/>
                  <a:cs typeface="Times New Roman" pitchFamily="18" charset="0"/>
                </a:rPr>
                <a:t>F</a:t>
              </a:r>
            </a:p>
            <a:p>
              <a:pPr algn="ctr"/>
              <a:r>
                <a:rPr lang="en-US" sz="1800">
                  <a:latin typeface="Times New Roman" pitchFamily="18" charset="0"/>
                  <a:cs typeface="Times New Roman" pitchFamily="18" charset="0"/>
                </a:rPr>
                <a:t>Decument program</a:t>
              </a:r>
              <a:r>
                <a:rPr lang="en-US" sz="1800" baseline="0">
                  <a:latin typeface="Times New Roman" pitchFamily="18" charset="0"/>
                  <a:cs typeface="Times New Roman" pitchFamily="18" charset="0"/>
                </a:rPr>
                <a:t> </a:t>
              </a:r>
            </a:p>
            <a:p>
              <a:pPr algn="ctr"/>
              <a:r>
                <a:rPr lang="en-US" sz="1800" baseline="0">
                  <a:latin typeface="Times New Roman" pitchFamily="18" charset="0"/>
                  <a:cs typeface="Times New Roman" pitchFamily="18" charset="0"/>
                </a:rPr>
                <a:t>(</a:t>
              </a:r>
              <a:r>
                <a:rPr lang="en-US" sz="1800" b="1" baseline="0">
                  <a:solidFill>
                    <a:srgbClr val="0000CC"/>
                  </a:solidFill>
                  <a:latin typeface="Times New Roman" pitchFamily="18" charset="0"/>
                  <a:cs typeface="Times New Roman" pitchFamily="18" charset="0"/>
                </a:rPr>
                <a:t>D=12</a:t>
              </a:r>
              <a:r>
                <a:rPr lang="en-US" sz="1800" baseline="0">
                  <a:latin typeface="Times New Roman" pitchFamily="18" charset="0"/>
                  <a:cs typeface="Times New Roman" pitchFamily="18" charset="0"/>
                </a:rPr>
                <a:t>)</a:t>
              </a:r>
              <a:endParaRPr lang="en-US" sz="1800">
                <a:latin typeface="Times New Roman" pitchFamily="18" charset="0"/>
                <a:cs typeface="Times New Roman" pitchFamily="18" charset="0"/>
              </a:endParaRPr>
            </a:p>
          </p:txBody>
        </p:sp>
        <p:cxnSp>
          <p:nvCxnSpPr>
            <p:cNvPr id="59" name="Straight Arrow Connector 58"/>
            <p:cNvCxnSpPr>
              <a:stCxn id="56" idx="3"/>
              <a:endCxn id="58" idx="1"/>
            </p:cNvCxnSpPr>
            <p:nvPr/>
          </p:nvCxnSpPr>
          <p:spPr>
            <a:xfrm flipV="1">
              <a:off x="4088435" y="381000"/>
              <a:ext cx="757884" cy="762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a:stCxn id="55" idx="3"/>
              <a:endCxn id="57" idx="1"/>
            </p:cNvCxnSpPr>
            <p:nvPr/>
          </p:nvCxnSpPr>
          <p:spPr>
            <a:xfrm>
              <a:off x="4040336" y="1855470"/>
              <a:ext cx="813604" cy="91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 name="Elbow Connector 60"/>
            <p:cNvCxnSpPr>
              <a:stCxn id="56" idx="3"/>
              <a:endCxn id="57" idx="1"/>
            </p:cNvCxnSpPr>
            <p:nvPr/>
          </p:nvCxnSpPr>
          <p:spPr>
            <a:xfrm>
              <a:off x="4088435" y="388620"/>
              <a:ext cx="765505" cy="1466850"/>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2" name="TextBox 7"/>
            <p:cNvSpPr txBox="1"/>
            <p:nvPr/>
          </p:nvSpPr>
          <p:spPr>
            <a:xfrm>
              <a:off x="1363980" y="662940"/>
              <a:ext cx="968833" cy="76962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b="1" i="1">
                  <a:solidFill>
                    <a:srgbClr val="FF0000"/>
                  </a:solidFill>
                  <a:latin typeface="Times New Roman" pitchFamily="18" charset="0"/>
                  <a:cs typeface="Times New Roman" pitchFamily="18" charset="0"/>
                </a:rPr>
                <a:t>B</a:t>
              </a:r>
            </a:p>
            <a:p>
              <a:pPr algn="ctr"/>
              <a:r>
                <a:rPr lang="en-US" sz="1800">
                  <a:latin typeface="Times New Roman" pitchFamily="18" charset="0"/>
                  <a:cs typeface="Times New Roman" pitchFamily="18" charset="0"/>
                </a:rPr>
                <a:t>Write </a:t>
              </a:r>
              <a:r>
                <a:rPr lang="en-US" sz="1800" baseline="0">
                  <a:latin typeface="Times New Roman" pitchFamily="18" charset="0"/>
                  <a:cs typeface="Times New Roman" pitchFamily="18" charset="0"/>
                </a:rPr>
                <a:t>comp. program </a:t>
              </a:r>
            </a:p>
            <a:p>
              <a:pPr algn="ctr"/>
              <a:r>
                <a:rPr lang="en-US" sz="1800" baseline="0">
                  <a:latin typeface="Times New Roman" pitchFamily="18" charset="0"/>
                  <a:cs typeface="Times New Roman" pitchFamily="18" charset="0"/>
                </a:rPr>
                <a:t>(</a:t>
              </a:r>
              <a:r>
                <a:rPr lang="en-US" sz="1800" b="1" baseline="0">
                  <a:solidFill>
                    <a:srgbClr val="0000CC"/>
                  </a:solidFill>
                  <a:latin typeface="Times New Roman" pitchFamily="18" charset="0"/>
                  <a:cs typeface="Times New Roman" pitchFamily="18" charset="0"/>
                </a:rPr>
                <a:t>D=12</a:t>
              </a:r>
              <a:r>
                <a:rPr lang="en-US" sz="1800" baseline="0">
                  <a:latin typeface="Times New Roman" pitchFamily="18" charset="0"/>
                  <a:cs typeface="Times New Roman" pitchFamily="18" charset="0"/>
                </a:rPr>
                <a:t>)</a:t>
              </a:r>
              <a:endParaRPr lang="en-US" sz="1800">
                <a:latin typeface="Times New Roman" pitchFamily="18" charset="0"/>
                <a:cs typeface="Times New Roman" pitchFamily="18" charset="0"/>
              </a:endParaRPr>
            </a:p>
          </p:txBody>
        </p:sp>
        <p:cxnSp>
          <p:nvCxnSpPr>
            <p:cNvPr id="63" name="Straight Arrow Connector 62"/>
            <p:cNvCxnSpPr>
              <a:stCxn id="54" idx="3"/>
              <a:endCxn id="62" idx="1"/>
            </p:cNvCxnSpPr>
            <p:nvPr/>
          </p:nvCxnSpPr>
          <p:spPr>
            <a:xfrm>
              <a:off x="830580" y="1040130"/>
              <a:ext cx="533400" cy="762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4" name="Elbow Connector 63"/>
            <p:cNvCxnSpPr>
              <a:stCxn id="62" idx="3"/>
              <a:endCxn id="56" idx="1"/>
            </p:cNvCxnSpPr>
            <p:nvPr/>
          </p:nvCxnSpPr>
          <p:spPr>
            <a:xfrm flipV="1">
              <a:off x="2332813" y="388620"/>
              <a:ext cx="722807" cy="659130"/>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5" name="Elbow Connector 64"/>
            <p:cNvCxnSpPr>
              <a:stCxn id="62" idx="3"/>
              <a:endCxn id="55" idx="1"/>
            </p:cNvCxnSpPr>
            <p:nvPr/>
          </p:nvCxnSpPr>
          <p:spPr>
            <a:xfrm>
              <a:off x="2332813" y="1047750"/>
              <a:ext cx="715187" cy="807720"/>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3" name="Group 46"/>
          <p:cNvGrpSpPr/>
          <p:nvPr/>
        </p:nvGrpSpPr>
        <p:grpSpPr>
          <a:xfrm>
            <a:off x="1663917" y="2636912"/>
            <a:ext cx="6040432" cy="3083774"/>
            <a:chOff x="876300" y="185628"/>
            <a:chExt cx="4034832" cy="1774851"/>
          </a:xfrm>
        </p:grpSpPr>
        <p:sp>
          <p:nvSpPr>
            <p:cNvPr id="48" name="TextBox 26"/>
            <p:cNvSpPr txBox="1"/>
            <p:nvPr/>
          </p:nvSpPr>
          <p:spPr>
            <a:xfrm>
              <a:off x="4059138" y="1649650"/>
              <a:ext cx="419100" cy="31082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dirty="0">
                  <a:solidFill>
                    <a:srgbClr val="C00000"/>
                  </a:solidFill>
                  <a:latin typeface="Times New Roman" pitchFamily="18" charset="0"/>
                  <a:cs typeface="Times New Roman" pitchFamily="18" charset="0"/>
                </a:rPr>
                <a:t>FS</a:t>
              </a:r>
              <a:r>
                <a:rPr lang="en-US" sz="1800" baseline="0" dirty="0">
                  <a:solidFill>
                    <a:srgbClr val="C00000"/>
                  </a:solidFill>
                  <a:latin typeface="Times New Roman" pitchFamily="18" charset="0"/>
                  <a:cs typeface="Times New Roman" pitchFamily="18" charset="0"/>
                </a:rPr>
                <a:t> 0</a:t>
              </a:r>
            </a:p>
          </p:txBody>
        </p:sp>
        <p:sp>
          <p:nvSpPr>
            <p:cNvPr id="49" name="TextBox 24"/>
            <p:cNvSpPr txBox="1"/>
            <p:nvPr/>
          </p:nvSpPr>
          <p:spPr>
            <a:xfrm>
              <a:off x="876300" y="858761"/>
              <a:ext cx="419100" cy="48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dirty="0">
                  <a:solidFill>
                    <a:srgbClr val="C00000"/>
                  </a:solidFill>
                  <a:latin typeface="Times New Roman" pitchFamily="18" charset="0"/>
                  <a:cs typeface="Times New Roman" pitchFamily="18" charset="0"/>
                </a:rPr>
                <a:t>SS</a:t>
              </a:r>
              <a:r>
                <a:rPr lang="en-US" sz="1800" baseline="0" dirty="0">
                  <a:solidFill>
                    <a:srgbClr val="C00000"/>
                  </a:solidFill>
                  <a:latin typeface="Times New Roman" pitchFamily="18" charset="0"/>
                  <a:cs typeface="Times New Roman" pitchFamily="18" charset="0"/>
                </a:rPr>
                <a:t> 3</a:t>
              </a:r>
            </a:p>
            <a:p>
              <a:pPr algn="ctr"/>
              <a:r>
                <a:rPr lang="en-US" sz="1800" baseline="0" dirty="0">
                  <a:solidFill>
                    <a:srgbClr val="C00000"/>
                  </a:solidFill>
                  <a:latin typeface="Times New Roman" pitchFamily="18" charset="0"/>
                  <a:cs typeface="Times New Roman" pitchFamily="18" charset="0"/>
                </a:rPr>
                <a:t>FF 4</a:t>
              </a:r>
              <a:endParaRPr lang="en-US" sz="1800" dirty="0">
                <a:solidFill>
                  <a:srgbClr val="C00000"/>
                </a:solidFill>
                <a:latin typeface="Times New Roman" pitchFamily="18" charset="0"/>
                <a:cs typeface="Times New Roman" pitchFamily="18" charset="0"/>
              </a:endParaRPr>
            </a:p>
          </p:txBody>
        </p:sp>
        <p:sp>
          <p:nvSpPr>
            <p:cNvPr id="50" name="TextBox 25"/>
            <p:cNvSpPr txBox="1"/>
            <p:nvPr/>
          </p:nvSpPr>
          <p:spPr>
            <a:xfrm>
              <a:off x="2688310" y="790518"/>
              <a:ext cx="419100" cy="320362"/>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dirty="0">
                  <a:solidFill>
                    <a:srgbClr val="C00000"/>
                  </a:solidFill>
                  <a:latin typeface="Times New Roman" pitchFamily="18" charset="0"/>
                  <a:cs typeface="Times New Roman" pitchFamily="18" charset="0"/>
                </a:rPr>
                <a:t>FS</a:t>
              </a:r>
              <a:r>
                <a:rPr lang="en-US" sz="1800" baseline="0" dirty="0">
                  <a:solidFill>
                    <a:srgbClr val="C00000"/>
                  </a:solidFill>
                  <a:latin typeface="Times New Roman" pitchFamily="18" charset="0"/>
                  <a:cs typeface="Times New Roman" pitchFamily="18" charset="0"/>
                </a:rPr>
                <a:t> 0</a:t>
              </a:r>
            </a:p>
          </p:txBody>
        </p:sp>
        <p:sp>
          <p:nvSpPr>
            <p:cNvPr id="51" name="TextBox 27"/>
            <p:cNvSpPr txBox="1"/>
            <p:nvPr/>
          </p:nvSpPr>
          <p:spPr>
            <a:xfrm>
              <a:off x="4454189" y="1065981"/>
              <a:ext cx="419100" cy="27284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dirty="0">
                  <a:solidFill>
                    <a:srgbClr val="C00000"/>
                  </a:solidFill>
                  <a:latin typeface="Times New Roman" pitchFamily="18" charset="0"/>
                  <a:cs typeface="Times New Roman" pitchFamily="18" charset="0"/>
                </a:rPr>
                <a:t>FS</a:t>
              </a:r>
              <a:r>
                <a:rPr lang="en-US" sz="1800" baseline="0" dirty="0">
                  <a:solidFill>
                    <a:srgbClr val="C00000"/>
                  </a:solidFill>
                  <a:latin typeface="Times New Roman" pitchFamily="18" charset="0"/>
                  <a:cs typeface="Times New Roman" pitchFamily="18" charset="0"/>
                </a:rPr>
                <a:t> 0</a:t>
              </a:r>
            </a:p>
          </p:txBody>
        </p:sp>
        <p:sp>
          <p:nvSpPr>
            <p:cNvPr id="52" name="TextBox 28"/>
            <p:cNvSpPr txBox="1"/>
            <p:nvPr/>
          </p:nvSpPr>
          <p:spPr>
            <a:xfrm>
              <a:off x="2664260" y="1276655"/>
              <a:ext cx="419100" cy="33155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dirty="0">
                  <a:solidFill>
                    <a:srgbClr val="C00000"/>
                  </a:solidFill>
                  <a:latin typeface="Times New Roman" pitchFamily="18" charset="0"/>
                  <a:cs typeface="Times New Roman" pitchFamily="18" charset="0"/>
                </a:rPr>
                <a:t>SS</a:t>
              </a:r>
              <a:r>
                <a:rPr lang="en-US" sz="1800" baseline="0" dirty="0">
                  <a:solidFill>
                    <a:srgbClr val="C00000"/>
                  </a:solidFill>
                  <a:latin typeface="Times New Roman" pitchFamily="18" charset="0"/>
                  <a:cs typeface="Times New Roman" pitchFamily="18" charset="0"/>
                </a:rPr>
                <a:t> 6</a:t>
              </a:r>
            </a:p>
          </p:txBody>
        </p:sp>
        <p:sp>
          <p:nvSpPr>
            <p:cNvPr id="53" name="TextBox 29"/>
            <p:cNvSpPr txBox="1"/>
            <p:nvPr/>
          </p:nvSpPr>
          <p:spPr>
            <a:xfrm>
              <a:off x="4400309" y="185628"/>
              <a:ext cx="510823" cy="3657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dirty="0">
                  <a:solidFill>
                    <a:srgbClr val="C00000"/>
                  </a:solidFill>
                  <a:latin typeface="Times New Roman" pitchFamily="18" charset="0"/>
                  <a:cs typeface="Times New Roman" pitchFamily="18" charset="0"/>
                </a:rPr>
                <a:t>SF</a:t>
              </a:r>
              <a:r>
                <a:rPr lang="en-US" sz="1800" baseline="0" dirty="0">
                  <a:solidFill>
                    <a:srgbClr val="C00000"/>
                  </a:solidFill>
                  <a:latin typeface="Times New Roman" pitchFamily="18" charset="0"/>
                  <a:cs typeface="Times New Roman" pitchFamily="18" charset="0"/>
                </a:rPr>
                <a:t> 12</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heckerboard(across)">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ox(in)">
                                      <p:cBhvr>
                                        <p:cTn id="1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ate Placeholder 3"/>
          <p:cNvSpPr>
            <a:spLocks noGrp="1"/>
          </p:cNvSpPr>
          <p:nvPr>
            <p:ph type="dt" sz="quarter" idx="10"/>
          </p:nvPr>
        </p:nvSpPr>
        <p:spPr>
          <a:noFill/>
        </p:spPr>
        <p:txBody>
          <a:bodyPr/>
          <a:lstStyle/>
          <a:p>
            <a:fld id="{308F3474-40BC-4615-ACE1-696ED49DECD9}" type="datetime8">
              <a:rPr lang="en-US" smtClean="0"/>
              <a:pPr/>
              <a:t>2/16/2013 9:53 AM</a:t>
            </a:fld>
            <a:endParaRPr lang="en-US" smtClean="0"/>
          </a:p>
        </p:txBody>
      </p:sp>
      <p:sp>
        <p:nvSpPr>
          <p:cNvPr id="25603" name="Slide Number Placeholder 4"/>
          <p:cNvSpPr>
            <a:spLocks noGrp="1"/>
          </p:cNvSpPr>
          <p:nvPr>
            <p:ph type="sldNum" sz="quarter" idx="11"/>
          </p:nvPr>
        </p:nvSpPr>
        <p:spPr>
          <a:noFill/>
        </p:spPr>
        <p:txBody>
          <a:bodyPr/>
          <a:lstStyle/>
          <a:p>
            <a:fld id="{D7BF859E-57C7-49B9-BE04-B142B106C2FD}" type="slidenum">
              <a:rPr lang="ar-SA" smtClean="0"/>
              <a:pPr/>
              <a:t>3</a:t>
            </a:fld>
            <a:endParaRPr lang="en-US" smtClean="0"/>
          </a:p>
        </p:txBody>
      </p:sp>
      <p:sp>
        <p:nvSpPr>
          <p:cNvPr id="513027" name="Rectangle 3"/>
          <p:cNvSpPr>
            <a:spLocks noGrp="1" noChangeArrowheads="1"/>
          </p:cNvSpPr>
          <p:nvPr>
            <p:ph type="body" idx="1"/>
          </p:nvPr>
        </p:nvSpPr>
        <p:spPr>
          <a:xfrm>
            <a:off x="457200" y="1143000"/>
            <a:ext cx="8001000" cy="4724400"/>
          </a:xfrm>
          <a:solidFill>
            <a:schemeClr val="bg1"/>
          </a:solidFill>
          <a:ln>
            <a:solidFill>
              <a:schemeClr val="tx2"/>
            </a:solidFill>
          </a:ln>
          <a:effectLst>
            <a:outerShdw dist="107763" dir="18900000" algn="ctr" rotWithShape="0">
              <a:schemeClr val="bg2">
                <a:alpha val="50000"/>
              </a:schemeClr>
            </a:outerShdw>
          </a:effectLst>
        </p:spPr>
        <p:txBody>
          <a:bodyPr/>
          <a:lstStyle/>
          <a:p>
            <a:pPr marL="363538" indent="-298450">
              <a:lnSpc>
                <a:spcPct val="130000"/>
              </a:lnSpc>
              <a:buClr>
                <a:srgbClr val="CC3300"/>
              </a:buClr>
              <a:buFont typeface="Wingdings" pitchFamily="2" charset="2"/>
              <a:buChar char="Ø"/>
              <a:defRPr/>
            </a:pPr>
            <a:r>
              <a:rPr lang="en-US" sz="2400" dirty="0" smtClean="0"/>
              <a:t>Each time-consuming activity is portrayed by a </a:t>
            </a:r>
            <a:r>
              <a:rPr lang="en-US" sz="2400" b="1" u="sng" dirty="0" smtClean="0">
                <a:solidFill>
                  <a:schemeClr val="accent2"/>
                </a:solidFill>
                <a:effectLst>
                  <a:outerShdw blurRad="38100" dist="38100" dir="2700000" algn="tl">
                    <a:srgbClr val="C0C0C0"/>
                  </a:outerShdw>
                </a:effectLst>
              </a:rPr>
              <a:t>rectangular figure</a:t>
            </a:r>
            <a:r>
              <a:rPr lang="en-US" sz="2400" dirty="0" smtClean="0"/>
              <a:t>.</a:t>
            </a:r>
            <a:endParaRPr lang="en-US" sz="800" dirty="0" smtClean="0"/>
          </a:p>
          <a:p>
            <a:pPr marL="363538" indent="-298450">
              <a:lnSpc>
                <a:spcPct val="130000"/>
              </a:lnSpc>
              <a:buClr>
                <a:srgbClr val="CC3300"/>
              </a:buClr>
              <a:buFont typeface="Wingdings" pitchFamily="2" charset="2"/>
              <a:buChar char="Ø"/>
              <a:defRPr/>
            </a:pPr>
            <a:r>
              <a:rPr lang="en-US" sz="2400" dirty="0" smtClean="0"/>
              <a:t>The dependencies between activities are indicated by </a:t>
            </a:r>
            <a:r>
              <a:rPr lang="en-US" sz="2400" b="1" u="sng" dirty="0" smtClean="0">
                <a:solidFill>
                  <a:schemeClr val="accent2"/>
                </a:solidFill>
                <a:effectLst>
                  <a:outerShdw blurRad="38100" dist="38100" dir="2700000" algn="tl">
                    <a:srgbClr val="C0C0C0"/>
                  </a:outerShdw>
                </a:effectLst>
              </a:rPr>
              <a:t>dependency lines (arrows)</a:t>
            </a:r>
            <a:r>
              <a:rPr lang="en-US" sz="2400" dirty="0" smtClean="0"/>
              <a:t> going from one activity to another.</a:t>
            </a:r>
            <a:endParaRPr lang="en-US" sz="800" dirty="0" smtClean="0"/>
          </a:p>
          <a:p>
            <a:pPr marL="363538" indent="-298450">
              <a:lnSpc>
                <a:spcPct val="130000"/>
              </a:lnSpc>
              <a:buClr>
                <a:srgbClr val="CC3300"/>
              </a:buClr>
              <a:buFont typeface="Wingdings" pitchFamily="2" charset="2"/>
              <a:buChar char="Ø"/>
              <a:defRPr/>
            </a:pPr>
            <a:r>
              <a:rPr lang="en-US" sz="2400" dirty="0" smtClean="0"/>
              <a:t>Each </a:t>
            </a:r>
            <a:r>
              <a:rPr lang="en-US" sz="2400" b="1" u="sng" dirty="0" smtClean="0">
                <a:solidFill>
                  <a:schemeClr val="accent2"/>
                </a:solidFill>
                <a:effectLst>
                  <a:outerShdw blurRad="38100" dist="38100" dir="2700000" algn="tl">
                    <a:srgbClr val="000000">
                      <a:alpha val="43137"/>
                    </a:srgbClr>
                  </a:outerShdw>
                </a:effectLst>
              </a:rPr>
              <a:t>activity duration</a:t>
            </a:r>
            <a:r>
              <a:rPr lang="en-US" sz="2400" dirty="0" smtClean="0"/>
              <a:t> in terms of working days is shown in the upper, central part of the activity box. </a:t>
            </a:r>
          </a:p>
          <a:p>
            <a:pPr marL="363538" indent="-269875">
              <a:lnSpc>
                <a:spcPct val="130000"/>
              </a:lnSpc>
              <a:buClr>
                <a:srgbClr val="CC3300"/>
              </a:buClr>
              <a:buFont typeface="Wingdings" pitchFamily="2" charset="2"/>
              <a:buChar char="Ø"/>
              <a:defRPr/>
            </a:pPr>
            <a:r>
              <a:rPr lang="en-US" sz="2400" dirty="0" smtClean="0"/>
              <a:t>The principal advantage of the activity on node network is that it </a:t>
            </a:r>
            <a:r>
              <a:rPr lang="en-US" sz="2400" b="1" u="sng" dirty="0" smtClean="0">
                <a:solidFill>
                  <a:schemeClr val="accent2"/>
                </a:solidFill>
                <a:effectLst>
                  <a:outerShdw blurRad="38100" dist="38100" dir="2700000" algn="tl">
                    <a:srgbClr val="000000">
                      <a:alpha val="43137"/>
                    </a:srgbClr>
                  </a:outerShdw>
                </a:effectLst>
              </a:rPr>
              <a:t>eliminates the need for dummies</a:t>
            </a:r>
            <a:r>
              <a:rPr lang="en-US" sz="2400" dirty="0" smtClean="0"/>
              <a:t>.</a:t>
            </a:r>
            <a:endParaRPr lang="de-DE" sz="2400" dirty="0" smtClean="0"/>
          </a:p>
        </p:txBody>
      </p:sp>
      <p:sp>
        <p:nvSpPr>
          <p:cNvPr id="513029" name="Rectangle 5"/>
          <p:cNvSpPr>
            <a:spLocks noChangeArrowheads="1"/>
          </p:cNvSpPr>
          <p:nvPr/>
        </p:nvSpPr>
        <p:spPr bwMode="auto">
          <a:xfrm>
            <a:off x="685800" y="381000"/>
            <a:ext cx="4953000" cy="515938"/>
          </a:xfrm>
          <a:prstGeom prst="rect">
            <a:avLst/>
          </a:prstGeom>
          <a:solidFill>
            <a:schemeClr val="bg1"/>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effectLst>
                  <a:outerShdw blurRad="38100" dist="38100" dir="2700000" algn="tl">
                    <a:srgbClr val="C0C0C0"/>
                  </a:outerShdw>
                </a:effectLst>
              </a:rPr>
              <a:t>Activity on Node Notation</a:t>
            </a:r>
            <a:r>
              <a:rPr lang="en-US" sz="2800" dirty="0"/>
              <a:t> </a:t>
            </a:r>
            <a:endParaRPr lang="de-DE" sz="2800" dirty="0"/>
          </a:p>
        </p:txBody>
      </p:sp>
      <p:graphicFrame>
        <p:nvGraphicFramePr>
          <p:cNvPr id="6" name="Group 20"/>
          <p:cNvGraphicFramePr>
            <a:graphicFrameLocks/>
          </p:cNvGraphicFramePr>
          <p:nvPr>
            <p:extLst>
              <p:ext uri="{D42A27DB-BD31-4B8C-83A1-F6EECF244321}">
                <p14:modId xmlns:p14="http://schemas.microsoft.com/office/powerpoint/2010/main" xmlns="" val="22496058"/>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30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30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302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1302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027"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0" y="0"/>
            <a:ext cx="9144000" cy="648072"/>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defRPr/>
            </a:pPr>
            <a:r>
              <a:rPr lang="en-US" sz="4000" b="1" i="1" dirty="0" smtClean="0">
                <a:solidFill>
                  <a:schemeClr val="bg1"/>
                </a:solidFill>
                <a:latin typeface="Times New Roman" pitchFamily="18" charset="0"/>
                <a:cs typeface="Times New Roman" pitchFamily="18" charset="0"/>
              </a:rPr>
              <a:t>Precedence Diagramming</a:t>
            </a:r>
            <a:r>
              <a:rPr lang="de-DE" sz="4000" b="1" i="1" dirty="0" smtClean="0">
                <a:solidFill>
                  <a:schemeClr val="bg1"/>
                </a:solidFill>
                <a:latin typeface="Times New Roman" pitchFamily="18" charset="0"/>
                <a:cs typeface="Times New Roman" pitchFamily="18" charset="0"/>
              </a:rPr>
              <a:t> </a:t>
            </a:r>
            <a:r>
              <a:rPr lang="en-US" sz="4000" b="1" i="1" dirty="0" smtClean="0">
                <a:solidFill>
                  <a:schemeClr val="bg1"/>
                </a:solidFill>
                <a:latin typeface="Times New Roman" pitchFamily="18" charset="0"/>
                <a:cs typeface="Times New Roman" pitchFamily="18" charset="0"/>
              </a:rPr>
              <a:t>Calculations</a:t>
            </a:r>
          </a:p>
        </p:txBody>
      </p:sp>
      <p:sp>
        <p:nvSpPr>
          <p:cNvPr id="5" name="Date Placeholder 4"/>
          <p:cNvSpPr>
            <a:spLocks noGrp="1"/>
          </p:cNvSpPr>
          <p:nvPr>
            <p:ph type="dt" sz="half" idx="10"/>
          </p:nvPr>
        </p:nvSpPr>
        <p:spPr>
          <a:xfrm>
            <a:off x="457200" y="6258074"/>
            <a:ext cx="2133600" cy="365125"/>
          </a:xfrm>
        </p:spPr>
        <p:txBody>
          <a:bodyPr/>
          <a:lstStyle/>
          <a:p>
            <a:fld id="{60CD6723-19D5-4F31-A6BB-A50CB127BE07}" type="datetime3">
              <a:rPr lang="en-US" smtClean="0"/>
              <a:pPr/>
              <a:t>16 February 2013</a:t>
            </a:fld>
            <a:endParaRPr lang="en-US" dirty="0"/>
          </a:p>
        </p:txBody>
      </p:sp>
      <p:sp>
        <p:nvSpPr>
          <p:cNvPr id="6" name="Slide Number Placeholder 5"/>
          <p:cNvSpPr>
            <a:spLocks noGrp="1"/>
          </p:cNvSpPr>
          <p:nvPr>
            <p:ph type="sldNum" sz="quarter" idx="12"/>
          </p:nvPr>
        </p:nvSpPr>
        <p:spPr>
          <a:xfrm>
            <a:off x="6553200" y="6258074"/>
            <a:ext cx="2133600" cy="365125"/>
          </a:xfrm>
        </p:spPr>
        <p:txBody>
          <a:bodyPr/>
          <a:lstStyle/>
          <a:p>
            <a:fld id="{A6FA4CD5-D695-45D9-B394-AC4FBF2F403A}" type="slidenum">
              <a:rPr lang="en-US" smtClean="0">
                <a:latin typeface="Times New Roman" pitchFamily="18" charset="0"/>
                <a:cs typeface="Times New Roman" pitchFamily="18" charset="0"/>
              </a:rPr>
              <a:pPr/>
              <a:t>30</a:t>
            </a:fld>
            <a:endParaRPr lang="en-US">
              <a:latin typeface="Times New Roman" pitchFamily="18" charset="0"/>
              <a:cs typeface="Times New Roman" pitchFamily="18" charset="0"/>
            </a:endParaRPr>
          </a:p>
        </p:txBody>
      </p:sp>
      <p:sp>
        <p:nvSpPr>
          <p:cNvPr id="8" name="Rectangle 3"/>
          <p:cNvSpPr>
            <a:spLocks noChangeArrowheads="1"/>
          </p:cNvSpPr>
          <p:nvPr/>
        </p:nvSpPr>
        <p:spPr bwMode="auto">
          <a:xfrm>
            <a:off x="251520" y="737890"/>
            <a:ext cx="3636404" cy="386854"/>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400" b="1" i="1" dirty="0" smtClean="0">
                <a:solidFill>
                  <a:srgbClr val="CC3300"/>
                </a:solidFill>
                <a:latin typeface="Times New Roman" pitchFamily="18" charset="0"/>
                <a:cs typeface="Times New Roman" pitchFamily="18" charset="0"/>
              </a:rPr>
              <a:t>Example Computation</a:t>
            </a:r>
            <a:endParaRPr lang="de-DE" sz="2400" b="1" i="1" dirty="0">
              <a:solidFill>
                <a:srgbClr val="CC3300"/>
              </a:solidFill>
              <a:latin typeface="Times New Roman" pitchFamily="18" charset="0"/>
              <a:cs typeface="Times New Roman" pitchFamily="18" charset="0"/>
            </a:endParaRPr>
          </a:p>
        </p:txBody>
      </p:sp>
      <p:grpSp>
        <p:nvGrpSpPr>
          <p:cNvPr id="2" name="Group 29"/>
          <p:cNvGrpSpPr/>
          <p:nvPr/>
        </p:nvGrpSpPr>
        <p:grpSpPr>
          <a:xfrm>
            <a:off x="5940152" y="800709"/>
            <a:ext cx="3135139" cy="2160240"/>
            <a:chOff x="5749022" y="692696"/>
            <a:chExt cx="3218766" cy="2275929"/>
          </a:xfrm>
        </p:grpSpPr>
        <p:graphicFrame>
          <p:nvGraphicFramePr>
            <p:cNvPr id="17" name="Object 16"/>
            <p:cNvGraphicFramePr>
              <a:graphicFrameLocks noChangeAspect="1"/>
            </p:cNvGraphicFramePr>
            <p:nvPr/>
          </p:nvGraphicFramePr>
          <p:xfrm>
            <a:off x="5822950" y="1117600"/>
            <a:ext cx="3144838" cy="1851025"/>
          </p:xfrm>
          <a:graphic>
            <a:graphicData uri="http://schemas.openxmlformats.org/presentationml/2006/ole">
              <p:oleObj spid="_x0000_s57346" name="Equation" r:id="rId3" imgW="4876560" imgH="2869920" progId="Equation.3">
                <p:embed/>
              </p:oleObj>
            </a:graphicData>
          </a:graphic>
        </p:graphicFrame>
        <p:sp>
          <p:nvSpPr>
            <p:cNvPr id="18" name="Rectangle 17"/>
            <p:cNvSpPr/>
            <p:nvPr/>
          </p:nvSpPr>
          <p:spPr>
            <a:xfrm>
              <a:off x="5749022" y="692696"/>
              <a:ext cx="3179971" cy="389111"/>
            </a:xfrm>
            <a:prstGeom prst="rect">
              <a:avLst/>
            </a:prstGeom>
            <a:solidFill>
              <a:srgbClr val="FFFF00"/>
            </a:solidFill>
          </p:spPr>
          <p:txBody>
            <a:bodyPr wrap="square">
              <a:spAutoFit/>
            </a:bodyPr>
            <a:lstStyle/>
            <a:p>
              <a:r>
                <a:rPr lang="en-US" b="1" i="1" dirty="0" smtClean="0">
                  <a:solidFill>
                    <a:srgbClr val="FF0000"/>
                  </a:solidFill>
                  <a:latin typeface="Times New Roman" pitchFamily="18" charset="0"/>
                  <a:cs typeface="Times New Roman" pitchFamily="18" charset="0"/>
                </a:rPr>
                <a:t>Forward Pass Computations</a:t>
              </a:r>
              <a:endParaRPr lang="en-US" b="1" i="1" dirty="0">
                <a:solidFill>
                  <a:srgbClr val="FF0000"/>
                </a:solidFill>
                <a:latin typeface="Times New Roman" pitchFamily="18" charset="0"/>
                <a:ea typeface="Times New Roman"/>
                <a:cs typeface="Times New Roman" pitchFamily="18" charset="0"/>
              </a:endParaRPr>
            </a:p>
          </p:txBody>
        </p:sp>
      </p:grpSp>
      <p:grpSp>
        <p:nvGrpSpPr>
          <p:cNvPr id="3" name="Group 30"/>
          <p:cNvGrpSpPr/>
          <p:nvPr/>
        </p:nvGrpSpPr>
        <p:grpSpPr>
          <a:xfrm>
            <a:off x="467544" y="2960948"/>
            <a:ext cx="4932547" cy="727432"/>
            <a:chOff x="235058" y="1700808"/>
            <a:chExt cx="5496363" cy="936625"/>
          </a:xfrm>
        </p:grpSpPr>
        <p:sp>
          <p:nvSpPr>
            <p:cNvPr id="10" name="TextBox 9"/>
            <p:cNvSpPr txBox="1"/>
            <p:nvPr/>
          </p:nvSpPr>
          <p:spPr>
            <a:xfrm>
              <a:off x="235058" y="1880828"/>
              <a:ext cx="1456622" cy="475544"/>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A</a:t>
              </a:r>
            </a:p>
          </p:txBody>
        </p:sp>
        <p:graphicFrame>
          <p:nvGraphicFramePr>
            <p:cNvPr id="134148" name="Object 2"/>
            <p:cNvGraphicFramePr>
              <a:graphicFrameLocks noChangeAspect="1"/>
            </p:cNvGraphicFramePr>
            <p:nvPr/>
          </p:nvGraphicFramePr>
          <p:xfrm>
            <a:off x="1835696" y="1700808"/>
            <a:ext cx="3895725" cy="936625"/>
          </p:xfrm>
          <a:graphic>
            <a:graphicData uri="http://schemas.openxmlformats.org/presentationml/2006/ole">
              <p:oleObj spid="_x0000_s57347" name="Equation" r:id="rId4" imgW="3593880" imgH="863280" progId="Equation.3">
                <p:embed/>
              </p:oleObj>
            </a:graphicData>
          </a:graphic>
        </p:graphicFrame>
      </p:grpSp>
      <p:grpSp>
        <p:nvGrpSpPr>
          <p:cNvPr id="7" name="Group 31"/>
          <p:cNvGrpSpPr/>
          <p:nvPr/>
        </p:nvGrpSpPr>
        <p:grpSpPr>
          <a:xfrm>
            <a:off x="467544" y="3752254"/>
            <a:ext cx="6477769" cy="1404938"/>
            <a:chOff x="155142" y="3068887"/>
            <a:chExt cx="7354749" cy="1659861"/>
          </a:xfrm>
        </p:grpSpPr>
        <p:sp>
          <p:nvSpPr>
            <p:cNvPr id="12" name="TextBox 11"/>
            <p:cNvSpPr txBox="1"/>
            <p:nvPr/>
          </p:nvSpPr>
          <p:spPr>
            <a:xfrm>
              <a:off x="155142" y="3664475"/>
              <a:ext cx="1348985" cy="436346"/>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B</a:t>
              </a:r>
            </a:p>
          </p:txBody>
        </p:sp>
        <p:graphicFrame>
          <p:nvGraphicFramePr>
            <p:cNvPr id="134150" name="Object 6"/>
            <p:cNvGraphicFramePr>
              <a:graphicFrameLocks noChangeAspect="1"/>
            </p:cNvGraphicFramePr>
            <p:nvPr/>
          </p:nvGraphicFramePr>
          <p:xfrm>
            <a:off x="1560100" y="3068887"/>
            <a:ext cx="5949791" cy="1659861"/>
          </p:xfrm>
          <a:graphic>
            <a:graphicData uri="http://schemas.openxmlformats.org/presentationml/2006/ole">
              <p:oleObj spid="_x0000_s57348" name="Equation" r:id="rId5" imgW="6565680" imgH="1841400" progId="Equation.3">
                <p:embed/>
              </p:oleObj>
            </a:graphicData>
          </a:graphic>
        </p:graphicFrame>
      </p:grpSp>
      <p:grpSp>
        <p:nvGrpSpPr>
          <p:cNvPr id="9" name="Group 32"/>
          <p:cNvGrpSpPr/>
          <p:nvPr/>
        </p:nvGrpSpPr>
        <p:grpSpPr>
          <a:xfrm>
            <a:off x="395536" y="5228803"/>
            <a:ext cx="6378569" cy="1152525"/>
            <a:chOff x="-389049" y="4745396"/>
            <a:chExt cx="6980027" cy="1404640"/>
          </a:xfrm>
        </p:grpSpPr>
        <p:sp>
          <p:nvSpPr>
            <p:cNvPr id="14" name="TextBox 13"/>
            <p:cNvSpPr txBox="1"/>
            <p:nvPr/>
          </p:nvSpPr>
          <p:spPr>
            <a:xfrm>
              <a:off x="-389049" y="5157192"/>
              <a:ext cx="1332148" cy="369332"/>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C</a:t>
              </a:r>
            </a:p>
          </p:txBody>
        </p:sp>
        <p:graphicFrame>
          <p:nvGraphicFramePr>
            <p:cNvPr id="134151" name="Object 7"/>
            <p:cNvGraphicFramePr>
              <a:graphicFrameLocks noChangeAspect="1"/>
            </p:cNvGraphicFramePr>
            <p:nvPr/>
          </p:nvGraphicFramePr>
          <p:xfrm>
            <a:off x="1265707" y="4745396"/>
            <a:ext cx="5325271" cy="1404640"/>
          </p:xfrm>
          <a:graphic>
            <a:graphicData uri="http://schemas.openxmlformats.org/presentationml/2006/ole">
              <p:oleObj spid="_x0000_s57349" name="Equation" r:id="rId6" imgW="5232240" imgH="1371600" progId="Equation.3">
                <p:embed/>
              </p:oleObj>
            </a:graphicData>
          </a:graphic>
        </p:graphicFrame>
      </p:grpSp>
      <p:grpSp>
        <p:nvGrpSpPr>
          <p:cNvPr id="11" name="Group 65"/>
          <p:cNvGrpSpPr/>
          <p:nvPr/>
        </p:nvGrpSpPr>
        <p:grpSpPr>
          <a:xfrm>
            <a:off x="179512" y="1031478"/>
            <a:ext cx="5760641" cy="1821458"/>
            <a:chOff x="179512" y="1031478"/>
            <a:chExt cx="5760641" cy="1821458"/>
          </a:xfrm>
        </p:grpSpPr>
        <p:grpSp>
          <p:nvGrpSpPr>
            <p:cNvPr id="13" name="Group 18"/>
            <p:cNvGrpSpPr/>
            <p:nvPr/>
          </p:nvGrpSpPr>
          <p:grpSpPr>
            <a:xfrm>
              <a:off x="179512" y="1124744"/>
              <a:ext cx="5760641" cy="1728192"/>
              <a:chOff x="-72149" y="0"/>
              <a:chExt cx="5808211" cy="2240280"/>
            </a:xfrm>
          </p:grpSpPr>
          <p:sp>
            <p:nvSpPr>
              <p:cNvPr id="20" name="TextBox 6"/>
              <p:cNvSpPr txBox="1"/>
              <p:nvPr/>
            </p:nvSpPr>
            <p:spPr>
              <a:xfrm>
                <a:off x="-72149" y="655321"/>
                <a:ext cx="1125341" cy="769621"/>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i="1" dirty="0" smtClean="0">
                    <a:solidFill>
                      <a:srgbClr val="FF0000"/>
                    </a:solidFill>
                    <a:latin typeface="Times New Roman" pitchFamily="18" charset="0"/>
                    <a:cs typeface="Times New Roman" pitchFamily="18" charset="0"/>
                  </a:rPr>
                  <a:t>A  </a:t>
                </a:r>
                <a:r>
                  <a:rPr lang="en-US" sz="1200" dirty="0" smtClean="0">
                    <a:latin typeface="Times New Roman" pitchFamily="18" charset="0"/>
                    <a:cs typeface="Times New Roman" pitchFamily="18" charset="0"/>
                  </a:rPr>
                  <a:t>Develop</a:t>
                </a:r>
                <a:r>
                  <a:rPr lang="en-US" sz="1200" baseline="0" dirty="0" smtClean="0">
                    <a:latin typeface="Times New Roman" pitchFamily="18" charset="0"/>
                    <a:cs typeface="Times New Roman" pitchFamily="18" charset="0"/>
                  </a:rPr>
                  <a:t> </a:t>
                </a:r>
                <a:r>
                  <a:rPr lang="en-US" sz="1200" baseline="0" dirty="0">
                    <a:latin typeface="Times New Roman" pitchFamily="18" charset="0"/>
                    <a:cs typeface="Times New Roman" pitchFamily="18" charset="0"/>
                  </a:rPr>
                  <a:t>system spec. </a:t>
                </a:r>
              </a:p>
              <a:p>
                <a:pPr algn="ctr"/>
                <a:r>
                  <a:rPr lang="en-US" sz="1200" baseline="0" dirty="0">
                    <a:latin typeface="Times New Roman" pitchFamily="18" charset="0"/>
                    <a:cs typeface="Times New Roman" pitchFamily="18" charset="0"/>
                  </a:rPr>
                  <a:t>(</a:t>
                </a:r>
                <a:r>
                  <a:rPr lang="en-US" sz="1200" b="1" baseline="0" dirty="0">
                    <a:solidFill>
                      <a:srgbClr val="0000CC"/>
                    </a:solidFill>
                    <a:latin typeface="Times New Roman" pitchFamily="18" charset="0"/>
                    <a:cs typeface="Times New Roman" pitchFamily="18" charset="0"/>
                  </a:rPr>
                  <a:t>D=8</a:t>
                </a:r>
                <a:r>
                  <a:rPr lang="en-US" sz="1200" baseline="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sp>
            <p:nvSpPr>
              <p:cNvPr id="21" name="TextBox 8"/>
              <p:cNvSpPr txBox="1"/>
              <p:nvPr/>
            </p:nvSpPr>
            <p:spPr>
              <a:xfrm>
                <a:off x="2868257" y="1470659"/>
                <a:ext cx="1197943" cy="769621"/>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i="1" dirty="0" smtClean="0">
                    <a:solidFill>
                      <a:srgbClr val="FF0000"/>
                    </a:solidFill>
                    <a:latin typeface="Times New Roman" pitchFamily="18" charset="0"/>
                    <a:cs typeface="Times New Roman" pitchFamily="18" charset="0"/>
                  </a:rPr>
                  <a:t>C  </a:t>
                </a:r>
                <a:r>
                  <a:rPr lang="en-US" sz="1200" dirty="0" smtClean="0">
                    <a:latin typeface="Times New Roman" pitchFamily="18" charset="0"/>
                    <a:cs typeface="Times New Roman" pitchFamily="18" charset="0"/>
                  </a:rPr>
                  <a:t>Collect </a:t>
                </a:r>
                <a:r>
                  <a:rPr lang="en-US" sz="1200" dirty="0">
                    <a:latin typeface="Times New Roman" pitchFamily="18" charset="0"/>
                    <a:cs typeface="Times New Roman" pitchFamily="18" charset="0"/>
                  </a:rPr>
                  <a:t>system data </a:t>
                </a:r>
              </a:p>
              <a:p>
                <a:pPr algn="ctr"/>
                <a:r>
                  <a:rPr lang="en-US" sz="1200" baseline="0" dirty="0">
                    <a:latin typeface="Times New Roman" pitchFamily="18" charset="0"/>
                    <a:cs typeface="Times New Roman" pitchFamily="18" charset="0"/>
                  </a:rPr>
                  <a:t>(</a:t>
                </a:r>
                <a:r>
                  <a:rPr lang="en-US" sz="1200" b="1" baseline="0" dirty="0">
                    <a:solidFill>
                      <a:srgbClr val="0000CC"/>
                    </a:solidFill>
                    <a:latin typeface="Times New Roman" pitchFamily="18" charset="0"/>
                    <a:cs typeface="Times New Roman" pitchFamily="18" charset="0"/>
                  </a:rPr>
                  <a:t>D=4</a:t>
                </a:r>
                <a:r>
                  <a:rPr lang="en-US" sz="1200" baseline="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sp>
            <p:nvSpPr>
              <p:cNvPr id="22" name="TextBox 9"/>
              <p:cNvSpPr txBox="1"/>
              <p:nvPr/>
            </p:nvSpPr>
            <p:spPr>
              <a:xfrm>
                <a:off x="2868257" y="0"/>
                <a:ext cx="1300991" cy="77724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i="1" dirty="0" smtClean="0">
                    <a:solidFill>
                      <a:srgbClr val="FF0000"/>
                    </a:solidFill>
                    <a:latin typeface="Times New Roman" pitchFamily="18" charset="0"/>
                    <a:cs typeface="Times New Roman" pitchFamily="18" charset="0"/>
                  </a:rPr>
                  <a:t>D </a:t>
                </a:r>
                <a:r>
                  <a:rPr lang="en-US" sz="1200" dirty="0" smtClean="0">
                    <a:latin typeface="Times New Roman" pitchFamily="18" charset="0"/>
                    <a:cs typeface="Times New Roman" pitchFamily="18" charset="0"/>
                  </a:rPr>
                  <a:t>Test </a:t>
                </a:r>
                <a:r>
                  <a:rPr lang="en-US" sz="1200" dirty="0">
                    <a:latin typeface="Times New Roman" pitchFamily="18" charset="0"/>
                    <a:cs typeface="Times New Roman" pitchFamily="18" charset="0"/>
                  </a:rPr>
                  <a:t>&amp; debug program</a:t>
                </a:r>
                <a:r>
                  <a:rPr lang="en-US" sz="1200" baseline="0" dirty="0">
                    <a:latin typeface="Times New Roman" pitchFamily="18" charset="0"/>
                    <a:cs typeface="Times New Roman" pitchFamily="18" charset="0"/>
                  </a:rPr>
                  <a:t> </a:t>
                </a:r>
              </a:p>
              <a:p>
                <a:pPr algn="ctr"/>
                <a:r>
                  <a:rPr lang="en-US" sz="1200" baseline="0" dirty="0">
                    <a:latin typeface="Times New Roman" pitchFamily="18" charset="0"/>
                    <a:cs typeface="Times New Roman" pitchFamily="18" charset="0"/>
                  </a:rPr>
                  <a:t>(</a:t>
                </a:r>
                <a:r>
                  <a:rPr lang="en-US" sz="1200" b="1" baseline="0" dirty="0">
                    <a:solidFill>
                      <a:srgbClr val="0000CC"/>
                    </a:solidFill>
                    <a:latin typeface="Times New Roman" pitchFamily="18" charset="0"/>
                    <a:cs typeface="Times New Roman" pitchFamily="18" charset="0"/>
                  </a:rPr>
                  <a:t>D=6</a:t>
                </a:r>
                <a:r>
                  <a:rPr lang="en-US" sz="1200" baseline="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sp>
            <p:nvSpPr>
              <p:cNvPr id="23" name="TextBox 10"/>
              <p:cNvSpPr txBox="1"/>
              <p:nvPr/>
            </p:nvSpPr>
            <p:spPr>
              <a:xfrm>
                <a:off x="4853940" y="1470660"/>
                <a:ext cx="845820" cy="76962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i="1" dirty="0" smtClean="0">
                    <a:solidFill>
                      <a:srgbClr val="FF0000"/>
                    </a:solidFill>
                    <a:latin typeface="Times New Roman" pitchFamily="18" charset="0"/>
                    <a:cs typeface="Times New Roman" pitchFamily="18" charset="0"/>
                  </a:rPr>
                  <a:t>E  </a:t>
                </a:r>
                <a:r>
                  <a:rPr lang="en-US" sz="1200" dirty="0" smtClean="0">
                    <a:latin typeface="Times New Roman" pitchFamily="18" charset="0"/>
                    <a:cs typeface="Times New Roman" pitchFamily="18" charset="0"/>
                  </a:rPr>
                  <a:t>Run </a:t>
                </a:r>
                <a:r>
                  <a:rPr lang="en-US" sz="1200" dirty="0">
                    <a:latin typeface="Times New Roman" pitchFamily="18" charset="0"/>
                    <a:cs typeface="Times New Roman" pitchFamily="18" charset="0"/>
                  </a:rPr>
                  <a:t>program</a:t>
                </a:r>
              </a:p>
              <a:p>
                <a:pPr algn="ctr"/>
                <a:r>
                  <a:rPr lang="en-US" sz="1200" baseline="0" dirty="0">
                    <a:latin typeface="Times New Roman" pitchFamily="18" charset="0"/>
                    <a:cs typeface="Times New Roman" pitchFamily="18" charset="0"/>
                  </a:rPr>
                  <a:t>(</a:t>
                </a:r>
                <a:r>
                  <a:rPr lang="en-US" sz="1200" b="1" baseline="0" dirty="0">
                    <a:solidFill>
                      <a:srgbClr val="0000CC"/>
                    </a:solidFill>
                    <a:latin typeface="Times New Roman" pitchFamily="18" charset="0"/>
                    <a:cs typeface="Times New Roman" pitchFamily="18" charset="0"/>
                  </a:rPr>
                  <a:t>D=6</a:t>
                </a:r>
                <a:r>
                  <a:rPr lang="en-US" sz="1200" baseline="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sp>
            <p:nvSpPr>
              <p:cNvPr id="24" name="TextBox 11"/>
              <p:cNvSpPr txBox="1"/>
              <p:nvPr/>
            </p:nvSpPr>
            <p:spPr>
              <a:xfrm>
                <a:off x="4719625" y="0"/>
                <a:ext cx="1016437" cy="761999"/>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i="1" dirty="0" smtClean="0">
                    <a:solidFill>
                      <a:srgbClr val="FF0000"/>
                    </a:solidFill>
                    <a:latin typeface="Times New Roman" pitchFamily="18" charset="0"/>
                    <a:cs typeface="Times New Roman" pitchFamily="18" charset="0"/>
                  </a:rPr>
                  <a:t>F  </a:t>
                </a:r>
                <a:r>
                  <a:rPr lang="en-US" sz="1200" dirty="0" smtClean="0">
                    <a:latin typeface="Times New Roman" pitchFamily="18" charset="0"/>
                    <a:cs typeface="Times New Roman" pitchFamily="18" charset="0"/>
                  </a:rPr>
                  <a:t>Document </a:t>
                </a:r>
                <a:r>
                  <a:rPr lang="en-US" sz="1200" dirty="0">
                    <a:latin typeface="Times New Roman" pitchFamily="18" charset="0"/>
                    <a:cs typeface="Times New Roman" pitchFamily="18" charset="0"/>
                  </a:rPr>
                  <a:t>program</a:t>
                </a:r>
                <a:r>
                  <a:rPr lang="en-US" sz="1200" baseline="0" dirty="0">
                    <a:latin typeface="Times New Roman" pitchFamily="18" charset="0"/>
                    <a:cs typeface="Times New Roman" pitchFamily="18" charset="0"/>
                  </a:rPr>
                  <a:t> </a:t>
                </a:r>
              </a:p>
              <a:p>
                <a:pPr algn="ctr"/>
                <a:r>
                  <a:rPr lang="en-US" sz="1200" baseline="0" dirty="0">
                    <a:latin typeface="Times New Roman" pitchFamily="18" charset="0"/>
                    <a:cs typeface="Times New Roman" pitchFamily="18" charset="0"/>
                  </a:rPr>
                  <a:t>(</a:t>
                </a:r>
                <a:r>
                  <a:rPr lang="en-US" sz="1200" b="1" baseline="0" dirty="0">
                    <a:solidFill>
                      <a:srgbClr val="0000CC"/>
                    </a:solidFill>
                    <a:latin typeface="Times New Roman" pitchFamily="18" charset="0"/>
                    <a:cs typeface="Times New Roman" pitchFamily="18" charset="0"/>
                  </a:rPr>
                  <a:t>D=12</a:t>
                </a:r>
                <a:r>
                  <a:rPr lang="en-US" sz="1200" baseline="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cxnSp>
            <p:nvCxnSpPr>
              <p:cNvPr id="25" name="Straight Arrow Connector 24"/>
              <p:cNvCxnSpPr>
                <a:stCxn id="22" idx="3"/>
                <a:endCxn id="24" idx="1"/>
              </p:cNvCxnSpPr>
              <p:nvPr/>
            </p:nvCxnSpPr>
            <p:spPr>
              <a:xfrm flipV="1">
                <a:off x="4169249" y="381000"/>
                <a:ext cx="550376" cy="762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21" idx="3"/>
                <a:endCxn id="23" idx="1"/>
              </p:cNvCxnSpPr>
              <p:nvPr/>
            </p:nvCxnSpPr>
            <p:spPr>
              <a:xfrm>
                <a:off x="4066201" y="1855470"/>
                <a:ext cx="787739"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Elbow Connector 26"/>
              <p:cNvCxnSpPr>
                <a:stCxn id="22" idx="3"/>
                <a:endCxn id="23" idx="1"/>
              </p:cNvCxnSpPr>
              <p:nvPr/>
            </p:nvCxnSpPr>
            <p:spPr>
              <a:xfrm>
                <a:off x="4169249" y="388621"/>
                <a:ext cx="684691" cy="1466850"/>
              </a:xfrm>
              <a:prstGeom prst="bentConnector3">
                <a:avLst>
                  <a:gd name="adj1" fmla="val 35039"/>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TextBox 7"/>
              <p:cNvSpPr txBox="1"/>
              <p:nvPr/>
            </p:nvSpPr>
            <p:spPr>
              <a:xfrm>
                <a:off x="1271000" y="662940"/>
                <a:ext cx="1161642" cy="769621"/>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i="1" dirty="0" smtClean="0">
                    <a:solidFill>
                      <a:srgbClr val="FF0000"/>
                    </a:solidFill>
                    <a:latin typeface="Times New Roman" pitchFamily="18" charset="0"/>
                    <a:cs typeface="Times New Roman" pitchFamily="18" charset="0"/>
                  </a:rPr>
                  <a:t>B  </a:t>
                </a:r>
                <a:r>
                  <a:rPr lang="en-US" sz="1200" dirty="0" smtClean="0">
                    <a:latin typeface="Times New Roman" pitchFamily="18" charset="0"/>
                    <a:cs typeface="Times New Roman" pitchFamily="18" charset="0"/>
                  </a:rPr>
                  <a:t>Write </a:t>
                </a:r>
                <a:r>
                  <a:rPr lang="en-US" sz="1200" baseline="0" dirty="0" smtClean="0">
                    <a:latin typeface="Times New Roman" pitchFamily="18" charset="0"/>
                    <a:cs typeface="Times New Roman" pitchFamily="18" charset="0"/>
                  </a:rPr>
                  <a:t>comp</a:t>
                </a:r>
                <a:r>
                  <a:rPr lang="en-US" sz="1200" baseline="0" dirty="0">
                    <a:latin typeface="Times New Roman" pitchFamily="18" charset="0"/>
                    <a:cs typeface="Times New Roman" pitchFamily="18" charset="0"/>
                  </a:rPr>
                  <a:t>. program </a:t>
                </a:r>
              </a:p>
              <a:p>
                <a:pPr algn="ctr"/>
                <a:r>
                  <a:rPr lang="en-US" sz="1200" baseline="0" dirty="0">
                    <a:latin typeface="Times New Roman" pitchFamily="18" charset="0"/>
                    <a:cs typeface="Times New Roman" pitchFamily="18" charset="0"/>
                  </a:rPr>
                  <a:t>(</a:t>
                </a:r>
                <a:r>
                  <a:rPr lang="en-US" sz="1200" b="1" baseline="0" dirty="0">
                    <a:solidFill>
                      <a:srgbClr val="0000CC"/>
                    </a:solidFill>
                    <a:latin typeface="Times New Roman" pitchFamily="18" charset="0"/>
                    <a:cs typeface="Times New Roman" pitchFamily="18" charset="0"/>
                  </a:rPr>
                  <a:t>D=12</a:t>
                </a:r>
                <a:r>
                  <a:rPr lang="en-US" sz="1200" baseline="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cxnSp>
            <p:nvCxnSpPr>
              <p:cNvPr id="29" name="Straight Arrow Connector 28"/>
              <p:cNvCxnSpPr>
                <a:stCxn id="20" idx="3"/>
                <a:endCxn id="28" idx="1"/>
              </p:cNvCxnSpPr>
              <p:nvPr/>
            </p:nvCxnSpPr>
            <p:spPr>
              <a:xfrm>
                <a:off x="1053192" y="1040131"/>
                <a:ext cx="217808" cy="762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4" name="Elbow Connector 33"/>
              <p:cNvCxnSpPr>
                <a:stCxn id="28" idx="3"/>
                <a:endCxn id="22" idx="1"/>
              </p:cNvCxnSpPr>
              <p:nvPr/>
            </p:nvCxnSpPr>
            <p:spPr>
              <a:xfrm flipV="1">
                <a:off x="2432642" y="388621"/>
                <a:ext cx="435616" cy="659130"/>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5" name="Elbow Connector 34"/>
              <p:cNvCxnSpPr>
                <a:stCxn id="28" idx="3"/>
                <a:endCxn id="21" idx="1"/>
              </p:cNvCxnSpPr>
              <p:nvPr/>
            </p:nvCxnSpPr>
            <p:spPr>
              <a:xfrm>
                <a:off x="2432642" y="1047751"/>
                <a:ext cx="435616" cy="807719"/>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15" name="Group 57"/>
            <p:cNvGrpSpPr/>
            <p:nvPr/>
          </p:nvGrpSpPr>
          <p:grpSpPr>
            <a:xfrm>
              <a:off x="1151620" y="1031478"/>
              <a:ext cx="3960440" cy="1641438"/>
              <a:chOff x="876300" y="562453"/>
              <a:chExt cx="3082156" cy="1069577"/>
            </a:xfrm>
          </p:grpSpPr>
          <p:sp>
            <p:nvSpPr>
              <p:cNvPr id="59" name="TextBox 26"/>
              <p:cNvSpPr txBox="1"/>
              <p:nvPr/>
            </p:nvSpPr>
            <p:spPr>
              <a:xfrm>
                <a:off x="3285986" y="1368122"/>
                <a:ext cx="363059" cy="263908"/>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a:solidFill>
                      <a:srgbClr val="C00000"/>
                    </a:solidFill>
                    <a:latin typeface="Times New Roman" pitchFamily="18" charset="0"/>
                    <a:cs typeface="Times New Roman" pitchFamily="18" charset="0"/>
                  </a:rPr>
                  <a:t>FS</a:t>
                </a:r>
                <a:r>
                  <a:rPr lang="en-US" baseline="0" dirty="0">
                    <a:solidFill>
                      <a:srgbClr val="C00000"/>
                    </a:solidFill>
                    <a:latin typeface="Times New Roman" pitchFamily="18" charset="0"/>
                    <a:cs typeface="Times New Roman" pitchFamily="18" charset="0"/>
                  </a:rPr>
                  <a:t> 0</a:t>
                </a:r>
              </a:p>
            </p:txBody>
          </p:sp>
          <p:sp>
            <p:nvSpPr>
              <p:cNvPr id="60" name="TextBox 24"/>
              <p:cNvSpPr txBox="1"/>
              <p:nvPr/>
            </p:nvSpPr>
            <p:spPr>
              <a:xfrm>
                <a:off x="876300" y="670147"/>
                <a:ext cx="419099" cy="33929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a:solidFill>
                      <a:srgbClr val="C00000"/>
                    </a:solidFill>
                    <a:latin typeface="Times New Roman" pitchFamily="18" charset="0"/>
                    <a:cs typeface="Times New Roman" pitchFamily="18" charset="0"/>
                  </a:rPr>
                  <a:t>SS</a:t>
                </a:r>
                <a:r>
                  <a:rPr lang="en-US" baseline="0" dirty="0">
                    <a:solidFill>
                      <a:srgbClr val="C00000"/>
                    </a:solidFill>
                    <a:latin typeface="Times New Roman" pitchFamily="18" charset="0"/>
                    <a:cs typeface="Times New Roman" pitchFamily="18" charset="0"/>
                  </a:rPr>
                  <a:t> 3</a:t>
                </a:r>
              </a:p>
              <a:p>
                <a:pPr algn="ctr"/>
                <a:r>
                  <a:rPr lang="en-US" baseline="0" dirty="0">
                    <a:solidFill>
                      <a:srgbClr val="C00000"/>
                    </a:solidFill>
                    <a:latin typeface="Times New Roman" pitchFamily="18" charset="0"/>
                    <a:cs typeface="Times New Roman" pitchFamily="18" charset="0"/>
                  </a:rPr>
                  <a:t>FF 4</a:t>
                </a:r>
                <a:endParaRPr lang="en-US" dirty="0">
                  <a:solidFill>
                    <a:srgbClr val="C00000"/>
                  </a:solidFill>
                  <a:latin typeface="Times New Roman" pitchFamily="18" charset="0"/>
                  <a:cs typeface="Times New Roman" pitchFamily="18" charset="0"/>
                </a:endParaRPr>
              </a:p>
            </p:txBody>
          </p:sp>
          <p:sp>
            <p:nvSpPr>
              <p:cNvPr id="61" name="TextBox 25"/>
              <p:cNvSpPr txBox="1"/>
              <p:nvPr/>
            </p:nvSpPr>
            <p:spPr>
              <a:xfrm>
                <a:off x="2137183" y="860898"/>
                <a:ext cx="336235" cy="2784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a:solidFill>
                      <a:srgbClr val="C00000"/>
                    </a:solidFill>
                    <a:latin typeface="Times New Roman" pitchFamily="18" charset="0"/>
                    <a:cs typeface="Times New Roman" pitchFamily="18" charset="0"/>
                  </a:rPr>
                  <a:t>FS</a:t>
                </a:r>
                <a:r>
                  <a:rPr lang="en-US" baseline="0" dirty="0">
                    <a:solidFill>
                      <a:srgbClr val="C00000"/>
                    </a:solidFill>
                    <a:latin typeface="Times New Roman" pitchFamily="18" charset="0"/>
                    <a:cs typeface="Times New Roman" pitchFamily="18" charset="0"/>
                  </a:rPr>
                  <a:t> 0</a:t>
                </a:r>
              </a:p>
            </p:txBody>
          </p:sp>
          <p:sp>
            <p:nvSpPr>
              <p:cNvPr id="62" name="TextBox 27"/>
              <p:cNvSpPr txBox="1"/>
              <p:nvPr/>
            </p:nvSpPr>
            <p:spPr>
              <a:xfrm>
                <a:off x="3594201" y="1054201"/>
                <a:ext cx="364255" cy="17899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a:solidFill>
                      <a:srgbClr val="C00000"/>
                    </a:solidFill>
                    <a:latin typeface="Times New Roman" pitchFamily="18" charset="0"/>
                    <a:cs typeface="Times New Roman" pitchFamily="18" charset="0"/>
                  </a:rPr>
                  <a:t>FS</a:t>
                </a:r>
                <a:r>
                  <a:rPr lang="en-US" baseline="0" dirty="0">
                    <a:solidFill>
                      <a:srgbClr val="C00000"/>
                    </a:solidFill>
                    <a:latin typeface="Times New Roman" pitchFamily="18" charset="0"/>
                    <a:cs typeface="Times New Roman" pitchFamily="18" charset="0"/>
                  </a:rPr>
                  <a:t> 0</a:t>
                </a:r>
              </a:p>
            </p:txBody>
          </p:sp>
          <p:sp>
            <p:nvSpPr>
              <p:cNvPr id="63" name="TextBox 28"/>
              <p:cNvSpPr txBox="1"/>
              <p:nvPr/>
            </p:nvSpPr>
            <p:spPr>
              <a:xfrm>
                <a:off x="2166398" y="1276653"/>
                <a:ext cx="307020" cy="28499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a:solidFill>
                      <a:srgbClr val="C00000"/>
                    </a:solidFill>
                    <a:latin typeface="Times New Roman" pitchFamily="18" charset="0"/>
                    <a:cs typeface="Times New Roman" pitchFamily="18" charset="0"/>
                  </a:rPr>
                  <a:t>SS</a:t>
                </a:r>
                <a:r>
                  <a:rPr lang="en-US" baseline="0" dirty="0">
                    <a:solidFill>
                      <a:srgbClr val="C00000"/>
                    </a:solidFill>
                    <a:latin typeface="Times New Roman" pitchFamily="18" charset="0"/>
                    <a:cs typeface="Times New Roman" pitchFamily="18" charset="0"/>
                  </a:rPr>
                  <a:t> 6</a:t>
                </a:r>
              </a:p>
            </p:txBody>
          </p:sp>
          <p:sp>
            <p:nvSpPr>
              <p:cNvPr id="64" name="TextBox 29"/>
              <p:cNvSpPr txBox="1"/>
              <p:nvPr/>
            </p:nvSpPr>
            <p:spPr>
              <a:xfrm>
                <a:off x="3538162" y="562453"/>
                <a:ext cx="336235" cy="29537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a:solidFill>
                      <a:srgbClr val="C00000"/>
                    </a:solidFill>
                    <a:latin typeface="Times New Roman" pitchFamily="18" charset="0"/>
                    <a:cs typeface="Times New Roman" pitchFamily="18" charset="0"/>
                  </a:rPr>
                  <a:t>SF</a:t>
                </a:r>
                <a:r>
                  <a:rPr lang="en-US" baseline="0" dirty="0">
                    <a:solidFill>
                      <a:srgbClr val="C00000"/>
                    </a:solidFill>
                    <a:latin typeface="Times New Roman" pitchFamily="18" charset="0"/>
                    <a:cs typeface="Times New Roman" pitchFamily="18" charset="0"/>
                  </a:rPr>
                  <a:t> 12</a:t>
                </a: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0" y="0"/>
            <a:ext cx="9144000" cy="648072"/>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defRPr/>
            </a:pPr>
            <a:r>
              <a:rPr lang="en-US" sz="4000" b="1" i="1" dirty="0" smtClean="0">
                <a:solidFill>
                  <a:schemeClr val="bg1"/>
                </a:solidFill>
                <a:latin typeface="Times New Roman" pitchFamily="18" charset="0"/>
                <a:cs typeface="Times New Roman" pitchFamily="18" charset="0"/>
              </a:rPr>
              <a:t>Precedence Diagramming</a:t>
            </a:r>
            <a:r>
              <a:rPr lang="de-DE" sz="4000" b="1" i="1" dirty="0" smtClean="0">
                <a:solidFill>
                  <a:schemeClr val="bg1"/>
                </a:solidFill>
                <a:latin typeface="Times New Roman" pitchFamily="18" charset="0"/>
                <a:cs typeface="Times New Roman" pitchFamily="18" charset="0"/>
              </a:rPr>
              <a:t> </a:t>
            </a:r>
            <a:r>
              <a:rPr lang="en-US" sz="4000" b="1" i="1" dirty="0" smtClean="0">
                <a:solidFill>
                  <a:schemeClr val="bg1"/>
                </a:solidFill>
                <a:latin typeface="Times New Roman" pitchFamily="18" charset="0"/>
                <a:cs typeface="Times New Roman" pitchFamily="18" charset="0"/>
              </a:rPr>
              <a:t>Calculations</a:t>
            </a:r>
          </a:p>
        </p:txBody>
      </p:sp>
      <p:sp>
        <p:nvSpPr>
          <p:cNvPr id="5" name="Date Placeholder 4"/>
          <p:cNvSpPr>
            <a:spLocks noGrp="1"/>
          </p:cNvSpPr>
          <p:nvPr>
            <p:ph type="dt" sz="half" idx="10"/>
          </p:nvPr>
        </p:nvSpPr>
        <p:spPr>
          <a:xfrm>
            <a:off x="457200" y="6258074"/>
            <a:ext cx="2133600" cy="365125"/>
          </a:xfrm>
        </p:spPr>
        <p:txBody>
          <a:bodyPr/>
          <a:lstStyle/>
          <a:p>
            <a:fld id="{60CD6723-19D5-4F31-A6BB-A50CB127BE07}" type="datetime3">
              <a:rPr lang="en-US" smtClean="0"/>
              <a:pPr/>
              <a:t>16 February 2013</a:t>
            </a:fld>
            <a:endParaRPr lang="en-US" dirty="0"/>
          </a:p>
        </p:txBody>
      </p:sp>
      <p:sp>
        <p:nvSpPr>
          <p:cNvPr id="6" name="Slide Number Placeholder 5"/>
          <p:cNvSpPr>
            <a:spLocks noGrp="1"/>
          </p:cNvSpPr>
          <p:nvPr>
            <p:ph type="sldNum" sz="quarter" idx="12"/>
          </p:nvPr>
        </p:nvSpPr>
        <p:spPr>
          <a:xfrm>
            <a:off x="6553200" y="6258074"/>
            <a:ext cx="2133600" cy="365125"/>
          </a:xfrm>
        </p:spPr>
        <p:txBody>
          <a:bodyPr/>
          <a:lstStyle/>
          <a:p>
            <a:fld id="{A6FA4CD5-D695-45D9-B394-AC4FBF2F403A}" type="slidenum">
              <a:rPr lang="en-US" smtClean="0">
                <a:latin typeface="Times New Roman" pitchFamily="18" charset="0"/>
                <a:cs typeface="Times New Roman" pitchFamily="18" charset="0"/>
              </a:rPr>
              <a:pPr/>
              <a:t>31</a:t>
            </a:fld>
            <a:endParaRPr lang="en-US">
              <a:latin typeface="Times New Roman" pitchFamily="18" charset="0"/>
              <a:cs typeface="Times New Roman" pitchFamily="18" charset="0"/>
            </a:endParaRPr>
          </a:p>
        </p:txBody>
      </p:sp>
      <p:grpSp>
        <p:nvGrpSpPr>
          <p:cNvPr id="2" name="Group 32"/>
          <p:cNvGrpSpPr/>
          <p:nvPr/>
        </p:nvGrpSpPr>
        <p:grpSpPr>
          <a:xfrm>
            <a:off x="107504" y="2925043"/>
            <a:ext cx="5868652" cy="1044017"/>
            <a:chOff x="143508" y="1412875"/>
            <a:chExt cx="5930267" cy="1057275"/>
          </a:xfrm>
        </p:grpSpPr>
        <p:sp>
          <p:nvSpPr>
            <p:cNvPr id="20" name="TextBox 19"/>
            <p:cNvSpPr txBox="1"/>
            <p:nvPr/>
          </p:nvSpPr>
          <p:spPr>
            <a:xfrm>
              <a:off x="143508" y="1700808"/>
              <a:ext cx="1273370" cy="374022"/>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D</a:t>
              </a:r>
            </a:p>
          </p:txBody>
        </p:sp>
        <p:graphicFrame>
          <p:nvGraphicFramePr>
            <p:cNvPr id="134152" name="Object 2"/>
            <p:cNvGraphicFramePr>
              <a:graphicFrameLocks noChangeAspect="1"/>
            </p:cNvGraphicFramePr>
            <p:nvPr/>
          </p:nvGraphicFramePr>
          <p:xfrm>
            <a:off x="1489075" y="1412875"/>
            <a:ext cx="4584700" cy="1057275"/>
          </p:xfrm>
          <a:graphic>
            <a:graphicData uri="http://schemas.openxmlformats.org/presentationml/2006/ole">
              <p:oleObj spid="_x0000_s58370" name="Equation" r:id="rId3" imgW="5181480" imgH="1371600" progId="Equation.3">
                <p:embed/>
              </p:oleObj>
            </a:graphicData>
          </a:graphic>
        </p:graphicFrame>
      </p:grpSp>
      <p:grpSp>
        <p:nvGrpSpPr>
          <p:cNvPr id="3" name="Group 28"/>
          <p:cNvGrpSpPr/>
          <p:nvPr/>
        </p:nvGrpSpPr>
        <p:grpSpPr>
          <a:xfrm>
            <a:off x="179512" y="4052999"/>
            <a:ext cx="6732749" cy="1284213"/>
            <a:chOff x="96243" y="2936875"/>
            <a:chExt cx="7153870" cy="1511300"/>
          </a:xfrm>
        </p:grpSpPr>
        <p:sp>
          <p:nvSpPr>
            <p:cNvPr id="21" name="TextBox 20"/>
            <p:cNvSpPr txBox="1"/>
            <p:nvPr/>
          </p:nvSpPr>
          <p:spPr>
            <a:xfrm>
              <a:off x="96243" y="3500438"/>
              <a:ext cx="1404156" cy="369332"/>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E</a:t>
              </a:r>
            </a:p>
          </p:txBody>
        </p:sp>
        <p:graphicFrame>
          <p:nvGraphicFramePr>
            <p:cNvPr id="134153" name="Object 2"/>
            <p:cNvGraphicFramePr>
              <a:graphicFrameLocks noChangeAspect="1"/>
            </p:cNvGraphicFramePr>
            <p:nvPr/>
          </p:nvGraphicFramePr>
          <p:xfrm>
            <a:off x="1412875" y="2936875"/>
            <a:ext cx="5837238" cy="1511300"/>
          </p:xfrm>
          <a:graphic>
            <a:graphicData uri="http://schemas.openxmlformats.org/presentationml/2006/ole">
              <p:oleObj spid="_x0000_s58371" name="Equation" r:id="rId4" imgW="6413400" imgH="1663560" progId="Equation.3">
                <p:embed/>
              </p:oleObj>
            </a:graphicData>
          </a:graphic>
        </p:graphicFrame>
      </p:grpSp>
      <p:grpSp>
        <p:nvGrpSpPr>
          <p:cNvPr id="7" name="Group 29"/>
          <p:cNvGrpSpPr/>
          <p:nvPr/>
        </p:nvGrpSpPr>
        <p:grpSpPr>
          <a:xfrm>
            <a:off x="216743" y="5446415"/>
            <a:ext cx="7343589" cy="1150937"/>
            <a:chOff x="287524" y="4507177"/>
            <a:chExt cx="7290857" cy="1186925"/>
          </a:xfrm>
        </p:grpSpPr>
        <p:sp>
          <p:nvSpPr>
            <p:cNvPr id="22" name="TextBox 21"/>
            <p:cNvSpPr txBox="1"/>
            <p:nvPr/>
          </p:nvSpPr>
          <p:spPr>
            <a:xfrm>
              <a:off x="287524" y="4905164"/>
              <a:ext cx="1404156" cy="369332"/>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F</a:t>
              </a:r>
            </a:p>
          </p:txBody>
        </p:sp>
        <p:graphicFrame>
          <p:nvGraphicFramePr>
            <p:cNvPr id="134154" name="Object 2"/>
            <p:cNvGraphicFramePr>
              <a:graphicFrameLocks noChangeAspect="1"/>
            </p:cNvGraphicFramePr>
            <p:nvPr/>
          </p:nvGraphicFramePr>
          <p:xfrm>
            <a:off x="1504089" y="4507177"/>
            <a:ext cx="6074292" cy="1186925"/>
          </p:xfrm>
          <a:graphic>
            <a:graphicData uri="http://schemas.openxmlformats.org/presentationml/2006/ole">
              <p:oleObj spid="_x0000_s58372" name="Equation" r:id="rId5" imgW="7010280" imgH="1371600" progId="Equation.3">
                <p:embed/>
              </p:oleObj>
            </a:graphicData>
          </a:graphic>
        </p:graphicFrame>
      </p:grpSp>
      <p:sp>
        <p:nvSpPr>
          <p:cNvPr id="19" name="Rectangle 3"/>
          <p:cNvSpPr>
            <a:spLocks noChangeArrowheads="1"/>
          </p:cNvSpPr>
          <p:nvPr/>
        </p:nvSpPr>
        <p:spPr bwMode="auto">
          <a:xfrm>
            <a:off x="251520" y="737890"/>
            <a:ext cx="3636404" cy="386854"/>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400" b="1" i="1" dirty="0" smtClean="0">
                <a:solidFill>
                  <a:srgbClr val="CC3300"/>
                </a:solidFill>
                <a:latin typeface="Times New Roman" pitchFamily="18" charset="0"/>
                <a:cs typeface="Times New Roman" pitchFamily="18" charset="0"/>
              </a:rPr>
              <a:t>Example Computation</a:t>
            </a:r>
            <a:endParaRPr lang="de-DE" sz="2400" b="1" i="1" dirty="0">
              <a:solidFill>
                <a:srgbClr val="CC3300"/>
              </a:solidFill>
              <a:latin typeface="Times New Roman" pitchFamily="18" charset="0"/>
              <a:cs typeface="Times New Roman" pitchFamily="18" charset="0"/>
            </a:endParaRPr>
          </a:p>
        </p:txBody>
      </p:sp>
      <p:grpSp>
        <p:nvGrpSpPr>
          <p:cNvPr id="8" name="Group 22"/>
          <p:cNvGrpSpPr/>
          <p:nvPr/>
        </p:nvGrpSpPr>
        <p:grpSpPr>
          <a:xfrm>
            <a:off x="5940152" y="800709"/>
            <a:ext cx="3135139" cy="2160240"/>
            <a:chOff x="5749022" y="692696"/>
            <a:chExt cx="3218766" cy="2275929"/>
          </a:xfrm>
        </p:grpSpPr>
        <p:graphicFrame>
          <p:nvGraphicFramePr>
            <p:cNvPr id="24" name="Object 23"/>
            <p:cNvGraphicFramePr>
              <a:graphicFrameLocks noChangeAspect="1"/>
            </p:cNvGraphicFramePr>
            <p:nvPr/>
          </p:nvGraphicFramePr>
          <p:xfrm>
            <a:off x="5822950" y="1117600"/>
            <a:ext cx="3144838" cy="1851025"/>
          </p:xfrm>
          <a:graphic>
            <a:graphicData uri="http://schemas.openxmlformats.org/presentationml/2006/ole">
              <p:oleObj spid="_x0000_s58373" name="Equation" r:id="rId6" imgW="4876560" imgH="2869920" progId="Equation.3">
                <p:embed/>
              </p:oleObj>
            </a:graphicData>
          </a:graphic>
        </p:graphicFrame>
        <p:sp>
          <p:nvSpPr>
            <p:cNvPr id="25" name="Rectangle 24"/>
            <p:cNvSpPr/>
            <p:nvPr/>
          </p:nvSpPr>
          <p:spPr>
            <a:xfrm>
              <a:off x="5749022" y="692696"/>
              <a:ext cx="3179971" cy="389111"/>
            </a:xfrm>
            <a:prstGeom prst="rect">
              <a:avLst/>
            </a:prstGeom>
            <a:solidFill>
              <a:srgbClr val="FFFF00"/>
            </a:solidFill>
          </p:spPr>
          <p:txBody>
            <a:bodyPr wrap="square">
              <a:spAutoFit/>
            </a:bodyPr>
            <a:lstStyle/>
            <a:p>
              <a:r>
                <a:rPr lang="en-US" b="1" i="1" dirty="0" smtClean="0">
                  <a:solidFill>
                    <a:srgbClr val="FF0000"/>
                  </a:solidFill>
                  <a:latin typeface="Times New Roman" pitchFamily="18" charset="0"/>
                  <a:cs typeface="Times New Roman" pitchFamily="18" charset="0"/>
                </a:rPr>
                <a:t>Forward Pass Computations</a:t>
              </a:r>
              <a:endParaRPr lang="en-US" b="1" i="1" dirty="0">
                <a:solidFill>
                  <a:srgbClr val="FF0000"/>
                </a:solidFill>
                <a:latin typeface="Times New Roman" pitchFamily="18" charset="0"/>
                <a:ea typeface="Times New Roman"/>
                <a:cs typeface="Times New Roman" pitchFamily="18" charset="0"/>
              </a:endParaRPr>
            </a:p>
          </p:txBody>
        </p:sp>
      </p:grpSp>
      <p:grpSp>
        <p:nvGrpSpPr>
          <p:cNvPr id="9" name="Group 25"/>
          <p:cNvGrpSpPr/>
          <p:nvPr/>
        </p:nvGrpSpPr>
        <p:grpSpPr>
          <a:xfrm>
            <a:off x="179512" y="1031478"/>
            <a:ext cx="5760641" cy="1821458"/>
            <a:chOff x="179512" y="1031478"/>
            <a:chExt cx="5760641" cy="1821458"/>
          </a:xfrm>
        </p:grpSpPr>
        <p:grpSp>
          <p:nvGrpSpPr>
            <p:cNvPr id="10" name="Group 18"/>
            <p:cNvGrpSpPr/>
            <p:nvPr/>
          </p:nvGrpSpPr>
          <p:grpSpPr>
            <a:xfrm>
              <a:off x="179512" y="1124744"/>
              <a:ext cx="5760641" cy="1728192"/>
              <a:chOff x="-72149" y="0"/>
              <a:chExt cx="5808211" cy="2240280"/>
            </a:xfrm>
          </p:grpSpPr>
          <p:sp>
            <p:nvSpPr>
              <p:cNvPr id="39" name="TextBox 6"/>
              <p:cNvSpPr txBox="1"/>
              <p:nvPr/>
            </p:nvSpPr>
            <p:spPr>
              <a:xfrm>
                <a:off x="-72149" y="655321"/>
                <a:ext cx="1125341" cy="769621"/>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i="1" dirty="0" smtClean="0">
                    <a:solidFill>
                      <a:srgbClr val="FF0000"/>
                    </a:solidFill>
                    <a:latin typeface="Times New Roman" pitchFamily="18" charset="0"/>
                    <a:cs typeface="Times New Roman" pitchFamily="18" charset="0"/>
                  </a:rPr>
                  <a:t>A  </a:t>
                </a:r>
                <a:r>
                  <a:rPr lang="en-US" sz="1200" dirty="0" smtClean="0">
                    <a:latin typeface="Times New Roman" pitchFamily="18" charset="0"/>
                    <a:cs typeface="Times New Roman" pitchFamily="18" charset="0"/>
                  </a:rPr>
                  <a:t>Develop</a:t>
                </a:r>
                <a:r>
                  <a:rPr lang="en-US" sz="1200" baseline="0" dirty="0" smtClean="0">
                    <a:latin typeface="Times New Roman" pitchFamily="18" charset="0"/>
                    <a:cs typeface="Times New Roman" pitchFamily="18" charset="0"/>
                  </a:rPr>
                  <a:t> </a:t>
                </a:r>
                <a:r>
                  <a:rPr lang="en-US" sz="1200" baseline="0" dirty="0">
                    <a:latin typeface="Times New Roman" pitchFamily="18" charset="0"/>
                    <a:cs typeface="Times New Roman" pitchFamily="18" charset="0"/>
                  </a:rPr>
                  <a:t>system spec. </a:t>
                </a:r>
              </a:p>
              <a:p>
                <a:pPr algn="ctr"/>
                <a:r>
                  <a:rPr lang="en-US" sz="1200" baseline="0" dirty="0">
                    <a:latin typeface="Times New Roman" pitchFamily="18" charset="0"/>
                    <a:cs typeface="Times New Roman" pitchFamily="18" charset="0"/>
                  </a:rPr>
                  <a:t>(</a:t>
                </a:r>
                <a:r>
                  <a:rPr lang="en-US" sz="1200" b="1" baseline="0" dirty="0">
                    <a:solidFill>
                      <a:srgbClr val="0000CC"/>
                    </a:solidFill>
                    <a:latin typeface="Times New Roman" pitchFamily="18" charset="0"/>
                    <a:cs typeface="Times New Roman" pitchFamily="18" charset="0"/>
                  </a:rPr>
                  <a:t>D=8</a:t>
                </a:r>
                <a:r>
                  <a:rPr lang="en-US" sz="1200" baseline="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sp>
            <p:nvSpPr>
              <p:cNvPr id="40" name="TextBox 8"/>
              <p:cNvSpPr txBox="1"/>
              <p:nvPr/>
            </p:nvSpPr>
            <p:spPr>
              <a:xfrm>
                <a:off x="2868257" y="1470659"/>
                <a:ext cx="1197943" cy="769621"/>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i="1" dirty="0" smtClean="0">
                    <a:solidFill>
                      <a:srgbClr val="FF0000"/>
                    </a:solidFill>
                    <a:latin typeface="Times New Roman" pitchFamily="18" charset="0"/>
                    <a:cs typeface="Times New Roman" pitchFamily="18" charset="0"/>
                  </a:rPr>
                  <a:t>C  </a:t>
                </a:r>
                <a:r>
                  <a:rPr lang="en-US" sz="1200" dirty="0" smtClean="0">
                    <a:latin typeface="Times New Roman" pitchFamily="18" charset="0"/>
                    <a:cs typeface="Times New Roman" pitchFamily="18" charset="0"/>
                  </a:rPr>
                  <a:t>Collect </a:t>
                </a:r>
                <a:r>
                  <a:rPr lang="en-US" sz="1200" dirty="0">
                    <a:latin typeface="Times New Roman" pitchFamily="18" charset="0"/>
                    <a:cs typeface="Times New Roman" pitchFamily="18" charset="0"/>
                  </a:rPr>
                  <a:t>system data </a:t>
                </a:r>
              </a:p>
              <a:p>
                <a:pPr algn="ctr"/>
                <a:r>
                  <a:rPr lang="en-US" sz="1200" baseline="0" dirty="0">
                    <a:latin typeface="Times New Roman" pitchFamily="18" charset="0"/>
                    <a:cs typeface="Times New Roman" pitchFamily="18" charset="0"/>
                  </a:rPr>
                  <a:t>(</a:t>
                </a:r>
                <a:r>
                  <a:rPr lang="en-US" sz="1200" b="1" baseline="0" dirty="0">
                    <a:solidFill>
                      <a:srgbClr val="0000CC"/>
                    </a:solidFill>
                    <a:latin typeface="Times New Roman" pitchFamily="18" charset="0"/>
                    <a:cs typeface="Times New Roman" pitchFamily="18" charset="0"/>
                  </a:rPr>
                  <a:t>D=4</a:t>
                </a:r>
                <a:r>
                  <a:rPr lang="en-US" sz="1200" baseline="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sp>
            <p:nvSpPr>
              <p:cNvPr id="41" name="TextBox 9"/>
              <p:cNvSpPr txBox="1"/>
              <p:nvPr/>
            </p:nvSpPr>
            <p:spPr>
              <a:xfrm>
                <a:off x="2868257" y="0"/>
                <a:ext cx="1300991" cy="77724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i="1" dirty="0" smtClean="0">
                    <a:solidFill>
                      <a:srgbClr val="FF0000"/>
                    </a:solidFill>
                    <a:latin typeface="Times New Roman" pitchFamily="18" charset="0"/>
                    <a:cs typeface="Times New Roman" pitchFamily="18" charset="0"/>
                  </a:rPr>
                  <a:t>D </a:t>
                </a:r>
                <a:r>
                  <a:rPr lang="en-US" sz="1200" dirty="0" smtClean="0">
                    <a:latin typeface="Times New Roman" pitchFamily="18" charset="0"/>
                    <a:cs typeface="Times New Roman" pitchFamily="18" charset="0"/>
                  </a:rPr>
                  <a:t>Test </a:t>
                </a:r>
                <a:r>
                  <a:rPr lang="en-US" sz="1200" dirty="0">
                    <a:latin typeface="Times New Roman" pitchFamily="18" charset="0"/>
                    <a:cs typeface="Times New Roman" pitchFamily="18" charset="0"/>
                  </a:rPr>
                  <a:t>&amp; debug program</a:t>
                </a:r>
                <a:r>
                  <a:rPr lang="en-US" sz="1200" baseline="0" dirty="0">
                    <a:latin typeface="Times New Roman" pitchFamily="18" charset="0"/>
                    <a:cs typeface="Times New Roman" pitchFamily="18" charset="0"/>
                  </a:rPr>
                  <a:t> </a:t>
                </a:r>
              </a:p>
              <a:p>
                <a:pPr algn="ctr"/>
                <a:r>
                  <a:rPr lang="en-US" sz="1200" baseline="0" dirty="0">
                    <a:latin typeface="Times New Roman" pitchFamily="18" charset="0"/>
                    <a:cs typeface="Times New Roman" pitchFamily="18" charset="0"/>
                  </a:rPr>
                  <a:t>(</a:t>
                </a:r>
                <a:r>
                  <a:rPr lang="en-US" sz="1200" b="1" baseline="0" dirty="0">
                    <a:solidFill>
                      <a:srgbClr val="0000CC"/>
                    </a:solidFill>
                    <a:latin typeface="Times New Roman" pitchFamily="18" charset="0"/>
                    <a:cs typeface="Times New Roman" pitchFamily="18" charset="0"/>
                  </a:rPr>
                  <a:t>D=6</a:t>
                </a:r>
                <a:r>
                  <a:rPr lang="en-US" sz="1200" baseline="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sp>
            <p:nvSpPr>
              <p:cNvPr id="42" name="TextBox 10"/>
              <p:cNvSpPr txBox="1"/>
              <p:nvPr/>
            </p:nvSpPr>
            <p:spPr>
              <a:xfrm>
                <a:off x="4853940" y="1470660"/>
                <a:ext cx="845820" cy="76962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i="1" dirty="0" smtClean="0">
                    <a:solidFill>
                      <a:srgbClr val="FF0000"/>
                    </a:solidFill>
                    <a:latin typeface="Times New Roman" pitchFamily="18" charset="0"/>
                    <a:cs typeface="Times New Roman" pitchFamily="18" charset="0"/>
                  </a:rPr>
                  <a:t>E  </a:t>
                </a:r>
                <a:r>
                  <a:rPr lang="en-US" sz="1200" dirty="0" smtClean="0">
                    <a:latin typeface="Times New Roman" pitchFamily="18" charset="0"/>
                    <a:cs typeface="Times New Roman" pitchFamily="18" charset="0"/>
                  </a:rPr>
                  <a:t>Run </a:t>
                </a:r>
                <a:r>
                  <a:rPr lang="en-US" sz="1200" dirty="0">
                    <a:latin typeface="Times New Roman" pitchFamily="18" charset="0"/>
                    <a:cs typeface="Times New Roman" pitchFamily="18" charset="0"/>
                  </a:rPr>
                  <a:t>program</a:t>
                </a:r>
              </a:p>
              <a:p>
                <a:pPr algn="ctr"/>
                <a:r>
                  <a:rPr lang="en-US" sz="1200" baseline="0" dirty="0">
                    <a:latin typeface="Times New Roman" pitchFamily="18" charset="0"/>
                    <a:cs typeface="Times New Roman" pitchFamily="18" charset="0"/>
                  </a:rPr>
                  <a:t>(</a:t>
                </a:r>
                <a:r>
                  <a:rPr lang="en-US" sz="1200" b="1" baseline="0" dirty="0">
                    <a:solidFill>
                      <a:srgbClr val="0000CC"/>
                    </a:solidFill>
                    <a:latin typeface="Times New Roman" pitchFamily="18" charset="0"/>
                    <a:cs typeface="Times New Roman" pitchFamily="18" charset="0"/>
                  </a:rPr>
                  <a:t>D=6</a:t>
                </a:r>
                <a:r>
                  <a:rPr lang="en-US" sz="1200" baseline="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sp>
            <p:nvSpPr>
              <p:cNvPr id="43" name="TextBox 11"/>
              <p:cNvSpPr txBox="1"/>
              <p:nvPr/>
            </p:nvSpPr>
            <p:spPr>
              <a:xfrm>
                <a:off x="4719625" y="0"/>
                <a:ext cx="1016437" cy="761999"/>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i="1" dirty="0" smtClean="0">
                    <a:solidFill>
                      <a:srgbClr val="FF0000"/>
                    </a:solidFill>
                    <a:latin typeface="Times New Roman" pitchFamily="18" charset="0"/>
                    <a:cs typeface="Times New Roman" pitchFamily="18" charset="0"/>
                  </a:rPr>
                  <a:t>F  </a:t>
                </a:r>
                <a:r>
                  <a:rPr lang="en-US" sz="1200" dirty="0" smtClean="0">
                    <a:latin typeface="Times New Roman" pitchFamily="18" charset="0"/>
                    <a:cs typeface="Times New Roman" pitchFamily="18" charset="0"/>
                  </a:rPr>
                  <a:t>Document </a:t>
                </a:r>
                <a:r>
                  <a:rPr lang="en-US" sz="1200" dirty="0">
                    <a:latin typeface="Times New Roman" pitchFamily="18" charset="0"/>
                    <a:cs typeface="Times New Roman" pitchFamily="18" charset="0"/>
                  </a:rPr>
                  <a:t>program</a:t>
                </a:r>
                <a:r>
                  <a:rPr lang="en-US" sz="1200" baseline="0" dirty="0">
                    <a:latin typeface="Times New Roman" pitchFamily="18" charset="0"/>
                    <a:cs typeface="Times New Roman" pitchFamily="18" charset="0"/>
                  </a:rPr>
                  <a:t> </a:t>
                </a:r>
              </a:p>
              <a:p>
                <a:pPr algn="ctr"/>
                <a:r>
                  <a:rPr lang="en-US" sz="1200" baseline="0" dirty="0">
                    <a:latin typeface="Times New Roman" pitchFamily="18" charset="0"/>
                    <a:cs typeface="Times New Roman" pitchFamily="18" charset="0"/>
                  </a:rPr>
                  <a:t>(</a:t>
                </a:r>
                <a:r>
                  <a:rPr lang="en-US" sz="1200" b="1" baseline="0" dirty="0">
                    <a:solidFill>
                      <a:srgbClr val="0000CC"/>
                    </a:solidFill>
                    <a:latin typeface="Times New Roman" pitchFamily="18" charset="0"/>
                    <a:cs typeface="Times New Roman" pitchFamily="18" charset="0"/>
                  </a:rPr>
                  <a:t>D=12</a:t>
                </a:r>
                <a:r>
                  <a:rPr lang="en-US" sz="1200" baseline="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cxnSp>
            <p:nvCxnSpPr>
              <p:cNvPr id="44" name="Straight Arrow Connector 43"/>
              <p:cNvCxnSpPr>
                <a:stCxn id="41" idx="3"/>
                <a:endCxn id="43" idx="1"/>
              </p:cNvCxnSpPr>
              <p:nvPr/>
            </p:nvCxnSpPr>
            <p:spPr>
              <a:xfrm flipV="1">
                <a:off x="4169249" y="381000"/>
                <a:ext cx="550376" cy="762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40" idx="3"/>
                <a:endCxn id="42" idx="1"/>
              </p:cNvCxnSpPr>
              <p:nvPr/>
            </p:nvCxnSpPr>
            <p:spPr>
              <a:xfrm>
                <a:off x="4066201" y="1855470"/>
                <a:ext cx="787739"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6" name="Elbow Connector 45"/>
              <p:cNvCxnSpPr>
                <a:stCxn id="41" idx="3"/>
                <a:endCxn id="42" idx="1"/>
              </p:cNvCxnSpPr>
              <p:nvPr/>
            </p:nvCxnSpPr>
            <p:spPr>
              <a:xfrm>
                <a:off x="4169249" y="388621"/>
                <a:ext cx="684691" cy="1466850"/>
              </a:xfrm>
              <a:prstGeom prst="bentConnector3">
                <a:avLst>
                  <a:gd name="adj1" fmla="val 35039"/>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7" name="TextBox 7"/>
              <p:cNvSpPr txBox="1"/>
              <p:nvPr/>
            </p:nvSpPr>
            <p:spPr>
              <a:xfrm>
                <a:off x="1271000" y="662940"/>
                <a:ext cx="1161642" cy="769621"/>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i="1" dirty="0" smtClean="0">
                    <a:solidFill>
                      <a:srgbClr val="FF0000"/>
                    </a:solidFill>
                    <a:latin typeface="Times New Roman" pitchFamily="18" charset="0"/>
                    <a:cs typeface="Times New Roman" pitchFamily="18" charset="0"/>
                  </a:rPr>
                  <a:t>B  </a:t>
                </a:r>
                <a:r>
                  <a:rPr lang="en-US" sz="1200" dirty="0" smtClean="0">
                    <a:latin typeface="Times New Roman" pitchFamily="18" charset="0"/>
                    <a:cs typeface="Times New Roman" pitchFamily="18" charset="0"/>
                  </a:rPr>
                  <a:t>Write </a:t>
                </a:r>
                <a:r>
                  <a:rPr lang="en-US" sz="1200" baseline="0" dirty="0" smtClean="0">
                    <a:latin typeface="Times New Roman" pitchFamily="18" charset="0"/>
                    <a:cs typeface="Times New Roman" pitchFamily="18" charset="0"/>
                  </a:rPr>
                  <a:t>comp</a:t>
                </a:r>
                <a:r>
                  <a:rPr lang="en-US" sz="1200" baseline="0" dirty="0">
                    <a:latin typeface="Times New Roman" pitchFamily="18" charset="0"/>
                    <a:cs typeface="Times New Roman" pitchFamily="18" charset="0"/>
                  </a:rPr>
                  <a:t>. program </a:t>
                </a:r>
              </a:p>
              <a:p>
                <a:pPr algn="ctr"/>
                <a:r>
                  <a:rPr lang="en-US" sz="1200" baseline="0" dirty="0">
                    <a:latin typeface="Times New Roman" pitchFamily="18" charset="0"/>
                    <a:cs typeface="Times New Roman" pitchFamily="18" charset="0"/>
                  </a:rPr>
                  <a:t>(</a:t>
                </a:r>
                <a:r>
                  <a:rPr lang="en-US" sz="1200" b="1" baseline="0" dirty="0">
                    <a:solidFill>
                      <a:srgbClr val="0000CC"/>
                    </a:solidFill>
                    <a:latin typeface="Times New Roman" pitchFamily="18" charset="0"/>
                    <a:cs typeface="Times New Roman" pitchFamily="18" charset="0"/>
                  </a:rPr>
                  <a:t>D=12</a:t>
                </a:r>
                <a:r>
                  <a:rPr lang="en-US" sz="1200" baseline="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cxnSp>
            <p:nvCxnSpPr>
              <p:cNvPr id="48" name="Straight Arrow Connector 47"/>
              <p:cNvCxnSpPr>
                <a:stCxn id="39" idx="3"/>
                <a:endCxn id="47" idx="1"/>
              </p:cNvCxnSpPr>
              <p:nvPr/>
            </p:nvCxnSpPr>
            <p:spPr>
              <a:xfrm>
                <a:off x="1053192" y="1040131"/>
                <a:ext cx="217808" cy="762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9" name="Elbow Connector 48"/>
              <p:cNvCxnSpPr>
                <a:stCxn id="47" idx="3"/>
                <a:endCxn id="41" idx="1"/>
              </p:cNvCxnSpPr>
              <p:nvPr/>
            </p:nvCxnSpPr>
            <p:spPr>
              <a:xfrm flipV="1">
                <a:off x="2432642" y="388621"/>
                <a:ext cx="435616" cy="659130"/>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0" name="Elbow Connector 49"/>
              <p:cNvCxnSpPr>
                <a:stCxn id="47" idx="3"/>
                <a:endCxn id="40" idx="1"/>
              </p:cNvCxnSpPr>
              <p:nvPr/>
            </p:nvCxnSpPr>
            <p:spPr>
              <a:xfrm>
                <a:off x="2432642" y="1047751"/>
                <a:ext cx="435616" cy="807719"/>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11" name="Group 57"/>
            <p:cNvGrpSpPr/>
            <p:nvPr/>
          </p:nvGrpSpPr>
          <p:grpSpPr>
            <a:xfrm>
              <a:off x="1151620" y="1031478"/>
              <a:ext cx="3960440" cy="1641438"/>
              <a:chOff x="876300" y="562453"/>
              <a:chExt cx="3082156" cy="1069577"/>
            </a:xfrm>
          </p:grpSpPr>
          <p:sp>
            <p:nvSpPr>
              <p:cNvPr id="31" name="TextBox 26"/>
              <p:cNvSpPr txBox="1"/>
              <p:nvPr/>
            </p:nvSpPr>
            <p:spPr>
              <a:xfrm>
                <a:off x="3285986" y="1368122"/>
                <a:ext cx="363059" cy="263908"/>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a:solidFill>
                      <a:srgbClr val="C00000"/>
                    </a:solidFill>
                    <a:latin typeface="Times New Roman" pitchFamily="18" charset="0"/>
                    <a:cs typeface="Times New Roman" pitchFamily="18" charset="0"/>
                  </a:rPr>
                  <a:t>FS</a:t>
                </a:r>
                <a:r>
                  <a:rPr lang="en-US" baseline="0" dirty="0">
                    <a:solidFill>
                      <a:srgbClr val="C00000"/>
                    </a:solidFill>
                    <a:latin typeface="Times New Roman" pitchFamily="18" charset="0"/>
                    <a:cs typeface="Times New Roman" pitchFamily="18" charset="0"/>
                  </a:rPr>
                  <a:t> 0</a:t>
                </a:r>
              </a:p>
            </p:txBody>
          </p:sp>
          <p:sp>
            <p:nvSpPr>
              <p:cNvPr id="34" name="TextBox 24"/>
              <p:cNvSpPr txBox="1"/>
              <p:nvPr/>
            </p:nvSpPr>
            <p:spPr>
              <a:xfrm>
                <a:off x="876300" y="670147"/>
                <a:ext cx="419099" cy="33929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a:solidFill>
                      <a:srgbClr val="C00000"/>
                    </a:solidFill>
                    <a:latin typeface="Times New Roman" pitchFamily="18" charset="0"/>
                    <a:cs typeface="Times New Roman" pitchFamily="18" charset="0"/>
                  </a:rPr>
                  <a:t>SS</a:t>
                </a:r>
                <a:r>
                  <a:rPr lang="en-US" baseline="0" dirty="0">
                    <a:solidFill>
                      <a:srgbClr val="C00000"/>
                    </a:solidFill>
                    <a:latin typeface="Times New Roman" pitchFamily="18" charset="0"/>
                    <a:cs typeface="Times New Roman" pitchFamily="18" charset="0"/>
                  </a:rPr>
                  <a:t> 3</a:t>
                </a:r>
              </a:p>
              <a:p>
                <a:pPr algn="ctr"/>
                <a:r>
                  <a:rPr lang="en-US" baseline="0" dirty="0">
                    <a:solidFill>
                      <a:srgbClr val="C00000"/>
                    </a:solidFill>
                    <a:latin typeface="Times New Roman" pitchFamily="18" charset="0"/>
                    <a:cs typeface="Times New Roman" pitchFamily="18" charset="0"/>
                  </a:rPr>
                  <a:t>FF 4</a:t>
                </a:r>
                <a:endParaRPr lang="en-US" dirty="0">
                  <a:solidFill>
                    <a:srgbClr val="C00000"/>
                  </a:solidFill>
                  <a:latin typeface="Times New Roman" pitchFamily="18" charset="0"/>
                  <a:cs typeface="Times New Roman" pitchFamily="18" charset="0"/>
                </a:endParaRPr>
              </a:p>
            </p:txBody>
          </p:sp>
          <p:sp>
            <p:nvSpPr>
              <p:cNvPr id="35" name="TextBox 25"/>
              <p:cNvSpPr txBox="1"/>
              <p:nvPr/>
            </p:nvSpPr>
            <p:spPr>
              <a:xfrm>
                <a:off x="2137183" y="860898"/>
                <a:ext cx="336235" cy="2784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a:solidFill>
                      <a:srgbClr val="C00000"/>
                    </a:solidFill>
                    <a:latin typeface="Times New Roman" pitchFamily="18" charset="0"/>
                    <a:cs typeface="Times New Roman" pitchFamily="18" charset="0"/>
                  </a:rPr>
                  <a:t>FS</a:t>
                </a:r>
                <a:r>
                  <a:rPr lang="en-US" baseline="0" dirty="0">
                    <a:solidFill>
                      <a:srgbClr val="C00000"/>
                    </a:solidFill>
                    <a:latin typeface="Times New Roman" pitchFamily="18" charset="0"/>
                    <a:cs typeface="Times New Roman" pitchFamily="18" charset="0"/>
                  </a:rPr>
                  <a:t> 0</a:t>
                </a:r>
              </a:p>
            </p:txBody>
          </p:sp>
          <p:sp>
            <p:nvSpPr>
              <p:cNvPr id="36" name="TextBox 27"/>
              <p:cNvSpPr txBox="1"/>
              <p:nvPr/>
            </p:nvSpPr>
            <p:spPr>
              <a:xfrm>
                <a:off x="3594201" y="1054201"/>
                <a:ext cx="364255" cy="17899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a:solidFill>
                      <a:srgbClr val="C00000"/>
                    </a:solidFill>
                    <a:latin typeface="Times New Roman" pitchFamily="18" charset="0"/>
                    <a:cs typeface="Times New Roman" pitchFamily="18" charset="0"/>
                  </a:rPr>
                  <a:t>FS</a:t>
                </a:r>
                <a:r>
                  <a:rPr lang="en-US" baseline="0" dirty="0">
                    <a:solidFill>
                      <a:srgbClr val="C00000"/>
                    </a:solidFill>
                    <a:latin typeface="Times New Roman" pitchFamily="18" charset="0"/>
                    <a:cs typeface="Times New Roman" pitchFamily="18" charset="0"/>
                  </a:rPr>
                  <a:t> 0</a:t>
                </a:r>
              </a:p>
            </p:txBody>
          </p:sp>
          <p:sp>
            <p:nvSpPr>
              <p:cNvPr id="37" name="TextBox 28"/>
              <p:cNvSpPr txBox="1"/>
              <p:nvPr/>
            </p:nvSpPr>
            <p:spPr>
              <a:xfrm>
                <a:off x="2166398" y="1276653"/>
                <a:ext cx="307020" cy="28499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a:solidFill>
                      <a:srgbClr val="C00000"/>
                    </a:solidFill>
                    <a:latin typeface="Times New Roman" pitchFamily="18" charset="0"/>
                    <a:cs typeface="Times New Roman" pitchFamily="18" charset="0"/>
                  </a:rPr>
                  <a:t>SS</a:t>
                </a:r>
                <a:r>
                  <a:rPr lang="en-US" baseline="0" dirty="0">
                    <a:solidFill>
                      <a:srgbClr val="C00000"/>
                    </a:solidFill>
                    <a:latin typeface="Times New Roman" pitchFamily="18" charset="0"/>
                    <a:cs typeface="Times New Roman" pitchFamily="18" charset="0"/>
                  </a:rPr>
                  <a:t> 6</a:t>
                </a:r>
              </a:p>
            </p:txBody>
          </p:sp>
          <p:sp>
            <p:nvSpPr>
              <p:cNvPr id="38" name="TextBox 29"/>
              <p:cNvSpPr txBox="1"/>
              <p:nvPr/>
            </p:nvSpPr>
            <p:spPr>
              <a:xfrm>
                <a:off x="3538162" y="562453"/>
                <a:ext cx="336235" cy="29537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a:solidFill>
                      <a:srgbClr val="C00000"/>
                    </a:solidFill>
                    <a:latin typeface="Times New Roman" pitchFamily="18" charset="0"/>
                    <a:cs typeface="Times New Roman" pitchFamily="18" charset="0"/>
                  </a:rPr>
                  <a:t>SF</a:t>
                </a:r>
                <a:r>
                  <a:rPr lang="en-US" baseline="0" dirty="0">
                    <a:solidFill>
                      <a:srgbClr val="C00000"/>
                    </a:solidFill>
                    <a:latin typeface="Times New Roman" pitchFamily="18" charset="0"/>
                    <a:cs typeface="Times New Roman" pitchFamily="18" charset="0"/>
                  </a:rPr>
                  <a:t> 12</a:t>
                </a: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up)">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0" y="0"/>
            <a:ext cx="9144000" cy="648072"/>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defRPr/>
            </a:pPr>
            <a:r>
              <a:rPr lang="en-US" sz="4000" b="1" i="1" dirty="0" smtClean="0">
                <a:solidFill>
                  <a:schemeClr val="bg1"/>
                </a:solidFill>
                <a:latin typeface="Times New Roman" pitchFamily="18" charset="0"/>
                <a:cs typeface="Times New Roman" pitchFamily="18" charset="0"/>
              </a:rPr>
              <a:t>Precedence Diagramming</a:t>
            </a:r>
            <a:r>
              <a:rPr lang="de-DE" sz="4000" b="1" i="1" dirty="0" smtClean="0">
                <a:solidFill>
                  <a:schemeClr val="bg1"/>
                </a:solidFill>
                <a:latin typeface="Times New Roman" pitchFamily="18" charset="0"/>
                <a:cs typeface="Times New Roman" pitchFamily="18" charset="0"/>
              </a:rPr>
              <a:t> </a:t>
            </a:r>
            <a:r>
              <a:rPr lang="en-US" sz="4000" b="1" i="1" dirty="0" smtClean="0">
                <a:solidFill>
                  <a:schemeClr val="bg1"/>
                </a:solidFill>
                <a:latin typeface="Times New Roman" pitchFamily="18" charset="0"/>
                <a:cs typeface="Times New Roman" pitchFamily="18" charset="0"/>
              </a:rPr>
              <a:t>Calculations</a:t>
            </a:r>
          </a:p>
        </p:txBody>
      </p:sp>
      <p:sp>
        <p:nvSpPr>
          <p:cNvPr id="5" name="Date Placeholder 4"/>
          <p:cNvSpPr>
            <a:spLocks noGrp="1"/>
          </p:cNvSpPr>
          <p:nvPr>
            <p:ph type="dt" sz="half" idx="10"/>
          </p:nvPr>
        </p:nvSpPr>
        <p:spPr>
          <a:xfrm>
            <a:off x="457200" y="6258074"/>
            <a:ext cx="2133600" cy="365125"/>
          </a:xfrm>
        </p:spPr>
        <p:txBody>
          <a:bodyPr/>
          <a:lstStyle/>
          <a:p>
            <a:fld id="{60CD6723-19D5-4F31-A6BB-A50CB127BE07}" type="datetime3">
              <a:rPr lang="en-US" smtClean="0"/>
              <a:pPr/>
              <a:t>16 February 2013</a:t>
            </a:fld>
            <a:endParaRPr lang="en-US" dirty="0"/>
          </a:p>
        </p:txBody>
      </p:sp>
      <p:sp>
        <p:nvSpPr>
          <p:cNvPr id="6" name="Slide Number Placeholder 5"/>
          <p:cNvSpPr>
            <a:spLocks noGrp="1"/>
          </p:cNvSpPr>
          <p:nvPr>
            <p:ph type="sldNum" sz="quarter" idx="12"/>
          </p:nvPr>
        </p:nvSpPr>
        <p:spPr>
          <a:xfrm>
            <a:off x="6553200" y="6258074"/>
            <a:ext cx="2133600" cy="365125"/>
          </a:xfrm>
        </p:spPr>
        <p:txBody>
          <a:bodyPr/>
          <a:lstStyle/>
          <a:p>
            <a:fld id="{A6FA4CD5-D695-45D9-B394-AC4FBF2F403A}" type="slidenum">
              <a:rPr lang="en-US" smtClean="0">
                <a:latin typeface="Times New Roman" pitchFamily="18" charset="0"/>
                <a:cs typeface="Times New Roman" pitchFamily="18" charset="0"/>
              </a:rPr>
              <a:pPr/>
              <a:t>32</a:t>
            </a:fld>
            <a:endParaRPr lang="en-US">
              <a:latin typeface="Times New Roman" pitchFamily="18" charset="0"/>
              <a:cs typeface="Times New Roman" pitchFamily="18" charset="0"/>
            </a:endParaRPr>
          </a:p>
        </p:txBody>
      </p:sp>
      <p:sp>
        <p:nvSpPr>
          <p:cNvPr id="8" name="Rectangle 3"/>
          <p:cNvSpPr>
            <a:spLocks noChangeArrowheads="1"/>
          </p:cNvSpPr>
          <p:nvPr/>
        </p:nvSpPr>
        <p:spPr bwMode="auto">
          <a:xfrm>
            <a:off x="251520" y="737890"/>
            <a:ext cx="3492388" cy="386854"/>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400" b="1" i="1" dirty="0" smtClean="0">
                <a:solidFill>
                  <a:srgbClr val="CC3300"/>
                </a:solidFill>
                <a:latin typeface="Times New Roman" pitchFamily="18" charset="0"/>
                <a:cs typeface="Times New Roman" pitchFamily="18" charset="0"/>
              </a:rPr>
              <a:t>Example Computation</a:t>
            </a:r>
            <a:endParaRPr lang="de-DE" sz="2400" b="1" i="1" dirty="0">
              <a:solidFill>
                <a:srgbClr val="CC3300"/>
              </a:solidFill>
              <a:latin typeface="Times New Roman" pitchFamily="18" charset="0"/>
              <a:cs typeface="Times New Roman" pitchFamily="18" charset="0"/>
            </a:endParaRPr>
          </a:p>
        </p:txBody>
      </p:sp>
      <p:grpSp>
        <p:nvGrpSpPr>
          <p:cNvPr id="2" name="Group 37"/>
          <p:cNvGrpSpPr/>
          <p:nvPr/>
        </p:nvGrpSpPr>
        <p:grpSpPr>
          <a:xfrm>
            <a:off x="179512" y="3356459"/>
            <a:ext cx="4824536" cy="720613"/>
            <a:chOff x="251520" y="1592263"/>
            <a:chExt cx="5182493" cy="863600"/>
          </a:xfrm>
        </p:grpSpPr>
        <p:sp>
          <p:nvSpPr>
            <p:cNvPr id="11" name="TextBox 10"/>
            <p:cNvSpPr txBox="1"/>
            <p:nvPr/>
          </p:nvSpPr>
          <p:spPr>
            <a:xfrm>
              <a:off x="251520" y="1808820"/>
              <a:ext cx="1296144" cy="369332"/>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F</a:t>
              </a:r>
            </a:p>
          </p:txBody>
        </p:sp>
        <p:graphicFrame>
          <p:nvGraphicFramePr>
            <p:cNvPr id="135179" name="Object 3"/>
            <p:cNvGraphicFramePr>
              <a:graphicFrameLocks noChangeAspect="1"/>
            </p:cNvGraphicFramePr>
            <p:nvPr/>
          </p:nvGraphicFramePr>
          <p:xfrm>
            <a:off x="1649413" y="1592263"/>
            <a:ext cx="3784600" cy="863600"/>
          </p:xfrm>
          <a:graphic>
            <a:graphicData uri="http://schemas.openxmlformats.org/presentationml/2006/ole">
              <p:oleObj spid="_x0000_s59394" name="Equation" r:id="rId3" imgW="3784320" imgH="863280" progId="Equation.3">
                <p:embed/>
              </p:oleObj>
            </a:graphicData>
          </a:graphic>
        </p:graphicFrame>
      </p:grpSp>
      <p:grpSp>
        <p:nvGrpSpPr>
          <p:cNvPr id="3" name="Group 38"/>
          <p:cNvGrpSpPr/>
          <p:nvPr/>
        </p:nvGrpSpPr>
        <p:grpSpPr>
          <a:xfrm>
            <a:off x="143508" y="4148435"/>
            <a:ext cx="5040560" cy="720725"/>
            <a:chOff x="287524" y="2816225"/>
            <a:chExt cx="5133789" cy="890588"/>
          </a:xfrm>
        </p:grpSpPr>
        <p:sp>
          <p:nvSpPr>
            <p:cNvPr id="14" name="TextBox 13"/>
            <p:cNvSpPr txBox="1"/>
            <p:nvPr/>
          </p:nvSpPr>
          <p:spPr>
            <a:xfrm>
              <a:off x="287524" y="3131106"/>
              <a:ext cx="1224136" cy="369332"/>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E</a:t>
              </a:r>
            </a:p>
          </p:txBody>
        </p:sp>
        <p:graphicFrame>
          <p:nvGraphicFramePr>
            <p:cNvPr id="135180" name="Object 3"/>
            <p:cNvGraphicFramePr>
              <a:graphicFrameLocks noChangeAspect="1"/>
            </p:cNvGraphicFramePr>
            <p:nvPr/>
          </p:nvGraphicFramePr>
          <p:xfrm>
            <a:off x="1636713" y="2816225"/>
            <a:ext cx="3784600" cy="890588"/>
          </p:xfrm>
          <a:graphic>
            <a:graphicData uri="http://schemas.openxmlformats.org/presentationml/2006/ole">
              <p:oleObj spid="_x0000_s59395" name="Equation" r:id="rId4" imgW="3670200" imgH="863280" progId="Equation.3">
                <p:embed/>
              </p:oleObj>
            </a:graphicData>
          </a:graphic>
        </p:graphicFrame>
      </p:grpSp>
      <p:grpSp>
        <p:nvGrpSpPr>
          <p:cNvPr id="7" name="Group 39"/>
          <p:cNvGrpSpPr/>
          <p:nvPr/>
        </p:nvGrpSpPr>
        <p:grpSpPr>
          <a:xfrm>
            <a:off x="251520" y="4941429"/>
            <a:ext cx="6466722" cy="1727931"/>
            <a:chOff x="251520" y="3969031"/>
            <a:chExt cx="6524652" cy="1727200"/>
          </a:xfrm>
        </p:grpSpPr>
        <p:sp>
          <p:nvSpPr>
            <p:cNvPr id="20" name="TextBox 19"/>
            <p:cNvSpPr txBox="1"/>
            <p:nvPr/>
          </p:nvSpPr>
          <p:spPr>
            <a:xfrm>
              <a:off x="251520" y="4535832"/>
              <a:ext cx="1332148" cy="369332"/>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D</a:t>
              </a:r>
            </a:p>
          </p:txBody>
        </p:sp>
        <p:graphicFrame>
          <p:nvGraphicFramePr>
            <p:cNvPr id="135181" name="Object 3"/>
            <p:cNvGraphicFramePr>
              <a:graphicFrameLocks noChangeAspect="1"/>
            </p:cNvGraphicFramePr>
            <p:nvPr/>
          </p:nvGraphicFramePr>
          <p:xfrm>
            <a:off x="1486622" y="3969031"/>
            <a:ext cx="5289550" cy="1727200"/>
          </p:xfrm>
          <a:graphic>
            <a:graphicData uri="http://schemas.openxmlformats.org/presentationml/2006/ole">
              <p:oleObj spid="_x0000_s59396" name="Equation" r:id="rId5" imgW="6451560" imgH="2108160" progId="Equation.3">
                <p:embed/>
              </p:oleObj>
            </a:graphicData>
          </a:graphic>
        </p:graphicFrame>
      </p:grpSp>
      <p:grpSp>
        <p:nvGrpSpPr>
          <p:cNvPr id="9" name="Group 36"/>
          <p:cNvGrpSpPr/>
          <p:nvPr/>
        </p:nvGrpSpPr>
        <p:grpSpPr>
          <a:xfrm>
            <a:off x="5940151" y="764704"/>
            <a:ext cx="3203848" cy="2304256"/>
            <a:chOff x="5495925" y="764704"/>
            <a:chExt cx="3632324" cy="2562696"/>
          </a:xfrm>
        </p:grpSpPr>
        <p:sp>
          <p:nvSpPr>
            <p:cNvPr id="34" name="Rectangle 33"/>
            <p:cNvSpPr/>
            <p:nvPr/>
          </p:nvSpPr>
          <p:spPr>
            <a:xfrm>
              <a:off x="5509121" y="764704"/>
              <a:ext cx="3619128" cy="410755"/>
            </a:xfrm>
            <a:prstGeom prst="rect">
              <a:avLst/>
            </a:prstGeom>
            <a:solidFill>
              <a:srgbClr val="CCFFFF"/>
            </a:solidFill>
          </p:spPr>
          <p:txBody>
            <a:bodyPr wrap="square">
              <a:spAutoFit/>
            </a:bodyPr>
            <a:lstStyle/>
            <a:p>
              <a:r>
                <a:rPr lang="en-US" b="1" i="1" dirty="0" smtClean="0">
                  <a:solidFill>
                    <a:srgbClr val="FF0000"/>
                  </a:solidFill>
                  <a:latin typeface="Times New Roman" pitchFamily="18" charset="0"/>
                  <a:cs typeface="Times New Roman" pitchFamily="18" charset="0"/>
                </a:rPr>
                <a:t>Backward Pass Computations</a:t>
              </a:r>
              <a:endParaRPr lang="en-US" b="1" i="1" dirty="0">
                <a:solidFill>
                  <a:srgbClr val="FF0000"/>
                </a:solidFill>
                <a:latin typeface="Times New Roman" pitchFamily="18" charset="0"/>
                <a:ea typeface="Times New Roman"/>
                <a:cs typeface="Times New Roman" pitchFamily="18" charset="0"/>
              </a:endParaRPr>
            </a:p>
          </p:txBody>
        </p:sp>
        <p:graphicFrame>
          <p:nvGraphicFramePr>
            <p:cNvPr id="35" name="Object 3"/>
            <p:cNvGraphicFramePr>
              <a:graphicFrameLocks noChangeAspect="1"/>
            </p:cNvGraphicFramePr>
            <p:nvPr/>
          </p:nvGraphicFramePr>
          <p:xfrm>
            <a:off x="5495925" y="1265238"/>
            <a:ext cx="3524250" cy="2062162"/>
          </p:xfrm>
          <a:graphic>
            <a:graphicData uri="http://schemas.openxmlformats.org/presentationml/2006/ole">
              <p:oleObj spid="_x0000_s59397" name="Equation" r:id="rId6" imgW="4787640" imgH="2831760" progId="Equation.3">
                <p:embed/>
              </p:oleObj>
            </a:graphicData>
          </a:graphic>
        </p:graphicFrame>
      </p:grpSp>
      <p:grpSp>
        <p:nvGrpSpPr>
          <p:cNvPr id="10" name="Group 45"/>
          <p:cNvGrpSpPr/>
          <p:nvPr/>
        </p:nvGrpSpPr>
        <p:grpSpPr>
          <a:xfrm>
            <a:off x="107504" y="1283506"/>
            <a:ext cx="5760641" cy="1821458"/>
            <a:chOff x="179512" y="1031478"/>
            <a:chExt cx="5760641" cy="1821458"/>
          </a:xfrm>
        </p:grpSpPr>
        <p:grpSp>
          <p:nvGrpSpPr>
            <p:cNvPr id="12" name="Group 18"/>
            <p:cNvGrpSpPr/>
            <p:nvPr/>
          </p:nvGrpSpPr>
          <p:grpSpPr>
            <a:xfrm>
              <a:off x="179512" y="1124744"/>
              <a:ext cx="5760641" cy="1728192"/>
              <a:chOff x="-72149" y="0"/>
              <a:chExt cx="5808211" cy="2240280"/>
            </a:xfrm>
          </p:grpSpPr>
          <p:sp>
            <p:nvSpPr>
              <p:cNvPr id="55" name="TextBox 6"/>
              <p:cNvSpPr txBox="1"/>
              <p:nvPr/>
            </p:nvSpPr>
            <p:spPr>
              <a:xfrm>
                <a:off x="-72149" y="655321"/>
                <a:ext cx="1125341" cy="769621"/>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i="1" dirty="0" smtClean="0">
                    <a:solidFill>
                      <a:srgbClr val="FF0000"/>
                    </a:solidFill>
                    <a:latin typeface="Times New Roman" pitchFamily="18" charset="0"/>
                    <a:cs typeface="Times New Roman" pitchFamily="18" charset="0"/>
                  </a:rPr>
                  <a:t>A  </a:t>
                </a:r>
                <a:r>
                  <a:rPr lang="en-US" sz="1200" dirty="0" smtClean="0">
                    <a:latin typeface="Times New Roman" pitchFamily="18" charset="0"/>
                    <a:cs typeface="Times New Roman" pitchFamily="18" charset="0"/>
                  </a:rPr>
                  <a:t>Develop</a:t>
                </a:r>
                <a:r>
                  <a:rPr lang="en-US" sz="1200" baseline="0" dirty="0" smtClean="0">
                    <a:latin typeface="Times New Roman" pitchFamily="18" charset="0"/>
                    <a:cs typeface="Times New Roman" pitchFamily="18" charset="0"/>
                  </a:rPr>
                  <a:t> </a:t>
                </a:r>
                <a:r>
                  <a:rPr lang="en-US" sz="1200" baseline="0" dirty="0">
                    <a:latin typeface="Times New Roman" pitchFamily="18" charset="0"/>
                    <a:cs typeface="Times New Roman" pitchFamily="18" charset="0"/>
                  </a:rPr>
                  <a:t>system spec. </a:t>
                </a:r>
              </a:p>
              <a:p>
                <a:pPr algn="ctr"/>
                <a:r>
                  <a:rPr lang="en-US" sz="1200" baseline="0" dirty="0">
                    <a:latin typeface="Times New Roman" pitchFamily="18" charset="0"/>
                    <a:cs typeface="Times New Roman" pitchFamily="18" charset="0"/>
                  </a:rPr>
                  <a:t>(</a:t>
                </a:r>
                <a:r>
                  <a:rPr lang="en-US" sz="1200" b="1" baseline="0" dirty="0">
                    <a:solidFill>
                      <a:srgbClr val="0000CC"/>
                    </a:solidFill>
                    <a:latin typeface="Times New Roman" pitchFamily="18" charset="0"/>
                    <a:cs typeface="Times New Roman" pitchFamily="18" charset="0"/>
                  </a:rPr>
                  <a:t>D=8</a:t>
                </a:r>
                <a:r>
                  <a:rPr lang="en-US" sz="1200" baseline="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sp>
            <p:nvSpPr>
              <p:cNvPr id="56" name="TextBox 8"/>
              <p:cNvSpPr txBox="1"/>
              <p:nvPr/>
            </p:nvSpPr>
            <p:spPr>
              <a:xfrm>
                <a:off x="2868257" y="1470659"/>
                <a:ext cx="1197943" cy="769621"/>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i="1" dirty="0" smtClean="0">
                    <a:solidFill>
                      <a:srgbClr val="FF0000"/>
                    </a:solidFill>
                    <a:latin typeface="Times New Roman" pitchFamily="18" charset="0"/>
                    <a:cs typeface="Times New Roman" pitchFamily="18" charset="0"/>
                  </a:rPr>
                  <a:t>C  </a:t>
                </a:r>
                <a:r>
                  <a:rPr lang="en-US" sz="1200" dirty="0" smtClean="0">
                    <a:latin typeface="Times New Roman" pitchFamily="18" charset="0"/>
                    <a:cs typeface="Times New Roman" pitchFamily="18" charset="0"/>
                  </a:rPr>
                  <a:t>Collect </a:t>
                </a:r>
                <a:r>
                  <a:rPr lang="en-US" sz="1200" dirty="0">
                    <a:latin typeface="Times New Roman" pitchFamily="18" charset="0"/>
                    <a:cs typeface="Times New Roman" pitchFamily="18" charset="0"/>
                  </a:rPr>
                  <a:t>system data </a:t>
                </a:r>
              </a:p>
              <a:p>
                <a:pPr algn="ctr"/>
                <a:r>
                  <a:rPr lang="en-US" sz="1200" baseline="0" dirty="0">
                    <a:latin typeface="Times New Roman" pitchFamily="18" charset="0"/>
                    <a:cs typeface="Times New Roman" pitchFamily="18" charset="0"/>
                  </a:rPr>
                  <a:t>(</a:t>
                </a:r>
                <a:r>
                  <a:rPr lang="en-US" sz="1200" b="1" baseline="0" dirty="0">
                    <a:solidFill>
                      <a:srgbClr val="0000CC"/>
                    </a:solidFill>
                    <a:latin typeface="Times New Roman" pitchFamily="18" charset="0"/>
                    <a:cs typeface="Times New Roman" pitchFamily="18" charset="0"/>
                  </a:rPr>
                  <a:t>D=4</a:t>
                </a:r>
                <a:r>
                  <a:rPr lang="en-US" sz="1200" baseline="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sp>
            <p:nvSpPr>
              <p:cNvPr id="57" name="TextBox 9"/>
              <p:cNvSpPr txBox="1"/>
              <p:nvPr/>
            </p:nvSpPr>
            <p:spPr>
              <a:xfrm>
                <a:off x="2868257" y="0"/>
                <a:ext cx="1300991" cy="77724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i="1" dirty="0" smtClean="0">
                    <a:solidFill>
                      <a:srgbClr val="FF0000"/>
                    </a:solidFill>
                    <a:latin typeface="Times New Roman" pitchFamily="18" charset="0"/>
                    <a:cs typeface="Times New Roman" pitchFamily="18" charset="0"/>
                  </a:rPr>
                  <a:t>D </a:t>
                </a:r>
                <a:r>
                  <a:rPr lang="en-US" sz="1200" dirty="0" smtClean="0">
                    <a:latin typeface="Times New Roman" pitchFamily="18" charset="0"/>
                    <a:cs typeface="Times New Roman" pitchFamily="18" charset="0"/>
                  </a:rPr>
                  <a:t>Test </a:t>
                </a:r>
                <a:r>
                  <a:rPr lang="en-US" sz="1200" dirty="0">
                    <a:latin typeface="Times New Roman" pitchFamily="18" charset="0"/>
                    <a:cs typeface="Times New Roman" pitchFamily="18" charset="0"/>
                  </a:rPr>
                  <a:t>&amp; debug program</a:t>
                </a:r>
                <a:r>
                  <a:rPr lang="en-US" sz="1200" baseline="0" dirty="0">
                    <a:latin typeface="Times New Roman" pitchFamily="18" charset="0"/>
                    <a:cs typeface="Times New Roman" pitchFamily="18" charset="0"/>
                  </a:rPr>
                  <a:t> </a:t>
                </a:r>
              </a:p>
              <a:p>
                <a:pPr algn="ctr"/>
                <a:r>
                  <a:rPr lang="en-US" sz="1200" baseline="0" dirty="0">
                    <a:latin typeface="Times New Roman" pitchFamily="18" charset="0"/>
                    <a:cs typeface="Times New Roman" pitchFamily="18" charset="0"/>
                  </a:rPr>
                  <a:t>(</a:t>
                </a:r>
                <a:r>
                  <a:rPr lang="en-US" sz="1200" b="1" baseline="0" dirty="0">
                    <a:solidFill>
                      <a:srgbClr val="0000CC"/>
                    </a:solidFill>
                    <a:latin typeface="Times New Roman" pitchFamily="18" charset="0"/>
                    <a:cs typeface="Times New Roman" pitchFamily="18" charset="0"/>
                  </a:rPr>
                  <a:t>D=6</a:t>
                </a:r>
                <a:r>
                  <a:rPr lang="en-US" sz="1200" baseline="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sp>
            <p:nvSpPr>
              <p:cNvPr id="58" name="TextBox 10"/>
              <p:cNvSpPr txBox="1"/>
              <p:nvPr/>
            </p:nvSpPr>
            <p:spPr>
              <a:xfrm>
                <a:off x="4853940" y="1470660"/>
                <a:ext cx="845820" cy="76962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i="1" dirty="0" smtClean="0">
                    <a:solidFill>
                      <a:srgbClr val="FF0000"/>
                    </a:solidFill>
                    <a:latin typeface="Times New Roman" pitchFamily="18" charset="0"/>
                    <a:cs typeface="Times New Roman" pitchFamily="18" charset="0"/>
                  </a:rPr>
                  <a:t>E  </a:t>
                </a:r>
                <a:r>
                  <a:rPr lang="en-US" sz="1200" dirty="0" smtClean="0">
                    <a:latin typeface="Times New Roman" pitchFamily="18" charset="0"/>
                    <a:cs typeface="Times New Roman" pitchFamily="18" charset="0"/>
                  </a:rPr>
                  <a:t>Run </a:t>
                </a:r>
                <a:r>
                  <a:rPr lang="en-US" sz="1200" dirty="0">
                    <a:latin typeface="Times New Roman" pitchFamily="18" charset="0"/>
                    <a:cs typeface="Times New Roman" pitchFamily="18" charset="0"/>
                  </a:rPr>
                  <a:t>program</a:t>
                </a:r>
              </a:p>
              <a:p>
                <a:pPr algn="ctr"/>
                <a:r>
                  <a:rPr lang="en-US" sz="1200" baseline="0" dirty="0">
                    <a:latin typeface="Times New Roman" pitchFamily="18" charset="0"/>
                    <a:cs typeface="Times New Roman" pitchFamily="18" charset="0"/>
                  </a:rPr>
                  <a:t>(</a:t>
                </a:r>
                <a:r>
                  <a:rPr lang="en-US" sz="1200" b="1" baseline="0" dirty="0">
                    <a:solidFill>
                      <a:srgbClr val="0000CC"/>
                    </a:solidFill>
                    <a:latin typeface="Times New Roman" pitchFamily="18" charset="0"/>
                    <a:cs typeface="Times New Roman" pitchFamily="18" charset="0"/>
                  </a:rPr>
                  <a:t>D=6</a:t>
                </a:r>
                <a:r>
                  <a:rPr lang="en-US" sz="1200" baseline="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sp>
            <p:nvSpPr>
              <p:cNvPr id="59" name="TextBox 11"/>
              <p:cNvSpPr txBox="1"/>
              <p:nvPr/>
            </p:nvSpPr>
            <p:spPr>
              <a:xfrm>
                <a:off x="4719625" y="0"/>
                <a:ext cx="1016437" cy="761999"/>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i="1" dirty="0" smtClean="0">
                    <a:solidFill>
                      <a:srgbClr val="FF0000"/>
                    </a:solidFill>
                    <a:latin typeface="Times New Roman" pitchFamily="18" charset="0"/>
                    <a:cs typeface="Times New Roman" pitchFamily="18" charset="0"/>
                  </a:rPr>
                  <a:t>F  </a:t>
                </a:r>
                <a:r>
                  <a:rPr lang="en-US" sz="1200" dirty="0" smtClean="0">
                    <a:latin typeface="Times New Roman" pitchFamily="18" charset="0"/>
                    <a:cs typeface="Times New Roman" pitchFamily="18" charset="0"/>
                  </a:rPr>
                  <a:t>Document </a:t>
                </a:r>
                <a:r>
                  <a:rPr lang="en-US" sz="1200" dirty="0">
                    <a:latin typeface="Times New Roman" pitchFamily="18" charset="0"/>
                    <a:cs typeface="Times New Roman" pitchFamily="18" charset="0"/>
                  </a:rPr>
                  <a:t>program</a:t>
                </a:r>
                <a:r>
                  <a:rPr lang="en-US" sz="1200" baseline="0" dirty="0">
                    <a:latin typeface="Times New Roman" pitchFamily="18" charset="0"/>
                    <a:cs typeface="Times New Roman" pitchFamily="18" charset="0"/>
                  </a:rPr>
                  <a:t> </a:t>
                </a:r>
              </a:p>
              <a:p>
                <a:pPr algn="ctr"/>
                <a:r>
                  <a:rPr lang="en-US" sz="1200" baseline="0" dirty="0">
                    <a:latin typeface="Times New Roman" pitchFamily="18" charset="0"/>
                    <a:cs typeface="Times New Roman" pitchFamily="18" charset="0"/>
                  </a:rPr>
                  <a:t>(</a:t>
                </a:r>
                <a:r>
                  <a:rPr lang="en-US" sz="1200" b="1" baseline="0" dirty="0">
                    <a:solidFill>
                      <a:srgbClr val="0000CC"/>
                    </a:solidFill>
                    <a:latin typeface="Times New Roman" pitchFamily="18" charset="0"/>
                    <a:cs typeface="Times New Roman" pitchFamily="18" charset="0"/>
                  </a:rPr>
                  <a:t>D=12</a:t>
                </a:r>
                <a:r>
                  <a:rPr lang="en-US" sz="1200" baseline="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cxnSp>
            <p:nvCxnSpPr>
              <p:cNvPr id="60" name="Straight Arrow Connector 59"/>
              <p:cNvCxnSpPr>
                <a:stCxn id="57" idx="3"/>
                <a:endCxn id="59" idx="1"/>
              </p:cNvCxnSpPr>
              <p:nvPr/>
            </p:nvCxnSpPr>
            <p:spPr>
              <a:xfrm flipV="1">
                <a:off x="4169249" y="381000"/>
                <a:ext cx="550376" cy="762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56" idx="3"/>
                <a:endCxn id="58" idx="1"/>
              </p:cNvCxnSpPr>
              <p:nvPr/>
            </p:nvCxnSpPr>
            <p:spPr>
              <a:xfrm>
                <a:off x="4066201" y="1855470"/>
                <a:ext cx="787739"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2" name="Elbow Connector 61"/>
              <p:cNvCxnSpPr>
                <a:stCxn id="57" idx="3"/>
                <a:endCxn id="58" idx="1"/>
              </p:cNvCxnSpPr>
              <p:nvPr/>
            </p:nvCxnSpPr>
            <p:spPr>
              <a:xfrm>
                <a:off x="4169249" y="388621"/>
                <a:ext cx="684691" cy="1466850"/>
              </a:xfrm>
              <a:prstGeom prst="bentConnector3">
                <a:avLst>
                  <a:gd name="adj1" fmla="val 35039"/>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3" name="TextBox 7"/>
              <p:cNvSpPr txBox="1"/>
              <p:nvPr/>
            </p:nvSpPr>
            <p:spPr>
              <a:xfrm>
                <a:off x="1271000" y="662940"/>
                <a:ext cx="1161642" cy="769621"/>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i="1" dirty="0" smtClean="0">
                    <a:solidFill>
                      <a:srgbClr val="FF0000"/>
                    </a:solidFill>
                    <a:latin typeface="Times New Roman" pitchFamily="18" charset="0"/>
                    <a:cs typeface="Times New Roman" pitchFamily="18" charset="0"/>
                  </a:rPr>
                  <a:t>B  </a:t>
                </a:r>
                <a:r>
                  <a:rPr lang="en-US" sz="1200" dirty="0" smtClean="0">
                    <a:latin typeface="Times New Roman" pitchFamily="18" charset="0"/>
                    <a:cs typeface="Times New Roman" pitchFamily="18" charset="0"/>
                  </a:rPr>
                  <a:t>Write </a:t>
                </a:r>
                <a:r>
                  <a:rPr lang="en-US" sz="1200" baseline="0" dirty="0" smtClean="0">
                    <a:latin typeface="Times New Roman" pitchFamily="18" charset="0"/>
                    <a:cs typeface="Times New Roman" pitchFamily="18" charset="0"/>
                  </a:rPr>
                  <a:t>comp</a:t>
                </a:r>
                <a:r>
                  <a:rPr lang="en-US" sz="1200" baseline="0" dirty="0">
                    <a:latin typeface="Times New Roman" pitchFamily="18" charset="0"/>
                    <a:cs typeface="Times New Roman" pitchFamily="18" charset="0"/>
                  </a:rPr>
                  <a:t>. program </a:t>
                </a:r>
              </a:p>
              <a:p>
                <a:pPr algn="ctr"/>
                <a:r>
                  <a:rPr lang="en-US" sz="1200" baseline="0" dirty="0">
                    <a:latin typeface="Times New Roman" pitchFamily="18" charset="0"/>
                    <a:cs typeface="Times New Roman" pitchFamily="18" charset="0"/>
                  </a:rPr>
                  <a:t>(</a:t>
                </a:r>
                <a:r>
                  <a:rPr lang="en-US" sz="1200" b="1" baseline="0" dirty="0">
                    <a:solidFill>
                      <a:srgbClr val="0000CC"/>
                    </a:solidFill>
                    <a:latin typeface="Times New Roman" pitchFamily="18" charset="0"/>
                    <a:cs typeface="Times New Roman" pitchFamily="18" charset="0"/>
                  </a:rPr>
                  <a:t>D=12</a:t>
                </a:r>
                <a:r>
                  <a:rPr lang="en-US" sz="1200" baseline="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cxnSp>
            <p:nvCxnSpPr>
              <p:cNvPr id="64" name="Straight Arrow Connector 63"/>
              <p:cNvCxnSpPr>
                <a:stCxn id="55" idx="3"/>
                <a:endCxn id="63" idx="1"/>
              </p:cNvCxnSpPr>
              <p:nvPr/>
            </p:nvCxnSpPr>
            <p:spPr>
              <a:xfrm>
                <a:off x="1053192" y="1040131"/>
                <a:ext cx="217808" cy="762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5" name="Elbow Connector 64"/>
              <p:cNvCxnSpPr>
                <a:stCxn id="63" idx="3"/>
                <a:endCxn id="57" idx="1"/>
              </p:cNvCxnSpPr>
              <p:nvPr/>
            </p:nvCxnSpPr>
            <p:spPr>
              <a:xfrm flipV="1">
                <a:off x="2432642" y="388621"/>
                <a:ext cx="435616" cy="659130"/>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6" name="Elbow Connector 65"/>
              <p:cNvCxnSpPr>
                <a:stCxn id="63" idx="3"/>
                <a:endCxn id="56" idx="1"/>
              </p:cNvCxnSpPr>
              <p:nvPr/>
            </p:nvCxnSpPr>
            <p:spPr>
              <a:xfrm>
                <a:off x="2432642" y="1047751"/>
                <a:ext cx="435616" cy="807719"/>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13" name="Group 57"/>
            <p:cNvGrpSpPr/>
            <p:nvPr/>
          </p:nvGrpSpPr>
          <p:grpSpPr>
            <a:xfrm>
              <a:off x="1151620" y="1031478"/>
              <a:ext cx="3960440" cy="1641438"/>
              <a:chOff x="876300" y="562453"/>
              <a:chExt cx="3082156" cy="1069577"/>
            </a:xfrm>
          </p:grpSpPr>
          <p:sp>
            <p:nvSpPr>
              <p:cNvPr id="49" name="TextBox 26"/>
              <p:cNvSpPr txBox="1"/>
              <p:nvPr/>
            </p:nvSpPr>
            <p:spPr>
              <a:xfrm>
                <a:off x="3285986" y="1368122"/>
                <a:ext cx="363059" cy="263908"/>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a:solidFill>
                      <a:srgbClr val="C00000"/>
                    </a:solidFill>
                    <a:latin typeface="Times New Roman" pitchFamily="18" charset="0"/>
                    <a:cs typeface="Times New Roman" pitchFamily="18" charset="0"/>
                  </a:rPr>
                  <a:t>FS</a:t>
                </a:r>
                <a:r>
                  <a:rPr lang="en-US" baseline="0" dirty="0">
                    <a:solidFill>
                      <a:srgbClr val="C00000"/>
                    </a:solidFill>
                    <a:latin typeface="Times New Roman" pitchFamily="18" charset="0"/>
                    <a:cs typeface="Times New Roman" pitchFamily="18" charset="0"/>
                  </a:rPr>
                  <a:t> 0</a:t>
                </a:r>
              </a:p>
            </p:txBody>
          </p:sp>
          <p:sp>
            <p:nvSpPr>
              <p:cNvPr id="50" name="TextBox 24"/>
              <p:cNvSpPr txBox="1"/>
              <p:nvPr/>
            </p:nvSpPr>
            <p:spPr>
              <a:xfrm>
                <a:off x="876300" y="670147"/>
                <a:ext cx="419099" cy="33929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a:solidFill>
                      <a:srgbClr val="C00000"/>
                    </a:solidFill>
                    <a:latin typeface="Times New Roman" pitchFamily="18" charset="0"/>
                    <a:cs typeface="Times New Roman" pitchFamily="18" charset="0"/>
                  </a:rPr>
                  <a:t>SS</a:t>
                </a:r>
                <a:r>
                  <a:rPr lang="en-US" baseline="0" dirty="0">
                    <a:solidFill>
                      <a:srgbClr val="C00000"/>
                    </a:solidFill>
                    <a:latin typeface="Times New Roman" pitchFamily="18" charset="0"/>
                    <a:cs typeface="Times New Roman" pitchFamily="18" charset="0"/>
                  </a:rPr>
                  <a:t> 3</a:t>
                </a:r>
              </a:p>
              <a:p>
                <a:pPr algn="ctr"/>
                <a:r>
                  <a:rPr lang="en-US" baseline="0" dirty="0">
                    <a:solidFill>
                      <a:srgbClr val="C00000"/>
                    </a:solidFill>
                    <a:latin typeface="Times New Roman" pitchFamily="18" charset="0"/>
                    <a:cs typeface="Times New Roman" pitchFamily="18" charset="0"/>
                  </a:rPr>
                  <a:t>FF 4</a:t>
                </a:r>
                <a:endParaRPr lang="en-US" dirty="0">
                  <a:solidFill>
                    <a:srgbClr val="C00000"/>
                  </a:solidFill>
                  <a:latin typeface="Times New Roman" pitchFamily="18" charset="0"/>
                  <a:cs typeface="Times New Roman" pitchFamily="18" charset="0"/>
                </a:endParaRPr>
              </a:p>
            </p:txBody>
          </p:sp>
          <p:sp>
            <p:nvSpPr>
              <p:cNvPr id="51" name="TextBox 25"/>
              <p:cNvSpPr txBox="1"/>
              <p:nvPr/>
            </p:nvSpPr>
            <p:spPr>
              <a:xfrm>
                <a:off x="2137183" y="860898"/>
                <a:ext cx="336235" cy="2784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a:solidFill>
                      <a:srgbClr val="C00000"/>
                    </a:solidFill>
                    <a:latin typeface="Times New Roman" pitchFamily="18" charset="0"/>
                    <a:cs typeface="Times New Roman" pitchFamily="18" charset="0"/>
                  </a:rPr>
                  <a:t>FS</a:t>
                </a:r>
                <a:r>
                  <a:rPr lang="en-US" baseline="0" dirty="0">
                    <a:solidFill>
                      <a:srgbClr val="C00000"/>
                    </a:solidFill>
                    <a:latin typeface="Times New Roman" pitchFamily="18" charset="0"/>
                    <a:cs typeface="Times New Roman" pitchFamily="18" charset="0"/>
                  </a:rPr>
                  <a:t> 0</a:t>
                </a:r>
              </a:p>
            </p:txBody>
          </p:sp>
          <p:sp>
            <p:nvSpPr>
              <p:cNvPr id="52" name="TextBox 27"/>
              <p:cNvSpPr txBox="1"/>
              <p:nvPr/>
            </p:nvSpPr>
            <p:spPr>
              <a:xfrm>
                <a:off x="3594201" y="1054201"/>
                <a:ext cx="364255" cy="17899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a:solidFill>
                      <a:srgbClr val="C00000"/>
                    </a:solidFill>
                    <a:latin typeface="Times New Roman" pitchFamily="18" charset="0"/>
                    <a:cs typeface="Times New Roman" pitchFamily="18" charset="0"/>
                  </a:rPr>
                  <a:t>FS</a:t>
                </a:r>
                <a:r>
                  <a:rPr lang="en-US" baseline="0" dirty="0">
                    <a:solidFill>
                      <a:srgbClr val="C00000"/>
                    </a:solidFill>
                    <a:latin typeface="Times New Roman" pitchFamily="18" charset="0"/>
                    <a:cs typeface="Times New Roman" pitchFamily="18" charset="0"/>
                  </a:rPr>
                  <a:t> 0</a:t>
                </a:r>
              </a:p>
            </p:txBody>
          </p:sp>
          <p:sp>
            <p:nvSpPr>
              <p:cNvPr id="53" name="TextBox 28"/>
              <p:cNvSpPr txBox="1"/>
              <p:nvPr/>
            </p:nvSpPr>
            <p:spPr>
              <a:xfrm>
                <a:off x="2166398" y="1276653"/>
                <a:ext cx="307020" cy="28499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a:solidFill>
                      <a:srgbClr val="C00000"/>
                    </a:solidFill>
                    <a:latin typeface="Times New Roman" pitchFamily="18" charset="0"/>
                    <a:cs typeface="Times New Roman" pitchFamily="18" charset="0"/>
                  </a:rPr>
                  <a:t>SS</a:t>
                </a:r>
                <a:r>
                  <a:rPr lang="en-US" baseline="0" dirty="0">
                    <a:solidFill>
                      <a:srgbClr val="C00000"/>
                    </a:solidFill>
                    <a:latin typeface="Times New Roman" pitchFamily="18" charset="0"/>
                    <a:cs typeface="Times New Roman" pitchFamily="18" charset="0"/>
                  </a:rPr>
                  <a:t> 6</a:t>
                </a:r>
              </a:p>
            </p:txBody>
          </p:sp>
          <p:sp>
            <p:nvSpPr>
              <p:cNvPr id="54" name="TextBox 29"/>
              <p:cNvSpPr txBox="1"/>
              <p:nvPr/>
            </p:nvSpPr>
            <p:spPr>
              <a:xfrm>
                <a:off x="3538162" y="562453"/>
                <a:ext cx="336235" cy="29537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a:solidFill>
                      <a:srgbClr val="C00000"/>
                    </a:solidFill>
                    <a:latin typeface="Times New Roman" pitchFamily="18" charset="0"/>
                    <a:cs typeface="Times New Roman" pitchFamily="18" charset="0"/>
                  </a:rPr>
                  <a:t>SF</a:t>
                </a:r>
                <a:r>
                  <a:rPr lang="en-US" baseline="0" dirty="0">
                    <a:solidFill>
                      <a:srgbClr val="C00000"/>
                    </a:solidFill>
                    <a:latin typeface="Times New Roman" pitchFamily="18" charset="0"/>
                    <a:cs typeface="Times New Roman" pitchFamily="18" charset="0"/>
                  </a:rPr>
                  <a:t> 12</a:t>
                </a: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9"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upLeft)">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9"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trips(upLeft)">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9"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trips(upLeft)">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0" y="0"/>
            <a:ext cx="9144000" cy="648072"/>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defRPr/>
            </a:pPr>
            <a:r>
              <a:rPr lang="en-US" sz="4000" b="1" i="1" dirty="0" smtClean="0">
                <a:solidFill>
                  <a:schemeClr val="bg1"/>
                </a:solidFill>
                <a:latin typeface="Times New Roman" pitchFamily="18" charset="0"/>
                <a:cs typeface="Times New Roman" pitchFamily="18" charset="0"/>
              </a:rPr>
              <a:t>Precedence Diagramming</a:t>
            </a:r>
            <a:r>
              <a:rPr lang="de-DE" sz="4000" b="1" i="1" dirty="0" smtClean="0">
                <a:solidFill>
                  <a:schemeClr val="bg1"/>
                </a:solidFill>
                <a:latin typeface="Times New Roman" pitchFamily="18" charset="0"/>
                <a:cs typeface="Times New Roman" pitchFamily="18" charset="0"/>
              </a:rPr>
              <a:t> </a:t>
            </a:r>
            <a:r>
              <a:rPr lang="en-US" sz="4000" b="1" i="1" dirty="0" smtClean="0">
                <a:solidFill>
                  <a:schemeClr val="bg1"/>
                </a:solidFill>
                <a:latin typeface="Times New Roman" pitchFamily="18" charset="0"/>
                <a:cs typeface="Times New Roman" pitchFamily="18" charset="0"/>
              </a:rPr>
              <a:t>Calculations</a:t>
            </a:r>
          </a:p>
        </p:txBody>
      </p:sp>
      <p:sp>
        <p:nvSpPr>
          <p:cNvPr id="5" name="Date Placeholder 4"/>
          <p:cNvSpPr>
            <a:spLocks noGrp="1"/>
          </p:cNvSpPr>
          <p:nvPr>
            <p:ph type="dt" sz="half" idx="10"/>
          </p:nvPr>
        </p:nvSpPr>
        <p:spPr>
          <a:xfrm>
            <a:off x="457200" y="6258074"/>
            <a:ext cx="2133600" cy="365125"/>
          </a:xfrm>
        </p:spPr>
        <p:txBody>
          <a:bodyPr/>
          <a:lstStyle/>
          <a:p>
            <a:fld id="{60CD6723-19D5-4F31-A6BB-A50CB127BE07}" type="datetime3">
              <a:rPr lang="en-US" smtClean="0"/>
              <a:pPr/>
              <a:t>16 February 2013</a:t>
            </a:fld>
            <a:endParaRPr lang="en-US" dirty="0"/>
          </a:p>
        </p:txBody>
      </p:sp>
      <p:sp>
        <p:nvSpPr>
          <p:cNvPr id="6" name="Slide Number Placeholder 5"/>
          <p:cNvSpPr>
            <a:spLocks noGrp="1"/>
          </p:cNvSpPr>
          <p:nvPr>
            <p:ph type="sldNum" sz="quarter" idx="12"/>
          </p:nvPr>
        </p:nvSpPr>
        <p:spPr>
          <a:xfrm>
            <a:off x="6553200" y="6258074"/>
            <a:ext cx="2133600" cy="365125"/>
          </a:xfrm>
        </p:spPr>
        <p:txBody>
          <a:bodyPr/>
          <a:lstStyle/>
          <a:p>
            <a:fld id="{A6FA4CD5-D695-45D9-B394-AC4FBF2F403A}" type="slidenum">
              <a:rPr lang="en-US" smtClean="0">
                <a:latin typeface="Times New Roman" pitchFamily="18" charset="0"/>
                <a:cs typeface="Times New Roman" pitchFamily="18" charset="0"/>
              </a:rPr>
              <a:pPr/>
              <a:t>33</a:t>
            </a:fld>
            <a:endParaRPr lang="en-US">
              <a:latin typeface="Times New Roman" pitchFamily="18" charset="0"/>
              <a:cs typeface="Times New Roman" pitchFamily="18" charset="0"/>
            </a:endParaRPr>
          </a:p>
        </p:txBody>
      </p:sp>
      <p:sp>
        <p:nvSpPr>
          <p:cNvPr id="8" name="Rectangle 3"/>
          <p:cNvSpPr>
            <a:spLocks noChangeArrowheads="1"/>
          </p:cNvSpPr>
          <p:nvPr/>
        </p:nvSpPr>
        <p:spPr bwMode="auto">
          <a:xfrm>
            <a:off x="251520" y="692696"/>
            <a:ext cx="3492388" cy="386854"/>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400" b="1" i="1" dirty="0" smtClean="0">
                <a:solidFill>
                  <a:srgbClr val="CC3300"/>
                </a:solidFill>
                <a:latin typeface="Times New Roman" pitchFamily="18" charset="0"/>
                <a:cs typeface="Times New Roman" pitchFamily="18" charset="0"/>
              </a:rPr>
              <a:t>Example Computation</a:t>
            </a:r>
            <a:endParaRPr lang="de-DE" sz="2400" b="1" i="1" dirty="0">
              <a:solidFill>
                <a:srgbClr val="CC3300"/>
              </a:solidFill>
              <a:latin typeface="Times New Roman" pitchFamily="18" charset="0"/>
              <a:cs typeface="Times New Roman" pitchFamily="18" charset="0"/>
            </a:endParaRPr>
          </a:p>
        </p:txBody>
      </p:sp>
      <p:grpSp>
        <p:nvGrpSpPr>
          <p:cNvPr id="2" name="Group 31"/>
          <p:cNvGrpSpPr/>
          <p:nvPr/>
        </p:nvGrpSpPr>
        <p:grpSpPr>
          <a:xfrm>
            <a:off x="6048163" y="764704"/>
            <a:ext cx="2892636" cy="2196244"/>
            <a:chOff x="5532882" y="764704"/>
            <a:chExt cx="3407918" cy="2557934"/>
          </a:xfrm>
        </p:grpSpPr>
        <p:sp>
          <p:nvSpPr>
            <p:cNvPr id="19" name="Rectangle 18"/>
            <p:cNvSpPr/>
            <p:nvPr/>
          </p:nvSpPr>
          <p:spPr>
            <a:xfrm>
              <a:off x="5532882" y="764704"/>
              <a:ext cx="3147015" cy="369332"/>
            </a:xfrm>
            <a:prstGeom prst="rect">
              <a:avLst/>
            </a:prstGeom>
            <a:solidFill>
              <a:srgbClr val="CCFFFF"/>
            </a:solidFill>
          </p:spPr>
          <p:txBody>
            <a:bodyPr wrap="none">
              <a:spAutoFit/>
            </a:bodyPr>
            <a:lstStyle/>
            <a:p>
              <a:r>
                <a:rPr lang="en-US" b="1" i="1" dirty="0" smtClean="0">
                  <a:solidFill>
                    <a:srgbClr val="FF0000"/>
                  </a:solidFill>
                  <a:latin typeface="Times New Roman" pitchFamily="18" charset="0"/>
                  <a:cs typeface="Times New Roman" pitchFamily="18" charset="0"/>
                </a:rPr>
                <a:t>Backward Pass Computations</a:t>
              </a:r>
              <a:endParaRPr lang="en-US" b="1" i="1" dirty="0">
                <a:solidFill>
                  <a:srgbClr val="FF0000"/>
                </a:solidFill>
                <a:latin typeface="Times New Roman" pitchFamily="18" charset="0"/>
                <a:ea typeface="Times New Roman"/>
                <a:cs typeface="Times New Roman" pitchFamily="18" charset="0"/>
              </a:endParaRPr>
            </a:p>
          </p:txBody>
        </p:sp>
        <p:graphicFrame>
          <p:nvGraphicFramePr>
            <p:cNvPr id="39939" name="Object 3"/>
            <p:cNvGraphicFramePr>
              <a:graphicFrameLocks noChangeAspect="1"/>
            </p:cNvGraphicFramePr>
            <p:nvPr/>
          </p:nvGraphicFramePr>
          <p:xfrm>
            <a:off x="5575300" y="1268413"/>
            <a:ext cx="3365500" cy="2054225"/>
          </p:xfrm>
          <a:graphic>
            <a:graphicData uri="http://schemas.openxmlformats.org/presentationml/2006/ole">
              <p:oleObj spid="_x0000_s60418" name="Equation" r:id="rId3" imgW="4572000" imgH="2819160" progId="Equation.3">
                <p:embed/>
              </p:oleObj>
            </a:graphicData>
          </a:graphic>
        </p:graphicFrame>
      </p:grpSp>
      <p:grpSp>
        <p:nvGrpSpPr>
          <p:cNvPr id="3" name="Group 32"/>
          <p:cNvGrpSpPr/>
          <p:nvPr/>
        </p:nvGrpSpPr>
        <p:grpSpPr>
          <a:xfrm>
            <a:off x="179512" y="2888940"/>
            <a:ext cx="5436604" cy="972108"/>
            <a:chOff x="107504" y="1885949"/>
            <a:chExt cx="5652719" cy="1114425"/>
          </a:xfrm>
        </p:grpSpPr>
        <p:sp>
          <p:nvSpPr>
            <p:cNvPr id="20" name="TextBox 19"/>
            <p:cNvSpPr txBox="1"/>
            <p:nvPr/>
          </p:nvSpPr>
          <p:spPr>
            <a:xfrm>
              <a:off x="107504" y="2195572"/>
              <a:ext cx="1332148" cy="369332"/>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C</a:t>
              </a:r>
            </a:p>
          </p:txBody>
        </p:sp>
        <p:graphicFrame>
          <p:nvGraphicFramePr>
            <p:cNvPr id="138250" name="Object 3"/>
            <p:cNvGraphicFramePr>
              <a:graphicFrameLocks noChangeAspect="1"/>
            </p:cNvGraphicFramePr>
            <p:nvPr/>
          </p:nvGraphicFramePr>
          <p:xfrm>
            <a:off x="1531124" y="1885949"/>
            <a:ext cx="4229099" cy="1114425"/>
          </p:xfrm>
          <a:graphic>
            <a:graphicData uri="http://schemas.openxmlformats.org/presentationml/2006/ole">
              <p:oleObj spid="_x0000_s60419" name="Equation" r:id="rId4" imgW="5206680" imgH="1371600" progId="Equation.3">
                <p:embed/>
              </p:oleObj>
            </a:graphicData>
          </a:graphic>
        </p:graphicFrame>
      </p:grpSp>
      <p:grpSp>
        <p:nvGrpSpPr>
          <p:cNvPr id="7" name="Group 33"/>
          <p:cNvGrpSpPr/>
          <p:nvPr/>
        </p:nvGrpSpPr>
        <p:grpSpPr>
          <a:xfrm>
            <a:off x="179513" y="3969060"/>
            <a:ext cx="5544616" cy="1260140"/>
            <a:chOff x="143508" y="3392996"/>
            <a:chExt cx="5688181" cy="1409550"/>
          </a:xfrm>
        </p:grpSpPr>
        <p:sp>
          <p:nvSpPr>
            <p:cNvPr id="26" name="TextBox 25"/>
            <p:cNvSpPr txBox="1"/>
            <p:nvPr/>
          </p:nvSpPr>
          <p:spPr>
            <a:xfrm>
              <a:off x="143508" y="3897052"/>
              <a:ext cx="1404156" cy="369332"/>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B</a:t>
              </a:r>
            </a:p>
          </p:txBody>
        </p:sp>
        <p:graphicFrame>
          <p:nvGraphicFramePr>
            <p:cNvPr id="138251" name="Object 3"/>
            <p:cNvGraphicFramePr>
              <a:graphicFrameLocks noChangeAspect="1"/>
            </p:cNvGraphicFramePr>
            <p:nvPr/>
          </p:nvGraphicFramePr>
          <p:xfrm>
            <a:off x="1524565" y="3392996"/>
            <a:ext cx="4307124" cy="1409550"/>
          </p:xfrm>
          <a:graphic>
            <a:graphicData uri="http://schemas.openxmlformats.org/presentationml/2006/ole">
              <p:oleObj spid="_x0000_s60420" name="Equation" r:id="rId5" imgW="6438600" imgH="2108160" progId="Equation.3">
                <p:embed/>
              </p:oleObj>
            </a:graphicData>
          </a:graphic>
        </p:graphicFrame>
      </p:grpSp>
      <p:grpSp>
        <p:nvGrpSpPr>
          <p:cNvPr id="9" name="Group 34"/>
          <p:cNvGrpSpPr/>
          <p:nvPr/>
        </p:nvGrpSpPr>
        <p:grpSpPr>
          <a:xfrm>
            <a:off x="215516" y="5409940"/>
            <a:ext cx="5796644" cy="1187412"/>
            <a:chOff x="107504" y="4941888"/>
            <a:chExt cx="6159946" cy="1422400"/>
          </a:xfrm>
        </p:grpSpPr>
        <p:sp>
          <p:nvSpPr>
            <p:cNvPr id="30" name="TextBox 29"/>
            <p:cNvSpPr txBox="1"/>
            <p:nvPr/>
          </p:nvSpPr>
          <p:spPr>
            <a:xfrm>
              <a:off x="107504" y="5337212"/>
              <a:ext cx="1404156" cy="369332"/>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A</a:t>
              </a:r>
            </a:p>
          </p:txBody>
        </p:sp>
        <p:graphicFrame>
          <p:nvGraphicFramePr>
            <p:cNvPr id="138252" name="Object 3"/>
            <p:cNvGraphicFramePr>
              <a:graphicFrameLocks noChangeAspect="1"/>
            </p:cNvGraphicFramePr>
            <p:nvPr/>
          </p:nvGraphicFramePr>
          <p:xfrm>
            <a:off x="1431925" y="4941888"/>
            <a:ext cx="4835525" cy="1422400"/>
          </p:xfrm>
          <a:graphic>
            <a:graphicData uri="http://schemas.openxmlformats.org/presentationml/2006/ole">
              <p:oleObj spid="_x0000_s60421" name="Equation" r:id="rId6" imgW="6248160" imgH="1841400" progId="Equation.3">
                <p:embed/>
              </p:oleObj>
            </a:graphicData>
          </a:graphic>
        </p:graphicFrame>
      </p:grpSp>
      <p:grpSp>
        <p:nvGrpSpPr>
          <p:cNvPr id="10" name="Group 17"/>
          <p:cNvGrpSpPr/>
          <p:nvPr/>
        </p:nvGrpSpPr>
        <p:grpSpPr>
          <a:xfrm>
            <a:off x="179512" y="1031478"/>
            <a:ext cx="5760641" cy="1821458"/>
            <a:chOff x="179512" y="1031478"/>
            <a:chExt cx="5760641" cy="1821458"/>
          </a:xfrm>
        </p:grpSpPr>
        <p:grpSp>
          <p:nvGrpSpPr>
            <p:cNvPr id="11" name="Group 18"/>
            <p:cNvGrpSpPr/>
            <p:nvPr/>
          </p:nvGrpSpPr>
          <p:grpSpPr>
            <a:xfrm>
              <a:off x="179512" y="1124744"/>
              <a:ext cx="5760641" cy="1728192"/>
              <a:chOff x="-72149" y="0"/>
              <a:chExt cx="5808211" cy="2240280"/>
            </a:xfrm>
          </p:grpSpPr>
          <p:sp>
            <p:nvSpPr>
              <p:cNvPr id="31" name="TextBox 6"/>
              <p:cNvSpPr txBox="1"/>
              <p:nvPr/>
            </p:nvSpPr>
            <p:spPr>
              <a:xfrm>
                <a:off x="-72149" y="655321"/>
                <a:ext cx="1125341" cy="769621"/>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i="1" dirty="0" smtClean="0">
                    <a:solidFill>
                      <a:srgbClr val="FF0000"/>
                    </a:solidFill>
                    <a:latin typeface="Times New Roman" pitchFamily="18" charset="0"/>
                    <a:cs typeface="Times New Roman" pitchFamily="18" charset="0"/>
                  </a:rPr>
                  <a:t>A  </a:t>
                </a:r>
                <a:r>
                  <a:rPr lang="en-US" sz="1200" dirty="0" smtClean="0">
                    <a:latin typeface="Times New Roman" pitchFamily="18" charset="0"/>
                    <a:cs typeface="Times New Roman" pitchFamily="18" charset="0"/>
                  </a:rPr>
                  <a:t>Develop</a:t>
                </a:r>
                <a:r>
                  <a:rPr lang="en-US" sz="1200" baseline="0" dirty="0" smtClean="0">
                    <a:latin typeface="Times New Roman" pitchFamily="18" charset="0"/>
                    <a:cs typeface="Times New Roman" pitchFamily="18" charset="0"/>
                  </a:rPr>
                  <a:t> </a:t>
                </a:r>
                <a:r>
                  <a:rPr lang="en-US" sz="1200" baseline="0" dirty="0">
                    <a:latin typeface="Times New Roman" pitchFamily="18" charset="0"/>
                    <a:cs typeface="Times New Roman" pitchFamily="18" charset="0"/>
                  </a:rPr>
                  <a:t>system spec. </a:t>
                </a:r>
              </a:p>
              <a:p>
                <a:pPr algn="ctr"/>
                <a:r>
                  <a:rPr lang="en-US" sz="1200" baseline="0" dirty="0">
                    <a:latin typeface="Times New Roman" pitchFamily="18" charset="0"/>
                    <a:cs typeface="Times New Roman" pitchFamily="18" charset="0"/>
                  </a:rPr>
                  <a:t>(</a:t>
                </a:r>
                <a:r>
                  <a:rPr lang="en-US" sz="1200" b="1" baseline="0" dirty="0">
                    <a:solidFill>
                      <a:srgbClr val="0000CC"/>
                    </a:solidFill>
                    <a:latin typeface="Times New Roman" pitchFamily="18" charset="0"/>
                    <a:cs typeface="Times New Roman" pitchFamily="18" charset="0"/>
                  </a:rPr>
                  <a:t>D=8</a:t>
                </a:r>
                <a:r>
                  <a:rPr lang="en-US" sz="1200" baseline="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sp>
            <p:nvSpPr>
              <p:cNvPr id="36" name="TextBox 8"/>
              <p:cNvSpPr txBox="1"/>
              <p:nvPr/>
            </p:nvSpPr>
            <p:spPr>
              <a:xfrm>
                <a:off x="2868257" y="1470659"/>
                <a:ext cx="1197943" cy="769621"/>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i="1" dirty="0" smtClean="0">
                    <a:solidFill>
                      <a:srgbClr val="FF0000"/>
                    </a:solidFill>
                    <a:latin typeface="Times New Roman" pitchFamily="18" charset="0"/>
                    <a:cs typeface="Times New Roman" pitchFamily="18" charset="0"/>
                  </a:rPr>
                  <a:t>C  </a:t>
                </a:r>
                <a:r>
                  <a:rPr lang="en-US" sz="1200" dirty="0" smtClean="0">
                    <a:latin typeface="Times New Roman" pitchFamily="18" charset="0"/>
                    <a:cs typeface="Times New Roman" pitchFamily="18" charset="0"/>
                  </a:rPr>
                  <a:t>Collect </a:t>
                </a:r>
                <a:r>
                  <a:rPr lang="en-US" sz="1200" dirty="0">
                    <a:latin typeface="Times New Roman" pitchFamily="18" charset="0"/>
                    <a:cs typeface="Times New Roman" pitchFamily="18" charset="0"/>
                  </a:rPr>
                  <a:t>system data </a:t>
                </a:r>
              </a:p>
              <a:p>
                <a:pPr algn="ctr"/>
                <a:r>
                  <a:rPr lang="en-US" sz="1200" baseline="0" dirty="0">
                    <a:latin typeface="Times New Roman" pitchFamily="18" charset="0"/>
                    <a:cs typeface="Times New Roman" pitchFamily="18" charset="0"/>
                  </a:rPr>
                  <a:t>(</a:t>
                </a:r>
                <a:r>
                  <a:rPr lang="en-US" sz="1200" b="1" baseline="0" dirty="0">
                    <a:solidFill>
                      <a:srgbClr val="0000CC"/>
                    </a:solidFill>
                    <a:latin typeface="Times New Roman" pitchFamily="18" charset="0"/>
                    <a:cs typeface="Times New Roman" pitchFamily="18" charset="0"/>
                  </a:rPr>
                  <a:t>D=4</a:t>
                </a:r>
                <a:r>
                  <a:rPr lang="en-US" sz="1200" baseline="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sp>
            <p:nvSpPr>
              <p:cNvPr id="37" name="TextBox 9"/>
              <p:cNvSpPr txBox="1"/>
              <p:nvPr/>
            </p:nvSpPr>
            <p:spPr>
              <a:xfrm>
                <a:off x="2868257" y="0"/>
                <a:ext cx="1300991" cy="77724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i="1" dirty="0" smtClean="0">
                    <a:solidFill>
                      <a:srgbClr val="FF0000"/>
                    </a:solidFill>
                    <a:latin typeface="Times New Roman" pitchFamily="18" charset="0"/>
                    <a:cs typeface="Times New Roman" pitchFamily="18" charset="0"/>
                  </a:rPr>
                  <a:t>D </a:t>
                </a:r>
                <a:r>
                  <a:rPr lang="en-US" sz="1200" dirty="0" smtClean="0">
                    <a:latin typeface="Times New Roman" pitchFamily="18" charset="0"/>
                    <a:cs typeface="Times New Roman" pitchFamily="18" charset="0"/>
                  </a:rPr>
                  <a:t>Test </a:t>
                </a:r>
                <a:r>
                  <a:rPr lang="en-US" sz="1200" dirty="0">
                    <a:latin typeface="Times New Roman" pitchFamily="18" charset="0"/>
                    <a:cs typeface="Times New Roman" pitchFamily="18" charset="0"/>
                  </a:rPr>
                  <a:t>&amp; debug program</a:t>
                </a:r>
                <a:r>
                  <a:rPr lang="en-US" sz="1200" baseline="0" dirty="0">
                    <a:latin typeface="Times New Roman" pitchFamily="18" charset="0"/>
                    <a:cs typeface="Times New Roman" pitchFamily="18" charset="0"/>
                  </a:rPr>
                  <a:t> </a:t>
                </a:r>
              </a:p>
              <a:p>
                <a:pPr algn="ctr"/>
                <a:r>
                  <a:rPr lang="en-US" sz="1200" baseline="0" dirty="0">
                    <a:latin typeface="Times New Roman" pitchFamily="18" charset="0"/>
                    <a:cs typeface="Times New Roman" pitchFamily="18" charset="0"/>
                  </a:rPr>
                  <a:t>(</a:t>
                </a:r>
                <a:r>
                  <a:rPr lang="en-US" sz="1200" b="1" baseline="0" dirty="0">
                    <a:solidFill>
                      <a:srgbClr val="0000CC"/>
                    </a:solidFill>
                    <a:latin typeface="Times New Roman" pitchFamily="18" charset="0"/>
                    <a:cs typeface="Times New Roman" pitchFamily="18" charset="0"/>
                  </a:rPr>
                  <a:t>D=6</a:t>
                </a:r>
                <a:r>
                  <a:rPr lang="en-US" sz="1200" baseline="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sp>
            <p:nvSpPr>
              <p:cNvPr id="38" name="TextBox 10"/>
              <p:cNvSpPr txBox="1"/>
              <p:nvPr/>
            </p:nvSpPr>
            <p:spPr>
              <a:xfrm>
                <a:off x="4853940" y="1470660"/>
                <a:ext cx="845820" cy="76962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i="1" dirty="0" smtClean="0">
                    <a:solidFill>
                      <a:srgbClr val="FF0000"/>
                    </a:solidFill>
                    <a:latin typeface="Times New Roman" pitchFamily="18" charset="0"/>
                    <a:cs typeface="Times New Roman" pitchFamily="18" charset="0"/>
                  </a:rPr>
                  <a:t>E  </a:t>
                </a:r>
                <a:r>
                  <a:rPr lang="en-US" sz="1200" dirty="0" smtClean="0">
                    <a:latin typeface="Times New Roman" pitchFamily="18" charset="0"/>
                    <a:cs typeface="Times New Roman" pitchFamily="18" charset="0"/>
                  </a:rPr>
                  <a:t>Run </a:t>
                </a:r>
                <a:r>
                  <a:rPr lang="en-US" sz="1200" dirty="0">
                    <a:latin typeface="Times New Roman" pitchFamily="18" charset="0"/>
                    <a:cs typeface="Times New Roman" pitchFamily="18" charset="0"/>
                  </a:rPr>
                  <a:t>program</a:t>
                </a:r>
              </a:p>
              <a:p>
                <a:pPr algn="ctr"/>
                <a:r>
                  <a:rPr lang="en-US" sz="1200" baseline="0" dirty="0">
                    <a:latin typeface="Times New Roman" pitchFamily="18" charset="0"/>
                    <a:cs typeface="Times New Roman" pitchFamily="18" charset="0"/>
                  </a:rPr>
                  <a:t>(</a:t>
                </a:r>
                <a:r>
                  <a:rPr lang="en-US" sz="1200" b="1" baseline="0" dirty="0">
                    <a:solidFill>
                      <a:srgbClr val="0000CC"/>
                    </a:solidFill>
                    <a:latin typeface="Times New Roman" pitchFamily="18" charset="0"/>
                    <a:cs typeface="Times New Roman" pitchFamily="18" charset="0"/>
                  </a:rPr>
                  <a:t>D=6</a:t>
                </a:r>
                <a:r>
                  <a:rPr lang="en-US" sz="1200" baseline="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sp>
            <p:nvSpPr>
              <p:cNvPr id="39" name="TextBox 11"/>
              <p:cNvSpPr txBox="1"/>
              <p:nvPr/>
            </p:nvSpPr>
            <p:spPr>
              <a:xfrm>
                <a:off x="4719625" y="0"/>
                <a:ext cx="1016437" cy="761999"/>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i="1" dirty="0" smtClean="0">
                    <a:solidFill>
                      <a:srgbClr val="FF0000"/>
                    </a:solidFill>
                    <a:latin typeface="Times New Roman" pitchFamily="18" charset="0"/>
                    <a:cs typeface="Times New Roman" pitchFamily="18" charset="0"/>
                  </a:rPr>
                  <a:t>F  </a:t>
                </a:r>
                <a:r>
                  <a:rPr lang="en-US" sz="1200" dirty="0" smtClean="0">
                    <a:latin typeface="Times New Roman" pitchFamily="18" charset="0"/>
                    <a:cs typeface="Times New Roman" pitchFamily="18" charset="0"/>
                  </a:rPr>
                  <a:t>Document </a:t>
                </a:r>
                <a:r>
                  <a:rPr lang="en-US" sz="1200" dirty="0">
                    <a:latin typeface="Times New Roman" pitchFamily="18" charset="0"/>
                    <a:cs typeface="Times New Roman" pitchFamily="18" charset="0"/>
                  </a:rPr>
                  <a:t>program</a:t>
                </a:r>
                <a:r>
                  <a:rPr lang="en-US" sz="1200" baseline="0" dirty="0">
                    <a:latin typeface="Times New Roman" pitchFamily="18" charset="0"/>
                    <a:cs typeface="Times New Roman" pitchFamily="18" charset="0"/>
                  </a:rPr>
                  <a:t> </a:t>
                </a:r>
              </a:p>
              <a:p>
                <a:pPr algn="ctr"/>
                <a:r>
                  <a:rPr lang="en-US" sz="1200" baseline="0" dirty="0">
                    <a:latin typeface="Times New Roman" pitchFamily="18" charset="0"/>
                    <a:cs typeface="Times New Roman" pitchFamily="18" charset="0"/>
                  </a:rPr>
                  <a:t>(</a:t>
                </a:r>
                <a:r>
                  <a:rPr lang="en-US" sz="1200" b="1" baseline="0" dirty="0">
                    <a:solidFill>
                      <a:srgbClr val="0000CC"/>
                    </a:solidFill>
                    <a:latin typeface="Times New Roman" pitchFamily="18" charset="0"/>
                    <a:cs typeface="Times New Roman" pitchFamily="18" charset="0"/>
                  </a:rPr>
                  <a:t>D=12</a:t>
                </a:r>
                <a:r>
                  <a:rPr lang="en-US" sz="1200" baseline="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cxnSp>
            <p:nvCxnSpPr>
              <p:cNvPr id="40" name="Straight Arrow Connector 39"/>
              <p:cNvCxnSpPr>
                <a:stCxn id="37" idx="3"/>
                <a:endCxn id="39" idx="1"/>
              </p:cNvCxnSpPr>
              <p:nvPr/>
            </p:nvCxnSpPr>
            <p:spPr>
              <a:xfrm flipV="1">
                <a:off x="4169249" y="381000"/>
                <a:ext cx="550376" cy="762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36" idx="3"/>
                <a:endCxn id="38" idx="1"/>
              </p:cNvCxnSpPr>
              <p:nvPr/>
            </p:nvCxnSpPr>
            <p:spPr>
              <a:xfrm>
                <a:off x="4066201" y="1855470"/>
                <a:ext cx="787739"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Elbow Connector 41"/>
              <p:cNvCxnSpPr>
                <a:stCxn id="37" idx="3"/>
                <a:endCxn id="38" idx="1"/>
              </p:cNvCxnSpPr>
              <p:nvPr/>
            </p:nvCxnSpPr>
            <p:spPr>
              <a:xfrm>
                <a:off x="4169249" y="388621"/>
                <a:ext cx="684691" cy="1466850"/>
              </a:xfrm>
              <a:prstGeom prst="bentConnector3">
                <a:avLst>
                  <a:gd name="adj1" fmla="val 35039"/>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TextBox 7"/>
              <p:cNvSpPr txBox="1"/>
              <p:nvPr/>
            </p:nvSpPr>
            <p:spPr>
              <a:xfrm>
                <a:off x="1271000" y="662940"/>
                <a:ext cx="1161642" cy="769621"/>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i="1" dirty="0" smtClean="0">
                    <a:solidFill>
                      <a:srgbClr val="FF0000"/>
                    </a:solidFill>
                    <a:latin typeface="Times New Roman" pitchFamily="18" charset="0"/>
                    <a:cs typeface="Times New Roman" pitchFamily="18" charset="0"/>
                  </a:rPr>
                  <a:t>B  </a:t>
                </a:r>
                <a:r>
                  <a:rPr lang="en-US" sz="1200" dirty="0" smtClean="0">
                    <a:latin typeface="Times New Roman" pitchFamily="18" charset="0"/>
                    <a:cs typeface="Times New Roman" pitchFamily="18" charset="0"/>
                  </a:rPr>
                  <a:t>Write </a:t>
                </a:r>
                <a:r>
                  <a:rPr lang="en-US" sz="1200" baseline="0" dirty="0" smtClean="0">
                    <a:latin typeface="Times New Roman" pitchFamily="18" charset="0"/>
                    <a:cs typeface="Times New Roman" pitchFamily="18" charset="0"/>
                  </a:rPr>
                  <a:t>comp</a:t>
                </a:r>
                <a:r>
                  <a:rPr lang="en-US" sz="1200" baseline="0" dirty="0">
                    <a:latin typeface="Times New Roman" pitchFamily="18" charset="0"/>
                    <a:cs typeface="Times New Roman" pitchFamily="18" charset="0"/>
                  </a:rPr>
                  <a:t>. program </a:t>
                </a:r>
              </a:p>
              <a:p>
                <a:pPr algn="ctr"/>
                <a:r>
                  <a:rPr lang="en-US" sz="1200" baseline="0" dirty="0">
                    <a:latin typeface="Times New Roman" pitchFamily="18" charset="0"/>
                    <a:cs typeface="Times New Roman" pitchFamily="18" charset="0"/>
                  </a:rPr>
                  <a:t>(</a:t>
                </a:r>
                <a:r>
                  <a:rPr lang="en-US" sz="1200" b="1" baseline="0" dirty="0">
                    <a:solidFill>
                      <a:srgbClr val="0000CC"/>
                    </a:solidFill>
                    <a:latin typeface="Times New Roman" pitchFamily="18" charset="0"/>
                    <a:cs typeface="Times New Roman" pitchFamily="18" charset="0"/>
                  </a:rPr>
                  <a:t>D=12</a:t>
                </a:r>
                <a:r>
                  <a:rPr lang="en-US" sz="1200" baseline="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cxnSp>
            <p:nvCxnSpPr>
              <p:cNvPr id="44" name="Straight Arrow Connector 43"/>
              <p:cNvCxnSpPr>
                <a:stCxn id="31" idx="3"/>
                <a:endCxn id="43" idx="1"/>
              </p:cNvCxnSpPr>
              <p:nvPr/>
            </p:nvCxnSpPr>
            <p:spPr>
              <a:xfrm>
                <a:off x="1053192" y="1040131"/>
                <a:ext cx="217808" cy="762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Elbow Connector 44"/>
              <p:cNvCxnSpPr>
                <a:stCxn id="43" idx="3"/>
                <a:endCxn id="37" idx="1"/>
              </p:cNvCxnSpPr>
              <p:nvPr/>
            </p:nvCxnSpPr>
            <p:spPr>
              <a:xfrm flipV="1">
                <a:off x="2432642" y="388621"/>
                <a:ext cx="435616" cy="659130"/>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6" name="Elbow Connector 45"/>
              <p:cNvCxnSpPr>
                <a:stCxn id="43" idx="3"/>
                <a:endCxn id="36" idx="1"/>
              </p:cNvCxnSpPr>
              <p:nvPr/>
            </p:nvCxnSpPr>
            <p:spPr>
              <a:xfrm>
                <a:off x="2432642" y="1047751"/>
                <a:ext cx="435616" cy="807719"/>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12" name="Group 57"/>
            <p:cNvGrpSpPr/>
            <p:nvPr/>
          </p:nvGrpSpPr>
          <p:grpSpPr>
            <a:xfrm>
              <a:off x="1151620" y="1031478"/>
              <a:ext cx="3960440" cy="1641438"/>
              <a:chOff x="876300" y="562453"/>
              <a:chExt cx="3082156" cy="1069577"/>
            </a:xfrm>
          </p:grpSpPr>
          <p:sp>
            <p:nvSpPr>
              <p:cNvPr id="23" name="TextBox 26"/>
              <p:cNvSpPr txBox="1"/>
              <p:nvPr/>
            </p:nvSpPr>
            <p:spPr>
              <a:xfrm>
                <a:off x="3285986" y="1368122"/>
                <a:ext cx="363059" cy="263908"/>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a:solidFill>
                      <a:srgbClr val="C00000"/>
                    </a:solidFill>
                    <a:latin typeface="Times New Roman" pitchFamily="18" charset="0"/>
                    <a:cs typeface="Times New Roman" pitchFamily="18" charset="0"/>
                  </a:rPr>
                  <a:t>FS</a:t>
                </a:r>
                <a:r>
                  <a:rPr lang="en-US" baseline="0" dirty="0">
                    <a:solidFill>
                      <a:srgbClr val="C00000"/>
                    </a:solidFill>
                    <a:latin typeface="Times New Roman" pitchFamily="18" charset="0"/>
                    <a:cs typeface="Times New Roman" pitchFamily="18" charset="0"/>
                  </a:rPr>
                  <a:t> 0</a:t>
                </a:r>
              </a:p>
            </p:txBody>
          </p:sp>
          <p:sp>
            <p:nvSpPr>
              <p:cNvPr id="24" name="TextBox 24"/>
              <p:cNvSpPr txBox="1"/>
              <p:nvPr/>
            </p:nvSpPr>
            <p:spPr>
              <a:xfrm>
                <a:off x="876300" y="670147"/>
                <a:ext cx="419099" cy="33929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a:solidFill>
                      <a:srgbClr val="C00000"/>
                    </a:solidFill>
                    <a:latin typeface="Times New Roman" pitchFamily="18" charset="0"/>
                    <a:cs typeface="Times New Roman" pitchFamily="18" charset="0"/>
                  </a:rPr>
                  <a:t>SS</a:t>
                </a:r>
                <a:r>
                  <a:rPr lang="en-US" baseline="0" dirty="0">
                    <a:solidFill>
                      <a:srgbClr val="C00000"/>
                    </a:solidFill>
                    <a:latin typeface="Times New Roman" pitchFamily="18" charset="0"/>
                    <a:cs typeface="Times New Roman" pitchFamily="18" charset="0"/>
                  </a:rPr>
                  <a:t> 3</a:t>
                </a:r>
              </a:p>
              <a:p>
                <a:pPr algn="ctr"/>
                <a:r>
                  <a:rPr lang="en-US" baseline="0" dirty="0">
                    <a:solidFill>
                      <a:srgbClr val="C00000"/>
                    </a:solidFill>
                    <a:latin typeface="Times New Roman" pitchFamily="18" charset="0"/>
                    <a:cs typeface="Times New Roman" pitchFamily="18" charset="0"/>
                  </a:rPr>
                  <a:t>FF 4</a:t>
                </a:r>
                <a:endParaRPr lang="en-US" dirty="0">
                  <a:solidFill>
                    <a:srgbClr val="C00000"/>
                  </a:solidFill>
                  <a:latin typeface="Times New Roman" pitchFamily="18" charset="0"/>
                  <a:cs typeface="Times New Roman" pitchFamily="18" charset="0"/>
                </a:endParaRPr>
              </a:p>
            </p:txBody>
          </p:sp>
          <p:sp>
            <p:nvSpPr>
              <p:cNvPr id="25" name="TextBox 25"/>
              <p:cNvSpPr txBox="1"/>
              <p:nvPr/>
            </p:nvSpPr>
            <p:spPr>
              <a:xfrm>
                <a:off x="2137183" y="860898"/>
                <a:ext cx="336235" cy="2784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a:solidFill>
                      <a:srgbClr val="C00000"/>
                    </a:solidFill>
                    <a:latin typeface="Times New Roman" pitchFamily="18" charset="0"/>
                    <a:cs typeface="Times New Roman" pitchFamily="18" charset="0"/>
                  </a:rPr>
                  <a:t>FS</a:t>
                </a:r>
                <a:r>
                  <a:rPr lang="en-US" baseline="0" dirty="0">
                    <a:solidFill>
                      <a:srgbClr val="C00000"/>
                    </a:solidFill>
                    <a:latin typeface="Times New Roman" pitchFamily="18" charset="0"/>
                    <a:cs typeface="Times New Roman" pitchFamily="18" charset="0"/>
                  </a:rPr>
                  <a:t> 0</a:t>
                </a:r>
              </a:p>
            </p:txBody>
          </p:sp>
          <p:sp>
            <p:nvSpPr>
              <p:cNvPr id="27" name="TextBox 27"/>
              <p:cNvSpPr txBox="1"/>
              <p:nvPr/>
            </p:nvSpPr>
            <p:spPr>
              <a:xfrm>
                <a:off x="3594201" y="1054201"/>
                <a:ext cx="364255" cy="17899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a:solidFill>
                      <a:srgbClr val="C00000"/>
                    </a:solidFill>
                    <a:latin typeface="Times New Roman" pitchFamily="18" charset="0"/>
                    <a:cs typeface="Times New Roman" pitchFamily="18" charset="0"/>
                  </a:rPr>
                  <a:t>FS</a:t>
                </a:r>
                <a:r>
                  <a:rPr lang="en-US" baseline="0" dirty="0">
                    <a:solidFill>
                      <a:srgbClr val="C00000"/>
                    </a:solidFill>
                    <a:latin typeface="Times New Roman" pitchFamily="18" charset="0"/>
                    <a:cs typeface="Times New Roman" pitchFamily="18" charset="0"/>
                  </a:rPr>
                  <a:t> 0</a:t>
                </a:r>
              </a:p>
            </p:txBody>
          </p:sp>
          <p:sp>
            <p:nvSpPr>
              <p:cNvPr id="28" name="TextBox 28"/>
              <p:cNvSpPr txBox="1"/>
              <p:nvPr/>
            </p:nvSpPr>
            <p:spPr>
              <a:xfrm>
                <a:off x="2166398" y="1276653"/>
                <a:ext cx="307020" cy="28499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a:solidFill>
                      <a:srgbClr val="C00000"/>
                    </a:solidFill>
                    <a:latin typeface="Times New Roman" pitchFamily="18" charset="0"/>
                    <a:cs typeface="Times New Roman" pitchFamily="18" charset="0"/>
                  </a:rPr>
                  <a:t>SS</a:t>
                </a:r>
                <a:r>
                  <a:rPr lang="en-US" baseline="0" dirty="0">
                    <a:solidFill>
                      <a:srgbClr val="C00000"/>
                    </a:solidFill>
                    <a:latin typeface="Times New Roman" pitchFamily="18" charset="0"/>
                    <a:cs typeface="Times New Roman" pitchFamily="18" charset="0"/>
                  </a:rPr>
                  <a:t> 6</a:t>
                </a:r>
              </a:p>
            </p:txBody>
          </p:sp>
          <p:sp>
            <p:nvSpPr>
              <p:cNvPr id="29" name="TextBox 29"/>
              <p:cNvSpPr txBox="1"/>
              <p:nvPr/>
            </p:nvSpPr>
            <p:spPr>
              <a:xfrm>
                <a:off x="3538162" y="562453"/>
                <a:ext cx="336235" cy="29537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a:solidFill>
                      <a:srgbClr val="C00000"/>
                    </a:solidFill>
                    <a:latin typeface="Times New Roman" pitchFamily="18" charset="0"/>
                    <a:cs typeface="Times New Roman" pitchFamily="18" charset="0"/>
                  </a:rPr>
                  <a:t>SF</a:t>
                </a:r>
                <a:r>
                  <a:rPr lang="en-US" baseline="0" dirty="0">
                    <a:solidFill>
                      <a:srgbClr val="C00000"/>
                    </a:solidFill>
                    <a:latin typeface="Times New Roman" pitchFamily="18" charset="0"/>
                    <a:cs typeface="Times New Roman" pitchFamily="18" charset="0"/>
                  </a:rPr>
                  <a:t> 12</a:t>
                </a: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9"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upLeft)">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9"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trips(upLeft)">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9"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strips(upLeft)">
                                      <p:cBhvr>
                                        <p:cTn id="1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0" y="0"/>
            <a:ext cx="9144000" cy="648072"/>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defRPr/>
            </a:pPr>
            <a:r>
              <a:rPr lang="en-US" sz="4000" b="1" i="1" dirty="0" smtClean="0">
                <a:solidFill>
                  <a:schemeClr val="bg1"/>
                </a:solidFill>
                <a:latin typeface="Times New Roman" pitchFamily="18" charset="0"/>
                <a:cs typeface="Times New Roman" pitchFamily="18" charset="0"/>
              </a:rPr>
              <a:t>Precedence Diagramming</a:t>
            </a:r>
            <a:r>
              <a:rPr lang="de-DE" sz="4000" b="1" i="1" dirty="0" smtClean="0">
                <a:solidFill>
                  <a:schemeClr val="bg1"/>
                </a:solidFill>
                <a:latin typeface="Times New Roman" pitchFamily="18" charset="0"/>
                <a:cs typeface="Times New Roman" pitchFamily="18" charset="0"/>
              </a:rPr>
              <a:t> </a:t>
            </a:r>
            <a:r>
              <a:rPr lang="en-US" sz="4000" b="1" i="1" dirty="0" smtClean="0">
                <a:solidFill>
                  <a:schemeClr val="bg1"/>
                </a:solidFill>
                <a:latin typeface="Times New Roman" pitchFamily="18" charset="0"/>
                <a:cs typeface="Times New Roman" pitchFamily="18" charset="0"/>
              </a:rPr>
              <a:t>Calculations</a:t>
            </a:r>
          </a:p>
        </p:txBody>
      </p:sp>
      <p:sp>
        <p:nvSpPr>
          <p:cNvPr id="5" name="Date Placeholder 4"/>
          <p:cNvSpPr>
            <a:spLocks noGrp="1"/>
          </p:cNvSpPr>
          <p:nvPr>
            <p:ph type="dt" sz="half" idx="10"/>
          </p:nvPr>
        </p:nvSpPr>
        <p:spPr>
          <a:xfrm>
            <a:off x="457200" y="6258074"/>
            <a:ext cx="2133600" cy="365125"/>
          </a:xfrm>
        </p:spPr>
        <p:txBody>
          <a:bodyPr/>
          <a:lstStyle/>
          <a:p>
            <a:fld id="{60CD6723-19D5-4F31-A6BB-A50CB127BE07}" type="datetime3">
              <a:rPr lang="en-US" smtClean="0"/>
              <a:pPr/>
              <a:t>16 February 2013</a:t>
            </a:fld>
            <a:endParaRPr lang="en-US" dirty="0"/>
          </a:p>
        </p:txBody>
      </p:sp>
      <p:sp>
        <p:nvSpPr>
          <p:cNvPr id="6" name="Slide Number Placeholder 5"/>
          <p:cNvSpPr>
            <a:spLocks noGrp="1"/>
          </p:cNvSpPr>
          <p:nvPr>
            <p:ph type="sldNum" sz="quarter" idx="12"/>
          </p:nvPr>
        </p:nvSpPr>
        <p:spPr>
          <a:xfrm>
            <a:off x="6553200" y="6258074"/>
            <a:ext cx="2133600" cy="365125"/>
          </a:xfrm>
        </p:spPr>
        <p:txBody>
          <a:bodyPr/>
          <a:lstStyle/>
          <a:p>
            <a:fld id="{A6FA4CD5-D695-45D9-B394-AC4FBF2F403A}" type="slidenum">
              <a:rPr lang="en-US" smtClean="0">
                <a:latin typeface="Times New Roman" pitchFamily="18" charset="0"/>
                <a:cs typeface="Times New Roman" pitchFamily="18" charset="0"/>
              </a:rPr>
              <a:pPr/>
              <a:t>34</a:t>
            </a:fld>
            <a:endParaRPr lang="en-US">
              <a:latin typeface="Times New Roman" pitchFamily="18" charset="0"/>
              <a:cs typeface="Times New Roman" pitchFamily="18" charset="0"/>
            </a:endParaRPr>
          </a:p>
        </p:txBody>
      </p:sp>
      <p:grpSp>
        <p:nvGrpSpPr>
          <p:cNvPr id="2" name="Group 9"/>
          <p:cNvGrpSpPr>
            <a:grpSpLocks/>
          </p:cNvGrpSpPr>
          <p:nvPr/>
        </p:nvGrpSpPr>
        <p:grpSpPr bwMode="auto">
          <a:xfrm>
            <a:off x="574675" y="1441548"/>
            <a:ext cx="8069263" cy="3265488"/>
            <a:chOff x="370" y="1302"/>
            <a:chExt cx="5083" cy="2057"/>
          </a:xfrm>
        </p:grpSpPr>
        <p:sp>
          <p:nvSpPr>
            <p:cNvPr id="8" name="Text Box 6"/>
            <p:cNvSpPr txBox="1">
              <a:spLocks noChangeArrowheads="1"/>
            </p:cNvSpPr>
            <p:nvPr/>
          </p:nvSpPr>
          <p:spPr bwMode="auto">
            <a:xfrm>
              <a:off x="370" y="1302"/>
              <a:ext cx="5083" cy="651"/>
            </a:xfrm>
            <a:prstGeom prst="rect">
              <a:avLst/>
            </a:prstGeom>
            <a:solidFill>
              <a:schemeClr val="accent3">
                <a:lumMod val="40000"/>
                <a:lumOff val="60000"/>
              </a:schemeClr>
            </a:solidFill>
            <a:ln w="9525">
              <a:noFill/>
              <a:miter lim="800000"/>
              <a:headEnd/>
              <a:tailEnd/>
            </a:ln>
          </p:spPr>
          <p:txBody>
            <a:bodyPr wrap="none">
              <a:spAutoFit/>
            </a:bodyPr>
            <a:lstStyle/>
            <a:p>
              <a:pPr>
                <a:lnSpc>
                  <a:spcPct val="85000"/>
                </a:lnSpc>
                <a:spcBef>
                  <a:spcPct val="25000"/>
                </a:spcBef>
                <a:tabLst>
                  <a:tab pos="444500" algn="ctr"/>
                  <a:tab pos="1524000" algn="ctr"/>
                  <a:tab pos="2692400" algn="ctr"/>
                  <a:tab pos="3860800" algn="ctr"/>
                  <a:tab pos="5029200" algn="ctr"/>
                  <a:tab pos="6184900" algn="ctr"/>
                  <a:tab pos="7353300" algn="ctr"/>
                </a:tabLst>
              </a:pPr>
              <a:r>
                <a:rPr lang="en-AU" sz="2400" dirty="0">
                  <a:latin typeface="Times New Roman" pitchFamily="18" charset="0"/>
                  <a:cs typeface="Times New Roman" pitchFamily="18" charset="0"/>
                </a:rPr>
                <a:t>		Earliest	</a:t>
              </a:r>
              <a:r>
                <a:rPr lang="en-AU" sz="2400" dirty="0" err="1">
                  <a:latin typeface="Times New Roman" pitchFamily="18" charset="0"/>
                  <a:cs typeface="Times New Roman" pitchFamily="18" charset="0"/>
                </a:rPr>
                <a:t>Earliest</a:t>
              </a:r>
              <a:r>
                <a:rPr lang="en-AU" sz="2400" dirty="0">
                  <a:latin typeface="Times New Roman" pitchFamily="18" charset="0"/>
                  <a:cs typeface="Times New Roman" pitchFamily="18" charset="0"/>
                </a:rPr>
                <a:t>	Latest	</a:t>
              </a:r>
              <a:r>
                <a:rPr lang="en-AU" sz="2400" dirty="0" err="1">
                  <a:latin typeface="Times New Roman" pitchFamily="18" charset="0"/>
                  <a:cs typeface="Times New Roman" pitchFamily="18" charset="0"/>
                </a:rPr>
                <a:t>Latest</a:t>
              </a:r>
              <a:r>
                <a:rPr lang="en-AU" sz="2400" dirty="0">
                  <a:latin typeface="Times New Roman" pitchFamily="18" charset="0"/>
                  <a:cs typeface="Times New Roman" pitchFamily="18" charset="0"/>
                </a:rPr>
                <a:t>		On</a:t>
              </a:r>
              <a:br>
                <a:rPr lang="en-AU" sz="2400" dirty="0">
                  <a:latin typeface="Times New Roman" pitchFamily="18" charset="0"/>
                  <a:cs typeface="Times New Roman" pitchFamily="18" charset="0"/>
                </a:rPr>
              </a:br>
              <a:r>
                <a:rPr lang="en-AU" sz="2400" dirty="0">
                  <a:latin typeface="Times New Roman" pitchFamily="18" charset="0"/>
                  <a:cs typeface="Times New Roman" pitchFamily="18" charset="0"/>
                </a:rPr>
                <a:t>		Start	Finish	Start	Finish	Slack	Critical</a:t>
              </a:r>
              <a:br>
                <a:rPr lang="en-AU" sz="2400" dirty="0">
                  <a:latin typeface="Times New Roman" pitchFamily="18" charset="0"/>
                  <a:cs typeface="Times New Roman" pitchFamily="18" charset="0"/>
                </a:rPr>
              </a:br>
              <a:r>
                <a:rPr lang="en-AU" sz="2400" dirty="0">
                  <a:latin typeface="Times New Roman" pitchFamily="18" charset="0"/>
                  <a:cs typeface="Times New Roman" pitchFamily="18" charset="0"/>
                </a:rPr>
                <a:t>	Activity	ES	EF	LS	LF	LS – ES	Path</a:t>
              </a:r>
            </a:p>
          </p:txBody>
        </p:sp>
        <p:sp>
          <p:nvSpPr>
            <p:cNvPr id="9" name="Text Box 7"/>
            <p:cNvSpPr txBox="1">
              <a:spLocks noChangeArrowheads="1"/>
            </p:cNvSpPr>
            <p:nvPr/>
          </p:nvSpPr>
          <p:spPr bwMode="auto">
            <a:xfrm>
              <a:off x="494" y="1905"/>
              <a:ext cx="4948" cy="1454"/>
            </a:xfrm>
            <a:prstGeom prst="rect">
              <a:avLst/>
            </a:prstGeom>
            <a:noFill/>
            <a:ln w="9525">
              <a:noFill/>
              <a:miter lim="800000"/>
              <a:headEnd/>
              <a:tailEnd/>
            </a:ln>
          </p:spPr>
          <p:txBody>
            <a:bodyPr>
              <a:spAutoFit/>
            </a:bodyPr>
            <a:lstStyle/>
            <a:p>
              <a:pPr>
                <a:tabLst>
                  <a:tab pos="355600" algn="r"/>
                  <a:tab pos="1524000" algn="r"/>
                  <a:tab pos="2603500" algn="r"/>
                  <a:tab pos="3771900" algn="r"/>
                  <a:tab pos="4927600" algn="r"/>
                  <a:tab pos="6096000" algn="r"/>
                  <a:tab pos="7442200" algn="r"/>
                </a:tabLst>
              </a:pPr>
              <a:r>
                <a:rPr lang="en-AU" sz="2400" dirty="0">
                  <a:latin typeface="Times New Roman" pitchFamily="18" charset="0"/>
                  <a:cs typeface="Times New Roman" pitchFamily="18" charset="0"/>
                </a:rPr>
                <a:t>	A</a:t>
              </a:r>
              <a:r>
                <a:rPr lang="en-AU" sz="2400" i="0" dirty="0">
                  <a:latin typeface="Times New Roman" pitchFamily="18" charset="0"/>
                  <a:cs typeface="Times New Roman" pitchFamily="18" charset="0"/>
                </a:rPr>
                <a:t>	</a:t>
              </a:r>
              <a:r>
                <a:rPr lang="en-AU" sz="2400" i="0" dirty="0">
                  <a:solidFill>
                    <a:srgbClr val="0000CC"/>
                  </a:solidFill>
                  <a:latin typeface="Times New Roman" pitchFamily="18" charset="0"/>
                  <a:cs typeface="Times New Roman" pitchFamily="18" charset="0"/>
                </a:rPr>
                <a:t>0</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8</a:t>
              </a:r>
              <a:r>
                <a:rPr lang="en-AU" sz="2400" i="0" dirty="0">
                  <a:latin typeface="Times New Roman" pitchFamily="18" charset="0"/>
                  <a:cs typeface="Times New Roman" pitchFamily="18" charset="0"/>
                </a:rPr>
                <a:t>	</a:t>
              </a:r>
              <a:r>
                <a:rPr lang="en-AU" sz="2400" i="0" dirty="0">
                  <a:solidFill>
                    <a:srgbClr val="0000CC"/>
                  </a:solidFill>
                  <a:latin typeface="Times New Roman" pitchFamily="18" charset="0"/>
                  <a:cs typeface="Times New Roman" pitchFamily="18" charset="0"/>
                </a:rPr>
                <a:t>0</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8</a:t>
              </a:r>
              <a:r>
                <a:rPr lang="en-AU" sz="2400" i="0" dirty="0">
                  <a:latin typeface="Times New Roman" pitchFamily="18" charset="0"/>
                  <a:cs typeface="Times New Roman" pitchFamily="18" charset="0"/>
                </a:rPr>
                <a:t>	0</a:t>
              </a:r>
              <a:r>
                <a:rPr lang="en-AU" sz="2400" dirty="0">
                  <a:latin typeface="Times New Roman" pitchFamily="18" charset="0"/>
                  <a:cs typeface="Times New Roman" pitchFamily="18" charset="0"/>
                </a:rPr>
                <a:t>	</a:t>
              </a:r>
              <a:r>
                <a:rPr lang="en-AU" sz="2400" dirty="0">
                  <a:solidFill>
                    <a:srgbClr val="FF0000"/>
                  </a:solidFill>
                  <a:latin typeface="Times New Roman" pitchFamily="18" charset="0"/>
                  <a:cs typeface="Times New Roman" pitchFamily="18" charset="0"/>
                </a:rPr>
                <a:t>Yes</a:t>
              </a:r>
            </a:p>
            <a:p>
              <a:pPr>
                <a:tabLst>
                  <a:tab pos="355600" algn="r"/>
                  <a:tab pos="1524000" algn="r"/>
                  <a:tab pos="2603500" algn="r"/>
                  <a:tab pos="3771900" algn="r"/>
                  <a:tab pos="4927600" algn="r"/>
                  <a:tab pos="6096000" algn="r"/>
                  <a:tab pos="7442200" algn="r"/>
                </a:tabLst>
              </a:pPr>
              <a:r>
                <a:rPr lang="en-AU" sz="2400" dirty="0">
                  <a:latin typeface="Times New Roman" pitchFamily="18" charset="0"/>
                  <a:cs typeface="Times New Roman" pitchFamily="18" charset="0"/>
                </a:rPr>
                <a:t>	B</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3</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15</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3</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15</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0</a:t>
              </a:r>
              <a:r>
                <a:rPr lang="en-AU" sz="2400" dirty="0">
                  <a:latin typeface="Times New Roman" pitchFamily="18" charset="0"/>
                  <a:cs typeface="Times New Roman" pitchFamily="18" charset="0"/>
                </a:rPr>
                <a:t>	</a:t>
              </a:r>
              <a:r>
                <a:rPr lang="en-AU" sz="2400" dirty="0" smtClean="0">
                  <a:solidFill>
                    <a:srgbClr val="FF0000"/>
                  </a:solidFill>
                  <a:latin typeface="Times New Roman" pitchFamily="18" charset="0"/>
                  <a:cs typeface="Times New Roman" pitchFamily="18" charset="0"/>
                </a:rPr>
                <a:t> Yes</a:t>
              </a:r>
              <a:endParaRPr lang="en-AU" sz="2400" dirty="0">
                <a:latin typeface="Times New Roman" pitchFamily="18" charset="0"/>
                <a:cs typeface="Times New Roman" pitchFamily="18" charset="0"/>
              </a:endParaRPr>
            </a:p>
            <a:p>
              <a:pPr>
                <a:tabLst>
                  <a:tab pos="355600" algn="r"/>
                  <a:tab pos="1524000" algn="r"/>
                  <a:tab pos="2603500" algn="r"/>
                  <a:tab pos="3771900" algn="r"/>
                  <a:tab pos="4927600" algn="r"/>
                  <a:tab pos="6096000" algn="r"/>
                  <a:tab pos="7442200" algn="r"/>
                </a:tabLst>
              </a:pPr>
              <a:r>
                <a:rPr lang="en-AU" sz="2400" dirty="0">
                  <a:latin typeface="Times New Roman" pitchFamily="18" charset="0"/>
                  <a:cs typeface="Times New Roman" pitchFamily="18" charset="0"/>
                </a:rPr>
                <a:t>	C</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6</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10</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20</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24</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14</a:t>
              </a:r>
              <a:r>
                <a:rPr lang="en-AU" sz="2400" dirty="0">
                  <a:latin typeface="Times New Roman" pitchFamily="18" charset="0"/>
                  <a:cs typeface="Times New Roman" pitchFamily="18" charset="0"/>
                </a:rPr>
                <a:t>	</a:t>
              </a:r>
              <a:r>
                <a:rPr lang="en-AU" sz="2400" dirty="0" smtClean="0">
                  <a:latin typeface="Times New Roman" pitchFamily="18" charset="0"/>
                  <a:cs typeface="Times New Roman" pitchFamily="18" charset="0"/>
                </a:rPr>
                <a:t>No</a:t>
              </a:r>
              <a:endParaRPr lang="en-AU" sz="2400" dirty="0">
                <a:latin typeface="Times New Roman" pitchFamily="18" charset="0"/>
                <a:cs typeface="Times New Roman" pitchFamily="18" charset="0"/>
              </a:endParaRPr>
            </a:p>
            <a:p>
              <a:pPr>
                <a:tabLst>
                  <a:tab pos="355600" algn="r"/>
                  <a:tab pos="1524000" algn="r"/>
                  <a:tab pos="2603500" algn="r"/>
                  <a:tab pos="3771900" algn="r"/>
                  <a:tab pos="4927600" algn="r"/>
                  <a:tab pos="6096000" algn="r"/>
                  <a:tab pos="7442200" algn="r"/>
                </a:tabLst>
              </a:pPr>
              <a:r>
                <a:rPr lang="en-AU" sz="2400" dirty="0">
                  <a:latin typeface="Times New Roman" pitchFamily="18" charset="0"/>
                  <a:cs typeface="Times New Roman" pitchFamily="18" charset="0"/>
                </a:rPr>
                <a:t>	D</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15</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21</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15</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21</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0</a:t>
              </a:r>
              <a:r>
                <a:rPr lang="en-AU" sz="2400" dirty="0">
                  <a:latin typeface="Times New Roman" pitchFamily="18" charset="0"/>
                  <a:cs typeface="Times New Roman" pitchFamily="18" charset="0"/>
                </a:rPr>
                <a:t>	</a:t>
              </a:r>
              <a:r>
                <a:rPr lang="en-AU" sz="2400" dirty="0" smtClean="0">
                  <a:solidFill>
                    <a:srgbClr val="FF0000"/>
                  </a:solidFill>
                  <a:latin typeface="Times New Roman" pitchFamily="18" charset="0"/>
                  <a:cs typeface="Times New Roman" pitchFamily="18" charset="0"/>
                </a:rPr>
                <a:t>Yes</a:t>
              </a:r>
              <a:endParaRPr lang="en-AU" sz="2400" dirty="0">
                <a:solidFill>
                  <a:srgbClr val="FF0000"/>
                </a:solidFill>
                <a:latin typeface="Times New Roman" pitchFamily="18" charset="0"/>
                <a:cs typeface="Times New Roman" pitchFamily="18" charset="0"/>
              </a:endParaRPr>
            </a:p>
            <a:p>
              <a:pPr>
                <a:tabLst>
                  <a:tab pos="355600" algn="r"/>
                  <a:tab pos="1524000" algn="r"/>
                  <a:tab pos="2603500" algn="r"/>
                  <a:tab pos="3771900" algn="r"/>
                  <a:tab pos="4927600" algn="r"/>
                  <a:tab pos="6096000" algn="r"/>
                  <a:tab pos="7442200" algn="r"/>
                </a:tabLst>
              </a:pPr>
              <a:r>
                <a:rPr lang="en-AU" sz="2400" dirty="0">
                  <a:latin typeface="Times New Roman" pitchFamily="18" charset="0"/>
                  <a:cs typeface="Times New Roman" pitchFamily="18" charset="0"/>
                </a:rPr>
                <a:t>	E</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21</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27</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24</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30</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3</a:t>
              </a:r>
              <a:r>
                <a:rPr lang="en-AU" sz="2400" dirty="0">
                  <a:latin typeface="Times New Roman" pitchFamily="18" charset="0"/>
                  <a:cs typeface="Times New Roman" pitchFamily="18" charset="0"/>
                </a:rPr>
                <a:t>	</a:t>
              </a:r>
              <a:r>
                <a:rPr lang="en-AU" sz="2400" dirty="0" smtClean="0">
                  <a:latin typeface="Times New Roman" pitchFamily="18" charset="0"/>
                  <a:cs typeface="Times New Roman" pitchFamily="18" charset="0"/>
                </a:rPr>
                <a:t>No</a:t>
              </a:r>
              <a:endParaRPr lang="en-AU" sz="2400" dirty="0">
                <a:latin typeface="Times New Roman" pitchFamily="18" charset="0"/>
                <a:cs typeface="Times New Roman" pitchFamily="18" charset="0"/>
              </a:endParaRPr>
            </a:p>
            <a:p>
              <a:pPr>
                <a:tabLst>
                  <a:tab pos="355600" algn="r"/>
                  <a:tab pos="1524000" algn="r"/>
                  <a:tab pos="2603500" algn="r"/>
                  <a:tab pos="3771900" algn="r"/>
                  <a:tab pos="4927600" algn="r"/>
                  <a:tab pos="6096000" algn="r"/>
                  <a:tab pos="7442200" algn="r"/>
                </a:tabLst>
              </a:pPr>
              <a:r>
                <a:rPr lang="en-AU" sz="2400" dirty="0">
                  <a:latin typeface="Times New Roman" pitchFamily="18" charset="0"/>
                  <a:cs typeface="Times New Roman" pitchFamily="18" charset="0"/>
                </a:rPr>
                <a:t>	F</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18</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30</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18</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30</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0</a:t>
              </a:r>
              <a:r>
                <a:rPr lang="en-AU" sz="2400" dirty="0">
                  <a:latin typeface="Times New Roman" pitchFamily="18" charset="0"/>
                  <a:cs typeface="Times New Roman" pitchFamily="18" charset="0"/>
                </a:rPr>
                <a:t>	</a:t>
              </a:r>
              <a:r>
                <a:rPr lang="en-AU" sz="2400" dirty="0" smtClean="0">
                  <a:solidFill>
                    <a:srgbClr val="FF0000"/>
                  </a:solidFill>
                  <a:latin typeface="Times New Roman" pitchFamily="18" charset="0"/>
                  <a:cs typeface="Times New Roman" pitchFamily="18" charset="0"/>
                </a:rPr>
                <a:t> Yes</a:t>
              </a:r>
              <a:endParaRPr lang="en-AU" sz="2400" dirty="0">
                <a:latin typeface="Times New Roman" pitchFamily="18" charset="0"/>
                <a:cs typeface="Times New Roman" pitchFamily="18" charset="0"/>
              </a:endParaRPr>
            </a:p>
          </p:txBody>
        </p:sp>
        <p:sp>
          <p:nvSpPr>
            <p:cNvPr id="10" name="Line 8"/>
            <p:cNvSpPr>
              <a:spLocks noChangeShapeType="1"/>
            </p:cNvSpPr>
            <p:nvPr/>
          </p:nvSpPr>
          <p:spPr bwMode="auto">
            <a:xfrm>
              <a:off x="408" y="1888"/>
              <a:ext cx="4952" cy="0"/>
            </a:xfrm>
            <a:prstGeom prst="line">
              <a:avLst/>
            </a:prstGeom>
            <a:noFill/>
            <a:ln w="38100">
              <a:solidFill>
                <a:schemeClr val="tx1"/>
              </a:solidFill>
              <a:round/>
              <a:headEnd/>
              <a:tailEnd/>
            </a:ln>
          </p:spPr>
          <p:txBody>
            <a:bodyPr/>
            <a:lstStyle/>
            <a:p>
              <a:endParaRPr lang="en-US" sz="2400">
                <a:latin typeface="Times New Roman" pitchFamily="18" charset="0"/>
                <a:cs typeface="Times New Roman" pitchFamily="18" charset="0"/>
              </a:endParaRPr>
            </a:p>
          </p:txBody>
        </p:sp>
      </p:grpSp>
      <p:sp>
        <p:nvSpPr>
          <p:cNvPr id="12" name="Rectangle 11"/>
          <p:cNvSpPr/>
          <p:nvPr/>
        </p:nvSpPr>
        <p:spPr>
          <a:xfrm>
            <a:off x="467544" y="764704"/>
            <a:ext cx="5884937" cy="523220"/>
          </a:xfrm>
          <a:prstGeom prst="rect">
            <a:avLst/>
          </a:prstGeom>
          <a:solidFill>
            <a:srgbClr val="FFFF00"/>
          </a:solidFill>
        </p:spPr>
        <p:txBody>
          <a:bodyPr wrap="square">
            <a:spAutoFit/>
          </a:bodyPr>
          <a:lstStyle/>
          <a:p>
            <a:pPr lvl="0">
              <a:spcBef>
                <a:spcPct val="0"/>
              </a:spcBef>
              <a:defRPr/>
            </a:pPr>
            <a:r>
              <a:rPr lang="en-US" sz="2800" b="1" i="1" dirty="0" smtClean="0">
                <a:latin typeface="Times New Roman" pitchFamily="18" charset="0"/>
                <a:cs typeface="Times New Roman" pitchFamily="18" charset="0"/>
              </a:rPr>
              <a:t>Computing Slack Time (Float Time)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strips(downRigh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0" name="Date Placeholder 3"/>
          <p:cNvSpPr>
            <a:spLocks noGrp="1"/>
          </p:cNvSpPr>
          <p:nvPr>
            <p:ph type="dt" sz="quarter" idx="10"/>
          </p:nvPr>
        </p:nvSpPr>
        <p:spPr>
          <a:noFill/>
        </p:spPr>
        <p:txBody>
          <a:bodyPr/>
          <a:lstStyle/>
          <a:p>
            <a:fld id="{89A7A6F4-59B1-4C72-8882-002C6587A4A7}" type="datetime8">
              <a:rPr lang="en-US" smtClean="0"/>
              <a:pPr/>
              <a:t>2/16/2013 9:53 AM</a:t>
            </a:fld>
            <a:endParaRPr lang="en-US" smtClean="0"/>
          </a:p>
        </p:txBody>
      </p:sp>
      <p:sp>
        <p:nvSpPr>
          <p:cNvPr id="6151" name="Slide Number Placeholder 4"/>
          <p:cNvSpPr>
            <a:spLocks noGrp="1"/>
          </p:cNvSpPr>
          <p:nvPr>
            <p:ph type="sldNum" sz="quarter" idx="11"/>
          </p:nvPr>
        </p:nvSpPr>
        <p:spPr>
          <a:noFill/>
        </p:spPr>
        <p:txBody>
          <a:bodyPr/>
          <a:lstStyle/>
          <a:p>
            <a:fld id="{3246FFA0-35CE-4EC0-8B06-137A44A6E6E2}" type="slidenum">
              <a:rPr lang="ar-SA" smtClean="0"/>
              <a:pPr/>
              <a:t>35</a:t>
            </a:fld>
            <a:endParaRPr lang="en-US" smtClean="0"/>
          </a:p>
        </p:txBody>
      </p:sp>
      <p:sp>
        <p:nvSpPr>
          <p:cNvPr id="534530" name="Rectangle 2"/>
          <p:cNvSpPr>
            <a:spLocks noGrp="1" noChangeArrowheads="1"/>
          </p:cNvSpPr>
          <p:nvPr>
            <p:ph type="body" idx="1"/>
          </p:nvPr>
        </p:nvSpPr>
        <p:spPr>
          <a:xfrm>
            <a:off x="914400" y="1066800"/>
            <a:ext cx="7772400" cy="830263"/>
          </a:xfrm>
          <a:solidFill>
            <a:srgbClr val="F8F9BD"/>
          </a:solidFill>
          <a:ln>
            <a:solidFill>
              <a:schemeClr val="tx2"/>
            </a:solidFill>
          </a:ln>
          <a:effectLst>
            <a:outerShdw dist="107763" dir="18900000" algn="ctr" rotWithShape="0">
              <a:schemeClr val="bg2">
                <a:alpha val="50000"/>
              </a:schemeClr>
            </a:outerShdw>
          </a:effectLst>
        </p:spPr>
        <p:txBody>
          <a:bodyPr/>
          <a:lstStyle/>
          <a:p>
            <a:pPr marL="0" indent="0" algn="justLow">
              <a:lnSpc>
                <a:spcPct val="100000"/>
              </a:lnSpc>
              <a:buClr>
                <a:srgbClr val="CC3300"/>
              </a:buClr>
              <a:buSzTx/>
              <a:buFontTx/>
              <a:buNone/>
              <a:defRPr/>
            </a:pPr>
            <a:r>
              <a:rPr lang="en-US" sz="1800" dirty="0" smtClean="0"/>
              <a:t>Given the precedence network for a small engineering project with activity durations in working days, it is required to compute the activity times (ES, EF, LS, and LF) and total floats (TF) and then indicate the critical activities.</a:t>
            </a:r>
          </a:p>
        </p:txBody>
      </p:sp>
      <p:sp>
        <p:nvSpPr>
          <p:cNvPr id="7" name="Rectangle 3"/>
          <p:cNvSpPr>
            <a:spLocks noChangeArrowheads="1"/>
          </p:cNvSpPr>
          <p:nvPr/>
        </p:nvSpPr>
        <p:spPr bwMode="auto">
          <a:xfrm>
            <a:off x="623888" y="304800"/>
            <a:ext cx="2195512" cy="515938"/>
          </a:xfrm>
          <a:prstGeom prst="rect">
            <a:avLst/>
          </a:prstGeom>
          <a:solidFill>
            <a:schemeClr val="bg1"/>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smtClean="0">
                <a:solidFill>
                  <a:srgbClr val="CC3300"/>
                </a:solidFill>
                <a:effectLst>
                  <a:outerShdw blurRad="38100" dist="38100" dir="2700000" algn="tl">
                    <a:srgbClr val="C0C0C0"/>
                  </a:outerShdw>
                </a:effectLst>
              </a:rPr>
              <a:t>Example 2</a:t>
            </a:r>
            <a:endParaRPr lang="de-DE" sz="1900" dirty="0">
              <a:solidFill>
                <a:srgbClr val="CC3300"/>
              </a:solidFill>
            </a:endParaRPr>
          </a:p>
        </p:txBody>
      </p:sp>
      <p:graphicFrame>
        <p:nvGraphicFramePr>
          <p:cNvPr id="8" name="Group 20"/>
          <p:cNvGraphicFramePr>
            <a:graphicFrameLocks/>
          </p:cNvGraphicFramePr>
          <p:nvPr>
            <p:extLst>
              <p:ext uri="{D42A27DB-BD31-4B8C-83A1-F6EECF244321}">
                <p14:modId xmlns:p14="http://schemas.microsoft.com/office/powerpoint/2010/main" xmlns="" val="2995667506"/>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rtl="1"/>
                      <a:endParaRPr lang="ar-SA"/>
                    </a:p>
                  </a:txBody>
                  <a:tcPr/>
                </a:tc>
              </a:tr>
            </a:tbl>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xmlns="" val="2307397774"/>
              </p:ext>
            </p:extLst>
          </p:nvPr>
        </p:nvGraphicFramePr>
        <p:xfrm>
          <a:off x="990600" y="2286000"/>
          <a:ext cx="6948488" cy="3810000"/>
        </p:xfrm>
        <a:graphic>
          <a:graphicData uri="http://schemas.openxmlformats.org/presentationml/2006/ole">
            <p:oleObj spid="_x0000_s6200" name="Worksheet" r:id="rId3" imgW="6172198" imgH="3438414" progId="Excel.Sheet.8">
              <p:embed/>
            </p:oleObj>
          </a:graphicData>
        </a:graphic>
      </p:graphicFrame>
    </p:spTree>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srgbClr val="CC3300"/>
                </a:solidFill>
                <a:effectLst>
                  <a:outerShdw blurRad="38100" dist="38100" dir="2700000" algn="tl">
                    <a:srgbClr val="C0C0C0"/>
                  </a:outerShdw>
                </a:effectLst>
              </a:rPr>
              <a:t>Example</a:t>
            </a:r>
            <a:endParaRPr lang="ar-SA" sz="2400" dirty="0"/>
          </a:p>
        </p:txBody>
      </p:sp>
      <p:sp>
        <p:nvSpPr>
          <p:cNvPr id="4" name="Date Placeholder 3"/>
          <p:cNvSpPr>
            <a:spLocks noGrp="1"/>
          </p:cNvSpPr>
          <p:nvPr>
            <p:ph type="dt" sz="half" idx="10"/>
          </p:nvPr>
        </p:nvSpPr>
        <p:spPr/>
        <p:txBody>
          <a:bodyPr/>
          <a:lstStyle/>
          <a:p>
            <a:pPr>
              <a:defRPr/>
            </a:pPr>
            <a:fld id="{AB66A8DC-F44D-46B1-8947-16183A8074F1}" type="datetime8">
              <a:rPr lang="en-US" smtClean="0"/>
              <a:pPr>
                <a:defRPr/>
              </a:pPr>
              <a:t>2/16/2013 9:53 AM</a:t>
            </a:fld>
            <a:endParaRPr lang="en-US" dirty="0"/>
          </a:p>
        </p:txBody>
      </p:sp>
      <p:sp>
        <p:nvSpPr>
          <p:cNvPr id="5" name="Slide Number Placeholder 4"/>
          <p:cNvSpPr>
            <a:spLocks noGrp="1"/>
          </p:cNvSpPr>
          <p:nvPr>
            <p:ph type="sldNum" sz="quarter" idx="11"/>
          </p:nvPr>
        </p:nvSpPr>
        <p:spPr/>
        <p:txBody>
          <a:bodyPr/>
          <a:lstStyle/>
          <a:p>
            <a:pPr>
              <a:defRPr/>
            </a:pPr>
            <a:fld id="{A5D16022-87AA-4C64-A34C-C8CF7EA282CE}" type="slidenum">
              <a:rPr lang="ar-SA" smtClean="0"/>
              <a:pPr>
                <a:defRPr/>
              </a:pPr>
              <a:t>36</a:t>
            </a:fld>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xmlns="" val="2170493588"/>
              </p:ext>
            </p:extLst>
          </p:nvPr>
        </p:nvGraphicFramePr>
        <p:xfrm>
          <a:off x="914400" y="1600200"/>
          <a:ext cx="6948488" cy="3582988"/>
        </p:xfrm>
        <a:graphic>
          <a:graphicData uri="http://schemas.openxmlformats.org/presentationml/2006/ole">
            <p:oleObj spid="_x0000_s9235" name="Worksheet" r:id="rId3" imgW="6172198" imgH="3438414" progId="Excel.Sheet.8">
              <p:embed/>
            </p:oleObj>
          </a:graphicData>
        </a:graphic>
      </p:graphicFrame>
      <p:sp>
        <p:nvSpPr>
          <p:cNvPr id="7" name="TextBox 5"/>
          <p:cNvSpPr txBox="1">
            <a:spLocks noChangeArrowheads="1"/>
          </p:cNvSpPr>
          <p:nvPr/>
        </p:nvSpPr>
        <p:spPr bwMode="auto">
          <a:xfrm>
            <a:off x="1066800" y="773112"/>
            <a:ext cx="4876800" cy="369888"/>
          </a:xfrm>
          <a:prstGeom prst="rect">
            <a:avLst/>
          </a:prstGeom>
          <a:solidFill>
            <a:srgbClr val="F8F9BD"/>
          </a:solidFill>
          <a:ln w="9525">
            <a:solidFill>
              <a:schemeClr val="tx1"/>
            </a:solidFill>
            <a:miter lim="800000"/>
            <a:headEnd/>
            <a:tailEnd/>
          </a:ln>
        </p:spPr>
        <p:txBody>
          <a:bodyPr>
            <a:spAutoFit/>
          </a:bodyPr>
          <a:lstStyle/>
          <a:p>
            <a:pPr algn="just"/>
            <a:r>
              <a:rPr lang="en-US" sz="1800" b="0" dirty="0">
                <a:ea typeface="Times New Roman" pitchFamily="18" charset="0"/>
                <a:cs typeface="Arial" charset="0"/>
              </a:rPr>
              <a:t>Calculate the </a:t>
            </a:r>
            <a:r>
              <a:rPr lang="en-US" sz="1800" b="0" dirty="0" smtClean="0">
                <a:ea typeface="Times New Roman" pitchFamily="18" charset="0"/>
                <a:cs typeface="Arial" charset="0"/>
              </a:rPr>
              <a:t>Early </a:t>
            </a:r>
            <a:r>
              <a:rPr lang="en-US" sz="1800" b="0" dirty="0">
                <a:ea typeface="Times New Roman" pitchFamily="18" charset="0"/>
                <a:cs typeface="Arial" charset="0"/>
              </a:rPr>
              <a:t>activity times </a:t>
            </a:r>
            <a:r>
              <a:rPr lang="en-US" sz="1800" b="0" dirty="0" smtClean="0">
                <a:ea typeface="Times New Roman" pitchFamily="18" charset="0"/>
                <a:cs typeface="Arial" charset="0"/>
              </a:rPr>
              <a:t>(ES and EF).</a:t>
            </a:r>
            <a:endParaRPr lang="en-US" sz="1800" dirty="0">
              <a:ea typeface="Times New Roman" pitchFamily="18" charset="0"/>
              <a:cs typeface="Arial" charset="0"/>
            </a:endParaRPr>
          </a:p>
        </p:txBody>
      </p:sp>
    </p:spTree>
    <p:extLst>
      <p:ext uri="{BB962C8B-B14F-4D97-AF65-F5344CB8AC3E}">
        <p14:creationId xmlns:p14="http://schemas.microsoft.com/office/powerpoint/2010/main" xmlns="" val="866045682"/>
      </p:ext>
    </p:extLst>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srgbClr val="CC3300"/>
                </a:solidFill>
                <a:effectLst>
                  <a:outerShdw blurRad="38100" dist="38100" dir="2700000" algn="tl">
                    <a:srgbClr val="C0C0C0"/>
                  </a:outerShdw>
                </a:effectLst>
              </a:rPr>
              <a:t>Example</a:t>
            </a:r>
            <a:endParaRPr lang="ar-SA" sz="2400" dirty="0"/>
          </a:p>
        </p:txBody>
      </p:sp>
      <p:sp>
        <p:nvSpPr>
          <p:cNvPr id="4" name="Date Placeholder 3"/>
          <p:cNvSpPr>
            <a:spLocks noGrp="1"/>
          </p:cNvSpPr>
          <p:nvPr>
            <p:ph type="dt" sz="half" idx="10"/>
          </p:nvPr>
        </p:nvSpPr>
        <p:spPr/>
        <p:txBody>
          <a:bodyPr/>
          <a:lstStyle/>
          <a:p>
            <a:pPr>
              <a:defRPr/>
            </a:pPr>
            <a:fld id="{AB66A8DC-F44D-46B1-8947-16183A8074F1}" type="datetime8">
              <a:rPr lang="en-US" smtClean="0"/>
              <a:pPr>
                <a:defRPr/>
              </a:pPr>
              <a:t>2/16/2013 9:53 AM</a:t>
            </a:fld>
            <a:endParaRPr lang="en-US" dirty="0"/>
          </a:p>
        </p:txBody>
      </p:sp>
      <p:sp>
        <p:nvSpPr>
          <p:cNvPr id="5" name="Slide Number Placeholder 4"/>
          <p:cNvSpPr>
            <a:spLocks noGrp="1"/>
          </p:cNvSpPr>
          <p:nvPr>
            <p:ph type="sldNum" sz="quarter" idx="11"/>
          </p:nvPr>
        </p:nvSpPr>
        <p:spPr/>
        <p:txBody>
          <a:bodyPr/>
          <a:lstStyle/>
          <a:p>
            <a:pPr>
              <a:defRPr/>
            </a:pPr>
            <a:fld id="{A5D16022-87AA-4C64-A34C-C8CF7EA282CE}" type="slidenum">
              <a:rPr lang="ar-SA" smtClean="0"/>
              <a:pPr>
                <a:defRPr/>
              </a:pPr>
              <a:t>37</a:t>
            </a:fld>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xmlns="" val="1311065682"/>
              </p:ext>
            </p:extLst>
          </p:nvPr>
        </p:nvGraphicFramePr>
        <p:xfrm>
          <a:off x="914400" y="1600200"/>
          <a:ext cx="6948488" cy="3582988"/>
        </p:xfrm>
        <a:graphic>
          <a:graphicData uri="http://schemas.openxmlformats.org/presentationml/2006/ole">
            <p:oleObj spid="_x0000_s12299" name="Worksheet" r:id="rId3" imgW="6172198" imgH="3438414" progId="Excel.Sheet.8">
              <p:embed/>
            </p:oleObj>
          </a:graphicData>
        </a:graphic>
      </p:graphicFrame>
      <p:sp>
        <p:nvSpPr>
          <p:cNvPr id="7" name="TextBox 5"/>
          <p:cNvSpPr txBox="1">
            <a:spLocks noChangeArrowheads="1"/>
          </p:cNvSpPr>
          <p:nvPr/>
        </p:nvSpPr>
        <p:spPr bwMode="auto">
          <a:xfrm>
            <a:off x="1066800" y="773112"/>
            <a:ext cx="4876800" cy="369888"/>
          </a:xfrm>
          <a:prstGeom prst="rect">
            <a:avLst/>
          </a:prstGeom>
          <a:solidFill>
            <a:srgbClr val="F8F9BD"/>
          </a:solidFill>
          <a:ln w="9525">
            <a:solidFill>
              <a:schemeClr val="tx1"/>
            </a:solidFill>
            <a:miter lim="800000"/>
            <a:headEnd/>
            <a:tailEnd/>
          </a:ln>
        </p:spPr>
        <p:txBody>
          <a:bodyPr>
            <a:spAutoFit/>
          </a:bodyPr>
          <a:lstStyle/>
          <a:p>
            <a:pPr algn="just"/>
            <a:r>
              <a:rPr lang="en-US" sz="1800" b="0" dirty="0">
                <a:ea typeface="Times New Roman" pitchFamily="18" charset="0"/>
                <a:cs typeface="Arial" charset="0"/>
              </a:rPr>
              <a:t>Calculate the late activity times (LS and LF).</a:t>
            </a:r>
            <a:endParaRPr lang="en-US" sz="1800" dirty="0">
              <a:ea typeface="Times New Roman" pitchFamily="18" charset="0"/>
              <a:cs typeface="Arial" charset="0"/>
            </a:endParaRPr>
          </a:p>
        </p:txBody>
      </p:sp>
    </p:spTree>
    <p:extLst>
      <p:ext uri="{BB962C8B-B14F-4D97-AF65-F5344CB8AC3E}">
        <p14:creationId xmlns:p14="http://schemas.microsoft.com/office/powerpoint/2010/main" xmlns="" val="901748907"/>
      </p:ext>
    </p:extLst>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srgbClr val="CC3300"/>
                </a:solidFill>
                <a:effectLst>
                  <a:outerShdw blurRad="38100" dist="38100" dir="2700000" algn="tl">
                    <a:srgbClr val="C0C0C0"/>
                  </a:outerShdw>
                </a:effectLst>
              </a:rPr>
              <a:t>Example</a:t>
            </a:r>
            <a:endParaRPr lang="ar-SA" sz="2400" dirty="0"/>
          </a:p>
        </p:txBody>
      </p:sp>
      <p:sp>
        <p:nvSpPr>
          <p:cNvPr id="4" name="Date Placeholder 3"/>
          <p:cNvSpPr>
            <a:spLocks noGrp="1"/>
          </p:cNvSpPr>
          <p:nvPr>
            <p:ph type="dt" sz="half" idx="10"/>
          </p:nvPr>
        </p:nvSpPr>
        <p:spPr/>
        <p:txBody>
          <a:bodyPr/>
          <a:lstStyle/>
          <a:p>
            <a:pPr>
              <a:defRPr/>
            </a:pPr>
            <a:fld id="{AB66A8DC-F44D-46B1-8947-16183A8074F1}" type="datetime8">
              <a:rPr lang="en-US" smtClean="0"/>
              <a:pPr>
                <a:defRPr/>
              </a:pPr>
              <a:t>2/16/2013 9:53 AM</a:t>
            </a:fld>
            <a:endParaRPr lang="en-US" dirty="0"/>
          </a:p>
        </p:txBody>
      </p:sp>
      <p:sp>
        <p:nvSpPr>
          <p:cNvPr id="5" name="Slide Number Placeholder 4"/>
          <p:cNvSpPr>
            <a:spLocks noGrp="1"/>
          </p:cNvSpPr>
          <p:nvPr>
            <p:ph type="sldNum" sz="quarter" idx="11"/>
          </p:nvPr>
        </p:nvSpPr>
        <p:spPr/>
        <p:txBody>
          <a:bodyPr/>
          <a:lstStyle/>
          <a:p>
            <a:pPr>
              <a:defRPr/>
            </a:pPr>
            <a:fld id="{A5D16022-87AA-4C64-A34C-C8CF7EA282CE}" type="slidenum">
              <a:rPr lang="ar-SA" smtClean="0"/>
              <a:pPr>
                <a:defRPr/>
              </a:pPr>
              <a:t>38</a:t>
            </a:fld>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xmlns="" val="496907098"/>
              </p:ext>
            </p:extLst>
          </p:nvPr>
        </p:nvGraphicFramePr>
        <p:xfrm>
          <a:off x="914400" y="1600200"/>
          <a:ext cx="6948488" cy="3582988"/>
        </p:xfrm>
        <a:graphic>
          <a:graphicData uri="http://schemas.openxmlformats.org/presentationml/2006/ole">
            <p:oleObj spid="_x0000_s13323" name="Worksheet" r:id="rId3" imgW="6172198" imgH="3438414" progId="Excel.Sheet.8">
              <p:embed/>
            </p:oleObj>
          </a:graphicData>
        </a:graphic>
      </p:graphicFrame>
      <p:sp>
        <p:nvSpPr>
          <p:cNvPr id="7" name="TextBox 5"/>
          <p:cNvSpPr txBox="1">
            <a:spLocks noChangeArrowheads="1"/>
          </p:cNvSpPr>
          <p:nvPr/>
        </p:nvSpPr>
        <p:spPr bwMode="auto">
          <a:xfrm>
            <a:off x="1066800" y="849868"/>
            <a:ext cx="5410200" cy="369332"/>
          </a:xfrm>
          <a:prstGeom prst="rect">
            <a:avLst/>
          </a:prstGeom>
          <a:solidFill>
            <a:srgbClr val="F8F9BD"/>
          </a:solidFill>
          <a:ln w="9525">
            <a:solidFill>
              <a:schemeClr val="tx1"/>
            </a:solidFill>
            <a:miter lim="800000"/>
            <a:headEnd/>
            <a:tailEnd/>
          </a:ln>
        </p:spPr>
        <p:txBody>
          <a:bodyPr wrap="square">
            <a:spAutoFit/>
          </a:bodyPr>
          <a:lstStyle/>
          <a:p>
            <a:pPr algn="just"/>
            <a:r>
              <a:rPr lang="en-US" sz="1800" b="0" dirty="0" smtClean="0">
                <a:ea typeface="Times New Roman" pitchFamily="18" charset="0"/>
                <a:cs typeface="Arial" charset="0"/>
              </a:rPr>
              <a:t>Calculate Total Float  for an activity.</a:t>
            </a:r>
            <a:endParaRPr lang="en-US" sz="1800" dirty="0">
              <a:ea typeface="Times New Roman" pitchFamily="18" charset="0"/>
              <a:cs typeface="Arial" charset="0"/>
            </a:endParaRPr>
          </a:p>
        </p:txBody>
      </p:sp>
    </p:spTree>
    <p:extLst>
      <p:ext uri="{BB962C8B-B14F-4D97-AF65-F5344CB8AC3E}">
        <p14:creationId xmlns:p14="http://schemas.microsoft.com/office/powerpoint/2010/main" xmlns="" val="2753412216"/>
      </p:ext>
    </p:extLst>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8" name="Date Placeholder 3"/>
          <p:cNvSpPr>
            <a:spLocks noGrp="1"/>
          </p:cNvSpPr>
          <p:nvPr>
            <p:ph type="dt" sz="quarter" idx="10"/>
          </p:nvPr>
        </p:nvSpPr>
        <p:spPr>
          <a:noFill/>
        </p:spPr>
        <p:txBody>
          <a:bodyPr/>
          <a:lstStyle/>
          <a:p>
            <a:fld id="{460A3290-E11F-41A2-90EC-85728EEF51B9}" type="datetime8">
              <a:rPr lang="en-US" smtClean="0"/>
              <a:pPr/>
              <a:t>2/16/2013 9:53 AM</a:t>
            </a:fld>
            <a:endParaRPr lang="en-US" smtClean="0"/>
          </a:p>
        </p:txBody>
      </p:sp>
      <p:sp>
        <p:nvSpPr>
          <p:cNvPr id="8199" name="Slide Number Placeholder 4"/>
          <p:cNvSpPr>
            <a:spLocks noGrp="1"/>
          </p:cNvSpPr>
          <p:nvPr>
            <p:ph type="sldNum" sz="quarter" idx="11"/>
          </p:nvPr>
        </p:nvSpPr>
        <p:spPr>
          <a:noFill/>
        </p:spPr>
        <p:txBody>
          <a:bodyPr/>
          <a:lstStyle/>
          <a:p>
            <a:fld id="{C87E3E80-7D01-4B64-9AE3-BCACAB2588A8}" type="slidenum">
              <a:rPr lang="ar-SA" smtClean="0"/>
              <a:pPr/>
              <a:t>39</a:t>
            </a:fld>
            <a:endParaRPr lang="en-US" smtClean="0"/>
          </a:p>
        </p:txBody>
      </p:sp>
      <p:sp>
        <p:nvSpPr>
          <p:cNvPr id="7" name="Rectangle 3"/>
          <p:cNvSpPr>
            <a:spLocks noChangeArrowheads="1"/>
          </p:cNvSpPr>
          <p:nvPr/>
        </p:nvSpPr>
        <p:spPr bwMode="auto">
          <a:xfrm>
            <a:off x="623888" y="304800"/>
            <a:ext cx="2119312" cy="515938"/>
          </a:xfrm>
          <a:prstGeom prst="rect">
            <a:avLst/>
          </a:prstGeom>
          <a:solidFill>
            <a:schemeClr val="bg1"/>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effectLst>
                  <a:outerShdw blurRad="38100" dist="38100" dir="2700000" algn="tl">
                    <a:srgbClr val="C0C0C0"/>
                  </a:outerShdw>
                </a:effectLst>
              </a:rPr>
              <a:t>Example</a:t>
            </a:r>
            <a:endParaRPr lang="de-DE" sz="1900" dirty="0">
              <a:solidFill>
                <a:srgbClr val="CC3300"/>
              </a:solidFill>
            </a:endParaRPr>
          </a:p>
        </p:txBody>
      </p:sp>
      <p:graphicFrame>
        <p:nvGraphicFramePr>
          <p:cNvPr id="8" name="Group 20"/>
          <p:cNvGraphicFramePr>
            <a:graphicFrameLocks/>
          </p:cNvGraphicFramePr>
          <p:nvPr>
            <p:extLst>
              <p:ext uri="{D42A27DB-BD31-4B8C-83A1-F6EECF244321}">
                <p14:modId xmlns:p14="http://schemas.microsoft.com/office/powerpoint/2010/main" xmlns="" val="1217483702"/>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rtl="1"/>
                      <a:endParaRPr lang="ar-SA"/>
                    </a:p>
                  </a:txBody>
                  <a:tcPr/>
                </a:tc>
              </a:tr>
            </a:tbl>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xmlns="" val="4116056458"/>
              </p:ext>
            </p:extLst>
          </p:nvPr>
        </p:nvGraphicFramePr>
        <p:xfrm>
          <a:off x="1143000" y="1368425"/>
          <a:ext cx="7019925" cy="4270375"/>
        </p:xfrm>
        <a:graphic>
          <a:graphicData uri="http://schemas.openxmlformats.org/presentationml/2006/ole">
            <p:oleObj spid="_x0000_s10260" name="Worksheet" r:id="rId3" imgW="5667409" imgH="3438414" progId="Excel.Sheet.8">
              <p:embed/>
            </p:oleObj>
          </a:graphicData>
        </a:graphic>
      </p:graphicFrame>
      <p:sp>
        <p:nvSpPr>
          <p:cNvPr id="9" name="Rectangle 2"/>
          <p:cNvSpPr txBox="1">
            <a:spLocks noChangeArrowheads="1"/>
          </p:cNvSpPr>
          <p:nvPr/>
        </p:nvSpPr>
        <p:spPr bwMode="auto">
          <a:xfrm>
            <a:off x="914400" y="1094601"/>
            <a:ext cx="7772400" cy="276999"/>
          </a:xfrm>
          <a:prstGeom prst="rect">
            <a:avLst/>
          </a:prstGeom>
          <a:solidFill>
            <a:srgbClr val="F8F9BD"/>
          </a:solidFill>
          <a:ln w="9525">
            <a:solidFill>
              <a:schemeClr val="tx2"/>
            </a:solidFill>
            <a:miter lim="800000"/>
            <a:headEnd/>
            <a:tailEnd/>
          </a:ln>
          <a:effectLst>
            <a:outerShdw dist="107763" dir="18900000" algn="ctr" rotWithShape="0">
              <a:schemeClr val="bg2">
                <a:alpha val="50000"/>
              </a:schemeClr>
            </a:outerShdw>
          </a:effectLst>
        </p:spPr>
        <p:txBody>
          <a:bodyPr vert="horz" wrap="square" lIns="0" tIns="0" rIns="0" bIns="0" numCol="1" anchor="t" anchorCtr="0" compatLnSpc="1">
            <a:prstTxWarp prst="textNoShape">
              <a:avLst/>
            </a:prstTxWarp>
            <a:spAutoFit/>
          </a:bodyPr>
          <a:lstStyle>
            <a:lvl1pPr marL="195263" indent="-1952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ea typeface="+mn-ea"/>
                <a:cs typeface="+mn-cs"/>
              </a:defRPr>
            </a:lvl1pPr>
            <a:lvl2pPr marL="574675" indent="-18891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2pPr>
            <a:lvl3pPr marL="952500" indent="-187325"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3pPr>
            <a:lvl4pPr marL="1325563"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4pPr>
            <a:lvl5pPr marL="16986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5pPr>
            <a:lvl6pPr marL="21558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6pPr>
            <a:lvl7pPr marL="26130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7pPr>
            <a:lvl8pPr marL="30702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8pPr>
            <a:lvl9pPr marL="35274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9pPr>
          </a:lstStyle>
          <a:p>
            <a:pPr marL="0" indent="0" algn="justLow">
              <a:lnSpc>
                <a:spcPct val="100000"/>
              </a:lnSpc>
              <a:buClr>
                <a:srgbClr val="CC3300"/>
              </a:buClr>
              <a:buSzTx/>
              <a:buFontTx/>
              <a:buNone/>
              <a:defRPr/>
            </a:pPr>
            <a:r>
              <a:rPr lang="en-US" sz="1800" b="0" dirty="0" smtClean="0"/>
              <a:t>Indicate the critical activities.</a:t>
            </a:r>
          </a:p>
        </p:txBody>
      </p:sp>
    </p:spTree>
    <p:extLst>
      <p:ext uri="{BB962C8B-B14F-4D97-AF65-F5344CB8AC3E}">
        <p14:creationId xmlns:p14="http://schemas.microsoft.com/office/powerpoint/2010/main" xmlns="" val="1781482826"/>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ounded Rectangle 22"/>
          <p:cNvSpPr/>
          <p:nvPr/>
        </p:nvSpPr>
        <p:spPr bwMode="auto">
          <a:xfrm>
            <a:off x="1600200" y="1600200"/>
            <a:ext cx="6400800" cy="2971800"/>
          </a:xfrm>
          <a:prstGeom prst="roundRect">
            <a:avLst/>
          </a:prstGeom>
          <a:solidFill>
            <a:schemeClr val="bg1"/>
          </a:solidFill>
          <a:ln w="9525" cap="flat" cmpd="sng" algn="ctr">
            <a:solidFill>
              <a:schemeClr val="tx2"/>
            </a:solidFill>
            <a:prstDash val="solid"/>
            <a:round/>
            <a:headEnd type="none" w="med" len="med"/>
            <a:tailEnd type="none" w="med" len="med"/>
          </a:ln>
          <a:effectLst>
            <a:outerShdw blurRad="50800" dist="38100" dir="2700000" algn="tl" rotWithShape="0">
              <a:prstClr val="black">
                <a:alpha val="40000"/>
              </a:prstClr>
            </a:outerShdw>
          </a:effectLst>
        </p:spPr>
        <p:txBody>
          <a:bodyPr lIns="0" tIns="0" rIns="0" bIns="0"/>
          <a:lstStyle/>
          <a:p>
            <a:pPr>
              <a:defRPr/>
            </a:pPr>
            <a:endParaRPr lang="en-US" dirty="0"/>
          </a:p>
        </p:txBody>
      </p:sp>
      <p:sp>
        <p:nvSpPr>
          <p:cNvPr id="26627" name="Date Placeholder 3"/>
          <p:cNvSpPr>
            <a:spLocks noGrp="1"/>
          </p:cNvSpPr>
          <p:nvPr>
            <p:ph type="dt" sz="quarter" idx="10"/>
          </p:nvPr>
        </p:nvSpPr>
        <p:spPr>
          <a:noFill/>
        </p:spPr>
        <p:txBody>
          <a:bodyPr/>
          <a:lstStyle/>
          <a:p>
            <a:fld id="{E7FD2309-88C8-4BFD-B11C-A3E2273F4E31}" type="datetime8">
              <a:rPr lang="en-US" smtClean="0"/>
              <a:pPr/>
              <a:t>2/16/2013 9:53 AM</a:t>
            </a:fld>
            <a:endParaRPr lang="en-US" smtClean="0"/>
          </a:p>
        </p:txBody>
      </p:sp>
      <p:sp>
        <p:nvSpPr>
          <p:cNvPr id="26628" name="Slide Number Placeholder 4"/>
          <p:cNvSpPr>
            <a:spLocks noGrp="1"/>
          </p:cNvSpPr>
          <p:nvPr>
            <p:ph type="sldNum" sz="quarter" idx="11"/>
          </p:nvPr>
        </p:nvSpPr>
        <p:spPr>
          <a:noFill/>
        </p:spPr>
        <p:txBody>
          <a:bodyPr/>
          <a:lstStyle/>
          <a:p>
            <a:fld id="{83A1E649-2D1C-4E90-AC53-DAD62DC06C4B}" type="slidenum">
              <a:rPr lang="ar-SA" smtClean="0"/>
              <a:pPr/>
              <a:t>4</a:t>
            </a:fld>
            <a:endParaRPr lang="en-US" smtClean="0"/>
          </a:p>
        </p:txBody>
      </p:sp>
      <p:sp>
        <p:nvSpPr>
          <p:cNvPr id="26652" name="Text Box 4"/>
          <p:cNvSpPr txBox="1">
            <a:spLocks noChangeArrowheads="1"/>
          </p:cNvSpPr>
          <p:nvPr/>
        </p:nvSpPr>
        <p:spPr bwMode="auto">
          <a:xfrm>
            <a:off x="3910137" y="3873346"/>
            <a:ext cx="647750" cy="685951"/>
          </a:xfrm>
          <a:prstGeom prst="rect">
            <a:avLst/>
          </a:prstGeom>
          <a:noFill/>
          <a:ln w="9525">
            <a:noFill/>
            <a:miter lim="800000"/>
            <a:headEnd/>
            <a:tailEnd/>
          </a:ln>
        </p:spPr>
        <p:txBody>
          <a:bodyPr/>
          <a:lstStyle/>
          <a:p>
            <a:pPr algn="ctr" rtl="1"/>
            <a:r>
              <a:rPr lang="en-US" sz="1000" b="0" dirty="0">
                <a:latin typeface="Times New Roman" pitchFamily="18" charset="0"/>
              </a:rPr>
              <a:t>Latest</a:t>
            </a:r>
          </a:p>
          <a:p>
            <a:pPr algn="ctr" rtl="1"/>
            <a:r>
              <a:rPr lang="en-US" sz="1000" b="0" dirty="0">
                <a:latin typeface="Times New Roman" pitchFamily="18" charset="0"/>
              </a:rPr>
              <a:t>Starting</a:t>
            </a:r>
          </a:p>
          <a:p>
            <a:pPr algn="ctr" rtl="1"/>
            <a:r>
              <a:rPr lang="en-US" sz="1000" b="0" dirty="0">
                <a:latin typeface="Times New Roman" pitchFamily="18" charset="0"/>
              </a:rPr>
              <a:t>Date</a:t>
            </a:r>
            <a:endParaRPr lang="en-US" dirty="0"/>
          </a:p>
        </p:txBody>
      </p:sp>
      <p:sp>
        <p:nvSpPr>
          <p:cNvPr id="26653" name="Text Box 5"/>
          <p:cNvSpPr txBox="1">
            <a:spLocks noChangeArrowheads="1"/>
          </p:cNvSpPr>
          <p:nvPr/>
        </p:nvSpPr>
        <p:spPr bwMode="auto">
          <a:xfrm>
            <a:off x="5167534" y="3886049"/>
            <a:ext cx="762059" cy="685951"/>
          </a:xfrm>
          <a:prstGeom prst="rect">
            <a:avLst/>
          </a:prstGeom>
          <a:noFill/>
          <a:ln w="9525">
            <a:noFill/>
            <a:miter lim="800000"/>
            <a:headEnd/>
            <a:tailEnd/>
          </a:ln>
        </p:spPr>
        <p:txBody>
          <a:bodyPr/>
          <a:lstStyle/>
          <a:p>
            <a:pPr algn="ctr" rtl="1"/>
            <a:r>
              <a:rPr lang="en-US" sz="1000" b="0" dirty="0">
                <a:latin typeface="Times New Roman" pitchFamily="18" charset="0"/>
              </a:rPr>
              <a:t>Latest</a:t>
            </a:r>
          </a:p>
          <a:p>
            <a:pPr algn="ctr" rtl="1"/>
            <a:r>
              <a:rPr lang="en-US" sz="1000" b="0" dirty="0">
                <a:latin typeface="Times New Roman" pitchFamily="18" charset="0"/>
              </a:rPr>
              <a:t>Finishing</a:t>
            </a:r>
          </a:p>
          <a:p>
            <a:pPr algn="ctr" rtl="1"/>
            <a:r>
              <a:rPr lang="en-US" sz="1000" b="0" dirty="0">
                <a:latin typeface="Times New Roman" pitchFamily="18" charset="0"/>
              </a:rPr>
              <a:t>Date</a:t>
            </a:r>
            <a:endParaRPr lang="en-US" dirty="0"/>
          </a:p>
        </p:txBody>
      </p:sp>
      <p:sp>
        <p:nvSpPr>
          <p:cNvPr id="26654" name="Text Box 6"/>
          <p:cNvSpPr txBox="1">
            <a:spLocks noChangeArrowheads="1"/>
          </p:cNvSpPr>
          <p:nvPr/>
        </p:nvSpPr>
        <p:spPr bwMode="auto">
          <a:xfrm>
            <a:off x="4519785" y="3924157"/>
            <a:ext cx="723956" cy="342976"/>
          </a:xfrm>
          <a:prstGeom prst="rect">
            <a:avLst/>
          </a:prstGeom>
          <a:noFill/>
          <a:ln w="9525">
            <a:noFill/>
            <a:miter lim="800000"/>
            <a:headEnd/>
            <a:tailEnd/>
          </a:ln>
        </p:spPr>
        <p:txBody>
          <a:bodyPr/>
          <a:lstStyle/>
          <a:p>
            <a:pPr algn="ctr" rtl="1"/>
            <a:r>
              <a:rPr lang="en-US" sz="1000" b="0" dirty="0" smtClean="0">
                <a:latin typeface="Times New Roman" pitchFamily="18" charset="0"/>
              </a:rPr>
              <a:t>Total Float</a:t>
            </a:r>
            <a:endParaRPr lang="en-US" dirty="0"/>
          </a:p>
        </p:txBody>
      </p:sp>
      <p:sp>
        <p:nvSpPr>
          <p:cNvPr id="26655" name="Line 7"/>
          <p:cNvSpPr>
            <a:spLocks noChangeShapeType="1"/>
          </p:cNvSpPr>
          <p:nvPr/>
        </p:nvSpPr>
        <p:spPr bwMode="auto">
          <a:xfrm flipH="1">
            <a:off x="3414799" y="3107367"/>
            <a:ext cx="685853" cy="0"/>
          </a:xfrm>
          <a:prstGeom prst="line">
            <a:avLst/>
          </a:prstGeom>
          <a:noFill/>
          <a:ln w="9525">
            <a:solidFill>
              <a:srgbClr val="000000"/>
            </a:solidFill>
            <a:round/>
            <a:headEnd type="triangle" w="med" len="med"/>
            <a:tailEnd/>
          </a:ln>
        </p:spPr>
        <p:txBody>
          <a:bodyPr/>
          <a:lstStyle/>
          <a:p>
            <a:endParaRPr lang="en-US"/>
          </a:p>
        </p:txBody>
      </p:sp>
      <p:sp>
        <p:nvSpPr>
          <p:cNvPr id="26656" name="Line 8"/>
          <p:cNvSpPr>
            <a:spLocks noChangeShapeType="1"/>
          </p:cNvSpPr>
          <p:nvPr/>
        </p:nvSpPr>
        <p:spPr bwMode="auto">
          <a:xfrm flipV="1">
            <a:off x="4214961" y="2306455"/>
            <a:ext cx="0" cy="342976"/>
          </a:xfrm>
          <a:prstGeom prst="line">
            <a:avLst/>
          </a:prstGeom>
          <a:noFill/>
          <a:ln w="9525">
            <a:solidFill>
              <a:srgbClr val="000000"/>
            </a:solidFill>
            <a:round/>
            <a:headEnd type="triangle" w="med" len="med"/>
            <a:tailEnd/>
          </a:ln>
        </p:spPr>
        <p:txBody>
          <a:bodyPr/>
          <a:lstStyle/>
          <a:p>
            <a:endParaRPr lang="en-US"/>
          </a:p>
        </p:txBody>
      </p:sp>
      <p:sp>
        <p:nvSpPr>
          <p:cNvPr id="26657" name="Line 9"/>
          <p:cNvSpPr>
            <a:spLocks noChangeShapeType="1"/>
          </p:cNvSpPr>
          <p:nvPr/>
        </p:nvSpPr>
        <p:spPr bwMode="auto">
          <a:xfrm flipV="1">
            <a:off x="4329269" y="3542438"/>
            <a:ext cx="0" cy="342976"/>
          </a:xfrm>
          <a:prstGeom prst="line">
            <a:avLst/>
          </a:prstGeom>
          <a:noFill/>
          <a:ln w="9525">
            <a:solidFill>
              <a:srgbClr val="000000"/>
            </a:solidFill>
            <a:round/>
            <a:headEnd/>
            <a:tailEnd type="triangle" w="med" len="med"/>
          </a:ln>
        </p:spPr>
        <p:txBody>
          <a:bodyPr/>
          <a:lstStyle/>
          <a:p>
            <a:endParaRPr lang="en-US"/>
          </a:p>
        </p:txBody>
      </p:sp>
      <p:sp>
        <p:nvSpPr>
          <p:cNvPr id="26658" name="Line 10"/>
          <p:cNvSpPr>
            <a:spLocks noChangeShapeType="1"/>
          </p:cNvSpPr>
          <p:nvPr/>
        </p:nvSpPr>
        <p:spPr bwMode="auto">
          <a:xfrm flipV="1">
            <a:off x="4900814" y="3564668"/>
            <a:ext cx="0" cy="342976"/>
          </a:xfrm>
          <a:prstGeom prst="line">
            <a:avLst/>
          </a:prstGeom>
          <a:noFill/>
          <a:ln w="9525">
            <a:solidFill>
              <a:srgbClr val="000000"/>
            </a:solidFill>
            <a:round/>
            <a:headEnd/>
            <a:tailEnd type="triangle" w="med" len="med"/>
          </a:ln>
        </p:spPr>
        <p:txBody>
          <a:bodyPr/>
          <a:lstStyle/>
          <a:p>
            <a:endParaRPr lang="en-US"/>
          </a:p>
        </p:txBody>
      </p:sp>
      <p:sp>
        <p:nvSpPr>
          <p:cNvPr id="26659" name="Line 11"/>
          <p:cNvSpPr>
            <a:spLocks noChangeShapeType="1"/>
          </p:cNvSpPr>
          <p:nvPr/>
        </p:nvSpPr>
        <p:spPr bwMode="auto">
          <a:xfrm flipV="1">
            <a:off x="5472358" y="3564668"/>
            <a:ext cx="0" cy="342976"/>
          </a:xfrm>
          <a:prstGeom prst="line">
            <a:avLst/>
          </a:prstGeom>
          <a:noFill/>
          <a:ln w="9525">
            <a:solidFill>
              <a:srgbClr val="000000"/>
            </a:solidFill>
            <a:round/>
            <a:headEnd/>
            <a:tailEnd type="triangle" w="med" len="med"/>
          </a:ln>
        </p:spPr>
        <p:txBody>
          <a:bodyPr/>
          <a:lstStyle/>
          <a:p>
            <a:endParaRPr lang="en-US"/>
          </a:p>
        </p:txBody>
      </p:sp>
      <p:sp>
        <p:nvSpPr>
          <p:cNvPr id="26660" name="Line 12"/>
          <p:cNvSpPr>
            <a:spLocks noChangeShapeType="1"/>
          </p:cNvSpPr>
          <p:nvPr/>
        </p:nvSpPr>
        <p:spPr bwMode="auto">
          <a:xfrm flipV="1">
            <a:off x="4900814" y="2306455"/>
            <a:ext cx="0" cy="342976"/>
          </a:xfrm>
          <a:prstGeom prst="line">
            <a:avLst/>
          </a:prstGeom>
          <a:noFill/>
          <a:ln w="9525">
            <a:solidFill>
              <a:srgbClr val="000000"/>
            </a:solidFill>
            <a:round/>
            <a:headEnd type="triangle" w="med" len="med"/>
            <a:tailEnd/>
          </a:ln>
        </p:spPr>
        <p:txBody>
          <a:bodyPr/>
          <a:lstStyle/>
          <a:p>
            <a:endParaRPr lang="en-US"/>
          </a:p>
        </p:txBody>
      </p:sp>
      <p:sp>
        <p:nvSpPr>
          <p:cNvPr id="26661" name="Line 13"/>
          <p:cNvSpPr>
            <a:spLocks noChangeShapeType="1"/>
          </p:cNvSpPr>
          <p:nvPr/>
        </p:nvSpPr>
        <p:spPr bwMode="auto">
          <a:xfrm flipV="1">
            <a:off x="5472358" y="2306455"/>
            <a:ext cx="0" cy="342976"/>
          </a:xfrm>
          <a:prstGeom prst="line">
            <a:avLst/>
          </a:prstGeom>
          <a:noFill/>
          <a:ln w="9525">
            <a:solidFill>
              <a:srgbClr val="000000"/>
            </a:solidFill>
            <a:round/>
            <a:headEnd type="triangle" w="med" len="med"/>
            <a:tailEnd/>
          </a:ln>
        </p:spPr>
        <p:txBody>
          <a:bodyPr/>
          <a:lstStyle/>
          <a:p>
            <a:endParaRPr lang="en-US"/>
          </a:p>
        </p:txBody>
      </p:sp>
      <p:sp>
        <p:nvSpPr>
          <p:cNvPr id="26662" name="Line 14"/>
          <p:cNvSpPr>
            <a:spLocks noChangeShapeType="1"/>
          </p:cNvSpPr>
          <p:nvPr/>
        </p:nvSpPr>
        <p:spPr bwMode="auto">
          <a:xfrm flipH="1" flipV="1">
            <a:off x="3071872" y="2306455"/>
            <a:ext cx="1028780" cy="685951"/>
          </a:xfrm>
          <a:prstGeom prst="line">
            <a:avLst/>
          </a:prstGeom>
          <a:noFill/>
          <a:ln w="9525">
            <a:solidFill>
              <a:srgbClr val="000000"/>
            </a:solidFill>
            <a:round/>
            <a:headEnd type="triangle" w="med" len="med"/>
            <a:tailEnd/>
          </a:ln>
        </p:spPr>
        <p:txBody>
          <a:bodyPr/>
          <a:lstStyle/>
          <a:p>
            <a:endParaRPr lang="en-US"/>
          </a:p>
        </p:txBody>
      </p:sp>
      <p:sp>
        <p:nvSpPr>
          <p:cNvPr id="26663" name="Text Box 15"/>
          <p:cNvSpPr txBox="1">
            <a:spLocks noChangeArrowheads="1"/>
          </p:cNvSpPr>
          <p:nvPr/>
        </p:nvSpPr>
        <p:spPr bwMode="auto">
          <a:xfrm>
            <a:off x="2309813" y="1866303"/>
            <a:ext cx="1104986" cy="457301"/>
          </a:xfrm>
          <a:prstGeom prst="rect">
            <a:avLst/>
          </a:prstGeom>
          <a:noFill/>
          <a:ln w="9525">
            <a:noFill/>
            <a:miter lim="800000"/>
            <a:headEnd/>
            <a:tailEnd/>
          </a:ln>
        </p:spPr>
        <p:txBody>
          <a:bodyPr/>
          <a:lstStyle/>
          <a:p>
            <a:pPr algn="ctr" rtl="1"/>
            <a:r>
              <a:rPr lang="en-US" dirty="0" smtClean="0"/>
              <a:t>Activity ID</a:t>
            </a:r>
            <a:endParaRPr lang="en-US" dirty="0"/>
          </a:p>
        </p:txBody>
      </p:sp>
      <p:sp>
        <p:nvSpPr>
          <p:cNvPr id="26664" name="Text Box 16"/>
          <p:cNvSpPr txBox="1">
            <a:spLocks noChangeArrowheads="1"/>
          </p:cNvSpPr>
          <p:nvPr/>
        </p:nvSpPr>
        <p:spPr bwMode="auto">
          <a:xfrm>
            <a:off x="4481681" y="1866303"/>
            <a:ext cx="647750" cy="440787"/>
          </a:xfrm>
          <a:prstGeom prst="rect">
            <a:avLst/>
          </a:prstGeom>
          <a:noFill/>
          <a:ln w="9525">
            <a:noFill/>
            <a:miter lim="800000"/>
            <a:headEnd/>
            <a:tailEnd/>
          </a:ln>
        </p:spPr>
        <p:txBody>
          <a:bodyPr/>
          <a:lstStyle/>
          <a:p>
            <a:pPr algn="ctr" rtl="1"/>
            <a:r>
              <a:rPr lang="en-US" sz="1000" b="0" dirty="0" smtClean="0">
                <a:latin typeface="Times New Roman" pitchFamily="18" charset="0"/>
              </a:rPr>
              <a:t>Duration</a:t>
            </a:r>
            <a:endParaRPr lang="en-US" sz="1000" b="0" dirty="0">
              <a:latin typeface="Times New Roman" pitchFamily="18" charset="0"/>
            </a:endParaRPr>
          </a:p>
        </p:txBody>
      </p:sp>
      <p:sp>
        <p:nvSpPr>
          <p:cNvPr id="26665" name="Line 17"/>
          <p:cNvSpPr>
            <a:spLocks noChangeShapeType="1"/>
          </p:cNvSpPr>
          <p:nvPr/>
        </p:nvSpPr>
        <p:spPr bwMode="auto">
          <a:xfrm flipH="1">
            <a:off x="5829256" y="3123245"/>
            <a:ext cx="571544" cy="0"/>
          </a:xfrm>
          <a:prstGeom prst="line">
            <a:avLst/>
          </a:prstGeom>
          <a:noFill/>
          <a:ln w="9525">
            <a:solidFill>
              <a:srgbClr val="000000"/>
            </a:solidFill>
            <a:round/>
            <a:headEnd type="triangle" w="med" len="med"/>
            <a:tailEnd/>
          </a:ln>
        </p:spPr>
        <p:txBody>
          <a:bodyPr/>
          <a:lstStyle/>
          <a:p>
            <a:endParaRPr lang="en-US"/>
          </a:p>
        </p:txBody>
      </p:sp>
      <p:sp>
        <p:nvSpPr>
          <p:cNvPr id="26666" name="Text Box 18"/>
          <p:cNvSpPr txBox="1">
            <a:spLocks noChangeArrowheads="1"/>
          </p:cNvSpPr>
          <p:nvPr/>
        </p:nvSpPr>
        <p:spPr bwMode="auto">
          <a:xfrm>
            <a:off x="3872034" y="1695450"/>
            <a:ext cx="647750" cy="513193"/>
          </a:xfrm>
          <a:prstGeom prst="rect">
            <a:avLst/>
          </a:prstGeom>
          <a:noFill/>
          <a:ln w="9525">
            <a:noFill/>
            <a:miter lim="800000"/>
            <a:headEnd/>
            <a:tailEnd/>
          </a:ln>
        </p:spPr>
        <p:txBody>
          <a:bodyPr/>
          <a:lstStyle/>
          <a:p>
            <a:pPr algn="ctr" rtl="1"/>
            <a:r>
              <a:rPr lang="en-US" sz="1000" b="0" dirty="0">
                <a:latin typeface="Times New Roman" pitchFamily="18" charset="0"/>
              </a:rPr>
              <a:t>Earliest</a:t>
            </a:r>
          </a:p>
          <a:p>
            <a:pPr algn="ctr" rtl="1"/>
            <a:r>
              <a:rPr lang="en-US" sz="1000" b="0" dirty="0">
                <a:latin typeface="Times New Roman" pitchFamily="18" charset="0"/>
              </a:rPr>
              <a:t>Starting</a:t>
            </a:r>
          </a:p>
          <a:p>
            <a:pPr algn="ctr" rtl="1"/>
            <a:r>
              <a:rPr lang="en-US" sz="1000" b="0" dirty="0">
                <a:latin typeface="Times New Roman" pitchFamily="18" charset="0"/>
              </a:rPr>
              <a:t>Date</a:t>
            </a:r>
            <a:endParaRPr lang="en-US" dirty="0"/>
          </a:p>
        </p:txBody>
      </p:sp>
      <p:sp>
        <p:nvSpPr>
          <p:cNvPr id="26667" name="Text Box 19"/>
          <p:cNvSpPr txBox="1">
            <a:spLocks noChangeArrowheads="1"/>
          </p:cNvSpPr>
          <p:nvPr/>
        </p:nvSpPr>
        <p:spPr bwMode="auto">
          <a:xfrm>
            <a:off x="5129431" y="1695450"/>
            <a:ext cx="762059" cy="571626"/>
          </a:xfrm>
          <a:prstGeom prst="rect">
            <a:avLst/>
          </a:prstGeom>
          <a:noFill/>
          <a:ln w="9525">
            <a:noFill/>
            <a:miter lim="800000"/>
            <a:headEnd/>
            <a:tailEnd/>
          </a:ln>
        </p:spPr>
        <p:txBody>
          <a:bodyPr/>
          <a:lstStyle/>
          <a:p>
            <a:pPr algn="ctr" rtl="1"/>
            <a:r>
              <a:rPr lang="en-US" sz="1000" b="0" dirty="0">
                <a:latin typeface="Times New Roman" pitchFamily="18" charset="0"/>
              </a:rPr>
              <a:t>Earliest</a:t>
            </a:r>
          </a:p>
          <a:p>
            <a:pPr algn="ctr" rtl="1"/>
            <a:r>
              <a:rPr lang="en-US" sz="1000" b="0" dirty="0">
                <a:latin typeface="Times New Roman" pitchFamily="18" charset="0"/>
              </a:rPr>
              <a:t>Finishing</a:t>
            </a:r>
          </a:p>
          <a:p>
            <a:pPr algn="ctr" rtl="1"/>
            <a:r>
              <a:rPr lang="en-US" sz="1000" b="0" dirty="0">
                <a:latin typeface="Times New Roman" pitchFamily="18" charset="0"/>
              </a:rPr>
              <a:t>Date</a:t>
            </a:r>
            <a:endParaRPr lang="en-US" dirty="0"/>
          </a:p>
        </p:txBody>
      </p:sp>
      <p:graphicFrame>
        <p:nvGraphicFramePr>
          <p:cNvPr id="532500" name="Group 20"/>
          <p:cNvGraphicFramePr>
            <a:graphicFrameLocks noGrp="1"/>
          </p:cNvGraphicFramePr>
          <p:nvPr>
            <p:ph idx="1"/>
            <p:extLst>
              <p:ext uri="{D42A27DB-BD31-4B8C-83A1-F6EECF244321}">
                <p14:modId xmlns:p14="http://schemas.microsoft.com/office/powerpoint/2010/main" xmlns="" val="2780858320"/>
              </p:ext>
            </p:extLst>
          </p:nvPr>
        </p:nvGraphicFramePr>
        <p:xfrm>
          <a:off x="4297363" y="2743200"/>
          <a:ext cx="1493837" cy="762000"/>
        </p:xfrm>
        <a:graphic>
          <a:graphicData uri="http://schemas.openxmlformats.org/drawingml/2006/table">
            <a:tbl>
              <a:tblPr rtl="1"/>
              <a:tblGrid>
                <a:gridCol w="558800"/>
                <a:gridCol w="376237"/>
                <a:gridCol w="558800"/>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3"/>
          <p:cNvSpPr txBox="1"/>
          <p:nvPr/>
        </p:nvSpPr>
        <p:spPr>
          <a:xfrm>
            <a:off x="1066800" y="4732338"/>
            <a:ext cx="7620000" cy="830262"/>
          </a:xfrm>
          <a:prstGeom prst="rect">
            <a:avLst/>
          </a:prstGeom>
          <a:solidFill>
            <a:srgbClr val="F8F9BD"/>
          </a:solidFill>
          <a:ln>
            <a:solidFill>
              <a:schemeClr val="tx1"/>
            </a:solidFill>
          </a:ln>
          <a:effectLst>
            <a:outerShdw blurRad="50800" dist="38100" algn="l" rotWithShape="0">
              <a:prstClr val="black">
                <a:alpha val="40000"/>
              </a:prstClr>
            </a:outerShdw>
          </a:effectLst>
        </p:spPr>
        <p:txBody>
          <a:bodyPr>
            <a:spAutoFit/>
          </a:bodyPr>
          <a:lstStyle/>
          <a:p>
            <a:pPr algn="just">
              <a:defRPr/>
            </a:pPr>
            <a:r>
              <a:rPr lang="en-US" sz="2400" b="0" dirty="0"/>
              <a:t>The left side of the activity box (node) is the start side, while the right side is the finish (end) side.</a:t>
            </a:r>
          </a:p>
        </p:txBody>
      </p:sp>
      <p:sp>
        <p:nvSpPr>
          <p:cNvPr id="25" name="Rectangle 5"/>
          <p:cNvSpPr>
            <a:spLocks noChangeArrowheads="1"/>
          </p:cNvSpPr>
          <p:nvPr/>
        </p:nvSpPr>
        <p:spPr bwMode="auto">
          <a:xfrm>
            <a:off x="685800" y="381000"/>
            <a:ext cx="2819400" cy="515938"/>
          </a:xfrm>
          <a:prstGeom prst="rect">
            <a:avLst/>
          </a:prstGeom>
          <a:solidFill>
            <a:schemeClr val="bg1"/>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effectLst>
                  <a:outerShdw blurRad="38100" dist="38100" dir="2700000" algn="tl">
                    <a:srgbClr val="C0C0C0"/>
                  </a:outerShdw>
                </a:effectLst>
              </a:rPr>
              <a:t>Activity Box</a:t>
            </a:r>
            <a:endParaRPr lang="de-DE" sz="2800" dirty="0"/>
          </a:p>
        </p:txBody>
      </p:sp>
      <p:graphicFrame>
        <p:nvGraphicFramePr>
          <p:cNvPr id="26" name="Group 20"/>
          <p:cNvGraphicFramePr>
            <a:graphicFrameLocks/>
          </p:cNvGraphicFramePr>
          <p:nvPr>
            <p:extLst>
              <p:ext uri="{D42A27DB-BD31-4B8C-83A1-F6EECF244321}">
                <p14:modId xmlns:p14="http://schemas.microsoft.com/office/powerpoint/2010/main" xmlns="" val="3756516801"/>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rtl="1"/>
                      <a:endParaRPr lang="ar-SA"/>
                    </a:p>
                  </a:txBody>
                  <a:tcPr/>
                </a:tc>
              </a:tr>
            </a:tbl>
          </a:graphicData>
        </a:graphic>
      </p:graphicFrame>
      <p:sp>
        <p:nvSpPr>
          <p:cNvPr id="28" name="Text Box 15"/>
          <p:cNvSpPr txBox="1">
            <a:spLocks noChangeArrowheads="1"/>
          </p:cNvSpPr>
          <p:nvPr/>
        </p:nvSpPr>
        <p:spPr bwMode="auto">
          <a:xfrm>
            <a:off x="2090057" y="2895600"/>
            <a:ext cx="1300929" cy="457301"/>
          </a:xfrm>
          <a:prstGeom prst="rect">
            <a:avLst/>
          </a:prstGeom>
          <a:noFill/>
          <a:ln w="9525">
            <a:noFill/>
            <a:miter lim="800000"/>
            <a:headEnd/>
            <a:tailEnd/>
          </a:ln>
        </p:spPr>
        <p:txBody>
          <a:bodyPr/>
          <a:lstStyle/>
          <a:p>
            <a:pPr algn="ctr" rtl="1"/>
            <a:r>
              <a:rPr lang="en-US" sz="1400" b="0" dirty="0"/>
              <a:t>Predecessor </a:t>
            </a:r>
          </a:p>
        </p:txBody>
      </p:sp>
      <p:sp>
        <p:nvSpPr>
          <p:cNvPr id="2" name="Rectangle 1"/>
          <p:cNvSpPr/>
          <p:nvPr/>
        </p:nvSpPr>
        <p:spPr>
          <a:xfrm>
            <a:off x="6629400" y="2971800"/>
            <a:ext cx="184731" cy="430887"/>
          </a:xfrm>
          <a:prstGeom prst="rect">
            <a:avLst/>
          </a:prstGeom>
        </p:spPr>
        <p:txBody>
          <a:bodyPr wrap="none">
            <a:spAutoFit/>
          </a:bodyPr>
          <a:lstStyle/>
          <a:p>
            <a:endParaRPr lang="en-US" dirty="0"/>
          </a:p>
          <a:p>
            <a:endParaRPr lang="en-US" dirty="0"/>
          </a:p>
        </p:txBody>
      </p:sp>
      <p:sp>
        <p:nvSpPr>
          <p:cNvPr id="29" name="Text Box 15"/>
          <p:cNvSpPr txBox="1">
            <a:spLocks noChangeArrowheads="1"/>
          </p:cNvSpPr>
          <p:nvPr/>
        </p:nvSpPr>
        <p:spPr bwMode="auto">
          <a:xfrm>
            <a:off x="6319071" y="2971800"/>
            <a:ext cx="1300929" cy="457301"/>
          </a:xfrm>
          <a:prstGeom prst="rect">
            <a:avLst/>
          </a:prstGeom>
          <a:noFill/>
          <a:ln w="9525">
            <a:noFill/>
            <a:miter lim="800000"/>
            <a:headEnd/>
            <a:tailEnd/>
          </a:ln>
        </p:spPr>
        <p:txBody>
          <a:bodyPr/>
          <a:lstStyle/>
          <a:p>
            <a:pPr algn="ctr" rtl="1"/>
            <a:r>
              <a:rPr lang="en-US" sz="1400" b="0" dirty="0" smtClean="0"/>
              <a:t>Successor  </a:t>
            </a:r>
            <a:endParaRPr lang="en-US" sz="1400" b="0"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6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65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666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66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66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66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665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665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665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665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665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665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666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6663"/>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665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6665"/>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52" grpId="0"/>
      <p:bldP spid="26653" grpId="0"/>
      <p:bldP spid="26654" grpId="0"/>
      <p:bldP spid="26655" grpId="0" animBg="1"/>
      <p:bldP spid="26656" grpId="0" animBg="1"/>
      <p:bldP spid="26657" grpId="0" animBg="1"/>
      <p:bldP spid="26658" grpId="0" animBg="1"/>
      <p:bldP spid="26659" grpId="0" animBg="1"/>
      <p:bldP spid="26660" grpId="0" animBg="1"/>
      <p:bldP spid="26661" grpId="0" animBg="1"/>
      <p:bldP spid="26662" grpId="0" animBg="1"/>
      <p:bldP spid="26663" grpId="0"/>
      <p:bldP spid="26664" grpId="0"/>
      <p:bldP spid="26665" grpId="0" animBg="1"/>
      <p:bldP spid="26666" grpId="0"/>
      <p:bldP spid="26667" grpId="0"/>
      <p:bldP spid="28" grpId="0"/>
      <p:bldP spid="2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Date Placeholder 3"/>
          <p:cNvSpPr>
            <a:spLocks noGrp="1"/>
          </p:cNvSpPr>
          <p:nvPr>
            <p:ph type="dt" sz="quarter" idx="10"/>
          </p:nvPr>
        </p:nvSpPr>
        <p:spPr>
          <a:noFill/>
        </p:spPr>
        <p:txBody>
          <a:bodyPr/>
          <a:lstStyle/>
          <a:p>
            <a:fld id="{92DB6390-401E-4D70-9258-FFFA5CE3FA75}" type="datetime8">
              <a:rPr lang="en-US" smtClean="0"/>
              <a:pPr/>
              <a:t>2/16/2013 9:53 AM</a:t>
            </a:fld>
            <a:endParaRPr lang="en-US" smtClean="0"/>
          </a:p>
        </p:txBody>
      </p:sp>
      <p:sp>
        <p:nvSpPr>
          <p:cNvPr id="47107" name="Slide Number Placeholder 4"/>
          <p:cNvSpPr>
            <a:spLocks noGrp="1"/>
          </p:cNvSpPr>
          <p:nvPr>
            <p:ph type="sldNum" sz="quarter" idx="11"/>
          </p:nvPr>
        </p:nvSpPr>
        <p:spPr>
          <a:noFill/>
        </p:spPr>
        <p:txBody>
          <a:bodyPr/>
          <a:lstStyle/>
          <a:p>
            <a:fld id="{D214C4C4-9FAC-4668-B09B-1716591A7A9E}" type="slidenum">
              <a:rPr lang="ar-SA" smtClean="0"/>
              <a:pPr/>
              <a:t>40</a:t>
            </a:fld>
            <a:endParaRPr lang="en-US" smtClean="0"/>
          </a:p>
        </p:txBody>
      </p:sp>
      <p:sp>
        <p:nvSpPr>
          <p:cNvPr id="535554" name="Rectangle 2"/>
          <p:cNvSpPr>
            <a:spLocks noGrp="1" noChangeArrowheads="1"/>
          </p:cNvSpPr>
          <p:nvPr>
            <p:ph type="body" idx="1"/>
          </p:nvPr>
        </p:nvSpPr>
        <p:spPr>
          <a:xfrm>
            <a:off x="914400" y="1362075"/>
            <a:ext cx="7772400" cy="4352925"/>
          </a:xfrm>
          <a:solidFill>
            <a:schemeClr val="bg1"/>
          </a:solidFill>
          <a:ln>
            <a:solidFill>
              <a:schemeClr val="tx2"/>
            </a:solidFill>
          </a:ln>
          <a:effectLst>
            <a:outerShdw dist="107763" dir="18900000" algn="ctr" rotWithShape="0">
              <a:schemeClr val="bg2">
                <a:alpha val="50000"/>
              </a:schemeClr>
            </a:outerShdw>
          </a:effectLst>
        </p:spPr>
        <p:txBody>
          <a:bodyPr/>
          <a:lstStyle/>
          <a:p>
            <a:pPr marL="454025" indent="-454025" algn="just">
              <a:buClr>
                <a:srgbClr val="CC3300"/>
              </a:buClr>
              <a:buSzTx/>
              <a:buFont typeface="Wingdings" pitchFamily="2" charset="2"/>
              <a:buChar char="Ø"/>
              <a:defRPr/>
            </a:pPr>
            <a:r>
              <a:rPr lang="en-US" sz="2000" dirty="0" smtClean="0"/>
              <a:t>An activity that extends from one activity to another, but which has no estimated duration of its own. </a:t>
            </a:r>
          </a:p>
          <a:p>
            <a:pPr marL="454025" indent="-454025" algn="just">
              <a:buClr>
                <a:srgbClr val="CC3300"/>
              </a:buClr>
              <a:buSzTx/>
              <a:buFont typeface="Wingdings" pitchFamily="2" charset="2"/>
              <a:buChar char="Ø"/>
              <a:defRPr/>
            </a:pPr>
            <a:endParaRPr lang="en-US" sz="1000" dirty="0" smtClean="0"/>
          </a:p>
          <a:p>
            <a:pPr marL="454025" indent="-454025" algn="just">
              <a:buClr>
                <a:srgbClr val="CC3300"/>
              </a:buClr>
              <a:buSzTx/>
              <a:buFont typeface="Wingdings" pitchFamily="2" charset="2"/>
              <a:buChar char="Ø"/>
              <a:defRPr/>
            </a:pPr>
            <a:r>
              <a:rPr lang="en-US" sz="2000" dirty="0" smtClean="0"/>
              <a:t>It is time-consuming and requires resources, but its duration is controlled, not by its own nature, but by the two activities between which it spans.</a:t>
            </a:r>
          </a:p>
          <a:p>
            <a:pPr marL="454025" indent="-454025" algn="just">
              <a:buClr>
                <a:srgbClr val="CC3300"/>
              </a:buClr>
              <a:buSzTx/>
              <a:buFont typeface="Wingdings" pitchFamily="2" charset="2"/>
              <a:buChar char="Ø"/>
              <a:defRPr/>
            </a:pPr>
            <a:endParaRPr lang="en-US" sz="1000" dirty="0" smtClean="0"/>
          </a:p>
          <a:p>
            <a:pPr marL="454025" indent="-454025" algn="just">
              <a:buClr>
                <a:srgbClr val="CC3300"/>
              </a:buClr>
              <a:buSzTx/>
              <a:buFont typeface="Wingdings" pitchFamily="2" charset="2"/>
              <a:buChar char="Ø"/>
              <a:defRPr/>
            </a:pPr>
            <a:r>
              <a:rPr lang="en-US" sz="2000" dirty="0" smtClean="0"/>
              <a:t>Its ES and LS times are determined by the activity where it begins and its EF and LF times are dictated by the activity at its conclusion. </a:t>
            </a:r>
          </a:p>
          <a:p>
            <a:pPr marL="454025" indent="-454025" algn="just">
              <a:buClr>
                <a:srgbClr val="CC3300"/>
              </a:buClr>
              <a:buSzTx/>
              <a:buFont typeface="Wingdings" pitchFamily="2" charset="2"/>
              <a:buChar char="Ø"/>
              <a:defRPr/>
            </a:pPr>
            <a:endParaRPr lang="en-US" sz="1000" dirty="0" smtClean="0"/>
          </a:p>
          <a:p>
            <a:pPr marL="454025" indent="-454025" algn="just">
              <a:buClr>
                <a:srgbClr val="CC3300"/>
              </a:buClr>
              <a:buSzTx/>
              <a:buFont typeface="Wingdings" pitchFamily="2" charset="2"/>
              <a:buChar char="Ø"/>
              <a:defRPr/>
            </a:pPr>
            <a:r>
              <a:rPr lang="en-US" sz="2000" dirty="0" smtClean="0"/>
              <a:t>Examples: Dewatering, Haul road maintenance</a:t>
            </a:r>
          </a:p>
        </p:txBody>
      </p:sp>
      <p:sp>
        <p:nvSpPr>
          <p:cNvPr id="535555" name="Rectangle 3"/>
          <p:cNvSpPr>
            <a:spLocks noChangeArrowheads="1"/>
          </p:cNvSpPr>
          <p:nvPr/>
        </p:nvSpPr>
        <p:spPr bwMode="auto">
          <a:xfrm>
            <a:off x="623888" y="322263"/>
            <a:ext cx="4252912" cy="515937"/>
          </a:xfrm>
          <a:prstGeom prst="rect">
            <a:avLst/>
          </a:prstGeom>
          <a:solidFill>
            <a:schemeClr val="bg1"/>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effectLst>
                  <a:outerShdw blurRad="38100" dist="38100" dir="2700000" algn="tl">
                    <a:srgbClr val="C0C0C0"/>
                  </a:outerShdw>
                </a:effectLst>
              </a:rPr>
              <a:t>HAMMOCK ACTIVITY</a:t>
            </a:r>
            <a:endParaRPr lang="de-DE" sz="2800">
              <a:solidFill>
                <a:srgbClr val="CC3300"/>
              </a:solidFill>
              <a:effectLst>
                <a:outerShdw blurRad="38100" dist="38100" dir="2700000" algn="tl">
                  <a:srgbClr val="C0C0C0"/>
                </a:outerShdw>
              </a:effectLst>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555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555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555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555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Date Placeholder 3"/>
          <p:cNvSpPr>
            <a:spLocks noGrp="1"/>
          </p:cNvSpPr>
          <p:nvPr>
            <p:ph type="dt" sz="quarter" idx="10"/>
          </p:nvPr>
        </p:nvSpPr>
        <p:spPr>
          <a:noFill/>
        </p:spPr>
        <p:txBody>
          <a:bodyPr/>
          <a:lstStyle/>
          <a:p>
            <a:fld id="{49FAE38A-3D79-448E-AFC9-4240969C375D}" type="datetime8">
              <a:rPr lang="en-US" smtClean="0"/>
              <a:pPr/>
              <a:t>2/16/2013 9:53 AM</a:t>
            </a:fld>
            <a:endParaRPr lang="en-US" smtClean="0"/>
          </a:p>
        </p:txBody>
      </p:sp>
      <p:sp>
        <p:nvSpPr>
          <p:cNvPr id="48131" name="Slide Number Placeholder 4"/>
          <p:cNvSpPr>
            <a:spLocks noGrp="1"/>
          </p:cNvSpPr>
          <p:nvPr>
            <p:ph type="sldNum" sz="quarter" idx="11"/>
          </p:nvPr>
        </p:nvSpPr>
        <p:spPr>
          <a:noFill/>
        </p:spPr>
        <p:txBody>
          <a:bodyPr/>
          <a:lstStyle/>
          <a:p>
            <a:fld id="{CD00EB05-1F27-4EE0-B5D9-99B5E2C6603E}" type="slidenum">
              <a:rPr lang="ar-SA" smtClean="0"/>
              <a:pPr/>
              <a:t>41</a:t>
            </a:fld>
            <a:endParaRPr lang="en-US" smtClean="0"/>
          </a:p>
        </p:txBody>
      </p:sp>
      <p:sp>
        <p:nvSpPr>
          <p:cNvPr id="536578" name="Rectangle 2"/>
          <p:cNvSpPr>
            <a:spLocks noGrp="1" noChangeArrowheads="1"/>
          </p:cNvSpPr>
          <p:nvPr>
            <p:ph type="body" idx="1"/>
          </p:nvPr>
        </p:nvSpPr>
        <p:spPr>
          <a:xfrm>
            <a:off x="990600" y="1295400"/>
            <a:ext cx="7772400" cy="4429125"/>
          </a:xfrm>
          <a:solidFill>
            <a:schemeClr val="bg1"/>
          </a:solidFill>
          <a:ln>
            <a:solidFill>
              <a:schemeClr val="tx2"/>
            </a:solidFill>
          </a:ln>
          <a:effectLst>
            <a:outerShdw dist="107763" dir="18900000" algn="ctr" rotWithShape="0">
              <a:schemeClr val="bg2">
                <a:alpha val="50000"/>
              </a:schemeClr>
            </a:outerShdw>
          </a:effectLst>
        </p:spPr>
        <p:txBody>
          <a:bodyPr/>
          <a:lstStyle/>
          <a:p>
            <a:pPr marL="454025" indent="-454025">
              <a:buClr>
                <a:srgbClr val="CC3300"/>
              </a:buClr>
              <a:buFont typeface="Wingdings" pitchFamily="2" charset="2"/>
              <a:buChar char="Ø"/>
              <a:defRPr/>
            </a:pPr>
            <a:r>
              <a:rPr lang="en-US" sz="2000" dirty="0" smtClean="0"/>
              <a:t>Milestones are points in time that have been identified as being important intermediate </a:t>
            </a:r>
            <a:r>
              <a:rPr lang="en-US" sz="2000" b="1" u="sng" dirty="0" smtClean="0">
                <a:effectLst>
                  <a:outerShdw blurRad="38100" dist="38100" dir="2700000" algn="tl">
                    <a:srgbClr val="C0C0C0"/>
                  </a:outerShdw>
                </a:effectLst>
              </a:rPr>
              <a:t>reference points</a:t>
            </a:r>
            <a:r>
              <a:rPr lang="en-US" sz="2000" dirty="0" smtClean="0"/>
              <a:t> during the accomplishment of the work. </a:t>
            </a:r>
          </a:p>
          <a:p>
            <a:pPr marL="454025" indent="-454025">
              <a:buClr>
                <a:srgbClr val="CC3300"/>
              </a:buClr>
              <a:buFont typeface="Wingdings" pitchFamily="2" charset="2"/>
              <a:buChar char="Ø"/>
              <a:defRPr/>
            </a:pPr>
            <a:r>
              <a:rPr lang="en-US" sz="2000" dirty="0" smtClean="0"/>
              <a:t>Milestone events can include dates imposed by the customer for the finishing of certain tasks as well as target dates set by the project manager for the completion of certain segments of the work.</a:t>
            </a:r>
          </a:p>
          <a:p>
            <a:pPr marL="454025" indent="-454025">
              <a:buClr>
                <a:srgbClr val="CC3300"/>
              </a:buClr>
              <a:buFont typeface="Wingdings" pitchFamily="2" charset="2"/>
              <a:buChar char="Ø"/>
              <a:defRPr/>
            </a:pPr>
            <a:r>
              <a:rPr lang="en-US" sz="2000" dirty="0" smtClean="0"/>
              <a:t>Distinctive geometric figure is preferred to represent a milestone (circles, ovals, or other shapes) can be used.</a:t>
            </a:r>
          </a:p>
          <a:p>
            <a:pPr marL="454025" indent="-454025">
              <a:buClr>
                <a:srgbClr val="CC3300"/>
              </a:buClr>
              <a:buFont typeface="Wingdings" pitchFamily="2" charset="2"/>
              <a:buChar char="Ø"/>
              <a:defRPr/>
            </a:pPr>
            <a:r>
              <a:rPr lang="en-US" sz="2000" dirty="0" smtClean="0"/>
              <a:t>Any information pertaining to a milestone and considered to be useful may be entered.</a:t>
            </a:r>
          </a:p>
        </p:txBody>
      </p:sp>
      <p:sp>
        <p:nvSpPr>
          <p:cNvPr id="536579" name="Rectangle 3"/>
          <p:cNvSpPr>
            <a:spLocks noChangeArrowheads="1"/>
          </p:cNvSpPr>
          <p:nvPr/>
        </p:nvSpPr>
        <p:spPr bwMode="auto">
          <a:xfrm>
            <a:off x="623888" y="322263"/>
            <a:ext cx="2957512" cy="515937"/>
          </a:xfrm>
          <a:prstGeom prst="rect">
            <a:avLst/>
          </a:prstGeom>
          <a:solidFill>
            <a:schemeClr val="bg1"/>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effectLst>
                  <a:outerShdw blurRad="38100" dist="38100" dir="2700000" algn="tl">
                    <a:srgbClr val="C0C0C0"/>
                  </a:outerShdw>
                </a:effectLst>
              </a:rPr>
              <a:t>MILESTONES</a:t>
            </a:r>
            <a:endParaRPr lang="de-DE" sz="2800">
              <a:solidFill>
                <a:srgbClr val="CC3300"/>
              </a:solidFill>
              <a:effectLst>
                <a:outerShdw blurRad="38100" dist="38100" dir="2700000" algn="tl">
                  <a:srgbClr val="C0C0C0"/>
                </a:outerShdw>
              </a:effectLst>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657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657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657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657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Date Placeholder 3"/>
          <p:cNvSpPr>
            <a:spLocks noGrp="1"/>
          </p:cNvSpPr>
          <p:nvPr>
            <p:ph type="dt" sz="quarter" idx="10"/>
          </p:nvPr>
        </p:nvSpPr>
        <p:spPr>
          <a:noFill/>
        </p:spPr>
        <p:txBody>
          <a:bodyPr/>
          <a:lstStyle/>
          <a:p>
            <a:fld id="{5B72BA73-C059-4700-A732-E40C53D9157D}" type="datetime8">
              <a:rPr lang="en-US" smtClean="0"/>
              <a:pPr/>
              <a:t>2/16/2013 9:53 AM</a:t>
            </a:fld>
            <a:endParaRPr lang="en-US" smtClean="0"/>
          </a:p>
        </p:txBody>
      </p:sp>
      <p:sp>
        <p:nvSpPr>
          <p:cNvPr id="27651" name="Slide Number Placeholder 4"/>
          <p:cNvSpPr>
            <a:spLocks noGrp="1"/>
          </p:cNvSpPr>
          <p:nvPr>
            <p:ph type="sldNum" sz="quarter" idx="11"/>
          </p:nvPr>
        </p:nvSpPr>
        <p:spPr>
          <a:noFill/>
        </p:spPr>
        <p:txBody>
          <a:bodyPr/>
          <a:lstStyle/>
          <a:p>
            <a:fld id="{4743FA44-82B8-469B-A332-924579790AB6}" type="slidenum">
              <a:rPr lang="ar-SA" smtClean="0"/>
              <a:pPr/>
              <a:t>5</a:t>
            </a:fld>
            <a:endParaRPr lang="en-US" smtClean="0"/>
          </a:p>
        </p:txBody>
      </p:sp>
      <p:sp>
        <p:nvSpPr>
          <p:cNvPr id="492547" name="Rectangle 3"/>
          <p:cNvSpPr>
            <a:spLocks noGrp="1" noChangeArrowheads="1"/>
          </p:cNvSpPr>
          <p:nvPr>
            <p:ph type="body" idx="1"/>
          </p:nvPr>
        </p:nvSpPr>
        <p:spPr>
          <a:xfrm>
            <a:off x="685800" y="1266825"/>
            <a:ext cx="7761287" cy="4595813"/>
          </a:xfrm>
          <a:solidFill>
            <a:schemeClr val="bg1"/>
          </a:solidFill>
          <a:ln>
            <a:solidFill>
              <a:schemeClr val="tx2"/>
            </a:solidFill>
          </a:ln>
          <a:effectLst>
            <a:outerShdw dist="107763" dir="18900000" algn="ctr" rotWithShape="0">
              <a:schemeClr val="bg2">
                <a:alpha val="50000"/>
              </a:schemeClr>
            </a:outerShdw>
          </a:effectLst>
        </p:spPr>
        <p:txBody>
          <a:bodyPr/>
          <a:lstStyle/>
          <a:p>
            <a:pPr marL="238125" indent="-238125" algn="just">
              <a:buClr>
                <a:srgbClr val="CC3300"/>
              </a:buClr>
              <a:buFont typeface="Wingdings" pitchFamily="2" charset="2"/>
              <a:buChar char="Ø"/>
              <a:defRPr/>
            </a:pPr>
            <a:r>
              <a:rPr lang="en-US" sz="2000" dirty="0" smtClean="0"/>
              <a:t>Each activity in the network must be preceded either by the start of the project or by the completion of a previous activity.</a:t>
            </a:r>
          </a:p>
          <a:p>
            <a:pPr marL="238125" indent="-238125" algn="just">
              <a:buClr>
                <a:srgbClr val="CC3300"/>
              </a:buClr>
              <a:buFont typeface="Wingdings" pitchFamily="2" charset="2"/>
              <a:buNone/>
              <a:defRPr/>
            </a:pPr>
            <a:endParaRPr lang="en-US" sz="800" dirty="0" smtClean="0"/>
          </a:p>
          <a:p>
            <a:pPr marL="238125" indent="-238125" algn="just">
              <a:buClr>
                <a:srgbClr val="CC3300"/>
              </a:buClr>
              <a:buFont typeface="Wingdings" pitchFamily="2" charset="2"/>
              <a:buChar char="Ø"/>
              <a:defRPr/>
            </a:pPr>
            <a:r>
              <a:rPr lang="en-US" sz="2000" dirty="0" smtClean="0"/>
              <a:t>Each path through the network must be </a:t>
            </a:r>
            <a:r>
              <a:rPr lang="en-US" sz="2000" b="1" dirty="0" smtClean="0">
                <a:solidFill>
                  <a:schemeClr val="accent2"/>
                </a:solidFill>
                <a:effectLst>
                  <a:outerShdw blurRad="38100" dist="38100" dir="2700000" algn="tl">
                    <a:srgbClr val="000000">
                      <a:alpha val="43137"/>
                    </a:srgbClr>
                  </a:outerShdw>
                </a:effectLst>
              </a:rPr>
              <a:t>continuous</a:t>
            </a:r>
            <a:r>
              <a:rPr lang="en-US" sz="2000" dirty="0" smtClean="0"/>
              <a:t> with no gaps, discontinuities, or dangling activities.</a:t>
            </a:r>
          </a:p>
          <a:p>
            <a:pPr marL="238125" indent="-238125" algn="just">
              <a:buClr>
                <a:srgbClr val="CC3300"/>
              </a:buClr>
              <a:buFont typeface="Wingdings" pitchFamily="2" charset="2"/>
              <a:buNone/>
              <a:defRPr/>
            </a:pPr>
            <a:endParaRPr lang="en-US" sz="800" dirty="0" smtClean="0"/>
          </a:p>
          <a:p>
            <a:pPr marL="238125" indent="-238125" algn="just">
              <a:buClr>
                <a:srgbClr val="CC3300"/>
              </a:buClr>
              <a:buFont typeface="Wingdings" pitchFamily="2" charset="2"/>
              <a:buChar char="Ø"/>
              <a:defRPr/>
            </a:pPr>
            <a:r>
              <a:rPr lang="en-US" sz="2000" dirty="0" smtClean="0"/>
              <a:t>All activities must have at least one activity following, except the activity that terminates the project.</a:t>
            </a:r>
          </a:p>
          <a:p>
            <a:pPr marL="238125" indent="-238125" algn="just">
              <a:buClr>
                <a:srgbClr val="CC3300"/>
              </a:buClr>
              <a:buFont typeface="Wingdings" pitchFamily="2" charset="2"/>
              <a:buNone/>
              <a:defRPr/>
            </a:pPr>
            <a:endParaRPr lang="en-US" sz="800" dirty="0" smtClean="0"/>
          </a:p>
          <a:p>
            <a:pPr marL="238125" indent="-238125" algn="just">
              <a:buClr>
                <a:srgbClr val="CC3300"/>
              </a:buClr>
              <a:buFont typeface="Wingdings" pitchFamily="2" charset="2"/>
              <a:buChar char="Ø"/>
              <a:defRPr/>
            </a:pPr>
            <a:r>
              <a:rPr lang="en-US" sz="2000" dirty="0" smtClean="0"/>
              <a:t>Each activity should have a unique numerical designation (activity code). Activity code is shown in the upper, central part of the activity box, with the numbering proceeding generally from project start to finish.</a:t>
            </a:r>
            <a:endParaRPr lang="de-DE" sz="2000" dirty="0" smtClean="0"/>
          </a:p>
        </p:txBody>
      </p:sp>
      <p:sp>
        <p:nvSpPr>
          <p:cNvPr id="6" name="Rectangle 5"/>
          <p:cNvSpPr>
            <a:spLocks noChangeArrowheads="1"/>
          </p:cNvSpPr>
          <p:nvPr/>
        </p:nvSpPr>
        <p:spPr bwMode="auto">
          <a:xfrm>
            <a:off x="685800" y="381000"/>
            <a:ext cx="4953000" cy="515938"/>
          </a:xfrm>
          <a:prstGeom prst="rect">
            <a:avLst/>
          </a:prstGeom>
          <a:solidFill>
            <a:schemeClr val="bg1"/>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effectLst>
                  <a:outerShdw blurRad="38100" dist="38100" dir="2700000" algn="tl">
                    <a:srgbClr val="C0C0C0"/>
                  </a:outerShdw>
                </a:effectLst>
              </a:rPr>
              <a:t>Activity on Node Network</a:t>
            </a:r>
            <a:r>
              <a:rPr lang="en-US" sz="2800" dirty="0"/>
              <a:t> </a:t>
            </a:r>
            <a:endParaRPr lang="de-DE" sz="2800" dirty="0"/>
          </a:p>
        </p:txBody>
      </p:sp>
      <p:graphicFrame>
        <p:nvGraphicFramePr>
          <p:cNvPr id="7" name="Group 20"/>
          <p:cNvGraphicFramePr>
            <a:graphicFrameLocks/>
          </p:cNvGraphicFramePr>
          <p:nvPr>
            <p:extLst>
              <p:ext uri="{D42A27DB-BD31-4B8C-83A1-F6EECF244321}">
                <p14:modId xmlns:p14="http://schemas.microsoft.com/office/powerpoint/2010/main" xmlns="" val="3304625196"/>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25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254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9254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9254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Date Placeholder 3"/>
          <p:cNvSpPr>
            <a:spLocks noGrp="1"/>
          </p:cNvSpPr>
          <p:nvPr>
            <p:ph type="dt" sz="quarter" idx="10"/>
          </p:nvPr>
        </p:nvSpPr>
        <p:spPr>
          <a:noFill/>
        </p:spPr>
        <p:txBody>
          <a:bodyPr/>
          <a:lstStyle/>
          <a:p>
            <a:fld id="{CA767EE2-A399-40CB-898B-03631C783497}" type="datetime8">
              <a:rPr lang="en-US" smtClean="0"/>
              <a:pPr/>
              <a:t>2/16/2013 9:53 AM</a:t>
            </a:fld>
            <a:endParaRPr lang="en-US" smtClean="0"/>
          </a:p>
        </p:txBody>
      </p:sp>
      <p:sp>
        <p:nvSpPr>
          <p:cNvPr id="28675" name="Slide Number Placeholder 4"/>
          <p:cNvSpPr>
            <a:spLocks noGrp="1"/>
          </p:cNvSpPr>
          <p:nvPr>
            <p:ph type="sldNum" sz="quarter" idx="11"/>
          </p:nvPr>
        </p:nvSpPr>
        <p:spPr>
          <a:noFill/>
        </p:spPr>
        <p:txBody>
          <a:bodyPr/>
          <a:lstStyle/>
          <a:p>
            <a:fld id="{410ABA2C-51C8-49A2-91E5-CD83A5E68DF6}" type="slidenum">
              <a:rPr lang="ar-SA" smtClean="0"/>
              <a:pPr/>
              <a:t>6</a:t>
            </a:fld>
            <a:endParaRPr lang="en-US" smtClean="0"/>
          </a:p>
        </p:txBody>
      </p:sp>
      <p:sp>
        <p:nvSpPr>
          <p:cNvPr id="493571" name="Rectangle 3"/>
          <p:cNvSpPr>
            <a:spLocks noGrp="1" noChangeArrowheads="1"/>
          </p:cNvSpPr>
          <p:nvPr>
            <p:ph type="body" idx="1"/>
          </p:nvPr>
        </p:nvSpPr>
        <p:spPr>
          <a:xfrm>
            <a:off x="849313" y="1257300"/>
            <a:ext cx="7837487" cy="4533900"/>
          </a:xfrm>
          <a:solidFill>
            <a:schemeClr val="bg1"/>
          </a:solidFill>
          <a:ln>
            <a:solidFill>
              <a:schemeClr val="tx2"/>
            </a:solidFill>
          </a:ln>
          <a:effectLst>
            <a:outerShdw dist="107763" dir="18900000" algn="ctr" rotWithShape="0">
              <a:schemeClr val="bg2">
                <a:alpha val="50000"/>
              </a:schemeClr>
            </a:outerShdw>
          </a:effectLst>
        </p:spPr>
        <p:txBody>
          <a:bodyPr/>
          <a:lstStyle/>
          <a:p>
            <a:pPr algn="just">
              <a:buClr>
                <a:srgbClr val="CC3300"/>
              </a:buClr>
              <a:buFont typeface="Wingdings" pitchFamily="2" charset="2"/>
              <a:buChar char="Ø"/>
              <a:defRPr/>
            </a:pPr>
            <a:r>
              <a:rPr lang="en-US" sz="1800" dirty="0" smtClean="0"/>
              <a:t>A </a:t>
            </a:r>
            <a:r>
              <a:rPr lang="en-US" sz="1800" b="1" dirty="0" smtClean="0">
                <a:solidFill>
                  <a:schemeClr val="accent2"/>
                </a:solidFill>
                <a:effectLst>
                  <a:outerShdw blurRad="38100" dist="38100" dir="2700000" algn="tl">
                    <a:srgbClr val="000000">
                      <a:alpha val="43137"/>
                    </a:srgbClr>
                  </a:outerShdw>
                </a:effectLst>
              </a:rPr>
              <a:t>horizontal diagram</a:t>
            </a:r>
            <a:r>
              <a:rPr lang="en-US" sz="1800" dirty="0" smtClean="0"/>
              <a:t> format is the standard format.</a:t>
            </a:r>
          </a:p>
          <a:p>
            <a:pPr algn="just">
              <a:buClr>
                <a:srgbClr val="CC3300"/>
              </a:buClr>
              <a:buFont typeface="Wingdings" pitchFamily="2" charset="2"/>
              <a:buChar char="Ø"/>
              <a:defRPr/>
            </a:pPr>
            <a:r>
              <a:rPr lang="en-US" sz="1800" dirty="0" smtClean="0"/>
              <a:t>The general developing of a network is from start to finish, from project beginning on the left to project completion on the right.</a:t>
            </a:r>
          </a:p>
          <a:p>
            <a:pPr algn="just">
              <a:buClr>
                <a:srgbClr val="CC3300"/>
              </a:buClr>
              <a:buFont typeface="Wingdings" pitchFamily="2" charset="2"/>
              <a:buChar char="Ø"/>
              <a:defRPr/>
            </a:pPr>
            <a:r>
              <a:rPr lang="en-US" sz="1800" dirty="0" smtClean="0"/>
              <a:t>The sequential relationship of one activity to another is shown by the dependency lines between them.</a:t>
            </a:r>
          </a:p>
          <a:p>
            <a:pPr algn="just">
              <a:buClr>
                <a:srgbClr val="CC3300"/>
              </a:buClr>
              <a:buFont typeface="Wingdings" pitchFamily="2" charset="2"/>
              <a:buChar char="Ø"/>
              <a:defRPr/>
            </a:pPr>
            <a:r>
              <a:rPr lang="en-US" sz="1800" dirty="0" smtClean="0"/>
              <a:t>The length of the lines between activities has no significance. </a:t>
            </a:r>
          </a:p>
          <a:p>
            <a:pPr algn="just">
              <a:buClr>
                <a:srgbClr val="CC3300"/>
              </a:buClr>
              <a:buFont typeface="Wingdings" pitchFamily="2" charset="2"/>
              <a:buChar char="Ø"/>
              <a:defRPr/>
            </a:pPr>
            <a:r>
              <a:rPr lang="en-US" sz="1800" dirty="0" smtClean="0"/>
              <a:t>Arrowheads are not always shown on the dependency lines because of the obvious left to right flow of time.</a:t>
            </a:r>
          </a:p>
          <a:p>
            <a:pPr algn="just">
              <a:buClr>
                <a:srgbClr val="CC3300"/>
              </a:buClr>
              <a:buFont typeface="Wingdings" pitchFamily="2" charset="2"/>
              <a:buChar char="Ø"/>
              <a:defRPr/>
            </a:pPr>
            <a:r>
              <a:rPr lang="en-US" sz="1800" dirty="0" smtClean="0"/>
              <a:t>Dependency lines that go backward from one activity to another (</a:t>
            </a:r>
            <a:r>
              <a:rPr lang="en-US" sz="1800" b="1" dirty="0" smtClean="0">
                <a:solidFill>
                  <a:schemeClr val="accent2"/>
                </a:solidFill>
                <a:effectLst>
                  <a:outerShdw blurRad="38100" dist="38100" dir="2700000" algn="tl">
                    <a:srgbClr val="000000">
                      <a:alpha val="43137"/>
                    </a:srgbClr>
                  </a:outerShdw>
                </a:effectLst>
              </a:rPr>
              <a:t>looping</a:t>
            </a:r>
            <a:r>
              <a:rPr lang="en-US" sz="1800" dirty="0" smtClean="0"/>
              <a:t>) should not be used. </a:t>
            </a:r>
          </a:p>
          <a:p>
            <a:pPr algn="just">
              <a:buClr>
                <a:srgbClr val="CC3300"/>
              </a:buClr>
              <a:buFont typeface="Wingdings" pitchFamily="2" charset="2"/>
              <a:buChar char="Ø"/>
              <a:defRPr/>
            </a:pPr>
            <a:r>
              <a:rPr lang="en-US" sz="1800" b="1" dirty="0" smtClean="0">
                <a:solidFill>
                  <a:schemeClr val="accent2"/>
                </a:solidFill>
                <a:effectLst>
                  <a:outerShdw blurRad="38100" dist="38100" dir="2700000" algn="tl">
                    <a:srgbClr val="000000">
                      <a:alpha val="43137"/>
                    </a:srgbClr>
                  </a:outerShdw>
                </a:effectLst>
              </a:rPr>
              <a:t>Crossovers</a:t>
            </a:r>
            <a:r>
              <a:rPr lang="en-US" sz="1800" dirty="0" smtClean="0"/>
              <a:t> occur when one dependency line must cross over another to satisfy job logic.</a:t>
            </a:r>
            <a:endParaRPr lang="de-DE" sz="1800" dirty="0" smtClean="0"/>
          </a:p>
        </p:txBody>
      </p:sp>
      <p:sp>
        <p:nvSpPr>
          <p:cNvPr id="6" name="Rectangle 5"/>
          <p:cNvSpPr>
            <a:spLocks noChangeArrowheads="1"/>
          </p:cNvSpPr>
          <p:nvPr/>
        </p:nvSpPr>
        <p:spPr bwMode="auto">
          <a:xfrm>
            <a:off x="685800" y="381000"/>
            <a:ext cx="3352800" cy="515938"/>
          </a:xfrm>
          <a:prstGeom prst="rect">
            <a:avLst/>
          </a:prstGeom>
          <a:solidFill>
            <a:schemeClr val="bg1"/>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effectLst>
                  <a:outerShdw blurRad="38100" dist="38100" dir="2700000" algn="tl">
                    <a:srgbClr val="C0C0C0"/>
                  </a:outerShdw>
                </a:effectLst>
              </a:rPr>
              <a:t>Network Format</a:t>
            </a:r>
            <a:endParaRPr lang="de-DE" sz="2800" dirty="0"/>
          </a:p>
        </p:txBody>
      </p:sp>
      <p:graphicFrame>
        <p:nvGraphicFramePr>
          <p:cNvPr id="7" name="Group 20"/>
          <p:cNvGraphicFramePr>
            <a:graphicFrameLocks/>
          </p:cNvGraphicFramePr>
          <p:nvPr>
            <p:extLst>
              <p:ext uri="{D42A27DB-BD31-4B8C-83A1-F6EECF244321}">
                <p14:modId xmlns:p14="http://schemas.microsoft.com/office/powerpoint/2010/main" xmlns="" val="3304625196"/>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35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35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935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9357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9357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9357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9357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Date Placeholder 3"/>
          <p:cNvSpPr>
            <a:spLocks noGrp="1"/>
          </p:cNvSpPr>
          <p:nvPr>
            <p:ph type="dt" sz="quarter" idx="10"/>
          </p:nvPr>
        </p:nvSpPr>
        <p:spPr>
          <a:noFill/>
        </p:spPr>
        <p:txBody>
          <a:bodyPr/>
          <a:lstStyle/>
          <a:p>
            <a:fld id="{6A3E7AB6-16D7-4AE0-BF32-9B2141B4ABC1}" type="datetime8">
              <a:rPr lang="en-US" smtClean="0"/>
              <a:pPr/>
              <a:t>2/16/2013 9:53 AM</a:t>
            </a:fld>
            <a:endParaRPr lang="en-US" smtClean="0"/>
          </a:p>
        </p:txBody>
      </p:sp>
      <p:sp>
        <p:nvSpPr>
          <p:cNvPr id="29699" name="Slide Number Placeholder 4"/>
          <p:cNvSpPr>
            <a:spLocks noGrp="1"/>
          </p:cNvSpPr>
          <p:nvPr>
            <p:ph type="sldNum" sz="quarter" idx="11"/>
          </p:nvPr>
        </p:nvSpPr>
        <p:spPr>
          <a:noFill/>
        </p:spPr>
        <p:txBody>
          <a:bodyPr/>
          <a:lstStyle/>
          <a:p>
            <a:fld id="{C8BD2D9F-81E1-4C07-8589-6A3FF6425AA5}" type="slidenum">
              <a:rPr lang="ar-SA" smtClean="0"/>
              <a:pPr/>
              <a:t>7</a:t>
            </a:fld>
            <a:endParaRPr lang="en-US" smtClean="0"/>
          </a:p>
        </p:txBody>
      </p:sp>
      <p:sp>
        <p:nvSpPr>
          <p:cNvPr id="539730" name="Rectangle 82"/>
          <p:cNvSpPr>
            <a:spLocks noChangeArrowheads="1"/>
          </p:cNvSpPr>
          <p:nvPr/>
        </p:nvSpPr>
        <p:spPr bwMode="auto">
          <a:xfrm>
            <a:off x="838200" y="1285875"/>
            <a:ext cx="8153400" cy="923925"/>
          </a:xfrm>
          <a:prstGeom prst="rect">
            <a:avLst/>
          </a:prstGeom>
          <a:solidFill>
            <a:schemeClr val="bg1"/>
          </a:solidFill>
          <a:ln w="9525">
            <a:solidFill>
              <a:schemeClr val="tx1"/>
            </a:solidFill>
            <a:miter lim="800000"/>
            <a:headEnd/>
            <a:tailEnd/>
          </a:ln>
          <a:effectLst>
            <a:outerShdw dist="107763" dir="18900000" algn="ctr" rotWithShape="0">
              <a:schemeClr val="bg2">
                <a:alpha val="50000"/>
              </a:schemeClr>
            </a:outerShdw>
          </a:effectLst>
        </p:spPr>
        <p:txBody>
          <a:bodyPr lIns="0" tIns="0" rIns="0" bIns="0" anchor="ctr">
            <a:spAutoFit/>
          </a:bodyPr>
          <a:lstStyle/>
          <a:p>
            <a:pPr algn="just">
              <a:defRPr/>
            </a:pPr>
            <a:r>
              <a:rPr lang="en-US" sz="2000" b="0" dirty="0">
                <a:ea typeface="Times New Roman" pitchFamily="18" charset="0"/>
                <a:cs typeface="Arial" charset="0"/>
              </a:rPr>
              <a:t>The activity list shown below represents the activities, the job logic and the activities’ durations of a small project. Draw an activity on node network to represent the project.</a:t>
            </a:r>
          </a:p>
        </p:txBody>
      </p:sp>
      <p:graphicFrame>
        <p:nvGraphicFramePr>
          <p:cNvPr id="539775" name="Group 127"/>
          <p:cNvGraphicFramePr>
            <a:graphicFrameLocks noGrp="1"/>
          </p:cNvGraphicFramePr>
          <p:nvPr>
            <p:extLst>
              <p:ext uri="{D42A27DB-BD31-4B8C-83A1-F6EECF244321}">
                <p14:modId xmlns:p14="http://schemas.microsoft.com/office/powerpoint/2010/main" xmlns="" val="1239343465"/>
              </p:ext>
            </p:extLst>
          </p:nvPr>
        </p:nvGraphicFramePr>
        <p:xfrm>
          <a:off x="2133600" y="2514600"/>
          <a:ext cx="5257800" cy="3657600"/>
        </p:xfrm>
        <a:graphic>
          <a:graphicData uri="http://schemas.openxmlformats.org/drawingml/2006/table">
            <a:tbl>
              <a:tblPr>
                <a:tableStyleId>{616DA210-FB5B-4158-B5E0-FEB733F419BA}</a:tableStyleId>
              </a:tblPr>
              <a:tblGrid>
                <a:gridCol w="1436688"/>
                <a:gridCol w="1911350"/>
                <a:gridCol w="1909762"/>
              </a:tblGrid>
              <a:tr h="28733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Activity</a:t>
                      </a:r>
                      <a:endParaRPr kumimoji="0" lang="en-US"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Depends on</a:t>
                      </a:r>
                      <a:endParaRPr kumimoji="0" lang="en-US"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Duration (days)</a:t>
                      </a:r>
                      <a:endParaRPr kumimoji="0" lang="en-US"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r>
              <a:tr h="230346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A</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B</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C</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F</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R</a:t>
                      </a:r>
                      <a:endParaRPr kumimoji="0" lang="en-US"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R</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R, </a:t>
                      </a:r>
                      <a:r>
                        <a:rPr kumimoji="0" lang="en-US" sz="2400" u="none" strike="noStrike" cap="none" normalizeH="0" baseline="0" dirty="0" smtClean="0">
                          <a:ln>
                            <a:noFill/>
                          </a:ln>
                          <a:effectLst/>
                        </a:rPr>
                        <a:t>S</a:t>
                      </a:r>
                      <a:endParaRPr kumimoji="0" lang="en-US" sz="2400" u="none" strike="noStrike" cap="none" normalizeH="0" baseline="0" dirty="0" smtClean="0">
                        <a:ln>
                          <a:noFill/>
                        </a:ln>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B, C</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None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A, C</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A, C</a:t>
                      </a:r>
                      <a:endParaRPr kumimoji="0" lang="en-US"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4</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5</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8</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7</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3</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4</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2</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9</a:t>
                      </a:r>
                      <a:endParaRPr kumimoji="0" lang="en-US"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r>
            </a:tbl>
          </a:graphicData>
        </a:graphic>
      </p:graphicFrame>
      <p:sp>
        <p:nvSpPr>
          <p:cNvPr id="7" name="Rectangle 5"/>
          <p:cNvSpPr>
            <a:spLocks noChangeArrowheads="1"/>
          </p:cNvSpPr>
          <p:nvPr/>
        </p:nvSpPr>
        <p:spPr bwMode="auto">
          <a:xfrm>
            <a:off x="685800" y="381000"/>
            <a:ext cx="2438400" cy="515938"/>
          </a:xfrm>
          <a:prstGeom prst="rect">
            <a:avLst/>
          </a:prstGeom>
          <a:solidFill>
            <a:schemeClr val="bg1"/>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effectLst>
                  <a:outerShdw blurRad="38100" dist="38100" dir="2700000" algn="tl">
                    <a:srgbClr val="C0C0C0"/>
                  </a:outerShdw>
                </a:effectLst>
              </a:rPr>
              <a:t>Example</a:t>
            </a:r>
            <a:endParaRPr lang="de-DE" sz="2800" dirty="0"/>
          </a:p>
        </p:txBody>
      </p:sp>
      <p:graphicFrame>
        <p:nvGraphicFramePr>
          <p:cNvPr id="8" name="Group 20"/>
          <p:cNvGraphicFramePr>
            <a:graphicFrameLocks/>
          </p:cNvGraphicFramePr>
          <p:nvPr>
            <p:extLst>
              <p:ext uri="{D42A27DB-BD31-4B8C-83A1-F6EECF244321}">
                <p14:modId xmlns:p14="http://schemas.microsoft.com/office/powerpoint/2010/main" xmlns="" val="3304625196"/>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noFill/>
        </p:spPr>
        <p:txBody>
          <a:bodyPr/>
          <a:lstStyle/>
          <a:p>
            <a:fld id="{153E838D-493C-4217-9733-9D4E3031E3BF}" type="datetime8">
              <a:rPr lang="en-US" smtClean="0"/>
              <a:pPr/>
              <a:t>2/16/2013 9:53 AM</a:t>
            </a:fld>
            <a:endParaRPr lang="en-US" smtClean="0"/>
          </a:p>
        </p:txBody>
      </p:sp>
      <p:sp>
        <p:nvSpPr>
          <p:cNvPr id="1028" name="Slide Number Placeholder 4"/>
          <p:cNvSpPr>
            <a:spLocks noGrp="1"/>
          </p:cNvSpPr>
          <p:nvPr>
            <p:ph type="sldNum" sz="quarter" idx="11"/>
          </p:nvPr>
        </p:nvSpPr>
        <p:spPr>
          <a:noFill/>
        </p:spPr>
        <p:txBody>
          <a:bodyPr/>
          <a:lstStyle/>
          <a:p>
            <a:fld id="{84E86C8B-D2EE-4727-958A-9D4CBBF63260}" type="slidenum">
              <a:rPr lang="ar-SA" smtClean="0"/>
              <a:pPr/>
              <a:t>8</a:t>
            </a:fld>
            <a:endParaRPr lang="en-US" smtClean="0"/>
          </a:p>
        </p:txBody>
      </p:sp>
      <p:sp>
        <p:nvSpPr>
          <p:cNvPr id="6" name="Rectangle 5"/>
          <p:cNvSpPr>
            <a:spLocks noChangeArrowheads="1"/>
          </p:cNvSpPr>
          <p:nvPr/>
        </p:nvSpPr>
        <p:spPr bwMode="auto">
          <a:xfrm>
            <a:off x="685800" y="381000"/>
            <a:ext cx="2133600" cy="515938"/>
          </a:xfrm>
          <a:prstGeom prst="rect">
            <a:avLst/>
          </a:prstGeom>
          <a:solidFill>
            <a:schemeClr val="bg1"/>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effectLst>
                  <a:outerShdw blurRad="38100" dist="38100" dir="2700000" algn="tl">
                    <a:srgbClr val="C0C0C0"/>
                  </a:outerShdw>
                </a:effectLst>
              </a:rPr>
              <a:t>Example</a:t>
            </a:r>
            <a:endParaRPr lang="de-DE" sz="2800" dirty="0"/>
          </a:p>
        </p:txBody>
      </p:sp>
      <p:sp>
        <p:nvSpPr>
          <p:cNvPr id="4" name="Flowchart: Process 3"/>
          <p:cNvSpPr/>
          <p:nvPr/>
        </p:nvSpPr>
        <p:spPr bwMode="auto">
          <a:xfrm>
            <a:off x="5715000" y="896938"/>
            <a:ext cx="914400" cy="612648"/>
          </a:xfrm>
          <a:prstGeom prst="flowChartProcess">
            <a:avLst/>
          </a:prstGeom>
          <a:noFill/>
          <a:ln w="9525" cap="flat" cmpd="sng" algn="ctr">
            <a:noFill/>
            <a:prstDash val="solid"/>
            <a:round/>
            <a:headEnd type="none" w="med" len="med"/>
            <a:tailEnd type="none" w="med" len="med"/>
          </a:ln>
          <a:effectLst/>
        </p:spPr>
        <p:txBody>
          <a:bodyPr vert="horz" wrap="square" lIns="0" tIns="0" rIns="0" bIns="0" numCol="1" rtlCol="1"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ar-SA" sz="1100" b="1" i="0" u="none" strike="noStrike" cap="none" normalizeH="0" baseline="0" smtClean="0">
              <a:ln>
                <a:noFill/>
              </a:ln>
              <a:solidFill>
                <a:schemeClr val="tx1"/>
              </a:solidFill>
              <a:effectLst/>
              <a:latin typeface="Arial" charset="0"/>
            </a:endParaRPr>
          </a:p>
        </p:txBody>
      </p:sp>
      <p:cxnSp>
        <p:nvCxnSpPr>
          <p:cNvPr id="11" name="Straight Connector 10"/>
          <p:cNvCxnSpPr/>
          <p:nvPr/>
        </p:nvCxnSpPr>
        <p:spPr bwMode="auto">
          <a:xfrm>
            <a:off x="1600200" y="3657600"/>
            <a:ext cx="914400" cy="914400"/>
          </a:xfrm>
          <a:prstGeom prst="line">
            <a:avLst/>
          </a:prstGeom>
          <a:noFill/>
          <a:ln w="9525" cap="flat" cmpd="sng" algn="ctr">
            <a:noFill/>
            <a:prstDash val="solid"/>
            <a:round/>
            <a:headEnd type="none" w="med" len="med"/>
            <a:tailEnd type="none" w="med" len="med"/>
          </a:ln>
          <a:effectLst/>
        </p:spPr>
      </p:cxnSp>
      <p:cxnSp>
        <p:nvCxnSpPr>
          <p:cNvPr id="15" name="Straight Connector 14"/>
          <p:cNvCxnSpPr/>
          <p:nvPr/>
        </p:nvCxnSpPr>
        <p:spPr bwMode="auto">
          <a:xfrm>
            <a:off x="1809750" y="3238500"/>
            <a:ext cx="704850" cy="1333500"/>
          </a:xfrm>
          <a:prstGeom prst="line">
            <a:avLst/>
          </a:prstGeom>
          <a:noFill/>
          <a:ln w="9525" cap="flat" cmpd="sng" algn="ctr">
            <a:noFill/>
            <a:prstDash val="solid"/>
            <a:round/>
            <a:headEnd type="none" w="med" len="med"/>
            <a:tailEnd type="none" w="med" len="med"/>
          </a:ln>
          <a:effectLst/>
        </p:spPr>
      </p:cxnSp>
      <p:graphicFrame>
        <p:nvGraphicFramePr>
          <p:cNvPr id="12" name="Group 20"/>
          <p:cNvGraphicFramePr>
            <a:graphicFrameLocks/>
          </p:cNvGraphicFramePr>
          <p:nvPr>
            <p:extLst>
              <p:ext uri="{D42A27DB-BD31-4B8C-83A1-F6EECF244321}">
                <p14:modId xmlns:p14="http://schemas.microsoft.com/office/powerpoint/2010/main" xmlns="" val="3304625196"/>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rtl="1"/>
                      <a:endParaRPr lang="ar-SA"/>
                    </a:p>
                  </a:txBody>
                  <a:tcPr/>
                </a:tc>
              </a:tr>
            </a:tbl>
          </a:graphicData>
        </a:graphic>
      </p:graphicFrame>
      <p:pic>
        <p:nvPicPr>
          <p:cNvPr id="1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14401" y="1905000"/>
            <a:ext cx="7467600" cy="4089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Date Placeholder 3"/>
          <p:cNvSpPr>
            <a:spLocks noGrp="1"/>
          </p:cNvSpPr>
          <p:nvPr>
            <p:ph type="dt" sz="quarter" idx="10"/>
          </p:nvPr>
        </p:nvSpPr>
        <p:spPr>
          <a:noFill/>
        </p:spPr>
        <p:txBody>
          <a:bodyPr/>
          <a:lstStyle/>
          <a:p>
            <a:fld id="{BA4DB1FC-5AB7-450D-82F5-016E70377BC6}" type="datetime8">
              <a:rPr lang="en-US" smtClean="0"/>
              <a:pPr/>
              <a:t>2/16/2013 9:53 AM</a:t>
            </a:fld>
            <a:endParaRPr lang="en-US" smtClean="0"/>
          </a:p>
        </p:txBody>
      </p:sp>
      <p:sp>
        <p:nvSpPr>
          <p:cNvPr id="30723" name="Slide Number Placeholder 4"/>
          <p:cNvSpPr>
            <a:spLocks noGrp="1"/>
          </p:cNvSpPr>
          <p:nvPr>
            <p:ph type="sldNum" sz="quarter" idx="11"/>
          </p:nvPr>
        </p:nvSpPr>
        <p:spPr>
          <a:noFill/>
        </p:spPr>
        <p:txBody>
          <a:bodyPr/>
          <a:lstStyle/>
          <a:p>
            <a:fld id="{695AF0D1-A16B-4081-B748-C062A9432443}" type="slidenum">
              <a:rPr lang="ar-SA" smtClean="0"/>
              <a:pPr/>
              <a:t>9</a:t>
            </a:fld>
            <a:endParaRPr lang="en-US" smtClean="0"/>
          </a:p>
        </p:txBody>
      </p:sp>
      <p:sp>
        <p:nvSpPr>
          <p:cNvPr id="523267" name="Rectangle 3"/>
          <p:cNvSpPr>
            <a:spLocks noGrp="1" noChangeArrowheads="1"/>
          </p:cNvSpPr>
          <p:nvPr>
            <p:ph type="body" idx="1"/>
          </p:nvPr>
        </p:nvSpPr>
        <p:spPr>
          <a:xfrm>
            <a:off x="849313" y="1143000"/>
            <a:ext cx="7913687" cy="1692275"/>
          </a:xfrm>
          <a:solidFill>
            <a:schemeClr val="bg1"/>
          </a:solidFill>
          <a:ln>
            <a:solidFill>
              <a:schemeClr val="tx2"/>
            </a:solidFill>
          </a:ln>
          <a:effectLst>
            <a:outerShdw dist="107763" dir="18900000" algn="ctr" rotWithShape="0">
              <a:schemeClr val="bg2">
                <a:alpha val="50000"/>
              </a:schemeClr>
            </a:outerShdw>
          </a:effectLst>
        </p:spPr>
        <p:txBody>
          <a:bodyPr/>
          <a:lstStyle/>
          <a:p>
            <a:pPr marL="304800" indent="-304800">
              <a:buClr>
                <a:srgbClr val="CC3300"/>
              </a:buClr>
              <a:buFontTx/>
              <a:buNone/>
              <a:defRPr/>
            </a:pPr>
            <a:r>
              <a:rPr lang="en-US" sz="2000" dirty="0" smtClean="0"/>
              <a:t>The purpose of network computations is to determine:</a:t>
            </a:r>
          </a:p>
          <a:p>
            <a:pPr marL="690563" lvl="1" indent="-304800">
              <a:buClr>
                <a:srgbClr val="CC3300"/>
              </a:buClr>
              <a:buFont typeface="Wingdings" pitchFamily="2" charset="2"/>
              <a:buChar char="Ø"/>
              <a:defRPr/>
            </a:pPr>
            <a:r>
              <a:rPr lang="en-US" sz="2000" dirty="0" smtClean="0"/>
              <a:t>The overall project completion time; and</a:t>
            </a:r>
          </a:p>
          <a:p>
            <a:pPr marL="690563" lvl="1" indent="-304800">
              <a:buClr>
                <a:srgbClr val="CC3300"/>
              </a:buClr>
              <a:buFont typeface="Wingdings" pitchFamily="2" charset="2"/>
              <a:buChar char="Ø"/>
              <a:defRPr/>
            </a:pPr>
            <a:r>
              <a:rPr lang="en-US" sz="2000" dirty="0" smtClean="0"/>
              <a:t>The time brackets within which each activity must be accomplished (Activity Times ).</a:t>
            </a:r>
          </a:p>
        </p:txBody>
      </p:sp>
      <p:sp>
        <p:nvSpPr>
          <p:cNvPr id="6" name="Rectangle 3"/>
          <p:cNvSpPr txBox="1">
            <a:spLocks noChangeArrowheads="1"/>
          </p:cNvSpPr>
          <p:nvPr/>
        </p:nvSpPr>
        <p:spPr bwMode="auto">
          <a:xfrm>
            <a:off x="849313" y="2895600"/>
            <a:ext cx="7913687" cy="3078163"/>
          </a:xfrm>
          <a:prstGeom prst="rect">
            <a:avLst/>
          </a:prstGeom>
          <a:solidFill>
            <a:schemeClr val="bg1"/>
          </a:solidFill>
          <a:ln w="9525">
            <a:solidFill>
              <a:schemeClr val="tx2"/>
            </a:solidFill>
            <a:miter lim="800000"/>
            <a:headEnd/>
            <a:tailEnd/>
          </a:ln>
          <a:effectLst>
            <a:outerShdw dist="107763" dir="18900000" algn="ctr" rotWithShape="0">
              <a:schemeClr val="bg2">
                <a:alpha val="50000"/>
              </a:schemeClr>
            </a:outerShdw>
          </a:effectLst>
        </p:spPr>
        <p:txBody>
          <a:bodyPr lIns="0" tIns="0" rIns="0" bIns="0">
            <a:spAutoFit/>
          </a:bodyPr>
          <a:lstStyle/>
          <a:p>
            <a:pPr algn="l">
              <a:lnSpc>
                <a:spcPct val="125000"/>
              </a:lnSpc>
              <a:spcBef>
                <a:spcPct val="25000"/>
              </a:spcBef>
              <a:buClr>
                <a:srgbClr val="CC3300"/>
              </a:buClr>
              <a:buSzPct val="120000"/>
              <a:defRPr/>
            </a:pPr>
            <a:r>
              <a:rPr lang="en-US" sz="2000" b="0" kern="0" dirty="0">
                <a:latin typeface="+mn-lt"/>
              </a:rPr>
              <a:t>In activity on node network, all of the numbers associated with an activity are incorporated in the one node symbol for the activity, whereas the arrow symbols contain each activity’s data in the predecessor and successor nodes, as well as on the arrow itself or in a table.</a:t>
            </a:r>
          </a:p>
          <a:p>
            <a:pPr algn="justLow">
              <a:lnSpc>
                <a:spcPct val="125000"/>
              </a:lnSpc>
              <a:spcBef>
                <a:spcPct val="25000"/>
              </a:spcBef>
              <a:buClr>
                <a:srgbClr val="CC3300"/>
              </a:buClr>
              <a:buSzPct val="120000"/>
              <a:defRPr/>
            </a:pPr>
            <a:endParaRPr lang="en-US" sz="1000" b="0" kern="0" dirty="0">
              <a:latin typeface="+mn-lt"/>
            </a:endParaRPr>
          </a:p>
          <a:p>
            <a:pPr algn="justLow">
              <a:lnSpc>
                <a:spcPct val="125000"/>
              </a:lnSpc>
              <a:spcBef>
                <a:spcPct val="25000"/>
              </a:spcBef>
              <a:buClr>
                <a:srgbClr val="CC3300"/>
              </a:buClr>
              <a:buSzPct val="120000"/>
              <a:defRPr/>
            </a:pPr>
            <a:endParaRPr lang="en-US" sz="2000" b="0" kern="0" dirty="0">
              <a:latin typeface="+mn-lt"/>
            </a:endParaRPr>
          </a:p>
          <a:p>
            <a:pPr algn="justLow">
              <a:lnSpc>
                <a:spcPct val="125000"/>
              </a:lnSpc>
              <a:spcBef>
                <a:spcPct val="25000"/>
              </a:spcBef>
              <a:buClr>
                <a:srgbClr val="CC3300"/>
              </a:buClr>
              <a:buSzPct val="120000"/>
              <a:defRPr/>
            </a:pPr>
            <a:endParaRPr lang="en-US" sz="2000" b="0" kern="0" dirty="0">
              <a:latin typeface="+mn-lt"/>
            </a:endParaRPr>
          </a:p>
        </p:txBody>
      </p:sp>
      <p:graphicFrame>
        <p:nvGraphicFramePr>
          <p:cNvPr id="7" name="Table 6"/>
          <p:cNvGraphicFramePr>
            <a:graphicFrameLocks noGrp="1"/>
          </p:cNvGraphicFramePr>
          <p:nvPr>
            <p:extLst>
              <p:ext uri="{D42A27DB-BD31-4B8C-83A1-F6EECF244321}">
                <p14:modId xmlns:p14="http://schemas.microsoft.com/office/powerpoint/2010/main" xmlns="" val="1525398455"/>
              </p:ext>
            </p:extLst>
          </p:nvPr>
        </p:nvGraphicFramePr>
        <p:xfrm>
          <a:off x="3124200" y="4724400"/>
          <a:ext cx="3048000" cy="1112520"/>
        </p:xfrm>
        <a:graphic>
          <a:graphicData uri="http://schemas.openxmlformats.org/drawingml/2006/table">
            <a:tbl>
              <a:tblPr firstRow="1" bandRow="1">
                <a:tableStyleId>{5940675A-B579-460E-94D1-54222C63F5DA}</a:tableStyleId>
              </a:tblPr>
              <a:tblGrid>
                <a:gridCol w="641684"/>
                <a:gridCol w="1684421"/>
                <a:gridCol w="721895"/>
              </a:tblGrid>
              <a:tr h="370840">
                <a:tc>
                  <a:txBody>
                    <a:bodyPr/>
                    <a:lstStyle/>
                    <a:p>
                      <a:pPr algn="ctr"/>
                      <a:r>
                        <a:rPr lang="en-US" b="1" dirty="0" smtClean="0">
                          <a:solidFill>
                            <a:schemeClr val="tx1"/>
                          </a:solidFill>
                        </a:rPr>
                        <a:t>ES</a:t>
                      </a:r>
                      <a:endParaRPr lang="en-US" b="1" dirty="0">
                        <a:solidFill>
                          <a:schemeClr val="tx1"/>
                        </a:solidFill>
                      </a:endParaRPr>
                    </a:p>
                  </a:txBody>
                  <a:tcPr>
                    <a:solidFill>
                      <a:srgbClr val="F8F9BD"/>
                    </a:solidFill>
                  </a:tcPr>
                </a:tc>
                <a:tc>
                  <a:txBody>
                    <a:bodyPr/>
                    <a:lstStyle/>
                    <a:p>
                      <a:pPr algn="ctr"/>
                      <a:r>
                        <a:rPr lang="en-US" b="1" dirty="0" smtClean="0">
                          <a:solidFill>
                            <a:schemeClr val="tx1"/>
                          </a:solidFill>
                        </a:rPr>
                        <a:t>Duration</a:t>
                      </a:r>
                      <a:endParaRPr lang="en-US" b="1" dirty="0">
                        <a:solidFill>
                          <a:schemeClr val="tx1"/>
                        </a:solidFill>
                      </a:endParaRPr>
                    </a:p>
                  </a:txBody>
                  <a:tcPr>
                    <a:solidFill>
                      <a:srgbClr val="F8F9BD"/>
                    </a:solidFill>
                  </a:tcPr>
                </a:tc>
                <a:tc>
                  <a:txBody>
                    <a:bodyPr/>
                    <a:lstStyle/>
                    <a:p>
                      <a:pPr algn="ctr"/>
                      <a:r>
                        <a:rPr lang="en-US" b="1" dirty="0" smtClean="0">
                          <a:solidFill>
                            <a:schemeClr val="tx1"/>
                          </a:solidFill>
                        </a:rPr>
                        <a:t>EF</a:t>
                      </a:r>
                      <a:endParaRPr lang="en-US" b="1" dirty="0">
                        <a:solidFill>
                          <a:schemeClr val="tx1"/>
                        </a:solidFill>
                      </a:endParaRPr>
                    </a:p>
                  </a:txBody>
                  <a:tcPr>
                    <a:solidFill>
                      <a:srgbClr val="F8F9BD"/>
                    </a:solidFill>
                  </a:tcPr>
                </a:tc>
              </a:tr>
              <a:tr h="370840">
                <a:tc gridSpan="3">
                  <a:txBody>
                    <a:bodyPr/>
                    <a:lstStyle/>
                    <a:p>
                      <a:pPr algn="ctr"/>
                      <a:r>
                        <a:rPr lang="en-US" b="1" dirty="0" smtClean="0">
                          <a:solidFill>
                            <a:schemeClr val="tx1"/>
                          </a:solidFill>
                        </a:rPr>
                        <a:t>Activity ID</a:t>
                      </a:r>
                      <a:endParaRPr lang="en-US" b="1" dirty="0">
                        <a:solidFill>
                          <a:schemeClr val="tx1"/>
                        </a:solidFill>
                      </a:endParaRPr>
                    </a:p>
                  </a:txBody>
                  <a:tcPr>
                    <a:solidFill>
                      <a:srgbClr val="F8F9BD"/>
                    </a:solidFill>
                  </a:tcPr>
                </a:tc>
                <a:tc hMerge="1">
                  <a:txBody>
                    <a:bodyPr/>
                    <a:lstStyle/>
                    <a:p>
                      <a:endParaRPr lang="en-US"/>
                    </a:p>
                  </a:txBody>
                  <a:tcPr/>
                </a:tc>
                <a:tc hMerge="1">
                  <a:txBody>
                    <a:bodyPr/>
                    <a:lstStyle/>
                    <a:p>
                      <a:endParaRPr lang="en-US"/>
                    </a:p>
                  </a:txBody>
                  <a:tcPr/>
                </a:tc>
              </a:tr>
              <a:tr h="370840">
                <a:tc>
                  <a:txBody>
                    <a:bodyPr/>
                    <a:lstStyle/>
                    <a:p>
                      <a:pPr algn="ctr"/>
                      <a:r>
                        <a:rPr lang="en-US" b="1" dirty="0" smtClean="0">
                          <a:solidFill>
                            <a:schemeClr val="tx1"/>
                          </a:solidFill>
                        </a:rPr>
                        <a:t>LS</a:t>
                      </a:r>
                      <a:endParaRPr lang="en-US" b="1" dirty="0">
                        <a:solidFill>
                          <a:schemeClr val="tx1"/>
                        </a:solidFill>
                      </a:endParaRPr>
                    </a:p>
                  </a:txBody>
                  <a:tcPr>
                    <a:solidFill>
                      <a:srgbClr val="F8F9BD"/>
                    </a:solidFill>
                  </a:tcPr>
                </a:tc>
                <a:tc>
                  <a:txBody>
                    <a:bodyPr/>
                    <a:lstStyle/>
                    <a:p>
                      <a:pPr algn="ctr"/>
                      <a:r>
                        <a:rPr lang="en-US" b="1" dirty="0" smtClean="0">
                          <a:solidFill>
                            <a:schemeClr val="tx1"/>
                          </a:solidFill>
                        </a:rPr>
                        <a:t>Total Float</a:t>
                      </a:r>
                      <a:endParaRPr lang="en-US" b="1" dirty="0">
                        <a:solidFill>
                          <a:schemeClr val="tx1"/>
                        </a:solidFill>
                      </a:endParaRPr>
                    </a:p>
                  </a:txBody>
                  <a:tcPr>
                    <a:solidFill>
                      <a:srgbClr val="F8F9BD"/>
                    </a:solidFill>
                  </a:tcPr>
                </a:tc>
                <a:tc>
                  <a:txBody>
                    <a:bodyPr/>
                    <a:lstStyle/>
                    <a:p>
                      <a:pPr algn="ctr"/>
                      <a:r>
                        <a:rPr lang="en-US" b="1" dirty="0" smtClean="0">
                          <a:solidFill>
                            <a:schemeClr val="tx1"/>
                          </a:solidFill>
                        </a:rPr>
                        <a:t>LF</a:t>
                      </a:r>
                      <a:endParaRPr lang="en-US" b="1" dirty="0">
                        <a:solidFill>
                          <a:schemeClr val="tx1"/>
                        </a:solidFill>
                      </a:endParaRPr>
                    </a:p>
                  </a:txBody>
                  <a:tcPr>
                    <a:solidFill>
                      <a:srgbClr val="F8F9BD"/>
                    </a:solidFill>
                  </a:tcPr>
                </a:tc>
              </a:tr>
            </a:tbl>
          </a:graphicData>
        </a:graphic>
      </p:graphicFrame>
      <p:sp>
        <p:nvSpPr>
          <p:cNvPr id="8" name="Rectangle 5"/>
          <p:cNvSpPr>
            <a:spLocks noChangeArrowheads="1"/>
          </p:cNvSpPr>
          <p:nvPr/>
        </p:nvSpPr>
        <p:spPr bwMode="auto">
          <a:xfrm>
            <a:off x="685800" y="381000"/>
            <a:ext cx="4572000" cy="515938"/>
          </a:xfrm>
          <a:prstGeom prst="rect">
            <a:avLst/>
          </a:prstGeom>
          <a:solidFill>
            <a:schemeClr val="bg1"/>
          </a:solid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effectLst>
                  <a:outerShdw blurRad="38100" dist="38100" dir="2700000" algn="tl">
                    <a:srgbClr val="C0C0C0"/>
                  </a:outerShdw>
                </a:effectLst>
              </a:rPr>
              <a:t>Network Computations</a:t>
            </a:r>
            <a:endParaRPr lang="de-DE" sz="2800" dirty="0"/>
          </a:p>
        </p:txBody>
      </p:sp>
      <p:graphicFrame>
        <p:nvGraphicFramePr>
          <p:cNvPr id="9" name="Group 20"/>
          <p:cNvGraphicFramePr>
            <a:graphicFrameLocks/>
          </p:cNvGraphicFramePr>
          <p:nvPr>
            <p:extLst>
              <p:ext uri="{D42A27DB-BD31-4B8C-83A1-F6EECF244321}">
                <p14:modId xmlns:p14="http://schemas.microsoft.com/office/powerpoint/2010/main" xmlns="" val="3304625196"/>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rtl="1"/>
                      <a:endParaRPr lang="ar-SA"/>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3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32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32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3267" grpId="0" uiExpand="1" build="p"/>
    </p:bldLst>
  </p:timing>
</p:sld>
</file>

<file path=ppt/theme/theme1.xml><?xml version="1.0" encoding="utf-8"?>
<a:theme xmlns:a="http://schemas.openxmlformats.org/drawingml/2006/main" name="TUV_PP_0 (1)">
  <a:themeElements>
    <a:clrScheme name="TUV_PP_0 (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UV_PP_0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11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1100" b="1" i="0" u="none" strike="noStrike" cap="none" normalizeH="0" baseline="0" smtClean="0">
            <a:ln>
              <a:noFill/>
            </a:ln>
            <a:solidFill>
              <a:schemeClr val="tx1"/>
            </a:solidFill>
            <a:effectLst/>
            <a:latin typeface="Arial" charset="0"/>
          </a:defRPr>
        </a:defPPr>
      </a:lstStyle>
    </a:lnDef>
  </a:objectDefaults>
  <a:extraClrSchemeLst>
    <a:extraClrScheme>
      <a:clrScheme name="TUV_PP_0 (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UV_PP_0 (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UV_PP_0 (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UV_PP_0 (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UV_PP_0 (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UV_PP_0 (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UV_PP_0 (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86085EB6EF8A468533B5E264E46EF1" ma:contentTypeVersion="0" ma:contentTypeDescription="Create a new document." ma:contentTypeScope="" ma:versionID="0ff94189cd42df72cdfb57eaf031f651">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741F43AF-95A4-41CB-AB23-AF6A12BB4B34}">
  <ds:schemaRefs>
    <ds:schemaRef ds:uri="http://schemas.microsoft.com/sharepoint/v3/contenttype/forms"/>
  </ds:schemaRefs>
</ds:datastoreItem>
</file>

<file path=customXml/itemProps2.xml><?xml version="1.0" encoding="utf-8"?>
<ds:datastoreItem xmlns:ds="http://schemas.openxmlformats.org/officeDocument/2006/customXml" ds:itemID="{173BA296-3D8F-46EE-B67F-E2D82218BE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81BFD36D-E34C-4BE0-97A7-5FD07960001D}">
  <ds:schemaRefs>
    <ds:schemaRef ds:uri="http://purl.org/dc/elements/1.1/"/>
    <ds:schemaRef ds:uri="http://purl.org/dc/terms/"/>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Flow</Template>
  <TotalTime>1634</TotalTime>
  <Words>3058</Words>
  <Application>Microsoft Office PowerPoint</Application>
  <PresentationFormat>On-screen Show (4:3)</PresentationFormat>
  <Paragraphs>767</Paragraphs>
  <Slides>41</Slides>
  <Notes>2</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41</vt:i4>
      </vt:variant>
    </vt:vector>
  </HeadingPairs>
  <TitlesOfParts>
    <vt:vector size="44" baseType="lpstr">
      <vt:lpstr>TUV_PP_0 (1)</vt:lpstr>
      <vt:lpstr>Worksheet</vt:lpstr>
      <vt:lpstr>Equation</vt:lpstr>
      <vt:lpstr> Time Planning and Control  Activity on Node Network and Precedence Diagramming</vt:lpstr>
      <vt:lpstr>Slide 2</vt:lpstr>
      <vt:lpstr>Slide 3</vt:lpstr>
      <vt:lpstr>Slide 4</vt:lpstr>
      <vt:lpstr>Slide 5</vt:lpstr>
      <vt:lpstr>Slide 6</vt:lpstr>
      <vt:lpstr>Slide 7</vt:lpstr>
      <vt:lpstr>Slide 8</vt:lpstr>
      <vt:lpstr>Slide 9</vt:lpstr>
      <vt:lpstr>EARLY ACTIVITY TIMES</vt:lpstr>
      <vt:lpstr>Slide 11</vt:lpstr>
      <vt:lpstr>Slide 12</vt:lpstr>
      <vt:lpstr>Example</vt:lpstr>
      <vt:lpstr>Slide 14</vt:lpstr>
      <vt:lpstr>Slide 15</vt:lpstr>
      <vt:lpstr>Example</vt:lpstr>
      <vt:lpstr>Example</vt:lpstr>
      <vt:lpstr>Slide 18</vt:lpstr>
      <vt:lpstr>Slide 19</vt:lpstr>
      <vt:lpstr>Slide 20</vt:lpstr>
      <vt:lpstr>Slide 21</vt:lpstr>
      <vt:lpstr>Example</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Example</vt:lpstr>
      <vt:lpstr>Example</vt:lpstr>
      <vt:lpstr>Example</vt:lpstr>
      <vt:lpstr>Slide 39</vt:lpstr>
      <vt:lpstr>Slide 40</vt:lpstr>
      <vt:lpstr>Slide 41</vt:lpstr>
    </vt:vector>
  </TitlesOfParts>
  <Company>Tuv</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Auswertung</dc:subject>
  <dc:creator>TUV</dc:creator>
  <cp:lastModifiedBy>Dr-Emad</cp:lastModifiedBy>
  <cp:revision>230</cp:revision>
  <cp:lastPrinted>2003-07-29T11:52:19Z</cp:lastPrinted>
  <dcterms:created xsi:type="dcterms:W3CDTF">2004-06-30T10:09:52Z</dcterms:created>
  <dcterms:modified xsi:type="dcterms:W3CDTF">2013-02-16T09:26:42Z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0x010100BF86085EB6EF8A468533B5E264E46EF1</vt:lpwstr>
  </property>
  <property fmtid="{D5CDD505-2E9C-101B-9397-08002B2CF9AE}" pid="3" name="Order">
    <vt:r8>900</vt:r8>
  </property>
  <property fmtid="{D5CDD505-2E9C-101B-9397-08002B2CF9AE}" pid="4" name="TemplateUrl">
    <vt:lpwstr/>
  </property>
  <property fmtid="{D5CDD505-2E9C-101B-9397-08002B2CF9AE}" pid="5" name="_SourceUrl">
    <vt:lpwstr/>
  </property>
  <property fmtid="{D5CDD505-2E9C-101B-9397-08002B2CF9AE}" pid="6" name="xd_Signature">
    <vt:bool>false</vt:bool>
  </property>
  <property fmtid="{D5CDD505-2E9C-101B-9397-08002B2CF9AE}" pid="7" name="xd_ProgID">
    <vt:lpwstr/>
  </property>
</Properties>
</file>