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3"/>
    <p:sldMasterId id="2147484156" r:id="rId4"/>
  </p:sldMasterIdLst>
  <p:notesMasterIdLst>
    <p:notesMasterId r:id="rId44"/>
  </p:notesMasterIdLst>
  <p:handoutMasterIdLst>
    <p:handoutMasterId r:id="rId45"/>
  </p:handoutMasterIdLst>
  <p:sldIdLst>
    <p:sldId id="285" r:id="rId5"/>
    <p:sldId id="276" r:id="rId6"/>
    <p:sldId id="291" r:id="rId7"/>
    <p:sldId id="259" r:id="rId8"/>
    <p:sldId id="261" r:id="rId9"/>
    <p:sldId id="262" r:id="rId10"/>
    <p:sldId id="280" r:id="rId11"/>
    <p:sldId id="281" r:id="rId12"/>
    <p:sldId id="304" r:id="rId13"/>
    <p:sldId id="309" r:id="rId14"/>
    <p:sldId id="311" r:id="rId15"/>
    <p:sldId id="288" r:id="rId16"/>
    <p:sldId id="283" r:id="rId17"/>
    <p:sldId id="305" r:id="rId18"/>
    <p:sldId id="289" r:id="rId19"/>
    <p:sldId id="282" r:id="rId20"/>
    <p:sldId id="290" r:id="rId21"/>
    <p:sldId id="286" r:id="rId22"/>
    <p:sldId id="313" r:id="rId23"/>
    <p:sldId id="295" r:id="rId24"/>
    <p:sldId id="266" r:id="rId25"/>
    <p:sldId id="308" r:id="rId26"/>
    <p:sldId id="267" r:id="rId27"/>
    <p:sldId id="268" r:id="rId28"/>
    <p:sldId id="292" r:id="rId29"/>
    <p:sldId id="297" r:id="rId30"/>
    <p:sldId id="296" r:id="rId31"/>
    <p:sldId id="293" r:id="rId32"/>
    <p:sldId id="294" r:id="rId33"/>
    <p:sldId id="298" r:id="rId34"/>
    <p:sldId id="270" r:id="rId35"/>
    <p:sldId id="272" r:id="rId36"/>
    <p:sldId id="273" r:id="rId37"/>
    <p:sldId id="299" r:id="rId38"/>
    <p:sldId id="300" r:id="rId39"/>
    <p:sldId id="301" r:id="rId40"/>
    <p:sldId id="307" r:id="rId41"/>
    <p:sldId id="303" r:id="rId42"/>
    <p:sldId id="302" r:id="rId43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BECDE"/>
    <a:srgbClr val="CC3300"/>
    <a:srgbClr val="FFF3DF"/>
    <a:srgbClr val="FCE0E1"/>
    <a:srgbClr val="FDE7E8"/>
    <a:srgbClr val="F8F9BD"/>
    <a:srgbClr val="E2E2E2"/>
    <a:srgbClr val="33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6" autoAdjust="0"/>
    <p:restoredTop sz="93116" autoAdjust="0"/>
  </p:normalViewPr>
  <p:slideViewPr>
    <p:cSldViewPr>
      <p:cViewPr varScale="1">
        <p:scale>
          <a:sx n="102" d="100"/>
          <a:sy n="102" d="100"/>
        </p:scale>
        <p:origin x="-348" y="-96"/>
      </p:cViewPr>
      <p:guideLst>
        <p:guide orient="horz" pos="4082"/>
        <p:guide pos="2880"/>
      </p:guideLst>
    </p:cSldViewPr>
  </p:slideViewPr>
  <p:outlineViewPr>
    <p:cViewPr>
      <p:scale>
        <a:sx n="33" d="100"/>
        <a:sy n="33" d="100"/>
      </p:scale>
      <p:origin x="0" y="-24403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59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9.xml"/><Relationship Id="rId13" Type="http://schemas.openxmlformats.org/officeDocument/2006/relationships/slide" Target="slides/slide37.xml"/><Relationship Id="rId3" Type="http://schemas.openxmlformats.org/officeDocument/2006/relationships/slide" Target="slides/slide24.xml"/><Relationship Id="rId7" Type="http://schemas.openxmlformats.org/officeDocument/2006/relationships/slide" Target="slides/slide28.xml"/><Relationship Id="rId12" Type="http://schemas.openxmlformats.org/officeDocument/2006/relationships/slide" Target="slides/slide36.xml"/><Relationship Id="rId2" Type="http://schemas.openxmlformats.org/officeDocument/2006/relationships/slide" Target="slides/slide5.xml"/><Relationship Id="rId1" Type="http://schemas.openxmlformats.org/officeDocument/2006/relationships/slide" Target="slides/slide2.xml"/><Relationship Id="rId6" Type="http://schemas.openxmlformats.org/officeDocument/2006/relationships/slide" Target="slides/slide27.xml"/><Relationship Id="rId11" Type="http://schemas.openxmlformats.org/officeDocument/2006/relationships/slide" Target="slides/slide35.xml"/><Relationship Id="rId5" Type="http://schemas.openxmlformats.org/officeDocument/2006/relationships/slide" Target="slides/slide26.xml"/><Relationship Id="rId15" Type="http://schemas.openxmlformats.org/officeDocument/2006/relationships/slide" Target="slides/slide39.xml"/><Relationship Id="rId10" Type="http://schemas.openxmlformats.org/officeDocument/2006/relationships/slide" Target="slides/slide34.xml"/><Relationship Id="rId4" Type="http://schemas.openxmlformats.org/officeDocument/2006/relationships/slide" Target="slides/slide25.xml"/><Relationship Id="rId9" Type="http://schemas.openxmlformats.org/officeDocument/2006/relationships/slide" Target="slides/slide30.xml"/><Relationship Id="rId14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0687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TOPIC3 -TIME PLANNING - BAR CHART</a:t>
            </a:r>
            <a:endParaRPr lang="de-DE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94325" y="0"/>
            <a:ext cx="420687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  <a:endParaRPr lang="de-DE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72300"/>
            <a:ext cx="4206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GE404 - ENGINEERING MANAGEMENT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94325" y="6972300"/>
            <a:ext cx="4206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0029CA6-E94D-497A-9377-F391AA6F9CE8}" type="slidenum">
              <a:rPr lang="ar-SA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8234059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TOPIC3 -TIME PLANNING - BAR CHART</a:t>
            </a: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7688"/>
            <a:ext cx="3659188" cy="27447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2700" y="3475038"/>
            <a:ext cx="70358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GE404 - ENGINEERING MANAGEMENT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B4D2C39-BA81-496C-B112-2728CAEB5DF4}" type="slidenum">
              <a:rPr lang="ar-SA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388598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ED8C25-D3DD-4EC6-BFFB-7EC3194BB6DD}" type="slidenum">
              <a:rPr lang="ar-SA" sz="1200" b="0" smtClean="0">
                <a:latin typeface="Times New Roman" panose="02020603050405020304" pitchFamily="18" charset="0"/>
              </a:rPr>
              <a:pPr/>
              <a:t>1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1843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1843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1843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78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2A22051-F991-434F-91EC-72B0C8A2332A}" type="slidenum">
              <a:rPr lang="ar-SA" sz="1200" b="0" smtClean="0">
                <a:latin typeface="Times New Roman" panose="02020603050405020304" pitchFamily="18" charset="0"/>
              </a:rPr>
              <a:pPr/>
              <a:t>2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20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20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20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2574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1AABDC-4222-4F92-BDE2-4EB83FC75BD9}" type="slidenum">
              <a:rPr lang="ar-SA" sz="1200" b="0" smtClean="0">
                <a:latin typeface="Times New Roman" panose="02020603050405020304" pitchFamily="18" charset="0"/>
              </a:rPr>
              <a:pPr/>
              <a:t>25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43013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43014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43015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10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.tuv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farbdo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3" y="6519863"/>
            <a:ext cx="16605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52">
            <a:hlinkClick r:id="rId3"/>
          </p:cNvPr>
          <p:cNvSpPr txBox="1">
            <a:spLocks noChangeArrowheads="1"/>
          </p:cNvSpPr>
          <p:nvPr/>
        </p:nvSpPr>
        <p:spPr bwMode="auto">
          <a:xfrm rot="21599485">
            <a:off x="536575" y="6327775"/>
            <a:ext cx="16573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08000" rIns="0" bIns="0" anchor="b"/>
          <a:lstStyle>
            <a:lvl1pPr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de-DE" sz="1000" smtClean="0">
                <a:solidFill>
                  <a:schemeClr val="bg2"/>
                </a:solidFill>
              </a:rPr>
              <a:t>w w w . t u v . c o m</a:t>
            </a:r>
            <a:endParaRPr lang="de-DE" sz="1000" b="0" smtClean="0">
              <a:solidFill>
                <a:schemeClr val="bg2"/>
              </a:solidFill>
            </a:endParaRPr>
          </a:p>
        </p:txBody>
      </p:sp>
      <p:pic>
        <p:nvPicPr>
          <p:cNvPr id="6" name="Picture 154" descr="TUV_Logo2110ve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0500" y="5930900"/>
            <a:ext cx="20907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3075" y="322263"/>
            <a:ext cx="6769100" cy="74453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8838" y="1108075"/>
            <a:ext cx="6303962" cy="1752600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de-DE"/>
              <a:t>Klicken Sie, um das Format des Untertitelmasters zu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383338"/>
            <a:ext cx="812800" cy="176212"/>
          </a:xfrm>
        </p:spPr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1AC32D5-DBBB-4B44-BF4B-4F981E11244B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193925" y="6369050"/>
            <a:ext cx="358775" cy="190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F74A1-FF84-4439-8C0E-8BBE7BEA19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552700" y="6362700"/>
            <a:ext cx="1866900" cy="2698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20000"/>
              </a:lnSpc>
              <a:defRPr sz="800" b="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0853648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7E3E0-854B-48CC-984F-B46211DB7754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35A9C-C22C-4489-A80F-E6A8623D6A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953061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9713" y="322263"/>
            <a:ext cx="1614487" cy="258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22263"/>
            <a:ext cx="4695825" cy="2587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4994-3582-423C-8EF4-9A41690387A8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9C35B-A74B-4D40-8076-506793A64B5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6099516"/>
      </p:ext>
    </p:extLst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19AEEE3-21EC-465E-82D3-F9615105341A}" type="datetime3">
              <a:rPr lang="en-US"/>
              <a:pPr>
                <a:defRPr/>
              </a:pPr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D4D4F6D-5D84-45D5-81D7-F61DBC860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973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DDA08-313A-4F01-9439-56578DD49920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40DA-3DFF-4E28-970D-35DBE9B43F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613624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4167C-AB42-4C35-AC7B-68F103CB5FD0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30C78-D9A7-4C74-9033-9C092FD5EA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3952335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9313" y="1130300"/>
            <a:ext cx="2965450" cy="177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63" y="1130300"/>
            <a:ext cx="2967037" cy="177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2E869-B54A-4469-970D-8520D7E4BBCF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2BF1-0A31-456B-8A37-AF501A4A19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102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553B9-84FF-470B-8045-8164A44E8505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298BA-4382-47B5-9242-2E8B11E602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2399313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9B72C-F9CB-42CC-8B53-8CA34D69F44E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8087-848B-4DE9-84E6-85CB32F80D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0664502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4690-EEF6-43AD-B735-AD6D3573B3EB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DB1CB-455A-4892-9728-C917A6E9B5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5791769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0210-7DB4-474E-8C72-27294C919078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DD8B-00D5-478F-B054-A2C9043AE9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7156274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C66A-C785-4C7E-8332-9DCDD17748E7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7BFD6-1545-4756-A39F-4C1430DE54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6084285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322263"/>
            <a:ext cx="64627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  <a:br>
              <a:rPr lang="en-US" smtClean="0"/>
            </a:b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9313" y="1130300"/>
            <a:ext cx="6084887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14800" y="6400800"/>
            <a:ext cx="1454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rgbClr val="993300"/>
                </a:solidFill>
                <a:latin typeface="Arial" charset="0"/>
              </a:defRPr>
            </a:lvl1pPr>
          </a:lstStyle>
          <a:p>
            <a:pPr>
              <a:defRPr/>
            </a:pPr>
            <a:fld id="{6B8673BF-B82E-4993-A0FF-9C8ADCCFD9DD}" type="datetime8">
              <a:rPr lang="en-US"/>
              <a:pPr>
                <a:defRPr/>
              </a:pPr>
              <a:t>11/20/2014 1:42 PM</a:t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2338" y="6369050"/>
            <a:ext cx="3603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bg2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3969C6E-BAFD-4AD6-A6EF-05F931365F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395" descr="farbdots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3" y="6519863"/>
            <a:ext cx="16605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545"/>
          <p:cNvSpPr>
            <a:spLocks noChangeShapeType="1"/>
          </p:cNvSpPr>
          <p:nvPr userDrawn="1"/>
        </p:nvSpPr>
        <p:spPr bwMode="auto">
          <a:xfrm flipV="1">
            <a:off x="609600" y="6049963"/>
            <a:ext cx="7543800" cy="46037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32" name="Line 553"/>
          <p:cNvSpPr>
            <a:spLocks noChangeShapeType="1"/>
          </p:cNvSpPr>
          <p:nvPr userDrawn="1"/>
        </p:nvSpPr>
        <p:spPr bwMode="auto">
          <a:xfrm flipV="1">
            <a:off x="609600" y="990600"/>
            <a:ext cx="0" cy="51054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33" name="Line 554"/>
          <p:cNvSpPr>
            <a:spLocks noChangeShapeType="1"/>
          </p:cNvSpPr>
          <p:nvPr userDrawn="1"/>
        </p:nvSpPr>
        <p:spPr bwMode="auto">
          <a:xfrm>
            <a:off x="609600" y="990600"/>
            <a:ext cx="632460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</p:sldLayoutIdLst>
  <p:transition spd="slow"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2pPr>
      <a:lvl3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3pPr>
      <a:lvl4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4pPr>
      <a:lvl5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5pPr>
      <a:lvl6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6pPr>
      <a:lvl7pPr marL="12954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7pPr>
      <a:lvl8pPr marL="17526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8pPr>
      <a:lvl9pPr marL="22098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9pPr>
    </p:titleStyle>
    <p:bodyStyle>
      <a:lvl1pPr marL="195263" indent="-1952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8891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2pPr>
      <a:lvl3pPr marL="952500" indent="-187325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3pPr>
      <a:lvl4pPr marL="1325563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4pPr>
      <a:lvl5pPr marL="16986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5pPr>
      <a:lvl6pPr marL="21558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6pPr>
      <a:lvl7pPr marL="26130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7pPr>
      <a:lvl8pPr marL="30702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8pPr>
      <a:lvl9pPr marL="35274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5EF520F-5575-48B2-8A81-87FCFEA91C7D}" type="datetime3">
              <a:rPr lang="en-US"/>
              <a:pPr>
                <a:defRPr/>
              </a:pPr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3BC745D-F775-41C9-8377-A58121BB1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AutoShape 2"/>
          <p:cNvSpPr>
            <a:spLocks noChangeArrowheads="1"/>
          </p:cNvSpPr>
          <p:nvPr/>
        </p:nvSpPr>
        <p:spPr bwMode="auto">
          <a:xfrm>
            <a:off x="914400" y="2057400"/>
            <a:ext cx="7848600" cy="2743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 anchor="ctr"/>
          <a:lstStyle/>
          <a:p>
            <a:pPr algn="r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2133600"/>
            <a:ext cx="7391400" cy="2133600"/>
          </a:xfrm>
        </p:spPr>
        <p:txBody>
          <a:bodyPr/>
          <a:lstStyle/>
          <a:p>
            <a:pPr marL="0" indent="0" algn="ctr">
              <a:buFont typeface="Webdings" panose="05030102010509060703" pitchFamily="18" charset="2"/>
              <a:buNone/>
              <a:defRPr/>
            </a:pPr>
            <a:r>
              <a:rPr lang="de-D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 TIME PLANNING </a:t>
            </a:r>
            <a:br>
              <a:rPr lang="de-D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3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 and Bar Chart Technique</a:t>
            </a:r>
          </a:p>
        </p:txBody>
      </p:sp>
      <p:sp>
        <p:nvSpPr>
          <p:cNvPr id="17414" name="Line 4"/>
          <p:cNvSpPr>
            <a:spLocks noChangeShapeType="1"/>
          </p:cNvSpPr>
          <p:nvPr/>
        </p:nvSpPr>
        <p:spPr bwMode="auto">
          <a:xfrm>
            <a:off x="6934200" y="990600"/>
            <a:ext cx="0" cy="10668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" y="0"/>
            <a:ext cx="9144001" cy="648072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1-Visualize and define the activities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43000" y="747139"/>
            <a:ext cx="6553200" cy="454434"/>
          </a:xfrm>
          <a:prstGeom prst="rect">
            <a:avLst/>
          </a:prstGeom>
          <a:solidFill>
            <a:srgbClr val="2FFF74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Work Breakdown Structure (WBS)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33CC33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914400" y="2394285"/>
            <a:ext cx="7620249" cy="2847975"/>
            <a:chOff x="472" y="1290"/>
            <a:chExt cx="3528" cy="1794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72" y="1290"/>
              <a:ext cx="47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AU" sz="2800" b="1" i="1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</a:t>
              </a: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472" y="1723"/>
              <a:ext cx="3528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</a:t>
              </a: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Major </a:t>
              </a: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tasks in the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 (work packages)</a:t>
              </a:r>
              <a:endPara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Subtasks </a:t>
              </a: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the major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tasks </a:t>
              </a:r>
              <a:endPara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Activities to be completed</a:t>
              </a:r>
              <a:endParaRPr lang="en-AU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Rectangle 53"/>
          <p:cNvSpPr>
            <a:spLocks noChangeArrowheads="1"/>
          </p:cNvSpPr>
          <p:nvPr/>
        </p:nvSpPr>
        <p:spPr bwMode="auto">
          <a:xfrm>
            <a:off x="768316" y="1311013"/>
            <a:ext cx="7677184" cy="100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8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WBS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divides the project into recognizable work packages (tasks</a:t>
            </a:r>
            <a:r>
              <a:rPr kumimoji="0" lang="en-US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activities)</a:t>
            </a:r>
            <a:r>
              <a:rPr kumimoji="0" lang="en-US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different levels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629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" y="0"/>
            <a:ext cx="9144001" cy="648072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1-Visualize and define the activities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60425" y="685800"/>
            <a:ext cx="7162799" cy="530634"/>
          </a:xfrm>
          <a:prstGeom prst="rect">
            <a:avLst/>
          </a:prstGeom>
          <a:solidFill>
            <a:srgbClr val="2FFF74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Work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Breakdown</a:t>
            </a: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Structure (WBS)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33CC33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816602" y="5012825"/>
            <a:ext cx="33273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(From </a:t>
            </a:r>
            <a:r>
              <a:rPr lang="en-AU" sz="1600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/Render: operation </a:t>
            </a:r>
            <a:r>
              <a:rPr lang="en-A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Management Figure 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3.3 )</a:t>
            </a:r>
            <a:endParaRPr lang="en-AU" sz="1600" i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592137" y="3898900"/>
            <a:ext cx="4406900" cy="2366963"/>
            <a:chOff x="112" y="2456"/>
            <a:chExt cx="2776" cy="1491"/>
          </a:xfrm>
        </p:grpSpPr>
        <p:sp>
          <p:nvSpPr>
            <p:cNvPr id="9" name="Line 47"/>
            <p:cNvSpPr>
              <a:spLocks noChangeShapeType="1"/>
            </p:cNvSpPr>
            <p:nvPr/>
          </p:nvSpPr>
          <p:spPr bwMode="auto">
            <a:xfrm>
              <a:off x="1776" y="2456"/>
              <a:ext cx="0" cy="1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36" y="2762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4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1153" y="2702"/>
              <a:ext cx="1282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ME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150" y="3171"/>
              <a:ext cx="1289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Vista</a:t>
              </a: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151" y="3641"/>
              <a:ext cx="1286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XP</a:t>
              </a:r>
            </a:p>
          </p:txBody>
        </p:sp>
        <p:sp>
          <p:nvSpPr>
            <p:cNvPr id="16" name="Text Box 34"/>
            <p:cNvSpPr txBox="1">
              <a:spLocks noChangeArrowheads="1"/>
            </p:cNvSpPr>
            <p:nvPr/>
          </p:nvSpPr>
          <p:spPr bwMode="auto">
            <a:xfrm>
              <a:off x="2429" y="3696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1.1.2.3</a:t>
              </a:r>
            </a:p>
          </p:txBody>
        </p:sp>
        <p:sp>
          <p:nvSpPr>
            <p:cNvPr id="17" name="Text Box 35"/>
            <p:cNvSpPr txBox="1">
              <a:spLocks noChangeArrowheads="1"/>
            </p:cNvSpPr>
            <p:nvPr/>
          </p:nvSpPr>
          <p:spPr bwMode="auto">
            <a:xfrm>
              <a:off x="2429" y="3216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1.1.2.2</a:t>
              </a:r>
            </a:p>
          </p:txBody>
        </p:sp>
        <p:sp>
          <p:nvSpPr>
            <p:cNvPr id="18" name="Text Box 36"/>
            <p:cNvSpPr txBox="1">
              <a:spLocks noChangeArrowheads="1"/>
            </p:cNvSpPr>
            <p:nvPr/>
          </p:nvSpPr>
          <p:spPr bwMode="auto">
            <a:xfrm>
              <a:off x="2429" y="2759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1.1.2.1</a:t>
              </a:r>
            </a:p>
          </p:txBody>
        </p:sp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112" y="2961"/>
              <a:ext cx="101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/>
                <a:t>(Work packages)</a:t>
              </a:r>
            </a:p>
          </p:txBody>
        </p:sp>
      </p:grp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947737" y="2286000"/>
            <a:ext cx="8196263" cy="1744663"/>
            <a:chOff x="336" y="1440"/>
            <a:chExt cx="5163" cy="1099"/>
          </a:xfrm>
        </p:grpSpPr>
        <p:sp>
          <p:nvSpPr>
            <p:cNvPr id="21" name="Line 43"/>
            <p:cNvSpPr>
              <a:spLocks noChangeShapeType="1"/>
            </p:cNvSpPr>
            <p:nvPr/>
          </p:nvSpPr>
          <p:spPr bwMode="auto">
            <a:xfrm>
              <a:off x="1776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248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>
              <a:off x="4720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336" y="1824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3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1374" y="1764"/>
              <a:ext cx="840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 dirty="0"/>
                <a:t>Develop GUIs</a:t>
              </a: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2837" y="1764"/>
              <a:ext cx="833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Planning</a:t>
              </a:r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4318" y="1764"/>
              <a:ext cx="835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Module Testing</a:t>
              </a: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1152" y="2233"/>
              <a:ext cx="1285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Ensure Compatibility with Earlier Versions</a:t>
              </a:r>
            </a:p>
          </p:txBody>
        </p:sp>
        <p:sp>
          <p:nvSpPr>
            <p:cNvPr id="29" name="Text Box 19"/>
            <p:cNvSpPr txBox="1">
              <a:spLocks noChangeArrowheads="1"/>
            </p:cNvSpPr>
            <p:nvPr/>
          </p:nvSpPr>
          <p:spPr bwMode="auto">
            <a:xfrm>
              <a:off x="2790" y="2233"/>
              <a:ext cx="926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Cost/Schedule Management</a:t>
              </a:r>
            </a:p>
          </p:txBody>
        </p:sp>
        <p:sp>
          <p:nvSpPr>
            <p:cNvPr id="30" name="Text Box 20"/>
            <p:cNvSpPr txBox="1">
              <a:spLocks noChangeArrowheads="1"/>
            </p:cNvSpPr>
            <p:nvPr/>
          </p:nvSpPr>
          <p:spPr bwMode="auto">
            <a:xfrm>
              <a:off x="4318" y="2233"/>
              <a:ext cx="834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Defect Testing</a:t>
              </a: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2198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1.1.1</a:t>
              </a:r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3702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1.2.2</a:t>
              </a:r>
            </a:p>
          </p:txBody>
        </p:sp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5134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1.3.2</a:t>
              </a:r>
            </a:p>
          </p:txBody>
        </p:sp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5134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1.3.1</a:t>
              </a:r>
            </a:p>
          </p:txBody>
        </p:sp>
        <p:sp>
          <p:nvSpPr>
            <p:cNvPr id="35" name="Text Box 32"/>
            <p:cNvSpPr txBox="1">
              <a:spLocks noChangeArrowheads="1"/>
            </p:cNvSpPr>
            <p:nvPr/>
          </p:nvSpPr>
          <p:spPr bwMode="auto">
            <a:xfrm>
              <a:off x="3654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1.2.1</a:t>
              </a:r>
            </a:p>
          </p:txBody>
        </p:sp>
        <p:sp>
          <p:nvSpPr>
            <p:cNvPr id="36" name="Text Box 33"/>
            <p:cNvSpPr txBox="1">
              <a:spLocks noChangeArrowheads="1"/>
            </p:cNvSpPr>
            <p:nvPr/>
          </p:nvSpPr>
          <p:spPr bwMode="auto">
            <a:xfrm>
              <a:off x="2422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</a:t>
              </a:r>
            </a:p>
          </p:txBody>
        </p:sp>
      </p:grpSp>
      <p:grpSp>
        <p:nvGrpSpPr>
          <p:cNvPr id="37" name="Group 41"/>
          <p:cNvGrpSpPr>
            <a:grpSpLocks/>
          </p:cNvGrpSpPr>
          <p:nvPr/>
        </p:nvGrpSpPr>
        <p:grpSpPr bwMode="auto">
          <a:xfrm>
            <a:off x="947737" y="1676400"/>
            <a:ext cx="8048625" cy="865188"/>
            <a:chOff x="336" y="1056"/>
            <a:chExt cx="5070" cy="545"/>
          </a:xfrm>
        </p:grpSpPr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1776" y="1200"/>
              <a:ext cx="2944" cy="184"/>
            </a:xfrm>
            <a:custGeom>
              <a:avLst/>
              <a:gdLst>
                <a:gd name="T0" fmla="*/ 0 w 2944"/>
                <a:gd name="T1" fmla="*/ 184 h 184"/>
                <a:gd name="T2" fmla="*/ 0 w 2944"/>
                <a:gd name="T3" fmla="*/ 0 h 184"/>
                <a:gd name="T4" fmla="*/ 2944 w 2944"/>
                <a:gd name="T5" fmla="*/ 0 h 184"/>
                <a:gd name="T6" fmla="*/ 2944 w 2944"/>
                <a:gd name="T7" fmla="*/ 144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4"/>
                <a:gd name="T13" fmla="*/ 0 h 184"/>
                <a:gd name="T14" fmla="*/ 2944 w 2944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4" h="184">
                  <a:moveTo>
                    <a:pt x="0" y="184"/>
                  </a:moveTo>
                  <a:lnTo>
                    <a:pt x="0" y="0"/>
                  </a:lnTo>
                  <a:lnTo>
                    <a:pt x="2944" y="0"/>
                  </a:lnTo>
                  <a:lnTo>
                    <a:pt x="2944" y="14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0"/>
            <p:cNvSpPr>
              <a:spLocks noChangeShapeType="1"/>
            </p:cNvSpPr>
            <p:nvPr/>
          </p:nvSpPr>
          <p:spPr bwMode="auto">
            <a:xfrm>
              <a:off x="3248" y="1056"/>
              <a:ext cx="0" cy="3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336" y="1355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2</a:t>
              </a:r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1376" y="1295"/>
              <a:ext cx="837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Software Design</a:t>
              </a: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>
              <a:off x="2834" y="1295"/>
              <a:ext cx="838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Project Management</a:t>
              </a:r>
            </a:p>
          </p:txBody>
        </p:sp>
        <p:sp>
          <p:nvSpPr>
            <p:cNvPr id="43" name="Text Box 14"/>
            <p:cNvSpPr txBox="1">
              <a:spLocks noChangeArrowheads="1"/>
            </p:cNvSpPr>
            <p:nvPr/>
          </p:nvSpPr>
          <p:spPr bwMode="auto">
            <a:xfrm>
              <a:off x="4318" y="1295"/>
              <a:ext cx="835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System Testing</a:t>
              </a:r>
            </a:p>
          </p:txBody>
        </p:sp>
        <p:sp>
          <p:nvSpPr>
            <p:cNvPr id="44" name="Text Box 25"/>
            <p:cNvSpPr txBox="1">
              <a:spLocks noChangeArrowheads="1"/>
            </p:cNvSpPr>
            <p:nvPr/>
          </p:nvSpPr>
          <p:spPr bwMode="auto">
            <a:xfrm>
              <a:off x="2198" y="1351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1.1</a:t>
              </a:r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3654" y="1351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1.2</a:t>
              </a:r>
            </a:p>
          </p:txBody>
        </p:sp>
        <p:sp>
          <p:nvSpPr>
            <p:cNvPr id="46" name="Text Box 27"/>
            <p:cNvSpPr txBox="1">
              <a:spLocks noChangeArrowheads="1"/>
            </p:cNvSpPr>
            <p:nvPr/>
          </p:nvSpPr>
          <p:spPr bwMode="auto">
            <a:xfrm>
              <a:off x="5134" y="1350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1.3</a:t>
              </a:r>
            </a:p>
          </p:txBody>
        </p:sp>
      </p:grpSp>
      <p:grpSp>
        <p:nvGrpSpPr>
          <p:cNvPr id="47" name="Group 42"/>
          <p:cNvGrpSpPr>
            <a:grpSpLocks/>
          </p:cNvGrpSpPr>
          <p:nvPr/>
        </p:nvGrpSpPr>
        <p:grpSpPr bwMode="auto">
          <a:xfrm>
            <a:off x="947737" y="1311275"/>
            <a:ext cx="6169025" cy="485775"/>
            <a:chOff x="336" y="826"/>
            <a:chExt cx="3886" cy="306"/>
          </a:xfrm>
        </p:grpSpPr>
        <p:sp>
          <p:nvSpPr>
            <p:cNvPr id="48" name="Text Box 8"/>
            <p:cNvSpPr txBox="1">
              <a:spLocks noChangeArrowheads="1"/>
            </p:cNvSpPr>
            <p:nvPr/>
          </p:nvSpPr>
          <p:spPr bwMode="auto">
            <a:xfrm>
              <a:off x="336" y="886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1</a:t>
              </a:r>
            </a:p>
          </p:txBody>
        </p:sp>
        <p:sp>
          <p:nvSpPr>
            <p:cNvPr id="49" name="Text Box 7"/>
            <p:cNvSpPr txBox="1">
              <a:spLocks noChangeArrowheads="1"/>
            </p:cNvSpPr>
            <p:nvPr/>
          </p:nvSpPr>
          <p:spPr bwMode="auto">
            <a:xfrm>
              <a:off x="2518" y="826"/>
              <a:ext cx="1452" cy="3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Develop Windows 7 Operating System</a:t>
              </a:r>
            </a:p>
          </p:txBody>
        </p:sp>
        <p:sp>
          <p:nvSpPr>
            <p:cNvPr id="50" name="Text Box 24"/>
            <p:cNvSpPr txBox="1">
              <a:spLocks noChangeArrowheads="1"/>
            </p:cNvSpPr>
            <p:nvPr/>
          </p:nvSpPr>
          <p:spPr bwMode="auto">
            <a:xfrm>
              <a:off x="3950" y="883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819700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7300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1c)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69888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990600"/>
                <a:gridCol w="7620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700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2a) Sequence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532688" cy="33401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50000"/>
              </a:lnSpc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the activities or job logic refers to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identifying and documenting interactivity logical relationships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79412" lvl="1" indent="0" algn="just">
              <a:lnSpc>
                <a:spcPct val="15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i.e.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determined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which the activities are to be accomplished in the project.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700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2b) Sequence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848600" cy="467042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FontTx/>
              <a:buAutoNum type="arabicPeriod" startAt="2"/>
              <a:defRPr/>
            </a:pPr>
            <a:r>
              <a:rPr lang="en-US" sz="2400" b="1" i="1" u="sng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 plan 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</a:t>
            </a:r>
            <a:r>
              <a:rPr lang="en-US" sz="2400" b="1" i="1" u="sng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 the practical restraints 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limitations that apply to most job activities. </a:t>
            </a:r>
            <a:r>
              <a:rPr lang="en-US" sz="2400" b="1" i="1" u="sng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types of restraints are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Mandatory dependencies or hard logic (natural dependency),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Preferred logic (Discretionary dependencies), 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dependencies,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restraints and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restraints.</a:t>
            </a:r>
          </a:p>
          <a:p>
            <a:pPr marL="457200" lvl="1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AutoNum type="arabicParenR" startAt="3"/>
              <a:defRPr/>
            </a:pP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Predecessor activities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before, while </a:t>
            </a: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successor activities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after.</a:t>
            </a:r>
          </a:p>
          <a:p>
            <a:pPr marL="457200" lvl="1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AutoNum type="arabicParenR" startAt="3"/>
              <a:defRPr/>
            </a:pP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Overlap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activities to reduce the project time.</a:t>
            </a:r>
            <a:endParaRPr lang="de-DE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3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3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3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23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3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23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23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6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34963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1066800"/>
                <a:gridCol w="6858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500, 400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200, 300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23888" y="322263"/>
            <a:ext cx="531971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kern="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2c) Sequence the activities</a:t>
            </a:r>
            <a:endParaRPr lang="de-DE" sz="2800" kern="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6913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3a) Estimate the activity duration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08088"/>
            <a:ext cx="7772400" cy="4278312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the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 unit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(week, day,..) to be used.</a:t>
            </a:r>
          </a:p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one of the following tools and techniques for estimating the activity duration: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Expert judgment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Quantitatively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based durations </a:t>
            </a: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/ [Production rate of a crew or equipment * No. of crews].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production rate = Quantity produced in unit of time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* Unit rate productivity of a crew or equipment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unit rate productivity = Time needs to produce one unit of output</a:t>
            </a:r>
            <a:endParaRPr lang="de-DE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22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34963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1066800"/>
                <a:gridCol w="6858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500, 400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200, 300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19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3b) Estimate the activity duration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76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4a)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543800" cy="2385268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Scheduling Defined</a:t>
            </a:r>
            <a:endParaRPr lang="en-US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None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process showing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of activities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 of the project duration time and the project activities starting and finishing timings.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76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4a)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7696200" cy="2308324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Purpose of Scheduling </a:t>
            </a:r>
            <a:endParaRPr lang="en-US" sz="2800" b="1" i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Ensure that all activities are planned for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Their order of performance is accounted for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 activity time estimates are recorded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 overall project time is developed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38200" y="3657600"/>
            <a:ext cx="8001000" cy="1908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195263" indent="-1952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18891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52500" indent="-187325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325563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16986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1558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130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0702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5274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0" i="1" kern="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scheduling we consider the following questions: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 long the project is expected to take? 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hen each activity may be scheduled (started and ended)?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resources can be used more proper?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critical bottlenecks in the project?</a:t>
            </a:r>
            <a:endParaRPr lang="en-US" sz="2400" b="0" i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5935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532688" cy="43338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500" dirty="0" smtClean="0">
                <a:cs typeface="Arial" charset="0"/>
              </a:rPr>
              <a:t>Planning is the process of thinking systematically about the future in order to decide </a:t>
            </a:r>
          </a:p>
          <a:p>
            <a:pPr marL="1081088" lvl="1" indent="-36353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500" dirty="0" smtClean="0">
                <a:cs typeface="Arial" charset="0"/>
              </a:rPr>
              <a:t>what our </a:t>
            </a:r>
            <a:r>
              <a:rPr lang="en-US" sz="25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goals</a:t>
            </a:r>
            <a:r>
              <a:rPr lang="en-US" sz="2500" dirty="0" smtClean="0">
                <a:cs typeface="Arial" charset="0"/>
              </a:rPr>
              <a:t> are, and</a:t>
            </a:r>
          </a:p>
          <a:p>
            <a:pPr marL="1081088" lvl="1" indent="-36353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500" dirty="0" smtClean="0">
                <a:cs typeface="Arial" charset="0"/>
              </a:rPr>
              <a:t> </a:t>
            </a:r>
            <a:r>
              <a:rPr lang="en-US" sz="25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how</a:t>
            </a:r>
            <a:r>
              <a:rPr lang="en-US" sz="2500" dirty="0" smtClean="0">
                <a:cs typeface="Arial" charset="0"/>
              </a:rPr>
              <a:t> we are going to achieve them.</a:t>
            </a:r>
          </a:p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2500" dirty="0" smtClean="0">
              <a:cs typeface="Arial" charset="0"/>
            </a:endParaRPr>
          </a:p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500" dirty="0" smtClean="0">
                <a:cs typeface="Arial" charset="0"/>
              </a:rPr>
              <a:t>Planning means looking ahead, making preparations, and deciding the best course of action.</a:t>
            </a:r>
            <a:endParaRPr lang="de-DE" sz="2500" dirty="0" smtClean="0">
              <a:cs typeface="Arial" charset="0"/>
            </a:endParaRPr>
          </a:p>
        </p:txBody>
      </p:sp>
      <p:sp>
        <p:nvSpPr>
          <p:cNvPr id="513029" name="Rectangle 5"/>
          <p:cNvSpPr>
            <a:spLocks noChangeArrowheads="1"/>
          </p:cNvSpPr>
          <p:nvPr/>
        </p:nvSpPr>
        <p:spPr bwMode="auto">
          <a:xfrm>
            <a:off x="685800" y="304800"/>
            <a:ext cx="4191000" cy="515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Definition of Planning</a:t>
            </a:r>
            <a:endParaRPr lang="de-DE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30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462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4b)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153400" cy="51816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4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Scheduling</a:t>
            </a:r>
            <a:r>
              <a:rPr lang="en-US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principles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scheduling is carried out before a project begins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It involves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(1) identifying tasks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estimating duration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(3) allocating resources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Once the project is underway, the schedule may need to be revised based on initial progress.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ensures 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1) cost estimates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(2) time constraints </a:t>
            </a: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are maintained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 specific level of quality and scope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revision is done by creating milestones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Once the project is underway, the schedule may need to be revised based on initial progress. This ensures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(1) cost estimates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(2) time constraints 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maintained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 specific level of quality and scope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315200" cy="4687888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46088" lvl="1" indent="-446088" algn="justLow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schedule the project, the planner needs a </a:t>
            </a:r>
            <a:r>
              <a:rPr lang="en-US" sz="2400" b="1" i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Time Planning Technique</a:t>
            </a:r>
            <a:r>
              <a:rPr lang="en-US" sz="2400" i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i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Bar Charts and Linked Bar Charts;</a:t>
            </a: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Network Model (Analysis), either 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on arrow (AOA), 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on node (AON),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Precedence Diagram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Line of Balance;</a:t>
            </a: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Time-location Diagram.</a:t>
            </a:r>
            <a:endParaRPr lang="de-DE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5334000" cy="515938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346075" indent="-346075"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</a:rPr>
              <a:t>Time Planning Techniques</a:t>
            </a:r>
            <a:endParaRPr lang="de-DE" sz="2800" smtClean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7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9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7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97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97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97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7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97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97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 contrast="-8000"/>
          </a:blip>
          <a:srcRect/>
          <a:stretch>
            <a:fillRect t="9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0" y="0"/>
            <a:ext cx="9144000" cy="647700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Project Scheduling (Process &amp;Time)</a:t>
            </a:r>
          </a:p>
        </p:txBody>
      </p:sp>
      <p:sp>
        <p:nvSpPr>
          <p:cNvPr id="26627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375BE9-3170-4A9E-B961-8CDE8447C497}" type="datetime3">
              <a:rPr lang="en-US" sz="1200">
                <a:solidFill>
                  <a:srgbClr val="898989"/>
                </a:solidFill>
              </a:rPr>
              <a:pPr/>
              <a:t>20 November 2014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C5102E-EBCA-4CBA-B2C0-E34840B1F88D}" type="slidenum">
              <a:rPr lang="en-US" sz="1200">
                <a:solidFill>
                  <a:srgbClr val="898989"/>
                </a:solidFill>
              </a:rPr>
              <a:pPr/>
              <a:t>22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295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BAR CHART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456488" cy="4395788"/>
          </a:xfrm>
          <a:solidFill>
            <a:schemeClr val="bg1"/>
          </a:solidFill>
          <a:ln w="12700"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World War 1, Henry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Gantt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developed the Bar chart planning technique.</a:t>
            </a:r>
          </a:p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b="1" i="1" u="sng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bar chart graphically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describes a project consisting of well-defined activities, the completion of which marks its end.</a:t>
            </a:r>
          </a:p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activity is a task whose performance contributes to completion of the overall project.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8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380288" cy="4371975"/>
          </a:xfr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activities are listed in a column at the left side of the diagram.</a:t>
            </a:r>
          </a:p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horizontal time scale extends to the right of the list.</a:t>
            </a:r>
          </a:p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bar presenting each activity is drawn between its corresponding scheduled start and finish times. </a:t>
            </a:r>
            <a:endParaRPr lang="de-DE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9716" name="Rectangle 1028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295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BAR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CHART</a:t>
            </a:r>
            <a:endParaRPr lang="de-DE" sz="2800" dirty="0" smtClean="0">
              <a:solidFill>
                <a:srgbClr val="CC3300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60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Install a new machine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12800"/>
            <a:ext cx="57245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305175"/>
          <a:ext cx="8348664" cy="233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332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</a:tblGrid>
              <a:tr h="5102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Activity Code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89650" marR="89650" marT="44811" marB="44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85800" y="3810000"/>
          <a:ext cx="850900" cy="170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</a:tblGrid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15200" cy="515938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Install a new machine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57245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3505200"/>
          <a:ext cx="8348664" cy="233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332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</a:tblGrid>
              <a:tr h="5102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Activity Code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89650" marR="89650" marT="44811" marB="44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63246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Building A bridge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5059" name="Picture 5" descr="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9638" y="1219200"/>
            <a:ext cx="7777162" cy="4672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64770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Building a bridge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6083" name="Picture 3" descr="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6950" y="1143000"/>
            <a:ext cx="7537450" cy="475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44958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Preparing a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7107" name="Picture 7" descr="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425" y="1085850"/>
            <a:ext cx="8029575" cy="4803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4572000" cy="609600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5000"/>
              </a:lnSpc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Dimensions of Planning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11250"/>
            <a:ext cx="7924800" cy="4603750"/>
          </a:xfrm>
          <a:solidFill>
            <a:schemeClr val="bg1"/>
          </a:solidFill>
          <a:ln w="12700"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280988" indent="-280988" algn="just">
              <a:buFontTx/>
              <a:buNone/>
              <a:defRPr/>
            </a:pPr>
            <a:r>
              <a:rPr lang="en-US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can be viewed from following points:</a:t>
            </a:r>
          </a:p>
          <a:p>
            <a:pPr marL="280988" indent="-280988" algn="just">
              <a:buFontTx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Planning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Financial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…….</a:t>
            </a: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Strategic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Planning, </a:t>
            </a:r>
            <a:r>
              <a:rPr 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</a:t>
            </a: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Long-Rang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Short-Range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Weekly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…. </a:t>
            </a:r>
            <a:endParaRPr lang="de-DE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5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5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5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011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Gantt chart for Service For A Delta Jet</a:t>
            </a:r>
            <a:endParaRPr lang="de-DE" sz="2800" dirty="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grpSp>
        <p:nvGrpSpPr>
          <p:cNvPr id="48131" name="Group 67"/>
          <p:cNvGrpSpPr>
            <a:grpSpLocks/>
          </p:cNvGrpSpPr>
          <p:nvPr/>
        </p:nvGrpSpPr>
        <p:grpSpPr bwMode="auto">
          <a:xfrm>
            <a:off x="731838" y="1165225"/>
            <a:ext cx="8396287" cy="4854575"/>
            <a:chOff x="296" y="1040"/>
            <a:chExt cx="5289" cy="3058"/>
          </a:xfrm>
        </p:grpSpPr>
        <p:grpSp>
          <p:nvGrpSpPr>
            <p:cNvPr id="48152" name="Group 64"/>
            <p:cNvGrpSpPr>
              <a:grpSpLocks/>
            </p:cNvGrpSpPr>
            <p:nvPr/>
          </p:nvGrpSpPr>
          <p:grpSpPr bwMode="auto">
            <a:xfrm>
              <a:off x="296" y="1040"/>
              <a:ext cx="5168" cy="2712"/>
              <a:chOff x="272" y="1024"/>
              <a:chExt cx="5168" cy="2712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280" y="1040"/>
                <a:ext cx="5160" cy="2688"/>
              </a:xfrm>
              <a:prstGeom prst="rect">
                <a:avLst/>
              </a:prstGeom>
              <a:solidFill>
                <a:srgbClr val="C0504D"/>
              </a:solidFill>
              <a:ln w="285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0" name="Rectangle 56"/>
              <p:cNvSpPr>
                <a:spLocks noChangeArrowheads="1"/>
              </p:cNvSpPr>
              <p:nvPr/>
            </p:nvSpPr>
            <p:spPr bwMode="auto">
              <a:xfrm>
                <a:off x="280" y="1040"/>
                <a:ext cx="2528" cy="2688"/>
              </a:xfrm>
              <a:prstGeom prst="rect">
                <a:avLst/>
              </a:prstGeom>
              <a:solidFill>
                <a:srgbClr val="FFD980"/>
              </a:solidFill>
              <a:ln w="285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" name="Rectangle 58"/>
              <p:cNvSpPr>
                <a:spLocks noChangeArrowheads="1"/>
              </p:cNvSpPr>
              <p:nvPr/>
            </p:nvSpPr>
            <p:spPr bwMode="auto">
              <a:xfrm>
                <a:off x="288" y="1376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" name="Rectangle 59"/>
              <p:cNvSpPr>
                <a:spLocks noChangeArrowheads="1"/>
              </p:cNvSpPr>
              <p:nvPr/>
            </p:nvSpPr>
            <p:spPr bwMode="auto">
              <a:xfrm>
                <a:off x="288" y="1812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" name="Rectangle 60"/>
              <p:cNvSpPr>
                <a:spLocks noChangeArrowheads="1"/>
              </p:cNvSpPr>
              <p:nvPr/>
            </p:nvSpPr>
            <p:spPr bwMode="auto">
              <a:xfrm>
                <a:off x="288" y="2240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" name="Rectangle 61"/>
              <p:cNvSpPr>
                <a:spLocks noChangeArrowheads="1"/>
              </p:cNvSpPr>
              <p:nvPr/>
            </p:nvSpPr>
            <p:spPr bwMode="auto">
              <a:xfrm>
                <a:off x="288" y="2536"/>
                <a:ext cx="2512" cy="27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" name="Rectangle 62"/>
              <p:cNvSpPr>
                <a:spLocks noChangeArrowheads="1"/>
              </p:cNvSpPr>
              <p:nvPr/>
            </p:nvSpPr>
            <p:spPr bwMode="auto">
              <a:xfrm>
                <a:off x="288" y="2980"/>
                <a:ext cx="2512" cy="27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Rectangle 63"/>
              <p:cNvSpPr>
                <a:spLocks noChangeArrowheads="1"/>
              </p:cNvSpPr>
              <p:nvPr/>
            </p:nvSpPr>
            <p:spPr bwMode="auto">
              <a:xfrm>
                <a:off x="288" y="3416"/>
                <a:ext cx="2512" cy="140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318" y="1040"/>
                <a:ext cx="1102" cy="26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Passengers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Fueling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Cargo and mail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Galley servicing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Lavatory servicing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Drinking water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Cabin cleaning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Cargo and mail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Flight services</a:t>
                </a:r>
              </a:p>
              <a:p>
                <a:pPr eaLnBrk="1" fontAlgn="auto" hangingPunct="1">
                  <a:lnSpc>
                    <a:spcPct val="15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Operating crew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Passengers</a:t>
                </a:r>
              </a:p>
            </p:txBody>
          </p:sp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1470" y="1024"/>
                <a:ext cx="1324" cy="2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Deplaning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 claim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 offload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Pumping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Engine injection water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 offload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Main cabin door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Aft cabin door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Aft, center, forward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First-class section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Economy section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Container/bulk 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Galley/cabin check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Receive passengers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Aircraft check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Boarding</a:t>
                </a:r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816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4130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3473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4787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1456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>
                <a:off x="1448" y="1213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80" y="1369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84" y="1517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1448" y="1665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284" y="1804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>
                <a:off x="276" y="1952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>
                <a:off x="1448" y="2092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1" name="Line 23"/>
              <p:cNvSpPr>
                <a:spLocks noChangeShapeType="1"/>
              </p:cNvSpPr>
              <p:nvPr/>
            </p:nvSpPr>
            <p:spPr bwMode="auto">
              <a:xfrm>
                <a:off x="280" y="2232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Line 24"/>
              <p:cNvSpPr>
                <a:spLocks noChangeShapeType="1"/>
              </p:cNvSpPr>
              <p:nvPr/>
            </p:nvSpPr>
            <p:spPr bwMode="auto">
              <a:xfrm>
                <a:off x="272" y="2380"/>
                <a:ext cx="516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Line 25"/>
              <p:cNvSpPr>
                <a:spLocks noChangeShapeType="1"/>
              </p:cNvSpPr>
              <p:nvPr/>
            </p:nvSpPr>
            <p:spPr bwMode="auto">
              <a:xfrm>
                <a:off x="276" y="2529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4" name="Line 26"/>
              <p:cNvSpPr>
                <a:spLocks noChangeShapeType="1"/>
              </p:cNvSpPr>
              <p:nvPr/>
            </p:nvSpPr>
            <p:spPr bwMode="auto">
              <a:xfrm>
                <a:off x="1448" y="2677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>
                <a:off x="280" y="2972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>
                <a:off x="1448" y="3112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>
                <a:off x="284" y="3260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280" y="3408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272" y="3564"/>
                <a:ext cx="516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Line 34"/>
              <p:cNvSpPr>
                <a:spLocks noChangeShapeType="1"/>
              </p:cNvSpPr>
              <p:nvPr/>
            </p:nvSpPr>
            <p:spPr bwMode="auto">
              <a:xfrm>
                <a:off x="276" y="2817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8" name="Text Box 66"/>
            <p:cNvSpPr txBox="1">
              <a:spLocks noChangeArrowheads="1"/>
            </p:cNvSpPr>
            <p:nvPr/>
          </p:nvSpPr>
          <p:spPr bwMode="auto">
            <a:xfrm>
              <a:off x="2747" y="3732"/>
              <a:ext cx="283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tabLst>
                  <a:tab pos="1074738" algn="ctr"/>
                  <a:tab pos="2147888" algn="ctr"/>
                  <a:tab pos="3135313" algn="ctr"/>
                  <a:tab pos="4208463" algn="ctr"/>
                </a:tabLst>
                <a:defRPr/>
              </a:pPr>
              <a:r>
                <a:rPr lang="en-AU" sz="1600" b="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/>
                </a:rPr>
                <a:t>0	10	20	30	40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tabLst>
                  <a:tab pos="1074738" algn="ctr"/>
                  <a:tab pos="2147888" algn="ctr"/>
                  <a:tab pos="3135313" algn="ctr"/>
                  <a:tab pos="4208463" algn="ctr"/>
                </a:tabLst>
                <a:defRPr/>
              </a:pPr>
              <a:r>
                <a:rPr lang="en-AU" sz="1600" b="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/>
                </a:rPr>
                <a:t>Time, Minutes</a:t>
              </a:r>
            </a:p>
          </p:txBody>
        </p:sp>
      </p:grpSp>
      <p:grpSp>
        <p:nvGrpSpPr>
          <p:cNvPr id="41" name="Group 57"/>
          <p:cNvGrpSpPr>
            <a:grpSpLocks/>
          </p:cNvGrpSpPr>
          <p:nvPr/>
        </p:nvGrpSpPr>
        <p:grpSpPr bwMode="auto">
          <a:xfrm>
            <a:off x="4791075" y="1295400"/>
            <a:ext cx="4132263" cy="4102100"/>
            <a:chOff x="2859" y="1088"/>
            <a:chExt cx="2406" cy="2584"/>
          </a:xfrm>
        </p:grpSpPr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2859" y="1088"/>
              <a:ext cx="49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3112" y="1242"/>
              <a:ext cx="40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2871" y="1397"/>
              <a:ext cx="342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Rectangle 41"/>
            <p:cNvSpPr>
              <a:spLocks noChangeArrowheads="1"/>
            </p:cNvSpPr>
            <p:nvPr/>
          </p:nvSpPr>
          <p:spPr bwMode="auto">
            <a:xfrm>
              <a:off x="2880" y="1544"/>
              <a:ext cx="162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>
              <a:off x="4701" y="1691"/>
              <a:ext cx="56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Rectangle 43"/>
            <p:cNvSpPr>
              <a:spLocks noChangeArrowheads="1"/>
            </p:cNvSpPr>
            <p:nvPr/>
          </p:nvSpPr>
          <p:spPr bwMode="auto">
            <a:xfrm>
              <a:off x="2868" y="1838"/>
              <a:ext cx="800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Rectangle 44"/>
            <p:cNvSpPr>
              <a:spLocks noChangeArrowheads="1"/>
            </p:cNvSpPr>
            <p:nvPr/>
          </p:nvSpPr>
          <p:spPr bwMode="auto">
            <a:xfrm>
              <a:off x="2874" y="1976"/>
              <a:ext cx="1953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9" name="Rectangle 45"/>
            <p:cNvSpPr>
              <a:spLocks noChangeArrowheads="1"/>
            </p:cNvSpPr>
            <p:nvPr/>
          </p:nvSpPr>
          <p:spPr bwMode="auto">
            <a:xfrm>
              <a:off x="3855" y="2115"/>
              <a:ext cx="123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943" y="2262"/>
              <a:ext cx="220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3054" y="2409"/>
              <a:ext cx="501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3219" y="2556"/>
              <a:ext cx="1329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3333" y="2703"/>
              <a:ext cx="159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4134" y="2849"/>
              <a:ext cx="102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4506" y="2996"/>
              <a:ext cx="47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4956" y="3143"/>
              <a:ext cx="285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7" name="Rectangle 53"/>
            <p:cNvSpPr>
              <a:spLocks noChangeArrowheads="1"/>
            </p:cNvSpPr>
            <p:nvPr/>
          </p:nvSpPr>
          <p:spPr bwMode="auto">
            <a:xfrm>
              <a:off x="4158" y="3290"/>
              <a:ext cx="653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4452" y="3437"/>
              <a:ext cx="690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4788" y="3584"/>
              <a:ext cx="471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685800" y="6069013"/>
            <a:ext cx="50403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Figure 3.4 (From </a:t>
            </a:r>
            <a:r>
              <a:rPr lang="en-AU" sz="1600" b="0" dirty="0" err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Heizer</a:t>
            </a:r>
            <a:r>
              <a:rPr lang="en-AU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/Render; Operation Management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8938"/>
            <a:ext cx="7162800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Uses of Bar Chart Planning Technique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837488" cy="4691063"/>
          </a:xfr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the order of the different activities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when operations should start and finish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Checking what labor or equipment are needed and when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Checking out delivery dates for materials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Explaining to everyone concerned what and when is due to happen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Forecasting cash flow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execution, the chart used to control the work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1163"/>
            <a:ext cx="48768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Advantages of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7913" y="1860550"/>
            <a:ext cx="7456487" cy="202565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graphical form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Easy understood for all levels of management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 form of communication.</a:t>
            </a:r>
            <a:endParaRPr lang="de-DE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1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51054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Limitations of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sp>
        <p:nvSpPr>
          <p:cNvPr id="5018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305800" cy="4399153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cumbersome as the number of activities, increases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Logic is not expressed in the diagram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(at the initial stage of developing GS)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use it for forecasting the effects of changes, It is therefore limited as control tool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indication where management attention should be focused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Ineffective for project shortening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1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685800" y="1489075"/>
          <a:ext cx="8229600" cy="440055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886200"/>
                <a:gridCol w="1195711"/>
                <a:gridCol w="861689"/>
                <a:gridCol w="990600"/>
                <a:gridCol w="1295400"/>
              </a:tblGrid>
              <a:tr h="296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Task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Earliest start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Length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Type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Dependent on...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A. High level analysis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B. Selection of hardware platform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day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C. Installation and commissioning of hardware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1.2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D. Detailed analysis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E. Detailed analysis of supporting modules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F. Programming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G. Programming of supporting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H. Quality assurance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I. Quality assurance of supporting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8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J. Core module training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day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C,H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K. Development and QA of accounting reporting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L. Development and QA of management reporting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M. Development of Management Information System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N. Detailed training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I, J, K, 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  <p:sp>
        <p:nvSpPr>
          <p:cNvPr id="49253" name="Rectangle 1"/>
          <p:cNvSpPr>
            <a:spLocks noChangeArrowheads="1"/>
          </p:cNvSpPr>
          <p:nvPr/>
        </p:nvSpPr>
        <p:spPr bwMode="auto">
          <a:xfrm>
            <a:off x="781050" y="1052513"/>
            <a:ext cx="478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t" hangingPunct="1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1. List all activities in the plan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179" name="Picture 6" descr="http://www.mindtools.com/media/Diagrams/PPM3_1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371600"/>
            <a:ext cx="6286500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1"/>
          <p:cNvSpPr>
            <a:spLocks noChangeArrowheads="1"/>
          </p:cNvSpPr>
          <p:nvPr/>
        </p:nvSpPr>
        <p:spPr bwMode="auto">
          <a:xfrm>
            <a:off x="708025" y="985838"/>
            <a:ext cx="5768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2. Plot the tasks onto the graph paper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028700" y="2133600"/>
            <a:ext cx="4686300" cy="3657600"/>
            <a:chOff x="1028700" y="2133600"/>
            <a:chExt cx="4686300" cy="3657600"/>
          </a:xfrm>
        </p:grpSpPr>
        <p:sp>
          <p:nvSpPr>
            <p:cNvPr id="50182" name="Rectangle 1"/>
            <p:cNvSpPr>
              <a:spLocks noChangeArrowheads="1"/>
            </p:cNvSpPr>
            <p:nvPr/>
          </p:nvSpPr>
          <p:spPr bwMode="auto">
            <a:xfrm>
              <a:off x="1028700" y="21336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1524000" y="3033712"/>
              <a:ext cx="914400" cy="904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2438400" y="3286124"/>
              <a:ext cx="914400" cy="904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4724400" y="43434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5219700" y="57150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3352800" y="3733800"/>
              <a:ext cx="1447800" cy="9334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03" name="Picture 8" descr="http://www.mindtools.com/media/Diagrams/PPM3_2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9713"/>
            <a:ext cx="8391525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652463" y="1033463"/>
            <a:ext cx="4154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3. Presenting the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7" name="Rectangle 1"/>
          <p:cNvSpPr>
            <a:spLocks noChangeArrowheads="1"/>
          </p:cNvSpPr>
          <p:nvPr/>
        </p:nvSpPr>
        <p:spPr bwMode="auto">
          <a:xfrm>
            <a:off x="652463" y="1033463"/>
            <a:ext cx="3514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4. Discuss the result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74688" y="1387475"/>
            <a:ext cx="8469312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fontAlgn="t" hangingPunct="1">
              <a:spcBef>
                <a:spcPts val="600"/>
              </a:spcBef>
              <a:tabLst>
                <a:tab pos="457200" algn="l"/>
              </a:tabLst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drawing this example Gantt Chart, you can see that: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all goes well, the project can be completed in 10 weeks.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you want to complete the task as rapidly as possible, you need: 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analyst for the first 5 weeks.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programmer for 5 weeks starting week 4.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programmer/QA expert for 3 weeks starting week 6. Note: Activities L and M have been moved back a week. This does not affect the critical path, but it does mean that a single programming/QA resource can carry out all three of activities K, L and M.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Analysis, development and testing of supporting modules are essential activities that must be completed on time.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Hardware installation and commissioning is not time-critical as long as it is completed before the Core Module Training starts.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None/>
              <a:defRPr/>
            </a:pPr>
            <a:r>
              <a:rPr lang="en-US" sz="2800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output of a software program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888413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None/>
              <a:defRPr/>
            </a:pPr>
            <a:r>
              <a:rPr lang="en-US" sz="2800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output of a software program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" y="915988"/>
            <a:ext cx="90519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04800"/>
            <a:ext cx="6462712" cy="51593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Why is Time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necessary?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837488" cy="419417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The increasing importance of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timely completion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The continuous complexity and growth in the size of the project generates the necessity for specialization. Specialization may lead to a breakdown of communications. Time planning must be found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to facilitate communications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Planning is essential for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resource management</a:t>
            </a:r>
            <a:r>
              <a:rPr lang="en-US" sz="200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Planning is important for the efficient and maximum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utilization of resources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None/>
              <a:defRPr/>
            </a:pP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94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4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848600" cy="323215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Planning is basis for evaluating progress,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controlling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the work and making decisions.</a:t>
            </a:r>
            <a:endParaRPr lang="en-US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For achieving an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increase in production</a:t>
            </a:r>
            <a:r>
              <a:rPr lang="en-US" sz="2000" dirty="0" smtClean="0">
                <a:cs typeface="Times New Roman" panose="02020603050405020304" pitchFamily="18" charset="0"/>
              </a:rPr>
              <a:t>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Financiers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require a workable plan.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Essential in projects when their is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transfer of personnel</a:t>
            </a:r>
            <a:r>
              <a:rPr lang="en-US" sz="2000" dirty="0" smtClean="0">
                <a:cs typeface="Times New Roman" panose="02020603050405020304" pitchFamily="18" charset="0"/>
              </a:rPr>
              <a:t>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Minimum risk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of the problems occurring.</a:t>
            </a:r>
            <a:endParaRPr lang="de-DE" sz="2000" dirty="0" smtClean="0">
              <a:cs typeface="Times New Roman" panose="02020603050405020304" pitchFamily="18" charset="0"/>
            </a:endParaRPr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462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Why is Time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necessary?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2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395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Who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Needs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Time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Planning?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162800" cy="45720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Customer/ Client/ Owner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Designer/ Consultant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Project management team (Manager, Engineers)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Cost estimating department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Planning and controlling department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Supervisors, foremen, labors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Supplier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Financiers</a:t>
            </a:r>
            <a:endParaRPr lang="de-DE" sz="220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243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Processes of Time Planning</a:t>
            </a:r>
            <a:endParaRPr lang="de-DE" sz="1700" dirty="0" smtClean="0">
              <a:solidFill>
                <a:srgbClr val="CC3300"/>
              </a:solidFill>
            </a:endParaRPr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620000" cy="4229100"/>
          </a:xfrm>
          <a:solidFill>
            <a:srgbClr val="FFFF00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342900" algn="just">
              <a:lnSpc>
                <a:spcPct val="150000"/>
              </a:lnSpc>
              <a:spcBef>
                <a:spcPts val="0"/>
              </a:spcBef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Visualize and define the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r>
              <a:rPr lang="en-US" sz="2800" dirty="0" smtClean="0"/>
              <a:t>.</a:t>
            </a:r>
            <a:r>
              <a:rPr lang="en-US" sz="2800" dirty="0"/>
              <a:t> (</a:t>
            </a:r>
            <a:r>
              <a:rPr lang="en-US" sz="2800" dirty="0" smtClean="0"/>
              <a:t>WBS =Work breakdown Structure)) 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Sequence the activities (Job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</a:t>
            </a:r>
            <a:r>
              <a:rPr lang="en-US" sz="2800" dirty="0" smtClean="0"/>
              <a:t>).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Estimate the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duration</a:t>
            </a:r>
            <a:r>
              <a:rPr lang="en-US" sz="2800" dirty="0" smtClean="0"/>
              <a:t>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</a:t>
            </a:r>
            <a:r>
              <a:rPr lang="en-US" sz="2800" dirty="0" smtClean="0"/>
              <a:t> the project or phase.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Allocate and balance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0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0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0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19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1a)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6097588" cy="330200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 activity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single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step (element)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has a recognizable beginning and end and requires time for its accomplishment. </a:t>
            </a:r>
          </a:p>
          <a:p>
            <a:pPr marL="379412" lvl="1" indent="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definition involves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identifying and documenting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specific activities that must be performed to produce the deliverables and sub-deliverables.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961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1b)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89050"/>
            <a:ext cx="7315200" cy="396875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technique of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decomposition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Breakdown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may be used in defining activities. Decomposition involves subdividing project work packages into smaller, more manageable components to provide better management control.</a:t>
            </a:r>
          </a:p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activity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is the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list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Level of detail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plan should be considered in this phase.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9" grpId="0" build="p" animBg="1"/>
    </p:bldLst>
  </p:timing>
</p:sld>
</file>

<file path=ppt/theme/theme1.xml><?xml version="1.0" encoding="utf-8"?>
<a:theme xmlns:a="http://schemas.openxmlformats.org/drawingml/2006/main" name="TUV_PP_0 (1)">
  <a:themeElements>
    <a:clrScheme name="TUV_PP_0 (1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UV_PP_0 (1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UV_PP_0 (1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V_PP_0 (1)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FDD06A-BA10-4C3F-B2D0-33DBA6DC03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9242F66-7A8E-4E7A-8B7D-6F357F8AA16F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TUV_PP_0 (1)</Template>
  <TotalTime>2189</TotalTime>
  <Words>2163</Words>
  <Application>Microsoft Office PowerPoint</Application>
  <PresentationFormat>On-screen Show (4:3)</PresentationFormat>
  <Paragraphs>494</Paragraphs>
  <Slides>39</Slides>
  <Notes>3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TUV_PP_0 (1)</vt:lpstr>
      <vt:lpstr>Office Theme</vt:lpstr>
      <vt:lpstr>PROJECT TIME PLANNING   Process and Bar Chart Technique</vt:lpstr>
      <vt:lpstr>Slide 2</vt:lpstr>
      <vt:lpstr>Dimensions of Planning</vt:lpstr>
      <vt:lpstr>Why is Time Planning  necessary?</vt:lpstr>
      <vt:lpstr>Why is Time Planning  necessary?</vt:lpstr>
      <vt:lpstr>Who Needs Time Planning?</vt:lpstr>
      <vt:lpstr>Processes of Time Planning</vt:lpstr>
      <vt:lpstr>1a) Visualize and define the activities</vt:lpstr>
      <vt:lpstr>1b) Visualize and define the activities</vt:lpstr>
      <vt:lpstr>Slide 10</vt:lpstr>
      <vt:lpstr>Slide 11</vt:lpstr>
      <vt:lpstr>1c) Visualize and define the activities</vt:lpstr>
      <vt:lpstr>2a) Sequence the activities</vt:lpstr>
      <vt:lpstr>2b) Sequence the activities</vt:lpstr>
      <vt:lpstr>Slide 15</vt:lpstr>
      <vt:lpstr>3a) Estimate the activity duration</vt:lpstr>
      <vt:lpstr>3b) Estimate the activity duration</vt:lpstr>
      <vt:lpstr>4a) Schedule the Project or Phase</vt:lpstr>
      <vt:lpstr>4a) Schedule the Project or Phase</vt:lpstr>
      <vt:lpstr>4b) Schedule the Project or Phase</vt:lpstr>
      <vt:lpstr>Time Planning Techniques</vt:lpstr>
      <vt:lpstr>Slide 22</vt:lpstr>
      <vt:lpstr>BAR CHART</vt:lpstr>
      <vt:lpstr>BAR CHART</vt:lpstr>
      <vt:lpstr>Case study: Install a new machine</vt:lpstr>
      <vt:lpstr>Case study: Install a new machine</vt:lpstr>
      <vt:lpstr>Case study: Building A bridge</vt:lpstr>
      <vt:lpstr>Case study: Building a bridge</vt:lpstr>
      <vt:lpstr>Preparing a Bar Chart</vt:lpstr>
      <vt:lpstr>Gantt chart for Service For A Delta Jet</vt:lpstr>
      <vt:lpstr>Uses of Bar Chart Planning Technique</vt:lpstr>
      <vt:lpstr>Advantages of Bar Chart</vt:lpstr>
      <vt:lpstr>Limitations of Bar Chart</vt:lpstr>
      <vt:lpstr>Planning a custom-written computer project</vt:lpstr>
      <vt:lpstr>Planning a custom-written computer project</vt:lpstr>
      <vt:lpstr>Planning a custom-written computer project</vt:lpstr>
      <vt:lpstr>Planning a custom-written computer project</vt:lpstr>
      <vt:lpstr>Example: output of a software program</vt:lpstr>
      <vt:lpstr>Example: output of a software program</vt:lpstr>
    </vt:vector>
  </TitlesOfParts>
  <Company>Tuv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GE404-BarChart</dc:title>
  <dc:subject>Auswertung</dc:subject>
  <dc:creator>TUV</dc:creator>
  <cp:lastModifiedBy>user</cp:lastModifiedBy>
  <cp:revision>202</cp:revision>
  <cp:lastPrinted>2013-06-12T10:17:14Z</cp:lastPrinted>
  <dcterms:created xsi:type="dcterms:W3CDTF">2004-06-30T10:09:52Z</dcterms:created>
  <dcterms:modified xsi:type="dcterms:W3CDTF">2014-11-20T10:42:10Z</dcterms:modified>
</cp:coreProperties>
</file>