
<file path=[Content_Types].xml><?xml version="1.0" encoding="utf-8"?>
<Types xmlns="http://schemas.openxmlformats.org/package/2006/content-types">
  <Override PartName="/customXml/itemProps3.xml" ContentType="application/vnd.openxmlformats-officedocument.customXmlProperties+xml"/>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wmf" ContentType="image/x-wmf"/>
  <Default Extension="xls" ContentType="application/vnd.ms-exce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Default Extension="vml" ContentType="application/vnd.openxmlformats-officedocument.vmlDrawing"/>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customXml/itemProps2.xml" ContentType="application/vnd.openxmlformats-officedocument.customXml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Default Extension="bin" ContentType="application/vnd.openxmlformats-officedocument.oleObject"/>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Default Extension="emf" ContentType="image/x-emf"/>
  <Default Extension="jpeg" ContentType="image/jpeg"/>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29"/>
  </p:notesMasterIdLst>
  <p:handoutMasterIdLst>
    <p:handoutMasterId r:id="rId30"/>
  </p:handoutMasterIdLst>
  <p:sldIdLst>
    <p:sldId id="291" r:id="rId5"/>
    <p:sldId id="268" r:id="rId6"/>
    <p:sldId id="269" r:id="rId7"/>
    <p:sldId id="270" r:id="rId8"/>
    <p:sldId id="292" r:id="rId9"/>
    <p:sldId id="271" r:id="rId10"/>
    <p:sldId id="272" r:id="rId11"/>
    <p:sldId id="273" r:id="rId12"/>
    <p:sldId id="260" r:id="rId13"/>
    <p:sldId id="261" r:id="rId14"/>
    <p:sldId id="293" r:id="rId15"/>
    <p:sldId id="294" r:id="rId16"/>
    <p:sldId id="295" r:id="rId17"/>
    <p:sldId id="296" r:id="rId18"/>
    <p:sldId id="265" r:id="rId19"/>
    <p:sldId id="274" r:id="rId20"/>
    <p:sldId id="275" r:id="rId21"/>
    <p:sldId id="276" r:id="rId22"/>
    <p:sldId id="277" r:id="rId23"/>
    <p:sldId id="278" r:id="rId24"/>
    <p:sldId id="279" r:id="rId25"/>
    <p:sldId id="280" r:id="rId26"/>
    <p:sldId id="297" r:id="rId27"/>
    <p:sldId id="298" r:id="rId28"/>
  </p:sldIdLst>
  <p:sldSz cx="9144000" cy="6858000" type="screen4x3"/>
  <p:notesSz cx="9601200" cy="73152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clrMru>
    <a:srgbClr val="0000FF"/>
    <a:srgbClr val="FFFFCC"/>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091" autoAdjust="0"/>
    <p:restoredTop sz="94660"/>
  </p:normalViewPr>
  <p:slideViewPr>
    <p:cSldViewPr>
      <p:cViewPr varScale="1">
        <p:scale>
          <a:sx n="110" d="100"/>
          <a:sy n="110" d="100"/>
        </p:scale>
        <p:origin x="-246" y="-84"/>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notesMaster" Target="notesMasters/notes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viewProps" Target="view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handoutMaster" Target="handoutMasters/handout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wmf"/></Relationships>
</file>

<file path=ppt/drawings/_rels/vmlDrawing10.vml.rels><?xml version="1.0" encoding="UTF-8" standalone="yes"?>
<Relationships xmlns="http://schemas.openxmlformats.org/package/2006/relationships"><Relationship Id="rId1" Type="http://schemas.openxmlformats.org/officeDocument/2006/relationships/image" Target="../media/image20.emf"/></Relationships>
</file>

<file path=ppt/drawings/_rels/vmlDrawing2.vml.rels><?xml version="1.0" encoding="UTF-8" standalone="yes"?>
<Relationships xmlns="http://schemas.openxmlformats.org/package/2006/relationships"><Relationship Id="rId3" Type="http://schemas.openxmlformats.org/officeDocument/2006/relationships/image" Target="../media/image4.wmf"/><Relationship Id="rId2" Type="http://schemas.openxmlformats.org/officeDocument/2006/relationships/image" Target="../media/image3.wmf"/><Relationship Id="rId1" Type="http://schemas.openxmlformats.org/officeDocument/2006/relationships/image" Target="../media/image2.wmf"/><Relationship Id="rId4" Type="http://schemas.openxmlformats.org/officeDocument/2006/relationships/image" Target="../media/image5.wmf"/></Relationships>
</file>

<file path=ppt/drawings/_rels/vmlDrawing3.vml.rels><?xml version="1.0" encoding="UTF-8" standalone="yes"?>
<Relationships xmlns="http://schemas.openxmlformats.org/package/2006/relationships"><Relationship Id="rId3" Type="http://schemas.openxmlformats.org/officeDocument/2006/relationships/image" Target="../media/image7.wmf"/><Relationship Id="rId2" Type="http://schemas.openxmlformats.org/officeDocument/2006/relationships/image" Target="../media/image6.wmf"/><Relationship Id="rId1" Type="http://schemas.openxmlformats.org/officeDocument/2006/relationships/image" Target="../media/image2.wmf"/><Relationship Id="rId4" Type="http://schemas.openxmlformats.org/officeDocument/2006/relationships/image" Target="../media/image8.wmf"/></Relationships>
</file>

<file path=ppt/drawings/_rels/vmlDrawing4.vml.rels><?xml version="1.0" encoding="UTF-8" standalone="yes"?>
<Relationships xmlns="http://schemas.openxmlformats.org/package/2006/relationships"><Relationship Id="rId3" Type="http://schemas.openxmlformats.org/officeDocument/2006/relationships/image" Target="../media/image11.wmf"/><Relationship Id="rId2" Type="http://schemas.openxmlformats.org/officeDocument/2006/relationships/image" Target="../media/image10.wmf"/><Relationship Id="rId1" Type="http://schemas.openxmlformats.org/officeDocument/2006/relationships/image" Target="../media/image9.wmf"/><Relationship Id="rId4" Type="http://schemas.openxmlformats.org/officeDocument/2006/relationships/image" Target="../media/image12.wmf"/></Relationships>
</file>

<file path=ppt/drawings/_rels/vmlDrawing5.vml.rels><?xml version="1.0" encoding="UTF-8" standalone="yes"?>
<Relationships xmlns="http://schemas.openxmlformats.org/package/2006/relationships"><Relationship Id="rId3" Type="http://schemas.openxmlformats.org/officeDocument/2006/relationships/image" Target="../media/image14.wmf"/><Relationship Id="rId2" Type="http://schemas.openxmlformats.org/officeDocument/2006/relationships/image" Target="../media/image13.wmf"/><Relationship Id="rId1" Type="http://schemas.openxmlformats.org/officeDocument/2006/relationships/image" Target="../media/image12.wmf"/><Relationship Id="rId4" Type="http://schemas.openxmlformats.org/officeDocument/2006/relationships/image" Target="../media/image15.wmf"/></Relationships>
</file>

<file path=ppt/drawings/_rels/vmlDrawing6.vml.rels><?xml version="1.0" encoding="UTF-8" standalone="yes"?>
<Relationships xmlns="http://schemas.openxmlformats.org/package/2006/relationships"><Relationship Id="rId1" Type="http://schemas.openxmlformats.org/officeDocument/2006/relationships/image" Target="../media/image16.emf"/></Relationships>
</file>

<file path=ppt/drawings/_rels/vmlDrawing7.vml.rels><?xml version="1.0" encoding="UTF-8" standalone="yes"?>
<Relationships xmlns="http://schemas.openxmlformats.org/package/2006/relationships"><Relationship Id="rId1" Type="http://schemas.openxmlformats.org/officeDocument/2006/relationships/image" Target="../media/image17.emf"/></Relationships>
</file>

<file path=ppt/drawings/_rels/vmlDrawing8.vml.rels><?xml version="1.0" encoding="UTF-8" standalone="yes"?>
<Relationships xmlns="http://schemas.openxmlformats.org/package/2006/relationships"><Relationship Id="rId1" Type="http://schemas.openxmlformats.org/officeDocument/2006/relationships/image" Target="../media/image18.emf"/></Relationships>
</file>

<file path=ppt/drawings/_rels/vmlDrawing9.vml.rels><?xml version="1.0" encoding="UTF-8" standalone="yes"?>
<Relationships xmlns="http://schemas.openxmlformats.org/package/2006/relationships"><Relationship Id="rId1" Type="http://schemas.openxmlformats.org/officeDocument/2006/relationships/image" Target="../media/image19.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4160520" cy="367030"/>
          </a:xfrm>
          <a:prstGeom prst="rect">
            <a:avLst/>
          </a:prstGeom>
        </p:spPr>
        <p:txBody>
          <a:bodyPr vert="horz" lIns="96661" tIns="48331" rIns="96661" bIns="48331" rtlCol="0"/>
          <a:lstStyle>
            <a:lvl1pPr algn="l">
              <a:defRPr sz="1300"/>
            </a:lvl1pPr>
          </a:lstStyle>
          <a:p>
            <a:r>
              <a:rPr lang="en-US" smtClean="0"/>
              <a:t>TOBIC 4A -PRECEDENCE DIAGRAMMING</a:t>
            </a:r>
            <a:endParaRPr lang="en-US"/>
          </a:p>
        </p:txBody>
      </p:sp>
      <p:sp>
        <p:nvSpPr>
          <p:cNvPr id="3" name="Date Placeholder 2"/>
          <p:cNvSpPr>
            <a:spLocks noGrp="1"/>
          </p:cNvSpPr>
          <p:nvPr>
            <p:ph type="dt" sz="quarter" idx="1"/>
          </p:nvPr>
        </p:nvSpPr>
        <p:spPr>
          <a:xfrm>
            <a:off x="5438458" y="1"/>
            <a:ext cx="4160520" cy="367030"/>
          </a:xfrm>
          <a:prstGeom prst="rect">
            <a:avLst/>
          </a:prstGeom>
        </p:spPr>
        <p:txBody>
          <a:bodyPr vert="horz" lIns="96661" tIns="48331" rIns="96661" bIns="48331" rtlCol="0"/>
          <a:lstStyle>
            <a:lvl1pPr algn="r">
              <a:defRPr sz="1300"/>
            </a:lvl1pPr>
          </a:lstStyle>
          <a:p>
            <a:fld id="{5BCF8ED2-2DF1-40FA-9AC0-B830F7AE9667}" type="datetime3">
              <a:rPr lang="en-US" smtClean="0"/>
              <a:pPr/>
              <a:t>20 November 2014</a:t>
            </a:fld>
            <a:endParaRPr lang="en-US"/>
          </a:p>
        </p:txBody>
      </p:sp>
      <p:sp>
        <p:nvSpPr>
          <p:cNvPr id="4" name="Footer Placeholder 3"/>
          <p:cNvSpPr>
            <a:spLocks noGrp="1"/>
          </p:cNvSpPr>
          <p:nvPr>
            <p:ph type="ftr" sz="quarter" idx="2"/>
          </p:nvPr>
        </p:nvSpPr>
        <p:spPr>
          <a:xfrm>
            <a:off x="0" y="6948171"/>
            <a:ext cx="4160520" cy="367029"/>
          </a:xfrm>
          <a:prstGeom prst="rect">
            <a:avLst/>
          </a:prstGeom>
        </p:spPr>
        <p:txBody>
          <a:bodyPr vert="horz" lIns="96661" tIns="48331" rIns="96661" bIns="48331" rtlCol="0" anchor="b"/>
          <a:lstStyle>
            <a:lvl1pPr algn="l">
              <a:defRPr sz="1300"/>
            </a:lvl1pPr>
          </a:lstStyle>
          <a:p>
            <a:r>
              <a:rPr lang="en-US" smtClean="0"/>
              <a:t>GE404 - ENGINEERING MANAGEMENT</a:t>
            </a:r>
            <a:endParaRPr lang="en-US"/>
          </a:p>
        </p:txBody>
      </p:sp>
      <p:sp>
        <p:nvSpPr>
          <p:cNvPr id="5" name="Slide Number Placeholder 4"/>
          <p:cNvSpPr>
            <a:spLocks noGrp="1"/>
          </p:cNvSpPr>
          <p:nvPr>
            <p:ph type="sldNum" sz="quarter" idx="3"/>
          </p:nvPr>
        </p:nvSpPr>
        <p:spPr>
          <a:xfrm>
            <a:off x="5438458" y="6948171"/>
            <a:ext cx="4160520" cy="367029"/>
          </a:xfrm>
          <a:prstGeom prst="rect">
            <a:avLst/>
          </a:prstGeom>
        </p:spPr>
        <p:txBody>
          <a:bodyPr vert="horz" lIns="96661" tIns="48331" rIns="96661" bIns="48331" rtlCol="0" anchor="b"/>
          <a:lstStyle>
            <a:lvl1pPr algn="r">
              <a:defRPr sz="1300"/>
            </a:lvl1pPr>
          </a:lstStyle>
          <a:p>
            <a:fld id="{E94225A8-1425-4092-A176-6468F06378FC}" type="slidenum">
              <a:rPr lang="en-US" smtClean="0"/>
              <a:pPr/>
              <a:t>‹#›</a:t>
            </a:fld>
            <a:endParaRPr lang="en-US"/>
          </a:p>
        </p:txBody>
      </p:sp>
    </p:spTree>
    <p:extLst>
      <p:ext uri="{BB962C8B-B14F-4D97-AF65-F5344CB8AC3E}">
        <p14:creationId xmlns:p14="http://schemas.microsoft.com/office/powerpoint/2010/main" xmlns="" val="1450508747"/>
      </p:ext>
    </p:extLst>
  </p:cSld>
  <p:clrMap bg1="lt1" tx1="dk1" bg2="lt2" tx2="dk2" accent1="accent1" accent2="accent2" accent3="accent3" accent4="accent4" accent5="accent5" accent6="accent6" hlink="hlink" folHlink="folHlink"/>
  <p:hf/>
</p:handoutMaster>
</file>

<file path=ppt/media/image1.wmf>
</file>

<file path=ppt/media/image10.wmf>
</file>

<file path=ppt/media/image11.wmf>
</file>

<file path=ppt/media/image12.wmf>
</file>

<file path=ppt/media/image13.wmf>
</file>

<file path=ppt/media/image14.wmf>
</file>

<file path=ppt/media/image15.wmf>
</file>

<file path=ppt/media/image2.wmf>
</file>

<file path=ppt/media/image3.wmf>
</file>

<file path=ppt/media/image4.wmf>
</file>

<file path=ppt/media/image5.wmf>
</file>

<file path=ppt/media/image6.wmf>
</file>

<file path=ppt/media/image7.wmf>
</file>

<file path=ppt/media/image8.wmf>
</file>

<file path=ppt/media/image9.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4160520" cy="365760"/>
          </a:xfrm>
          <a:prstGeom prst="rect">
            <a:avLst/>
          </a:prstGeom>
        </p:spPr>
        <p:txBody>
          <a:bodyPr vert="horz" lIns="96661" tIns="48331" rIns="96661" bIns="48331" rtlCol="0"/>
          <a:lstStyle>
            <a:lvl1pPr algn="l">
              <a:defRPr sz="1300"/>
            </a:lvl1pPr>
          </a:lstStyle>
          <a:p>
            <a:r>
              <a:rPr lang="en-US" smtClean="0"/>
              <a:t>TOBIC 4A -PRECEDENCE DIAGRAMMING</a:t>
            </a:r>
            <a:endParaRPr lang="en-US"/>
          </a:p>
        </p:txBody>
      </p:sp>
      <p:sp>
        <p:nvSpPr>
          <p:cNvPr id="3" name="Date Placeholder 2"/>
          <p:cNvSpPr>
            <a:spLocks noGrp="1"/>
          </p:cNvSpPr>
          <p:nvPr>
            <p:ph type="dt" idx="1"/>
          </p:nvPr>
        </p:nvSpPr>
        <p:spPr>
          <a:xfrm>
            <a:off x="5438458" y="0"/>
            <a:ext cx="4160520" cy="365760"/>
          </a:xfrm>
          <a:prstGeom prst="rect">
            <a:avLst/>
          </a:prstGeom>
        </p:spPr>
        <p:txBody>
          <a:bodyPr vert="horz" lIns="96661" tIns="48331" rIns="96661" bIns="48331" rtlCol="0"/>
          <a:lstStyle>
            <a:lvl1pPr algn="r">
              <a:defRPr sz="1300"/>
            </a:lvl1pPr>
          </a:lstStyle>
          <a:p>
            <a:fld id="{43AD29B4-7B27-4998-86FA-105B6646E316}" type="datetime3">
              <a:rPr lang="en-US" smtClean="0"/>
              <a:pPr/>
              <a:t>20 November 2014</a:t>
            </a:fld>
            <a:endParaRPr lang="en-US"/>
          </a:p>
        </p:txBody>
      </p:sp>
      <p:sp>
        <p:nvSpPr>
          <p:cNvPr id="4" name="Slide Image Placeholder 3"/>
          <p:cNvSpPr>
            <a:spLocks noGrp="1" noRot="1" noChangeAspect="1"/>
          </p:cNvSpPr>
          <p:nvPr>
            <p:ph type="sldImg" idx="2"/>
          </p:nvPr>
        </p:nvSpPr>
        <p:spPr>
          <a:xfrm>
            <a:off x="2971800" y="549275"/>
            <a:ext cx="3657600" cy="2743200"/>
          </a:xfrm>
          <a:prstGeom prst="rect">
            <a:avLst/>
          </a:prstGeom>
          <a:noFill/>
          <a:ln w="12700">
            <a:solidFill>
              <a:prstClr val="black"/>
            </a:solidFill>
          </a:ln>
        </p:spPr>
        <p:txBody>
          <a:bodyPr vert="horz" lIns="96661" tIns="48331" rIns="96661" bIns="48331" rtlCol="0" anchor="ctr"/>
          <a:lstStyle/>
          <a:p>
            <a:endParaRPr lang="en-US"/>
          </a:p>
        </p:txBody>
      </p:sp>
      <p:sp>
        <p:nvSpPr>
          <p:cNvPr id="5" name="Notes Placeholder 4"/>
          <p:cNvSpPr>
            <a:spLocks noGrp="1"/>
          </p:cNvSpPr>
          <p:nvPr>
            <p:ph type="body" sz="quarter" idx="3"/>
          </p:nvPr>
        </p:nvSpPr>
        <p:spPr>
          <a:xfrm>
            <a:off x="960120" y="3474720"/>
            <a:ext cx="7680960" cy="3291840"/>
          </a:xfrm>
          <a:prstGeom prst="rect">
            <a:avLst/>
          </a:prstGeom>
        </p:spPr>
        <p:txBody>
          <a:bodyPr vert="horz" lIns="96661" tIns="48331" rIns="96661" bIns="48331"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6948171"/>
            <a:ext cx="4160520" cy="365760"/>
          </a:xfrm>
          <a:prstGeom prst="rect">
            <a:avLst/>
          </a:prstGeom>
        </p:spPr>
        <p:txBody>
          <a:bodyPr vert="horz" lIns="96661" tIns="48331" rIns="96661" bIns="48331" rtlCol="0" anchor="b"/>
          <a:lstStyle>
            <a:lvl1pPr algn="l">
              <a:defRPr sz="1300"/>
            </a:lvl1pPr>
          </a:lstStyle>
          <a:p>
            <a:r>
              <a:rPr lang="en-US" smtClean="0"/>
              <a:t>GE404 - ENGINEERING MANAGEMENT</a:t>
            </a:r>
            <a:endParaRPr lang="en-US"/>
          </a:p>
        </p:txBody>
      </p:sp>
      <p:sp>
        <p:nvSpPr>
          <p:cNvPr id="7" name="Slide Number Placeholder 6"/>
          <p:cNvSpPr>
            <a:spLocks noGrp="1"/>
          </p:cNvSpPr>
          <p:nvPr>
            <p:ph type="sldNum" sz="quarter" idx="5"/>
          </p:nvPr>
        </p:nvSpPr>
        <p:spPr>
          <a:xfrm>
            <a:off x="5438458" y="6948171"/>
            <a:ext cx="4160520" cy="365760"/>
          </a:xfrm>
          <a:prstGeom prst="rect">
            <a:avLst/>
          </a:prstGeom>
        </p:spPr>
        <p:txBody>
          <a:bodyPr vert="horz" lIns="96661" tIns="48331" rIns="96661" bIns="48331" rtlCol="0" anchor="b"/>
          <a:lstStyle>
            <a:lvl1pPr algn="r">
              <a:defRPr sz="1300"/>
            </a:lvl1pPr>
          </a:lstStyle>
          <a:p>
            <a:fld id="{AFFF5DF1-8547-4AD4-9097-43085CA84482}" type="slidenum">
              <a:rPr lang="en-US" smtClean="0"/>
              <a:pPr/>
              <a:t>‹#›</a:t>
            </a:fld>
            <a:endParaRPr lang="en-US"/>
          </a:p>
        </p:txBody>
      </p:sp>
    </p:spTree>
    <p:extLst>
      <p:ext uri="{BB962C8B-B14F-4D97-AF65-F5344CB8AC3E}">
        <p14:creationId xmlns:p14="http://schemas.microsoft.com/office/powerpoint/2010/main" xmlns="" val="3568789978"/>
      </p:ext>
    </p:extLst>
  </p:cSld>
  <p:clrMap bg1="lt1" tx1="dk1" bg2="lt2" tx2="dk2" accent1="accent1" accent2="accent2" accent3="accent3" accent4="accent4" accent5="accent5" accent6="accent6" hlink="hlink" folHlink="folHlink"/>
  <p:hf/>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r>
              <a:rPr lang="en-US" smtClean="0"/>
              <a:t>TOBIC 4A -PRECEDENCE DIAGRAMMING</a:t>
            </a:r>
            <a:endParaRPr lang="en-US"/>
          </a:p>
        </p:txBody>
      </p:sp>
      <p:sp>
        <p:nvSpPr>
          <p:cNvPr id="5" name="Date Placeholder 4"/>
          <p:cNvSpPr>
            <a:spLocks noGrp="1"/>
          </p:cNvSpPr>
          <p:nvPr>
            <p:ph type="dt" idx="11"/>
          </p:nvPr>
        </p:nvSpPr>
        <p:spPr/>
        <p:txBody>
          <a:bodyPr/>
          <a:lstStyle/>
          <a:p>
            <a:fld id="{4C9E634E-DED3-4846-821C-6E77019F1CCE}" type="datetime3">
              <a:rPr lang="en-US" smtClean="0"/>
              <a:pPr/>
              <a:t>20 November 2014</a:t>
            </a:fld>
            <a:endParaRPr lang="en-US"/>
          </a:p>
        </p:txBody>
      </p:sp>
      <p:sp>
        <p:nvSpPr>
          <p:cNvPr id="6" name="Footer Placeholder 5"/>
          <p:cNvSpPr>
            <a:spLocks noGrp="1"/>
          </p:cNvSpPr>
          <p:nvPr>
            <p:ph type="ftr" sz="quarter" idx="12"/>
          </p:nvPr>
        </p:nvSpPr>
        <p:spPr/>
        <p:txBody>
          <a:bodyPr/>
          <a:lstStyle/>
          <a:p>
            <a:r>
              <a:rPr lang="en-US" smtClean="0"/>
              <a:t>GE404 - ENGINEERING MANAGEMENT</a:t>
            </a:r>
            <a:endParaRPr lang="en-US"/>
          </a:p>
        </p:txBody>
      </p:sp>
      <p:sp>
        <p:nvSpPr>
          <p:cNvPr id="7" name="Slide Number Placeholder 6"/>
          <p:cNvSpPr>
            <a:spLocks noGrp="1"/>
          </p:cNvSpPr>
          <p:nvPr>
            <p:ph type="sldNum" sz="quarter" idx="13"/>
          </p:nvPr>
        </p:nvSpPr>
        <p:spPr/>
        <p:txBody>
          <a:bodyPr/>
          <a:lstStyle/>
          <a:p>
            <a:fld id="{AFFF5DF1-8547-4AD4-9097-43085CA84482}" type="slidenum">
              <a:rPr lang="en-US" smtClean="0"/>
              <a:pPr/>
              <a:t>1</a:t>
            </a:fld>
            <a:endParaRPr lang="en-US"/>
          </a:p>
        </p:txBody>
      </p:sp>
    </p:spTree>
    <p:extLst>
      <p:ext uri="{BB962C8B-B14F-4D97-AF65-F5344CB8AC3E}">
        <p14:creationId xmlns:p14="http://schemas.microsoft.com/office/powerpoint/2010/main" xmlns="" val="322732513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AFFF5DF1-8547-4AD4-9097-43085CA84482}" type="slidenum">
              <a:rPr lang="en-US" smtClean="0"/>
              <a:pPr/>
              <a:t>2</a:t>
            </a:fld>
            <a:endParaRPr lang="en-US"/>
          </a:p>
        </p:txBody>
      </p:sp>
      <p:sp>
        <p:nvSpPr>
          <p:cNvPr id="5" name="Date Placeholder 4"/>
          <p:cNvSpPr>
            <a:spLocks noGrp="1"/>
          </p:cNvSpPr>
          <p:nvPr>
            <p:ph type="dt" idx="11"/>
          </p:nvPr>
        </p:nvSpPr>
        <p:spPr/>
        <p:txBody>
          <a:bodyPr/>
          <a:lstStyle/>
          <a:p>
            <a:fld id="{E0868001-5B6C-4713-89C7-93DA25D188EA}" type="datetime3">
              <a:rPr lang="en-US" smtClean="0"/>
              <a:pPr/>
              <a:t>20 November 2014</a:t>
            </a:fld>
            <a:endParaRPr lang="en-US"/>
          </a:p>
        </p:txBody>
      </p:sp>
      <p:sp>
        <p:nvSpPr>
          <p:cNvPr id="6" name="Footer Placeholder 5"/>
          <p:cNvSpPr>
            <a:spLocks noGrp="1"/>
          </p:cNvSpPr>
          <p:nvPr>
            <p:ph type="ftr" sz="quarter" idx="12"/>
          </p:nvPr>
        </p:nvSpPr>
        <p:spPr/>
        <p:txBody>
          <a:bodyPr/>
          <a:lstStyle/>
          <a:p>
            <a:r>
              <a:rPr lang="en-US" smtClean="0"/>
              <a:t>GE404 - ENGINEERING MANAGEMENT</a:t>
            </a:r>
            <a:endParaRPr lang="en-US"/>
          </a:p>
        </p:txBody>
      </p:sp>
      <p:sp>
        <p:nvSpPr>
          <p:cNvPr id="7" name="Header Placeholder 6"/>
          <p:cNvSpPr>
            <a:spLocks noGrp="1"/>
          </p:cNvSpPr>
          <p:nvPr>
            <p:ph type="hdr" sz="quarter" idx="13"/>
          </p:nvPr>
        </p:nvSpPr>
        <p:spPr/>
        <p:txBody>
          <a:bodyPr/>
          <a:lstStyle/>
          <a:p>
            <a:r>
              <a:rPr lang="en-US" smtClean="0"/>
              <a:t>TOBIC 4A -PRECEDENCE DIAGRAMMING</a:t>
            </a:r>
            <a:endParaRPr lang="en-US"/>
          </a:p>
        </p:txBody>
      </p:sp>
    </p:spTree>
    <p:extLst>
      <p:ext uri="{BB962C8B-B14F-4D97-AF65-F5344CB8AC3E}">
        <p14:creationId xmlns:p14="http://schemas.microsoft.com/office/powerpoint/2010/main" xmlns="" val="23304781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AFFF5DF1-8547-4AD4-9097-43085CA84482}" type="slidenum">
              <a:rPr lang="en-US" smtClean="0"/>
              <a:pPr/>
              <a:t>10</a:t>
            </a:fld>
            <a:endParaRPr lang="en-US"/>
          </a:p>
        </p:txBody>
      </p:sp>
      <p:sp>
        <p:nvSpPr>
          <p:cNvPr id="5" name="Date Placeholder 4"/>
          <p:cNvSpPr>
            <a:spLocks noGrp="1"/>
          </p:cNvSpPr>
          <p:nvPr>
            <p:ph type="dt" idx="11"/>
          </p:nvPr>
        </p:nvSpPr>
        <p:spPr/>
        <p:txBody>
          <a:bodyPr/>
          <a:lstStyle/>
          <a:p>
            <a:fld id="{D1221C53-DFD9-4330-A563-71B2AD7E5900}" type="datetime3">
              <a:rPr lang="en-US" smtClean="0"/>
              <a:pPr/>
              <a:t>20 November 2014</a:t>
            </a:fld>
            <a:endParaRPr lang="en-US"/>
          </a:p>
        </p:txBody>
      </p:sp>
      <p:sp>
        <p:nvSpPr>
          <p:cNvPr id="6" name="Footer Placeholder 5"/>
          <p:cNvSpPr>
            <a:spLocks noGrp="1"/>
          </p:cNvSpPr>
          <p:nvPr>
            <p:ph type="ftr" sz="quarter" idx="12"/>
          </p:nvPr>
        </p:nvSpPr>
        <p:spPr/>
        <p:txBody>
          <a:bodyPr/>
          <a:lstStyle/>
          <a:p>
            <a:r>
              <a:rPr lang="en-US" smtClean="0"/>
              <a:t>GE404 - ENGINEERING MANAGEMENT</a:t>
            </a:r>
            <a:endParaRPr lang="en-US"/>
          </a:p>
        </p:txBody>
      </p:sp>
      <p:sp>
        <p:nvSpPr>
          <p:cNvPr id="7" name="Header Placeholder 6"/>
          <p:cNvSpPr>
            <a:spLocks noGrp="1"/>
          </p:cNvSpPr>
          <p:nvPr>
            <p:ph type="hdr" sz="quarter" idx="13"/>
          </p:nvPr>
        </p:nvSpPr>
        <p:spPr/>
        <p:txBody>
          <a:bodyPr/>
          <a:lstStyle/>
          <a:p>
            <a:r>
              <a:rPr lang="en-US" smtClean="0"/>
              <a:t>TOBIC 4A -PRECEDENCE DIAGRAMMING</a:t>
            </a:r>
            <a:endParaRPr lang="en-US"/>
          </a:p>
        </p:txBody>
      </p:sp>
    </p:spTree>
    <p:extLst>
      <p:ext uri="{BB962C8B-B14F-4D97-AF65-F5344CB8AC3E}">
        <p14:creationId xmlns:p14="http://schemas.microsoft.com/office/powerpoint/2010/main" xmlns="" val="93034849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r>
              <a:rPr lang="en-US" smtClean="0"/>
              <a:t>6/12/2013 1:52 PM</a:t>
            </a:r>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4FEA8D-164C-466C-98A8-880CDDD36D9A}"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r>
              <a:rPr lang="en-US" smtClean="0"/>
              <a:t>6/12/2013 1:52 PM</a:t>
            </a:r>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4FEA8D-164C-466C-98A8-880CDDD36D9A}"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r>
              <a:rPr lang="en-US" smtClean="0"/>
              <a:t>6/12/2013 1:52 PM</a:t>
            </a:r>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4FEA8D-164C-466C-98A8-880CDDD36D9A}"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r>
              <a:rPr lang="en-US" smtClean="0"/>
              <a:t>6/12/2013 1:52 PM</a:t>
            </a:r>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4FEA8D-164C-466C-98A8-880CDDD36D9A}"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r>
              <a:rPr lang="en-US" smtClean="0"/>
              <a:t>6/12/2013 1:52 PM</a:t>
            </a:r>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4FEA8D-164C-466C-98A8-880CDDD36D9A}"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r>
              <a:rPr lang="en-US" smtClean="0"/>
              <a:t>6/12/2013 1:52 PM</a:t>
            </a:r>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4FEA8D-164C-466C-98A8-880CDDD36D9A}"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r>
              <a:rPr lang="en-US" smtClean="0"/>
              <a:t>6/12/2013 1:52 PM</a:t>
            </a:r>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4FEA8D-164C-466C-98A8-880CDDD36D9A}"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r>
              <a:rPr lang="en-US" smtClean="0"/>
              <a:t>6/12/2013 1:52 PM</a:t>
            </a:r>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4FEA8D-164C-466C-98A8-880CDDD36D9A}"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r>
              <a:rPr lang="en-US" smtClean="0"/>
              <a:t>6/12/2013 1:52 PM</a:t>
            </a:r>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4FEA8D-164C-466C-98A8-880CDDD36D9A}"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r>
              <a:rPr lang="en-US" smtClean="0"/>
              <a:t>6/12/2013 1:52 PM</a:t>
            </a:r>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4FEA8D-164C-466C-98A8-880CDDD36D9A}"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r>
              <a:rPr lang="en-US" smtClean="0"/>
              <a:t>6/12/2013 1:52 PM</a:t>
            </a:r>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4FEA8D-164C-466C-98A8-880CDDD36D9A}"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en-US" smtClean="0"/>
              <a:t>6/12/2013 1:52 PM</a:t>
            </a:r>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74FEA8D-164C-466C-98A8-880CDDD36D9A}"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1.xml"/><Relationship Id="rId1" Type="http://schemas.openxmlformats.org/officeDocument/2006/relationships/vmlDrawing" Target="../drawings/vmlDrawing2.vml"/><Relationship Id="rId6" Type="http://schemas.openxmlformats.org/officeDocument/2006/relationships/oleObject" Target="../embeddings/oleObject5.bin"/><Relationship Id="rId5" Type="http://schemas.openxmlformats.org/officeDocument/2006/relationships/oleObject" Target="../embeddings/oleObject4.bin"/><Relationship Id="rId4" Type="http://schemas.openxmlformats.org/officeDocument/2006/relationships/oleObject" Target="../embeddings/oleObject3.bin"/></Relationships>
</file>

<file path=ppt/slides/_rels/slide12.xml.rels><?xml version="1.0" encoding="UTF-8" standalone="yes"?>
<Relationships xmlns="http://schemas.openxmlformats.org/package/2006/relationships"><Relationship Id="rId3" Type="http://schemas.openxmlformats.org/officeDocument/2006/relationships/oleObject" Target="../embeddings/oleObject6.bin"/><Relationship Id="rId2" Type="http://schemas.openxmlformats.org/officeDocument/2006/relationships/slideLayout" Target="../slideLayouts/slideLayout1.xml"/><Relationship Id="rId1" Type="http://schemas.openxmlformats.org/officeDocument/2006/relationships/vmlDrawing" Target="../drawings/vmlDrawing3.vml"/><Relationship Id="rId6" Type="http://schemas.openxmlformats.org/officeDocument/2006/relationships/oleObject" Target="../embeddings/oleObject9.bin"/><Relationship Id="rId5" Type="http://schemas.openxmlformats.org/officeDocument/2006/relationships/oleObject" Target="../embeddings/oleObject8.bin"/><Relationship Id="rId4" Type="http://schemas.openxmlformats.org/officeDocument/2006/relationships/oleObject" Target="../embeddings/oleObject7.bin"/></Relationships>
</file>

<file path=ppt/slides/_rels/slide13.xml.rels><?xml version="1.0" encoding="UTF-8" standalone="yes"?>
<Relationships xmlns="http://schemas.openxmlformats.org/package/2006/relationships"><Relationship Id="rId3" Type="http://schemas.openxmlformats.org/officeDocument/2006/relationships/oleObject" Target="../embeddings/oleObject10.bin"/><Relationship Id="rId2" Type="http://schemas.openxmlformats.org/officeDocument/2006/relationships/slideLayout" Target="../slideLayouts/slideLayout1.xml"/><Relationship Id="rId1" Type="http://schemas.openxmlformats.org/officeDocument/2006/relationships/vmlDrawing" Target="../drawings/vmlDrawing4.vml"/><Relationship Id="rId6" Type="http://schemas.openxmlformats.org/officeDocument/2006/relationships/oleObject" Target="../embeddings/oleObject13.bin"/><Relationship Id="rId5" Type="http://schemas.openxmlformats.org/officeDocument/2006/relationships/oleObject" Target="../embeddings/oleObject12.bin"/><Relationship Id="rId4" Type="http://schemas.openxmlformats.org/officeDocument/2006/relationships/oleObject" Target="../embeddings/oleObject11.bin"/></Relationships>
</file>

<file path=ppt/slides/_rels/slide14.xml.rels><?xml version="1.0" encoding="UTF-8" standalone="yes"?>
<Relationships xmlns="http://schemas.openxmlformats.org/package/2006/relationships"><Relationship Id="rId3" Type="http://schemas.openxmlformats.org/officeDocument/2006/relationships/oleObject" Target="../embeddings/oleObject14.bin"/><Relationship Id="rId2" Type="http://schemas.openxmlformats.org/officeDocument/2006/relationships/slideLayout" Target="../slideLayouts/slideLayout1.xml"/><Relationship Id="rId1" Type="http://schemas.openxmlformats.org/officeDocument/2006/relationships/vmlDrawing" Target="../drawings/vmlDrawing5.vml"/><Relationship Id="rId6" Type="http://schemas.openxmlformats.org/officeDocument/2006/relationships/oleObject" Target="../embeddings/oleObject17.bin"/><Relationship Id="rId5" Type="http://schemas.openxmlformats.org/officeDocument/2006/relationships/oleObject" Target="../embeddings/oleObject16.bin"/><Relationship Id="rId4" Type="http://schemas.openxmlformats.org/officeDocument/2006/relationships/oleObject" Target="../embeddings/oleObject15.bin"/></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3" Type="http://schemas.openxmlformats.org/officeDocument/2006/relationships/oleObject" Target="../embeddings/Microsoft_Office_Excel_97-2003_Worksheet1.xls"/><Relationship Id="rId2" Type="http://schemas.openxmlformats.org/officeDocument/2006/relationships/slideLayout" Target="../slideLayouts/slideLayout2.xml"/><Relationship Id="rId1" Type="http://schemas.openxmlformats.org/officeDocument/2006/relationships/vmlDrawing" Target="../drawings/vmlDrawing6.vml"/></Relationships>
</file>

<file path=ppt/slides/_rels/slide17.xml.rels><?xml version="1.0" encoding="UTF-8" standalone="yes"?>
<Relationships xmlns="http://schemas.openxmlformats.org/package/2006/relationships"><Relationship Id="rId3" Type="http://schemas.openxmlformats.org/officeDocument/2006/relationships/oleObject" Target="../embeddings/Microsoft_Office_Excel_97-2003_Worksheet2.xls"/><Relationship Id="rId2" Type="http://schemas.openxmlformats.org/officeDocument/2006/relationships/slideLayout" Target="../slideLayouts/slideLayout2.xml"/><Relationship Id="rId1" Type="http://schemas.openxmlformats.org/officeDocument/2006/relationships/vmlDrawing" Target="../drawings/vmlDrawing7.vml"/></Relationships>
</file>

<file path=ppt/slides/_rels/slide18.xml.rels><?xml version="1.0" encoding="UTF-8" standalone="yes"?>
<Relationships xmlns="http://schemas.openxmlformats.org/package/2006/relationships"><Relationship Id="rId3" Type="http://schemas.openxmlformats.org/officeDocument/2006/relationships/oleObject" Target="../embeddings/Microsoft_Office_Excel_97-2003_Worksheet3.xls"/><Relationship Id="rId2" Type="http://schemas.openxmlformats.org/officeDocument/2006/relationships/slideLayout" Target="../slideLayouts/slideLayout2.xml"/><Relationship Id="rId1" Type="http://schemas.openxmlformats.org/officeDocument/2006/relationships/vmlDrawing" Target="../drawings/vmlDrawing8.vml"/></Relationships>
</file>

<file path=ppt/slides/_rels/slide19.xml.rels><?xml version="1.0" encoding="UTF-8" standalone="yes"?>
<Relationships xmlns="http://schemas.openxmlformats.org/package/2006/relationships"><Relationship Id="rId3" Type="http://schemas.openxmlformats.org/officeDocument/2006/relationships/oleObject" Target="../embeddings/Microsoft_Office_Excel_97-2003_Worksheet4.xls"/><Relationship Id="rId2" Type="http://schemas.openxmlformats.org/officeDocument/2006/relationships/slideLayout" Target="../slideLayouts/slideLayout2.xml"/><Relationship Id="rId1" Type="http://schemas.openxmlformats.org/officeDocument/2006/relationships/vmlDrawing" Target="../drawings/vmlDrawing9.v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oleObject" Target="../embeddings/Microsoft_Office_Excel_97-2003_Worksheet5.xls"/><Relationship Id="rId2" Type="http://schemas.openxmlformats.org/officeDocument/2006/relationships/slideLayout" Target="../slideLayouts/slideLayout2.xml"/><Relationship Id="rId1" Type="http://schemas.openxmlformats.org/officeDocument/2006/relationships/vmlDrawing" Target="../drawings/vmlDrawing10.v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vmlDrawing" Target="../drawings/vmlDrawing1.v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40" name="AutoShape 2"/>
          <p:cNvSpPr>
            <a:spLocks noChangeArrowheads="1"/>
          </p:cNvSpPr>
          <p:nvPr/>
        </p:nvSpPr>
        <p:spPr bwMode="auto">
          <a:xfrm>
            <a:off x="2209800" y="2057400"/>
            <a:ext cx="6248400" cy="2209800"/>
          </a:xfrm>
          <a:prstGeom prst="roundRect">
            <a:avLst>
              <a:gd name="adj" fmla="val 16667"/>
            </a:avLst>
          </a:prstGeom>
          <a:solidFill>
            <a:schemeClr val="accent2"/>
          </a:solidFill>
          <a:ln>
            <a:noFill/>
          </a:ln>
          <a:effectLst>
            <a:outerShdw dist="107763" dir="2700000" algn="ctr" rotWithShape="0">
              <a:schemeClr val="bg2"/>
            </a:outerShdw>
          </a:effectLst>
          <a:extLst>
            <a:ext uri="{91240B29-F687-4F45-9708-019B960494DF}">
              <a14:hiddenLine xmlns:a14="http://schemas.microsoft.com/office/drawing/2010/main" xmlns="" w="9525">
                <a:solidFill>
                  <a:srgbClr val="000000"/>
                </a:solidFill>
                <a:round/>
                <a:headEnd/>
                <a:tailEnd/>
              </a14:hiddenLine>
            </a:ext>
          </a:extLst>
        </p:spPr>
        <p:txBody>
          <a:bodyPr wrap="none" lIns="0" tIns="0" rIns="0" bIns="0" anchor="ctr"/>
          <a:lstStyle/>
          <a:p>
            <a:endParaRPr lang="ar-SA"/>
          </a:p>
        </p:txBody>
      </p:sp>
      <p:sp>
        <p:nvSpPr>
          <p:cNvPr id="14341" name="Rectangle 3"/>
          <p:cNvSpPr>
            <a:spLocks noGrp="1" noChangeArrowheads="1"/>
          </p:cNvSpPr>
          <p:nvPr>
            <p:ph type="title"/>
          </p:nvPr>
        </p:nvSpPr>
        <p:spPr>
          <a:xfrm>
            <a:off x="1905000" y="2209800"/>
            <a:ext cx="6400800" cy="2133600"/>
          </a:xfrm>
          <a:noFill/>
        </p:spPr>
        <p:txBody>
          <a:bodyPr/>
          <a:lstStyle/>
          <a:p>
            <a:pPr algn="ctr">
              <a:buFont typeface="Webdings" pitchFamily="18" charset="2"/>
              <a:buNone/>
            </a:pPr>
            <a:r>
              <a:rPr lang="de-DE" sz="1200" dirty="0" smtClean="0">
                <a:solidFill>
                  <a:schemeClr val="bg1"/>
                </a:solidFill>
              </a:rPr>
              <a:t/>
            </a:r>
            <a:br>
              <a:rPr lang="de-DE" sz="1200" dirty="0" smtClean="0">
                <a:solidFill>
                  <a:schemeClr val="bg1"/>
                </a:solidFill>
              </a:rPr>
            </a:br>
            <a:r>
              <a:rPr lang="de-DE" sz="3600" dirty="0" smtClean="0">
                <a:solidFill>
                  <a:schemeClr val="bg1"/>
                </a:solidFill>
                <a:latin typeface="Albertus Extra Bold" pitchFamily="34" charset="0"/>
              </a:rPr>
              <a:t>Time Planning and Con</a:t>
            </a:r>
            <a:r>
              <a:rPr lang="de-DE" sz="3600" dirty="0" smtClean="0">
                <a:solidFill>
                  <a:schemeClr val="bg1"/>
                </a:solidFill>
              </a:rPr>
              <a:t>trol</a:t>
            </a:r>
            <a:br>
              <a:rPr lang="de-DE" sz="3600" dirty="0" smtClean="0">
                <a:solidFill>
                  <a:schemeClr val="bg1"/>
                </a:solidFill>
              </a:rPr>
            </a:br>
            <a:r>
              <a:rPr lang="de-DE" sz="3600" dirty="0" smtClean="0">
                <a:solidFill>
                  <a:schemeClr val="bg1"/>
                </a:solidFill>
              </a:rPr>
              <a:t/>
            </a:r>
            <a:br>
              <a:rPr lang="de-DE" sz="3600" dirty="0" smtClean="0">
                <a:solidFill>
                  <a:schemeClr val="bg1"/>
                </a:solidFill>
              </a:rPr>
            </a:br>
            <a:r>
              <a:rPr lang="en-US" sz="3200" dirty="0" smtClean="0">
                <a:solidFill>
                  <a:schemeClr val="bg1"/>
                </a:solidFill>
                <a:latin typeface="Arial Black" pitchFamily="34" charset="0"/>
              </a:rPr>
              <a:t>Precedence Diagram</a:t>
            </a:r>
            <a:endParaRPr lang="de-DE" sz="3200" dirty="0" smtClean="0">
              <a:solidFill>
                <a:schemeClr val="bg1"/>
              </a:solidFill>
              <a:latin typeface="Arial Black" pitchFamily="34" charset="0"/>
            </a:endParaRPr>
          </a:p>
        </p:txBody>
      </p:sp>
      <p:sp>
        <p:nvSpPr>
          <p:cNvPr id="14342" name="Line 4"/>
          <p:cNvSpPr>
            <a:spLocks noChangeShapeType="1"/>
          </p:cNvSpPr>
          <p:nvPr/>
        </p:nvSpPr>
        <p:spPr bwMode="auto">
          <a:xfrm>
            <a:off x="6934200" y="990600"/>
            <a:ext cx="0" cy="1066800"/>
          </a:xfrm>
          <a:prstGeom prst="line">
            <a:avLst/>
          </a:prstGeom>
          <a:noFill/>
          <a:ln w="38100">
            <a:solidFill>
              <a:srgbClr val="990000"/>
            </a:solidFill>
            <a:round/>
            <a:headEnd/>
            <a:tailEnd/>
          </a:ln>
          <a:extLst>
            <a:ext uri="{909E8E84-426E-40DD-AFC4-6F175D3DCCD1}">
              <a14:hiddenFill xmlns:a14="http://schemas.microsoft.com/office/drawing/2010/main" xmlns="">
                <a:noFill/>
              </a14:hiddenFill>
            </a:ext>
          </a:extLst>
        </p:spPr>
        <p:txBody>
          <a:bodyPr lIns="0" tIns="0" rIns="0" bIns="0"/>
          <a:lstStyle/>
          <a:p>
            <a:endParaRPr lang="ar-SA"/>
          </a:p>
        </p:txBody>
      </p:sp>
    </p:spTree>
    <p:extLst>
      <p:ext uri="{BB962C8B-B14F-4D97-AF65-F5344CB8AC3E}">
        <p14:creationId xmlns:p14="http://schemas.microsoft.com/office/powerpoint/2010/main" xmlns="" val="1545761207"/>
      </p:ext>
    </p:extLst>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ounded Rectangle 3"/>
          <p:cNvSpPr/>
          <p:nvPr/>
        </p:nvSpPr>
        <p:spPr>
          <a:xfrm>
            <a:off x="0" y="-1"/>
            <a:ext cx="9144000" cy="573000"/>
          </a:xfrm>
          <a:prstGeom prst="roundRect">
            <a:avLst>
              <a:gd name="adj" fmla="val 50000"/>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Bef>
                <a:spcPct val="0"/>
              </a:spcBef>
              <a:defRPr/>
            </a:pPr>
            <a:r>
              <a:rPr lang="en-US" sz="3600" b="1" i="1" dirty="0" smtClean="0">
                <a:solidFill>
                  <a:schemeClr val="bg1"/>
                </a:solidFill>
                <a:latin typeface="Times New Roman" pitchFamily="18" charset="0"/>
                <a:cs typeface="Times New Roman" pitchFamily="18" charset="0"/>
              </a:rPr>
              <a:t>Precedence Diagramming</a:t>
            </a:r>
            <a:r>
              <a:rPr lang="de-DE" sz="3600" b="1" i="1" dirty="0" smtClean="0">
                <a:solidFill>
                  <a:schemeClr val="bg1"/>
                </a:solidFill>
                <a:latin typeface="Times New Roman" pitchFamily="18" charset="0"/>
                <a:cs typeface="Times New Roman" pitchFamily="18" charset="0"/>
              </a:rPr>
              <a:t> </a:t>
            </a:r>
            <a:r>
              <a:rPr lang="en-US" sz="3600" b="1" i="1" dirty="0" smtClean="0">
                <a:solidFill>
                  <a:schemeClr val="bg1"/>
                </a:solidFill>
                <a:latin typeface="Times New Roman" pitchFamily="18" charset="0"/>
                <a:cs typeface="Times New Roman" pitchFamily="18" charset="0"/>
              </a:rPr>
              <a:t>Calculations</a:t>
            </a:r>
          </a:p>
        </p:txBody>
      </p:sp>
      <p:sp>
        <p:nvSpPr>
          <p:cNvPr id="8" name="Rectangle 3"/>
          <p:cNvSpPr>
            <a:spLocks noChangeArrowheads="1"/>
          </p:cNvSpPr>
          <p:nvPr/>
        </p:nvSpPr>
        <p:spPr bwMode="auto">
          <a:xfrm>
            <a:off x="300200" y="693768"/>
            <a:ext cx="3636404" cy="386854"/>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2400" b="1" i="1" dirty="0" smtClean="0">
                <a:solidFill>
                  <a:srgbClr val="CC3300"/>
                </a:solidFill>
                <a:latin typeface="Times New Roman" pitchFamily="18" charset="0"/>
                <a:cs typeface="Times New Roman" pitchFamily="18" charset="0"/>
              </a:rPr>
              <a:t>AON diagram</a:t>
            </a:r>
            <a:endParaRPr lang="de-DE" sz="2400" b="1" i="1" dirty="0">
              <a:solidFill>
                <a:srgbClr val="CC3300"/>
              </a:solidFill>
              <a:latin typeface="Times New Roman" pitchFamily="18" charset="0"/>
              <a:cs typeface="Times New Roman" pitchFamily="18" charset="0"/>
            </a:endParaRPr>
          </a:p>
        </p:txBody>
      </p:sp>
      <p:cxnSp>
        <p:nvCxnSpPr>
          <p:cNvPr id="27" name="Straight Connector 26"/>
          <p:cNvCxnSpPr/>
          <p:nvPr/>
        </p:nvCxnSpPr>
        <p:spPr bwMode="auto">
          <a:xfrm>
            <a:off x="1600200" y="4409528"/>
            <a:ext cx="914400" cy="914400"/>
          </a:xfrm>
          <a:prstGeom prst="line">
            <a:avLst/>
          </a:prstGeom>
          <a:noFill/>
          <a:ln w="9525" cap="flat" cmpd="sng" algn="ctr">
            <a:noFill/>
            <a:prstDash val="solid"/>
            <a:round/>
            <a:headEnd type="none" w="med" len="med"/>
            <a:tailEnd type="none" w="med" len="med"/>
          </a:ln>
          <a:effectLst/>
        </p:spPr>
      </p:cxnSp>
      <p:cxnSp>
        <p:nvCxnSpPr>
          <p:cNvPr id="28" name="Straight Connector 27"/>
          <p:cNvCxnSpPr/>
          <p:nvPr/>
        </p:nvCxnSpPr>
        <p:spPr bwMode="auto">
          <a:xfrm>
            <a:off x="1809750" y="3990428"/>
            <a:ext cx="704850" cy="1333500"/>
          </a:xfrm>
          <a:prstGeom prst="line">
            <a:avLst/>
          </a:prstGeom>
          <a:noFill/>
          <a:ln w="9525" cap="flat" cmpd="sng" algn="ctr">
            <a:noFill/>
            <a:prstDash val="solid"/>
            <a:round/>
            <a:headEnd type="none" w="med" len="med"/>
            <a:tailEnd type="none" w="med" len="med"/>
          </a:ln>
          <a:effectLst/>
        </p:spPr>
      </p:cxnSp>
      <p:grpSp>
        <p:nvGrpSpPr>
          <p:cNvPr id="16" name="Group 15"/>
          <p:cNvGrpSpPr/>
          <p:nvPr/>
        </p:nvGrpSpPr>
        <p:grpSpPr>
          <a:xfrm>
            <a:off x="227712" y="3955445"/>
            <a:ext cx="1114905" cy="1073755"/>
            <a:chOff x="227712" y="3193445"/>
            <a:chExt cx="1114905" cy="1073755"/>
          </a:xfrm>
        </p:grpSpPr>
        <p:sp>
          <p:nvSpPr>
            <p:cNvPr id="30" name="Rectangle 239"/>
            <p:cNvSpPr>
              <a:spLocks noChangeArrowheads="1"/>
            </p:cNvSpPr>
            <p:nvPr/>
          </p:nvSpPr>
          <p:spPr bwMode="auto">
            <a:xfrm>
              <a:off x="227712" y="3193445"/>
              <a:ext cx="1114905" cy="1073248"/>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A</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31" name="Rectangle 238"/>
            <p:cNvSpPr>
              <a:spLocks noChangeArrowheads="1"/>
            </p:cNvSpPr>
            <p:nvPr/>
          </p:nvSpPr>
          <p:spPr bwMode="auto">
            <a:xfrm>
              <a:off x="227712" y="3193952"/>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2" name="Rectangle 237"/>
            <p:cNvSpPr>
              <a:spLocks noChangeArrowheads="1"/>
            </p:cNvSpPr>
            <p:nvPr/>
          </p:nvSpPr>
          <p:spPr bwMode="auto">
            <a:xfrm>
              <a:off x="599347" y="3193952"/>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8</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33" name="Rectangle 236"/>
            <p:cNvSpPr>
              <a:spLocks noChangeArrowheads="1"/>
            </p:cNvSpPr>
            <p:nvPr/>
          </p:nvSpPr>
          <p:spPr bwMode="auto">
            <a:xfrm>
              <a:off x="970982" y="3193952"/>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4" name="Rectangle 235"/>
            <p:cNvSpPr>
              <a:spLocks noChangeArrowheads="1"/>
            </p:cNvSpPr>
            <p:nvPr/>
          </p:nvSpPr>
          <p:spPr bwMode="auto">
            <a:xfrm>
              <a:off x="227712" y="3909451"/>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5" name="Rectangle 234"/>
            <p:cNvSpPr>
              <a:spLocks noChangeArrowheads="1"/>
            </p:cNvSpPr>
            <p:nvPr/>
          </p:nvSpPr>
          <p:spPr bwMode="auto">
            <a:xfrm>
              <a:off x="599347" y="3909451"/>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6" name="Rectangle 233"/>
            <p:cNvSpPr>
              <a:spLocks noChangeArrowheads="1"/>
            </p:cNvSpPr>
            <p:nvPr/>
          </p:nvSpPr>
          <p:spPr bwMode="auto">
            <a:xfrm>
              <a:off x="970982" y="3909451"/>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grpSp>
        <p:nvGrpSpPr>
          <p:cNvPr id="3194" name="Group 3193"/>
          <p:cNvGrpSpPr/>
          <p:nvPr/>
        </p:nvGrpSpPr>
        <p:grpSpPr>
          <a:xfrm>
            <a:off x="1342617" y="3926754"/>
            <a:ext cx="1523078" cy="1102446"/>
            <a:chOff x="1342617" y="4079154"/>
            <a:chExt cx="1523078" cy="1102446"/>
          </a:xfrm>
        </p:grpSpPr>
        <p:grpSp>
          <p:nvGrpSpPr>
            <p:cNvPr id="38" name="Group 37"/>
            <p:cNvGrpSpPr/>
            <p:nvPr/>
          </p:nvGrpSpPr>
          <p:grpSpPr>
            <a:xfrm>
              <a:off x="1676400" y="4079154"/>
              <a:ext cx="1189295" cy="1102446"/>
              <a:chOff x="1958055" y="1488354"/>
              <a:chExt cx="1114905" cy="1102446"/>
            </a:xfrm>
          </p:grpSpPr>
          <p:sp>
            <p:nvSpPr>
              <p:cNvPr id="40" name="Rectangle 223"/>
              <p:cNvSpPr>
                <a:spLocks noChangeArrowheads="1"/>
              </p:cNvSpPr>
              <p:nvPr/>
            </p:nvSpPr>
            <p:spPr bwMode="auto">
              <a:xfrm>
                <a:off x="1958055" y="1503758"/>
                <a:ext cx="1114905" cy="108704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B</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47" name="Rectangle 222"/>
              <p:cNvSpPr>
                <a:spLocks noChangeArrowheads="1"/>
              </p:cNvSpPr>
              <p:nvPr/>
            </p:nvSpPr>
            <p:spPr bwMode="auto">
              <a:xfrm>
                <a:off x="1958055"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49" name="Rectangle 221"/>
              <p:cNvSpPr>
                <a:spLocks noChangeArrowheads="1"/>
              </p:cNvSpPr>
              <p:nvPr/>
            </p:nvSpPr>
            <p:spPr bwMode="auto">
              <a:xfrm>
                <a:off x="2329690"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12</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50" name="Rectangle 220"/>
              <p:cNvSpPr>
                <a:spLocks noChangeArrowheads="1"/>
              </p:cNvSpPr>
              <p:nvPr/>
            </p:nvSpPr>
            <p:spPr bwMode="auto">
              <a:xfrm>
                <a:off x="2701325"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1" name="Rectangle 219"/>
              <p:cNvSpPr>
                <a:spLocks noChangeArrowheads="1"/>
              </p:cNvSpPr>
              <p:nvPr/>
            </p:nvSpPr>
            <p:spPr bwMode="auto">
              <a:xfrm>
                <a:off x="1958055"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2" name="Rectangle 218"/>
              <p:cNvSpPr>
                <a:spLocks noChangeArrowheads="1"/>
              </p:cNvSpPr>
              <p:nvPr/>
            </p:nvSpPr>
            <p:spPr bwMode="auto">
              <a:xfrm>
                <a:off x="2329690"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3" name="Rectangle 217"/>
              <p:cNvSpPr>
                <a:spLocks noChangeArrowheads="1"/>
              </p:cNvSpPr>
              <p:nvPr/>
            </p:nvSpPr>
            <p:spPr bwMode="auto">
              <a:xfrm>
                <a:off x="2701325"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15" name="Straight Arrow Connector 14"/>
            <p:cNvCxnSpPr>
              <a:stCxn id="30" idx="3"/>
              <a:endCxn id="40" idx="1"/>
            </p:cNvCxnSpPr>
            <p:nvPr/>
          </p:nvCxnSpPr>
          <p:spPr>
            <a:xfrm flipV="1">
              <a:off x="1342617" y="4638079"/>
              <a:ext cx="333783" cy="639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3189" name="Group 3188"/>
          <p:cNvGrpSpPr/>
          <p:nvPr/>
        </p:nvGrpSpPr>
        <p:grpSpPr>
          <a:xfrm>
            <a:off x="2865695" y="3060648"/>
            <a:ext cx="1668241" cy="1425031"/>
            <a:chOff x="2865695" y="2308720"/>
            <a:chExt cx="1668241" cy="1425031"/>
          </a:xfrm>
        </p:grpSpPr>
        <p:grpSp>
          <p:nvGrpSpPr>
            <p:cNvPr id="65" name="Group 176"/>
            <p:cNvGrpSpPr>
              <a:grpSpLocks/>
            </p:cNvGrpSpPr>
            <p:nvPr/>
          </p:nvGrpSpPr>
          <p:grpSpPr bwMode="auto">
            <a:xfrm>
              <a:off x="3419031" y="2308720"/>
              <a:ext cx="1114905" cy="1072871"/>
              <a:chOff x="1740" y="6855"/>
              <a:chExt cx="2745" cy="2115"/>
            </a:xfrm>
          </p:grpSpPr>
          <p:sp>
            <p:nvSpPr>
              <p:cNvPr id="68" name="Rectangle 183"/>
              <p:cNvSpPr>
                <a:spLocks noChangeArrowheads="1"/>
              </p:cNvSpPr>
              <p:nvPr/>
            </p:nvSpPr>
            <p:spPr bwMode="auto">
              <a:xfrm>
                <a:off x="1740" y="6855"/>
                <a:ext cx="2745" cy="2086"/>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D</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69" name="Rectangle 182"/>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0" name="Rectangle 181"/>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6</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71" name="Rectangle 180"/>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2" name="Rectangle 179"/>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3" name="Rectangle 178"/>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4" name="Rectangle 177"/>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20" name="Straight Arrow Connector 19"/>
            <p:cNvCxnSpPr>
              <a:stCxn id="40" idx="3"/>
              <a:endCxn id="68" idx="1"/>
            </p:cNvCxnSpPr>
            <p:nvPr/>
          </p:nvCxnSpPr>
          <p:spPr>
            <a:xfrm flipV="1">
              <a:off x="2865695" y="2837800"/>
              <a:ext cx="553336" cy="895951"/>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3190" name="Group 3189"/>
          <p:cNvGrpSpPr/>
          <p:nvPr/>
        </p:nvGrpSpPr>
        <p:grpSpPr>
          <a:xfrm>
            <a:off x="2865695" y="4485679"/>
            <a:ext cx="1750672" cy="1381721"/>
            <a:chOff x="2865695" y="3733751"/>
            <a:chExt cx="1750672" cy="1381721"/>
          </a:xfrm>
        </p:grpSpPr>
        <p:grpSp>
          <p:nvGrpSpPr>
            <p:cNvPr id="55" name="Group 224"/>
            <p:cNvGrpSpPr>
              <a:grpSpLocks/>
            </p:cNvGrpSpPr>
            <p:nvPr/>
          </p:nvGrpSpPr>
          <p:grpSpPr bwMode="auto">
            <a:xfrm>
              <a:off x="3502722" y="4038600"/>
              <a:ext cx="1113645" cy="1076872"/>
              <a:chOff x="1740" y="6848"/>
              <a:chExt cx="2745" cy="2122"/>
            </a:xfrm>
          </p:grpSpPr>
          <p:sp>
            <p:nvSpPr>
              <p:cNvPr id="57" name="Rectangle 231"/>
              <p:cNvSpPr>
                <a:spLocks noChangeArrowheads="1"/>
              </p:cNvSpPr>
              <p:nvPr/>
            </p:nvSpPr>
            <p:spPr bwMode="auto">
              <a:xfrm>
                <a:off x="1740" y="6848"/>
                <a:ext cx="2745" cy="2114"/>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C</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58" name="Rectangle 230"/>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9" name="Rectangle 229"/>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4</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60" name="Rectangle 228"/>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1" name="Rectangle 227"/>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2" name="Rectangle 226"/>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3" name="Rectangle 225"/>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23" name="Straight Arrow Connector 22"/>
            <p:cNvCxnSpPr>
              <a:stCxn id="40" idx="3"/>
              <a:endCxn id="57" idx="1"/>
            </p:cNvCxnSpPr>
            <p:nvPr/>
          </p:nvCxnSpPr>
          <p:spPr>
            <a:xfrm>
              <a:off x="2865695" y="3733751"/>
              <a:ext cx="637027" cy="841255"/>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3193" name="Group 3192"/>
          <p:cNvGrpSpPr/>
          <p:nvPr/>
        </p:nvGrpSpPr>
        <p:grpSpPr>
          <a:xfrm>
            <a:off x="6705600" y="3596294"/>
            <a:ext cx="1974029" cy="1740948"/>
            <a:chOff x="6705600" y="2844366"/>
            <a:chExt cx="1974029" cy="1740948"/>
          </a:xfrm>
        </p:grpSpPr>
        <p:grpSp>
          <p:nvGrpSpPr>
            <p:cNvPr id="96" name="Group 168"/>
            <p:cNvGrpSpPr>
              <a:grpSpLocks/>
            </p:cNvGrpSpPr>
            <p:nvPr/>
          </p:nvGrpSpPr>
          <p:grpSpPr bwMode="auto">
            <a:xfrm>
              <a:off x="7564724" y="3257167"/>
              <a:ext cx="1114905" cy="1072871"/>
              <a:chOff x="1740" y="6855"/>
              <a:chExt cx="2745" cy="2115"/>
            </a:xfrm>
          </p:grpSpPr>
          <p:sp>
            <p:nvSpPr>
              <p:cNvPr id="99" name="Rectangle 175"/>
              <p:cNvSpPr>
                <a:spLocks noChangeArrowheads="1"/>
              </p:cNvSpPr>
              <p:nvPr/>
            </p:nvSpPr>
            <p:spPr bwMode="auto">
              <a:xfrm>
                <a:off x="1740" y="6893"/>
                <a:ext cx="2745" cy="2077"/>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FF0000"/>
                    </a:solidFill>
                    <a:effectLst/>
                    <a:latin typeface="Times New Roman" pitchFamily="18" charset="0"/>
                    <a:ea typeface="Calibri" pitchFamily="34" charset="0"/>
                    <a:cs typeface="Times New Roman" pitchFamily="18" charset="0"/>
                  </a:rPr>
                  <a:t>END</a:t>
                </a:r>
                <a:endParaRPr kumimoji="0" lang="en-US" sz="1800" b="0" i="0" u="none" strike="noStrike" cap="none" normalizeH="0" baseline="0" dirty="0" smtClean="0">
                  <a:ln>
                    <a:noFill/>
                  </a:ln>
                  <a:solidFill>
                    <a:srgbClr val="FF0000"/>
                  </a:solidFill>
                  <a:effectLst/>
                  <a:latin typeface="Arial" pitchFamily="34" charset="0"/>
                  <a:cs typeface="Arial" pitchFamily="34" charset="0"/>
                </a:endParaRPr>
              </a:p>
            </p:txBody>
          </p:sp>
          <p:sp>
            <p:nvSpPr>
              <p:cNvPr id="100" name="Rectangle 174"/>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1" name="Rectangle 173"/>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smtClean="0">
                    <a:ln>
                      <a:noFill/>
                    </a:ln>
                    <a:solidFill>
                      <a:srgbClr val="4F6228"/>
                    </a:solidFill>
                    <a:effectLst/>
                    <a:latin typeface="Times New Roman" pitchFamily="18" charset="0"/>
                    <a:ea typeface="Calibri" pitchFamily="34" charset="0"/>
                    <a:cs typeface="Times New Roman" pitchFamily="18" charset="0"/>
                  </a:rPr>
                  <a:t>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2" name="Rectangle 172"/>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3" name="Rectangle 171"/>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4" name="Rectangle 170"/>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5" name="Rectangle 169"/>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3171" name="Straight Arrow Connector 3170"/>
            <p:cNvCxnSpPr>
              <a:stCxn id="78" idx="3"/>
              <a:endCxn id="99" idx="1"/>
            </p:cNvCxnSpPr>
            <p:nvPr/>
          </p:nvCxnSpPr>
          <p:spPr>
            <a:xfrm>
              <a:off x="6705600" y="2844366"/>
              <a:ext cx="859124" cy="958875"/>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3173" name="Straight Arrow Connector 3172"/>
            <p:cNvCxnSpPr>
              <a:stCxn id="88" idx="3"/>
              <a:endCxn id="99" idx="1"/>
            </p:cNvCxnSpPr>
            <p:nvPr/>
          </p:nvCxnSpPr>
          <p:spPr>
            <a:xfrm flipV="1">
              <a:off x="6716873" y="3803241"/>
              <a:ext cx="847851" cy="782073"/>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3199" name="Group 3198"/>
          <p:cNvGrpSpPr/>
          <p:nvPr/>
        </p:nvGrpSpPr>
        <p:grpSpPr>
          <a:xfrm>
            <a:off x="4533936" y="3589728"/>
            <a:ext cx="2182937" cy="2286185"/>
            <a:chOff x="4533936" y="3742128"/>
            <a:chExt cx="2182937" cy="2286185"/>
          </a:xfrm>
        </p:grpSpPr>
        <p:grpSp>
          <p:nvGrpSpPr>
            <p:cNvPr id="86" name="Group 184"/>
            <p:cNvGrpSpPr>
              <a:grpSpLocks/>
            </p:cNvGrpSpPr>
            <p:nvPr/>
          </p:nvGrpSpPr>
          <p:grpSpPr bwMode="auto">
            <a:xfrm>
              <a:off x="5603228" y="4953000"/>
              <a:ext cx="1113645" cy="1075313"/>
              <a:chOff x="1740" y="6851"/>
              <a:chExt cx="2745" cy="2119"/>
            </a:xfrm>
          </p:grpSpPr>
          <p:sp>
            <p:nvSpPr>
              <p:cNvPr id="88" name="Rectangle 191"/>
              <p:cNvSpPr>
                <a:spLocks noChangeArrowheads="1"/>
              </p:cNvSpPr>
              <p:nvPr/>
            </p:nvSpPr>
            <p:spPr bwMode="auto">
              <a:xfrm>
                <a:off x="1740" y="6851"/>
                <a:ext cx="2745" cy="211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E</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89" name="Rectangle 190"/>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0" name="Rectangle 189"/>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6</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91" name="Rectangle 188"/>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2" name="Rectangle 187"/>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3" name="Rectangle 186"/>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4" name="Rectangle 185"/>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3169" name="Straight Arrow Connector 3168"/>
            <p:cNvCxnSpPr>
              <a:stCxn id="57" idx="3"/>
              <a:endCxn id="88" idx="1"/>
            </p:cNvCxnSpPr>
            <p:nvPr/>
          </p:nvCxnSpPr>
          <p:spPr>
            <a:xfrm>
              <a:off x="4616367" y="5479334"/>
              <a:ext cx="986861" cy="10308"/>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3175" name="Straight Arrow Connector 3174"/>
            <p:cNvCxnSpPr>
              <a:stCxn id="68" idx="3"/>
              <a:endCxn id="88" idx="1"/>
            </p:cNvCxnSpPr>
            <p:nvPr/>
          </p:nvCxnSpPr>
          <p:spPr>
            <a:xfrm>
              <a:off x="4533936" y="3742128"/>
              <a:ext cx="1069292" cy="1747514"/>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3198" name="Group 3197"/>
          <p:cNvGrpSpPr/>
          <p:nvPr/>
        </p:nvGrpSpPr>
        <p:grpSpPr>
          <a:xfrm>
            <a:off x="4533936" y="3048000"/>
            <a:ext cx="2171664" cy="2278934"/>
            <a:chOff x="4533936" y="3200400"/>
            <a:chExt cx="2171664" cy="2278934"/>
          </a:xfrm>
        </p:grpSpPr>
        <p:grpSp>
          <p:nvGrpSpPr>
            <p:cNvPr id="76" name="Group 192"/>
            <p:cNvGrpSpPr>
              <a:grpSpLocks/>
            </p:cNvGrpSpPr>
            <p:nvPr/>
          </p:nvGrpSpPr>
          <p:grpSpPr bwMode="auto">
            <a:xfrm>
              <a:off x="5534326" y="3200400"/>
              <a:ext cx="1171274" cy="1074738"/>
              <a:chOff x="1740" y="6855"/>
              <a:chExt cx="2745" cy="2115"/>
            </a:xfrm>
          </p:grpSpPr>
          <p:sp>
            <p:nvSpPr>
              <p:cNvPr id="78" name="Rectangle 199"/>
              <p:cNvSpPr>
                <a:spLocks noChangeArrowheads="1"/>
              </p:cNvSpPr>
              <p:nvPr/>
            </p:nvSpPr>
            <p:spPr bwMode="auto">
              <a:xfrm>
                <a:off x="1740" y="6898"/>
                <a:ext cx="2745" cy="207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F</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79" name="Rectangle 198"/>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0" name="Rectangle 197"/>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12</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81" name="Rectangle 196"/>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2" name="Rectangle 195"/>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3" name="Rectangle 194"/>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4" name="Rectangle 193"/>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26" name="Straight Arrow Connector 25"/>
            <p:cNvCxnSpPr>
              <a:stCxn id="68" idx="3"/>
              <a:endCxn id="78" idx="1"/>
            </p:cNvCxnSpPr>
            <p:nvPr/>
          </p:nvCxnSpPr>
          <p:spPr>
            <a:xfrm>
              <a:off x="4533936" y="3742128"/>
              <a:ext cx="1000390" cy="6566"/>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3176" name="Arc 3175"/>
            <p:cNvSpPr/>
            <p:nvPr/>
          </p:nvSpPr>
          <p:spPr>
            <a:xfrm rot="15026458">
              <a:off x="5029360" y="4457887"/>
              <a:ext cx="329142" cy="342088"/>
            </a:xfrm>
            <a:prstGeom prst="arc">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cxnSp>
          <p:nvCxnSpPr>
            <p:cNvPr id="3184" name="Straight Arrow Connector 3183"/>
            <p:cNvCxnSpPr>
              <a:stCxn id="3176" idx="2"/>
              <a:endCxn id="78" idx="1"/>
            </p:cNvCxnSpPr>
            <p:nvPr/>
          </p:nvCxnSpPr>
          <p:spPr>
            <a:xfrm flipV="1">
              <a:off x="5138836" y="3748694"/>
              <a:ext cx="395490" cy="725162"/>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3186" name="Straight Connector 3185"/>
            <p:cNvCxnSpPr>
              <a:stCxn id="3176" idx="0"/>
              <a:endCxn id="57" idx="3"/>
            </p:cNvCxnSpPr>
            <p:nvPr/>
          </p:nvCxnSpPr>
          <p:spPr>
            <a:xfrm flipH="1">
              <a:off x="4616367" y="4686193"/>
              <a:ext cx="416390" cy="793141"/>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148" name="Group 147"/>
          <p:cNvGrpSpPr/>
          <p:nvPr/>
        </p:nvGrpSpPr>
        <p:grpSpPr>
          <a:xfrm>
            <a:off x="2690567" y="960040"/>
            <a:ext cx="5854530" cy="1734053"/>
            <a:chOff x="354453" y="2585666"/>
            <a:chExt cx="8640960" cy="3672408"/>
          </a:xfrm>
        </p:grpSpPr>
        <p:grpSp>
          <p:nvGrpSpPr>
            <p:cNvPr id="183" name="Group 182"/>
            <p:cNvGrpSpPr/>
            <p:nvPr/>
          </p:nvGrpSpPr>
          <p:grpSpPr>
            <a:xfrm>
              <a:off x="1802828" y="2707426"/>
              <a:ext cx="5893372" cy="3083774"/>
              <a:chOff x="1810977" y="2636912"/>
              <a:chExt cx="5893372" cy="3083774"/>
            </a:xfrm>
          </p:grpSpPr>
          <p:grpSp>
            <p:nvGrpSpPr>
              <p:cNvPr id="184" name="Group 46"/>
              <p:cNvGrpSpPr/>
              <p:nvPr/>
            </p:nvGrpSpPr>
            <p:grpSpPr>
              <a:xfrm>
                <a:off x="1810977" y="2636912"/>
                <a:ext cx="5893372" cy="3083774"/>
                <a:chOff x="974532" y="185628"/>
                <a:chExt cx="3936600" cy="1774851"/>
              </a:xfrm>
            </p:grpSpPr>
            <p:sp>
              <p:nvSpPr>
                <p:cNvPr id="186" name="TextBox 26"/>
                <p:cNvSpPr txBox="1"/>
                <p:nvPr/>
              </p:nvSpPr>
              <p:spPr>
                <a:xfrm>
                  <a:off x="4339334" y="1649650"/>
                  <a:ext cx="419100" cy="310829"/>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000" dirty="0">
                      <a:solidFill>
                        <a:srgbClr val="C00000"/>
                      </a:solidFill>
                      <a:latin typeface="Times New Roman" pitchFamily="18" charset="0"/>
                      <a:cs typeface="Times New Roman" pitchFamily="18" charset="0"/>
                    </a:rPr>
                    <a:t>FS</a:t>
                  </a:r>
                  <a:r>
                    <a:rPr lang="en-US" sz="1000" baseline="0" dirty="0">
                      <a:solidFill>
                        <a:srgbClr val="C00000"/>
                      </a:solidFill>
                      <a:latin typeface="Times New Roman" pitchFamily="18" charset="0"/>
                      <a:cs typeface="Times New Roman" pitchFamily="18" charset="0"/>
                    </a:rPr>
                    <a:t> 0</a:t>
                  </a:r>
                </a:p>
              </p:txBody>
            </p:sp>
            <p:sp>
              <p:nvSpPr>
                <p:cNvPr id="187" name="TextBox 186"/>
                <p:cNvSpPr txBox="1"/>
                <p:nvPr/>
              </p:nvSpPr>
              <p:spPr>
                <a:xfrm>
                  <a:off x="974532" y="860793"/>
                  <a:ext cx="419100" cy="48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000" dirty="0">
                      <a:solidFill>
                        <a:srgbClr val="C00000"/>
                      </a:solidFill>
                      <a:latin typeface="Times New Roman" pitchFamily="18" charset="0"/>
                      <a:cs typeface="Times New Roman" pitchFamily="18" charset="0"/>
                    </a:rPr>
                    <a:t>SS</a:t>
                  </a:r>
                  <a:r>
                    <a:rPr lang="en-US" sz="1000" baseline="0" dirty="0">
                      <a:solidFill>
                        <a:srgbClr val="C00000"/>
                      </a:solidFill>
                      <a:latin typeface="Times New Roman" pitchFamily="18" charset="0"/>
                      <a:cs typeface="Times New Roman" pitchFamily="18" charset="0"/>
                    </a:rPr>
                    <a:t> 3</a:t>
                  </a:r>
                </a:p>
                <a:p>
                  <a:pPr algn="ctr"/>
                  <a:r>
                    <a:rPr lang="en-US" sz="1000" baseline="0" dirty="0">
                      <a:solidFill>
                        <a:srgbClr val="C00000"/>
                      </a:solidFill>
                      <a:latin typeface="Times New Roman" pitchFamily="18" charset="0"/>
                      <a:cs typeface="Times New Roman" pitchFamily="18" charset="0"/>
                    </a:rPr>
                    <a:t>FF 4</a:t>
                  </a:r>
                  <a:endParaRPr lang="en-US" sz="1000" dirty="0">
                    <a:solidFill>
                      <a:srgbClr val="C00000"/>
                    </a:solidFill>
                    <a:latin typeface="Times New Roman" pitchFamily="18" charset="0"/>
                    <a:cs typeface="Times New Roman" pitchFamily="18" charset="0"/>
                  </a:endParaRPr>
                </a:p>
              </p:txBody>
            </p:sp>
            <p:sp>
              <p:nvSpPr>
                <p:cNvPr id="188" name="TextBox 28"/>
                <p:cNvSpPr txBox="1"/>
                <p:nvPr/>
              </p:nvSpPr>
              <p:spPr>
                <a:xfrm>
                  <a:off x="2666116" y="1211645"/>
                  <a:ext cx="419100" cy="331551"/>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000" dirty="0">
                      <a:solidFill>
                        <a:srgbClr val="C00000"/>
                      </a:solidFill>
                      <a:latin typeface="Times New Roman" pitchFamily="18" charset="0"/>
                      <a:cs typeface="Times New Roman" pitchFamily="18" charset="0"/>
                    </a:rPr>
                    <a:t>SS</a:t>
                  </a:r>
                  <a:r>
                    <a:rPr lang="en-US" sz="1000" baseline="0" dirty="0">
                      <a:solidFill>
                        <a:srgbClr val="C00000"/>
                      </a:solidFill>
                      <a:latin typeface="Times New Roman" pitchFamily="18" charset="0"/>
                      <a:cs typeface="Times New Roman" pitchFamily="18" charset="0"/>
                    </a:rPr>
                    <a:t> 6</a:t>
                  </a:r>
                </a:p>
              </p:txBody>
            </p:sp>
            <p:sp>
              <p:nvSpPr>
                <p:cNvPr id="189" name="TextBox 29"/>
                <p:cNvSpPr txBox="1"/>
                <p:nvPr/>
              </p:nvSpPr>
              <p:spPr>
                <a:xfrm>
                  <a:off x="4400309" y="185628"/>
                  <a:ext cx="510823" cy="3657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000" dirty="0">
                      <a:solidFill>
                        <a:srgbClr val="C00000"/>
                      </a:solidFill>
                      <a:latin typeface="Times New Roman" pitchFamily="18" charset="0"/>
                      <a:cs typeface="Times New Roman" pitchFamily="18" charset="0"/>
                    </a:rPr>
                    <a:t>SF</a:t>
                  </a:r>
                  <a:r>
                    <a:rPr lang="en-US" sz="1000" baseline="0" dirty="0">
                      <a:solidFill>
                        <a:srgbClr val="C00000"/>
                      </a:solidFill>
                      <a:latin typeface="Times New Roman" pitchFamily="18" charset="0"/>
                      <a:cs typeface="Times New Roman" pitchFamily="18" charset="0"/>
                    </a:rPr>
                    <a:t> 12</a:t>
                  </a:r>
                </a:p>
              </p:txBody>
            </p:sp>
          </p:grpSp>
          <p:sp>
            <p:nvSpPr>
              <p:cNvPr id="185" name="TextBox 184"/>
              <p:cNvSpPr txBox="1"/>
              <p:nvPr/>
            </p:nvSpPr>
            <p:spPr>
              <a:xfrm>
                <a:off x="4333726" y="3733800"/>
                <a:ext cx="627423" cy="54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000" dirty="0">
                    <a:solidFill>
                      <a:srgbClr val="C00000"/>
                    </a:solidFill>
                    <a:latin typeface="Times New Roman" pitchFamily="18" charset="0"/>
                    <a:cs typeface="Times New Roman" pitchFamily="18" charset="0"/>
                  </a:rPr>
                  <a:t>FS</a:t>
                </a:r>
                <a:r>
                  <a:rPr lang="en-US" sz="1000" baseline="0" dirty="0">
                    <a:solidFill>
                      <a:srgbClr val="C00000"/>
                    </a:solidFill>
                    <a:latin typeface="Times New Roman" pitchFamily="18" charset="0"/>
                    <a:cs typeface="Times New Roman" pitchFamily="18" charset="0"/>
                  </a:rPr>
                  <a:t> 0</a:t>
                </a:r>
              </a:p>
            </p:txBody>
          </p:sp>
        </p:grpSp>
        <p:grpSp>
          <p:nvGrpSpPr>
            <p:cNvPr id="190" name="Group 189"/>
            <p:cNvGrpSpPr/>
            <p:nvPr/>
          </p:nvGrpSpPr>
          <p:grpSpPr>
            <a:xfrm>
              <a:off x="354453" y="2585666"/>
              <a:ext cx="8640960" cy="3672408"/>
              <a:chOff x="354453" y="2585666"/>
              <a:chExt cx="8640960" cy="3672408"/>
            </a:xfrm>
          </p:grpSpPr>
          <p:grpSp>
            <p:nvGrpSpPr>
              <p:cNvPr id="191" name="Group 190"/>
              <p:cNvGrpSpPr/>
              <p:nvPr/>
            </p:nvGrpSpPr>
            <p:grpSpPr>
              <a:xfrm>
                <a:off x="354453" y="2585666"/>
                <a:ext cx="8640960" cy="3672408"/>
                <a:chOff x="354453" y="2585666"/>
                <a:chExt cx="8640960" cy="3672408"/>
              </a:xfrm>
            </p:grpSpPr>
            <p:sp>
              <p:nvSpPr>
                <p:cNvPr id="198" name="TextBox 6"/>
                <p:cNvSpPr txBox="1"/>
                <p:nvPr/>
              </p:nvSpPr>
              <p:spPr>
                <a:xfrm>
                  <a:off x="354453" y="3659908"/>
                  <a:ext cx="1351450" cy="1261610"/>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000" b="1" i="1">
                      <a:solidFill>
                        <a:srgbClr val="FF0000"/>
                      </a:solidFill>
                      <a:latin typeface="Times New Roman" pitchFamily="18" charset="0"/>
                      <a:cs typeface="Times New Roman" pitchFamily="18" charset="0"/>
                    </a:rPr>
                    <a:t>A</a:t>
                  </a:r>
                </a:p>
                <a:p>
                  <a:pPr algn="ctr"/>
                  <a:r>
                    <a:rPr lang="en-US" sz="1000">
                      <a:latin typeface="Times New Roman" pitchFamily="18" charset="0"/>
                      <a:cs typeface="Times New Roman" pitchFamily="18" charset="0"/>
                    </a:rPr>
                    <a:t>Develop</a:t>
                  </a:r>
                  <a:r>
                    <a:rPr lang="en-US" sz="1000" baseline="0">
                      <a:latin typeface="Times New Roman" pitchFamily="18" charset="0"/>
                      <a:cs typeface="Times New Roman" pitchFamily="18" charset="0"/>
                    </a:rPr>
                    <a:t> system spec. </a:t>
                  </a:r>
                </a:p>
                <a:p>
                  <a:pPr algn="ctr"/>
                  <a:r>
                    <a:rPr lang="en-US" sz="1000" baseline="0">
                      <a:latin typeface="Times New Roman" pitchFamily="18" charset="0"/>
                      <a:cs typeface="Times New Roman" pitchFamily="18" charset="0"/>
                    </a:rPr>
                    <a:t>(</a:t>
                  </a:r>
                  <a:r>
                    <a:rPr lang="en-US" sz="1000" b="1" baseline="0">
                      <a:solidFill>
                        <a:srgbClr val="0000CC"/>
                      </a:solidFill>
                      <a:latin typeface="Times New Roman" pitchFamily="18" charset="0"/>
                      <a:cs typeface="Times New Roman" pitchFamily="18" charset="0"/>
                    </a:rPr>
                    <a:t>D=8</a:t>
                  </a:r>
                  <a:r>
                    <a:rPr lang="en-US" sz="1000" baseline="0">
                      <a:latin typeface="Times New Roman" pitchFamily="18" charset="0"/>
                      <a:cs typeface="Times New Roman" pitchFamily="18" charset="0"/>
                    </a:rPr>
                    <a:t>)</a:t>
                  </a:r>
                  <a:endParaRPr lang="en-US" sz="1000">
                    <a:latin typeface="Times New Roman" pitchFamily="18" charset="0"/>
                    <a:cs typeface="Times New Roman" pitchFamily="18" charset="0"/>
                  </a:endParaRPr>
                </a:p>
              </p:txBody>
            </p:sp>
            <p:sp>
              <p:nvSpPr>
                <p:cNvPr id="199" name="TextBox 8"/>
                <p:cNvSpPr txBox="1"/>
                <p:nvPr/>
              </p:nvSpPr>
              <p:spPr>
                <a:xfrm>
                  <a:off x="5025539" y="4996464"/>
                  <a:ext cx="1485598" cy="1261610"/>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000" b="1" i="1">
                      <a:solidFill>
                        <a:srgbClr val="FF0000"/>
                      </a:solidFill>
                      <a:latin typeface="Times New Roman" pitchFamily="18" charset="0"/>
                      <a:cs typeface="Times New Roman" pitchFamily="18" charset="0"/>
                    </a:rPr>
                    <a:t>C</a:t>
                  </a:r>
                </a:p>
                <a:p>
                  <a:pPr algn="ctr"/>
                  <a:r>
                    <a:rPr lang="en-US" sz="1000">
                      <a:latin typeface="Times New Roman" pitchFamily="18" charset="0"/>
                      <a:cs typeface="Times New Roman" pitchFamily="18" charset="0"/>
                    </a:rPr>
                    <a:t>Collect system data </a:t>
                  </a:r>
                </a:p>
                <a:p>
                  <a:pPr algn="ctr"/>
                  <a:r>
                    <a:rPr lang="en-US" sz="1000" baseline="0">
                      <a:latin typeface="Times New Roman" pitchFamily="18" charset="0"/>
                      <a:cs typeface="Times New Roman" pitchFamily="18" charset="0"/>
                    </a:rPr>
                    <a:t>(</a:t>
                  </a:r>
                  <a:r>
                    <a:rPr lang="en-US" sz="1000" b="1" baseline="0">
                      <a:solidFill>
                        <a:srgbClr val="0000CC"/>
                      </a:solidFill>
                      <a:latin typeface="Times New Roman" pitchFamily="18" charset="0"/>
                      <a:cs typeface="Times New Roman" pitchFamily="18" charset="0"/>
                    </a:rPr>
                    <a:t>D=4</a:t>
                  </a:r>
                  <a:r>
                    <a:rPr lang="en-US" sz="1000" baseline="0">
                      <a:latin typeface="Times New Roman" pitchFamily="18" charset="0"/>
                      <a:cs typeface="Times New Roman" pitchFamily="18" charset="0"/>
                    </a:rPr>
                    <a:t>)</a:t>
                  </a:r>
                  <a:endParaRPr lang="en-US" sz="1000">
                    <a:latin typeface="Times New Roman" pitchFamily="18" charset="0"/>
                    <a:cs typeface="Times New Roman" pitchFamily="18" charset="0"/>
                  </a:endParaRPr>
                </a:p>
              </p:txBody>
            </p:sp>
            <p:sp>
              <p:nvSpPr>
                <p:cNvPr id="200" name="TextBox 9"/>
                <p:cNvSpPr txBox="1"/>
                <p:nvPr/>
              </p:nvSpPr>
              <p:spPr>
                <a:xfrm>
                  <a:off x="5036947" y="2585666"/>
                  <a:ext cx="1546199" cy="1274101"/>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000" b="1" i="1" dirty="0">
                      <a:solidFill>
                        <a:srgbClr val="FF0000"/>
                      </a:solidFill>
                      <a:latin typeface="Times New Roman" pitchFamily="18" charset="0"/>
                      <a:cs typeface="Times New Roman" pitchFamily="18" charset="0"/>
                    </a:rPr>
                    <a:t>D</a:t>
                  </a:r>
                </a:p>
                <a:p>
                  <a:pPr algn="ctr"/>
                  <a:r>
                    <a:rPr lang="en-US" sz="1000" dirty="0">
                      <a:latin typeface="Times New Roman" pitchFamily="18" charset="0"/>
                      <a:cs typeface="Times New Roman" pitchFamily="18" charset="0"/>
                    </a:rPr>
                    <a:t>Test &amp; debug program</a:t>
                  </a:r>
                  <a:r>
                    <a:rPr lang="en-US" sz="1000" baseline="0" dirty="0">
                      <a:latin typeface="Times New Roman" pitchFamily="18" charset="0"/>
                      <a:cs typeface="Times New Roman" pitchFamily="18" charset="0"/>
                    </a:rPr>
                    <a:t> </a:t>
                  </a:r>
                </a:p>
                <a:p>
                  <a:pPr algn="ctr"/>
                  <a:r>
                    <a:rPr lang="en-US" sz="1000" baseline="0" dirty="0">
                      <a:latin typeface="Times New Roman" pitchFamily="18" charset="0"/>
                      <a:cs typeface="Times New Roman" pitchFamily="18" charset="0"/>
                    </a:rPr>
                    <a:t>(</a:t>
                  </a:r>
                  <a:r>
                    <a:rPr lang="en-US" sz="1000" b="1" baseline="0" dirty="0">
                      <a:solidFill>
                        <a:srgbClr val="0000CC"/>
                      </a:solidFill>
                      <a:latin typeface="Times New Roman" pitchFamily="18" charset="0"/>
                      <a:cs typeface="Times New Roman" pitchFamily="18" charset="0"/>
                    </a:rPr>
                    <a:t>D=6</a:t>
                  </a:r>
                  <a:r>
                    <a:rPr lang="en-US" sz="1000" baseline="0" dirty="0">
                      <a:latin typeface="Times New Roman" pitchFamily="18" charset="0"/>
                      <a:cs typeface="Times New Roman" pitchFamily="18" charset="0"/>
                    </a:rPr>
                    <a:t>)</a:t>
                  </a:r>
                  <a:endParaRPr lang="en-US" sz="1000" dirty="0">
                    <a:latin typeface="Times New Roman" pitchFamily="18" charset="0"/>
                    <a:cs typeface="Times New Roman" pitchFamily="18" charset="0"/>
                  </a:endParaRPr>
                </a:p>
              </p:txBody>
            </p:sp>
            <p:sp>
              <p:nvSpPr>
                <p:cNvPr id="201" name="TextBox 10"/>
                <p:cNvSpPr txBox="1"/>
                <p:nvPr/>
              </p:nvSpPr>
              <p:spPr>
                <a:xfrm>
                  <a:off x="7729160" y="4996464"/>
                  <a:ext cx="1266253" cy="1261610"/>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000" b="1" i="1" dirty="0">
                      <a:solidFill>
                        <a:srgbClr val="FF0000"/>
                      </a:solidFill>
                      <a:latin typeface="Times New Roman" pitchFamily="18" charset="0"/>
                      <a:cs typeface="Times New Roman" pitchFamily="18" charset="0"/>
                    </a:rPr>
                    <a:t>E</a:t>
                  </a:r>
                </a:p>
                <a:p>
                  <a:pPr algn="ctr"/>
                  <a:r>
                    <a:rPr lang="en-US" sz="1000" dirty="0">
                      <a:latin typeface="Times New Roman" pitchFamily="18" charset="0"/>
                      <a:cs typeface="Times New Roman" pitchFamily="18" charset="0"/>
                    </a:rPr>
                    <a:t>Run program</a:t>
                  </a:r>
                </a:p>
                <a:p>
                  <a:pPr algn="ctr"/>
                  <a:r>
                    <a:rPr lang="en-US" sz="1000" baseline="0" dirty="0">
                      <a:latin typeface="Times New Roman" pitchFamily="18" charset="0"/>
                      <a:cs typeface="Times New Roman" pitchFamily="18" charset="0"/>
                    </a:rPr>
                    <a:t>(</a:t>
                  </a:r>
                  <a:r>
                    <a:rPr lang="en-US" sz="1000" b="1" baseline="0" dirty="0">
                      <a:solidFill>
                        <a:srgbClr val="0000CC"/>
                      </a:solidFill>
                      <a:latin typeface="Times New Roman" pitchFamily="18" charset="0"/>
                      <a:cs typeface="Times New Roman" pitchFamily="18" charset="0"/>
                    </a:rPr>
                    <a:t>D=6</a:t>
                  </a:r>
                  <a:r>
                    <a:rPr lang="en-US" sz="1000" baseline="0" dirty="0">
                      <a:latin typeface="Times New Roman" pitchFamily="18" charset="0"/>
                      <a:cs typeface="Times New Roman" pitchFamily="18" charset="0"/>
                    </a:rPr>
                    <a:t>)</a:t>
                  </a:r>
                  <a:endParaRPr lang="en-US" sz="1000" dirty="0">
                    <a:latin typeface="Times New Roman" pitchFamily="18" charset="0"/>
                    <a:cs typeface="Times New Roman" pitchFamily="18" charset="0"/>
                  </a:endParaRPr>
                </a:p>
              </p:txBody>
            </p:sp>
            <p:sp>
              <p:nvSpPr>
                <p:cNvPr id="202" name="TextBox 11"/>
                <p:cNvSpPr txBox="1"/>
                <p:nvPr/>
              </p:nvSpPr>
              <p:spPr>
                <a:xfrm>
                  <a:off x="7717752" y="2585666"/>
                  <a:ext cx="1254845" cy="1249118"/>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000" b="1" i="1">
                      <a:solidFill>
                        <a:srgbClr val="FF0000"/>
                      </a:solidFill>
                      <a:latin typeface="Times New Roman" pitchFamily="18" charset="0"/>
                      <a:cs typeface="Times New Roman" pitchFamily="18" charset="0"/>
                    </a:rPr>
                    <a:t>F</a:t>
                  </a:r>
                </a:p>
                <a:p>
                  <a:pPr algn="ctr"/>
                  <a:r>
                    <a:rPr lang="en-US" sz="1000">
                      <a:latin typeface="Times New Roman" pitchFamily="18" charset="0"/>
                      <a:cs typeface="Times New Roman" pitchFamily="18" charset="0"/>
                    </a:rPr>
                    <a:t>Decument program</a:t>
                  </a:r>
                  <a:r>
                    <a:rPr lang="en-US" sz="1000" baseline="0">
                      <a:latin typeface="Times New Roman" pitchFamily="18" charset="0"/>
                      <a:cs typeface="Times New Roman" pitchFamily="18" charset="0"/>
                    </a:rPr>
                    <a:t> </a:t>
                  </a:r>
                </a:p>
                <a:p>
                  <a:pPr algn="ctr"/>
                  <a:r>
                    <a:rPr lang="en-US" sz="1000" baseline="0">
                      <a:latin typeface="Times New Roman" pitchFamily="18" charset="0"/>
                      <a:cs typeface="Times New Roman" pitchFamily="18" charset="0"/>
                    </a:rPr>
                    <a:t>(</a:t>
                  </a:r>
                  <a:r>
                    <a:rPr lang="en-US" sz="1000" b="1" baseline="0">
                      <a:solidFill>
                        <a:srgbClr val="0000CC"/>
                      </a:solidFill>
                      <a:latin typeface="Times New Roman" pitchFamily="18" charset="0"/>
                      <a:cs typeface="Times New Roman" pitchFamily="18" charset="0"/>
                    </a:rPr>
                    <a:t>D=12</a:t>
                  </a:r>
                  <a:r>
                    <a:rPr lang="en-US" sz="1000" baseline="0">
                      <a:latin typeface="Times New Roman" pitchFamily="18" charset="0"/>
                      <a:cs typeface="Times New Roman" pitchFamily="18" charset="0"/>
                    </a:rPr>
                    <a:t>)</a:t>
                  </a:r>
                  <a:endParaRPr lang="en-US" sz="1000">
                    <a:latin typeface="Times New Roman" pitchFamily="18" charset="0"/>
                    <a:cs typeface="Times New Roman" pitchFamily="18" charset="0"/>
                  </a:endParaRPr>
                </a:p>
              </p:txBody>
            </p:sp>
            <p:cxnSp>
              <p:nvCxnSpPr>
                <p:cNvPr id="203" name="Straight Arrow Connector 202"/>
                <p:cNvCxnSpPr>
                  <a:stCxn id="200" idx="3"/>
                  <a:endCxn id="202" idx="1"/>
                </p:cNvCxnSpPr>
                <p:nvPr/>
              </p:nvCxnSpPr>
              <p:spPr>
                <a:xfrm flipV="1">
                  <a:off x="6583144" y="3210225"/>
                  <a:ext cx="1134606" cy="12491"/>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04" name="Straight Arrow Connector 203"/>
                <p:cNvCxnSpPr>
                  <a:stCxn id="199" idx="3"/>
                  <a:endCxn id="201" idx="1"/>
                </p:cNvCxnSpPr>
                <p:nvPr/>
              </p:nvCxnSpPr>
              <p:spPr>
                <a:xfrm>
                  <a:off x="6511137" y="5627269"/>
                  <a:ext cx="1218023" cy="1498"/>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05" name="TextBox 7"/>
                <p:cNvSpPr txBox="1"/>
                <p:nvPr/>
              </p:nvSpPr>
              <p:spPr>
                <a:xfrm>
                  <a:off x="2504441" y="3672399"/>
                  <a:ext cx="1450412" cy="1261610"/>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000" b="1" i="1" dirty="0">
                      <a:solidFill>
                        <a:srgbClr val="FF0000"/>
                      </a:solidFill>
                      <a:latin typeface="Times New Roman" pitchFamily="18" charset="0"/>
                      <a:cs typeface="Times New Roman" pitchFamily="18" charset="0"/>
                    </a:rPr>
                    <a:t>B</a:t>
                  </a:r>
                </a:p>
                <a:p>
                  <a:pPr algn="ctr"/>
                  <a:r>
                    <a:rPr lang="en-US" sz="1000" dirty="0">
                      <a:latin typeface="Times New Roman" pitchFamily="18" charset="0"/>
                      <a:cs typeface="Times New Roman" pitchFamily="18" charset="0"/>
                    </a:rPr>
                    <a:t>Write </a:t>
                  </a:r>
                  <a:r>
                    <a:rPr lang="en-US" sz="1000" baseline="0" dirty="0">
                      <a:latin typeface="Times New Roman" pitchFamily="18" charset="0"/>
                      <a:cs typeface="Times New Roman" pitchFamily="18" charset="0"/>
                    </a:rPr>
                    <a:t>comp. program </a:t>
                  </a:r>
                </a:p>
                <a:p>
                  <a:pPr algn="ctr"/>
                  <a:r>
                    <a:rPr lang="en-US" sz="1000" baseline="0" dirty="0">
                      <a:latin typeface="Times New Roman" pitchFamily="18" charset="0"/>
                      <a:cs typeface="Times New Roman" pitchFamily="18" charset="0"/>
                    </a:rPr>
                    <a:t>(</a:t>
                  </a:r>
                  <a:r>
                    <a:rPr lang="en-US" sz="1000" b="1" baseline="0" dirty="0">
                      <a:solidFill>
                        <a:srgbClr val="0000CC"/>
                      </a:solidFill>
                      <a:latin typeface="Times New Roman" pitchFamily="18" charset="0"/>
                      <a:cs typeface="Times New Roman" pitchFamily="18" charset="0"/>
                    </a:rPr>
                    <a:t>D=12</a:t>
                  </a:r>
                  <a:r>
                    <a:rPr lang="en-US" sz="1000" baseline="0" dirty="0">
                      <a:latin typeface="Times New Roman" pitchFamily="18" charset="0"/>
                      <a:cs typeface="Times New Roman" pitchFamily="18" charset="0"/>
                    </a:rPr>
                    <a:t>)</a:t>
                  </a:r>
                  <a:endParaRPr lang="en-US" sz="1000" dirty="0">
                    <a:latin typeface="Times New Roman" pitchFamily="18" charset="0"/>
                    <a:cs typeface="Times New Roman" pitchFamily="18" charset="0"/>
                  </a:endParaRPr>
                </a:p>
              </p:txBody>
            </p:sp>
            <p:cxnSp>
              <p:nvCxnSpPr>
                <p:cNvPr id="206" name="Straight Arrow Connector 205"/>
                <p:cNvCxnSpPr>
                  <a:stCxn id="198" idx="3"/>
                  <a:endCxn id="205" idx="1"/>
                </p:cNvCxnSpPr>
                <p:nvPr/>
              </p:nvCxnSpPr>
              <p:spPr>
                <a:xfrm>
                  <a:off x="1705903" y="4290713"/>
                  <a:ext cx="798538" cy="12491"/>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grpSp>
          <p:cxnSp>
            <p:nvCxnSpPr>
              <p:cNvPr id="192" name="Straight Arrow Connector 191"/>
              <p:cNvCxnSpPr>
                <a:stCxn id="205" idx="3"/>
                <a:endCxn id="200" idx="1"/>
              </p:cNvCxnSpPr>
              <p:nvPr/>
            </p:nvCxnSpPr>
            <p:spPr>
              <a:xfrm flipV="1">
                <a:off x="3954853" y="3222717"/>
                <a:ext cx="1082094" cy="1080487"/>
              </a:xfrm>
              <a:prstGeom prst="straightConnector1">
                <a:avLst/>
              </a:prstGeom>
              <a:ln>
                <a:solidFill>
                  <a:schemeClr val="tx1"/>
                </a:solidFill>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93" name="Straight Arrow Connector 192"/>
              <p:cNvCxnSpPr>
                <a:stCxn id="205" idx="3"/>
                <a:endCxn id="199" idx="1"/>
              </p:cNvCxnSpPr>
              <p:nvPr/>
            </p:nvCxnSpPr>
            <p:spPr>
              <a:xfrm>
                <a:off x="3954853" y="4303204"/>
                <a:ext cx="1070686" cy="1324065"/>
              </a:xfrm>
              <a:prstGeom prst="straightConnector1">
                <a:avLst/>
              </a:prstGeom>
              <a:ln>
                <a:solidFill>
                  <a:schemeClr val="tx1"/>
                </a:solidFill>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94" name="Straight Arrow Connector 193"/>
              <p:cNvCxnSpPr>
                <a:stCxn id="200" idx="3"/>
                <a:endCxn id="201" idx="1"/>
              </p:cNvCxnSpPr>
              <p:nvPr/>
            </p:nvCxnSpPr>
            <p:spPr>
              <a:xfrm>
                <a:off x="6583146" y="3222717"/>
                <a:ext cx="1146014" cy="2404552"/>
              </a:xfrm>
              <a:prstGeom prst="straightConnector1">
                <a:avLst/>
              </a:prstGeom>
              <a:ln>
                <a:solidFill>
                  <a:schemeClr val="tx1"/>
                </a:solidFill>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95" name="Straight Connector 194"/>
              <p:cNvCxnSpPr>
                <a:stCxn id="199" idx="3"/>
                <a:endCxn id="196" idx="0"/>
              </p:cNvCxnSpPr>
              <p:nvPr/>
            </p:nvCxnSpPr>
            <p:spPr>
              <a:xfrm flipV="1">
                <a:off x="6511137" y="4481895"/>
                <a:ext cx="583934" cy="1145374"/>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96" name="Arc 195"/>
              <p:cNvSpPr/>
              <p:nvPr/>
            </p:nvSpPr>
            <p:spPr>
              <a:xfrm rot="14817132">
                <a:off x="7024384" y="4172406"/>
                <a:ext cx="398823" cy="360224"/>
              </a:xfrm>
              <a:prstGeom prst="arc">
                <a:avLst>
                  <a:gd name="adj1" fmla="val 14874170"/>
                  <a:gd name="adj2" fmla="val 0"/>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sz="1000"/>
              </a:p>
            </p:txBody>
          </p:sp>
          <p:cxnSp>
            <p:nvCxnSpPr>
              <p:cNvPr id="197" name="Straight Arrow Connector 196"/>
              <p:cNvCxnSpPr>
                <a:stCxn id="196" idx="2"/>
                <a:endCxn id="202" idx="1"/>
              </p:cNvCxnSpPr>
              <p:nvPr/>
            </p:nvCxnSpPr>
            <p:spPr>
              <a:xfrm flipV="1">
                <a:off x="7145726" y="3210225"/>
                <a:ext cx="572026" cy="958799"/>
              </a:xfrm>
              <a:prstGeom prst="straightConnector1">
                <a:avLst/>
              </a:prstGeom>
              <a:ln>
                <a:solidFill>
                  <a:schemeClr val="tx1"/>
                </a:solidFill>
                <a:headEnd type="none" w="med" len="med"/>
                <a:tailEnd type="arrow" w="med" len="med"/>
              </a:ln>
            </p:spPr>
            <p:style>
              <a:lnRef idx="1">
                <a:schemeClr val="accent1"/>
              </a:lnRef>
              <a:fillRef idx="0">
                <a:schemeClr val="accent1"/>
              </a:fillRef>
              <a:effectRef idx="0">
                <a:schemeClr val="accent1"/>
              </a:effectRef>
              <a:fontRef idx="minor">
                <a:schemeClr val="tx1"/>
              </a:fontRef>
            </p:style>
          </p:cxnSp>
        </p:grpSp>
      </p:gr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8" fill="hold" nodeType="clickEffect">
                                  <p:stCondLst>
                                    <p:cond delay="0"/>
                                  </p:stCondLst>
                                  <p:childTnLst>
                                    <p:set>
                                      <p:cBhvr>
                                        <p:cTn id="6" dur="1" fill="hold">
                                          <p:stCondLst>
                                            <p:cond delay="0"/>
                                          </p:stCondLst>
                                        </p:cTn>
                                        <p:tgtEl>
                                          <p:spTgt spid="16"/>
                                        </p:tgtEl>
                                        <p:attrNameLst>
                                          <p:attrName>style.visibility</p:attrName>
                                        </p:attrNameLst>
                                      </p:cBhvr>
                                      <p:to>
                                        <p:strVal val="visible"/>
                                      </p:to>
                                    </p:set>
                                    <p:animEffect transition="in" filter="wipe(left)">
                                      <p:cBhvr>
                                        <p:cTn id="7" dur="500"/>
                                        <p:tgtEl>
                                          <p:spTgt spid="16"/>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8" fill="hold" nodeType="clickEffect">
                                  <p:stCondLst>
                                    <p:cond delay="0"/>
                                  </p:stCondLst>
                                  <p:childTnLst>
                                    <p:set>
                                      <p:cBhvr>
                                        <p:cTn id="11" dur="1" fill="hold">
                                          <p:stCondLst>
                                            <p:cond delay="0"/>
                                          </p:stCondLst>
                                        </p:cTn>
                                        <p:tgtEl>
                                          <p:spTgt spid="3194"/>
                                        </p:tgtEl>
                                        <p:attrNameLst>
                                          <p:attrName>style.visibility</p:attrName>
                                        </p:attrNameLst>
                                      </p:cBhvr>
                                      <p:to>
                                        <p:strVal val="visible"/>
                                      </p:to>
                                    </p:set>
                                    <p:animEffect transition="in" filter="wipe(left)">
                                      <p:cBhvr>
                                        <p:cTn id="12" dur="500"/>
                                        <p:tgtEl>
                                          <p:spTgt spid="3194"/>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8" fill="hold" nodeType="clickEffect">
                                  <p:stCondLst>
                                    <p:cond delay="0"/>
                                  </p:stCondLst>
                                  <p:childTnLst>
                                    <p:set>
                                      <p:cBhvr>
                                        <p:cTn id="16" dur="1" fill="hold">
                                          <p:stCondLst>
                                            <p:cond delay="0"/>
                                          </p:stCondLst>
                                        </p:cTn>
                                        <p:tgtEl>
                                          <p:spTgt spid="3189"/>
                                        </p:tgtEl>
                                        <p:attrNameLst>
                                          <p:attrName>style.visibility</p:attrName>
                                        </p:attrNameLst>
                                      </p:cBhvr>
                                      <p:to>
                                        <p:strVal val="visible"/>
                                      </p:to>
                                    </p:set>
                                    <p:animEffect transition="in" filter="wipe(left)">
                                      <p:cBhvr>
                                        <p:cTn id="17" dur="500"/>
                                        <p:tgtEl>
                                          <p:spTgt spid="3189"/>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8" fill="hold" nodeType="clickEffect">
                                  <p:stCondLst>
                                    <p:cond delay="0"/>
                                  </p:stCondLst>
                                  <p:childTnLst>
                                    <p:set>
                                      <p:cBhvr>
                                        <p:cTn id="21" dur="1" fill="hold">
                                          <p:stCondLst>
                                            <p:cond delay="0"/>
                                          </p:stCondLst>
                                        </p:cTn>
                                        <p:tgtEl>
                                          <p:spTgt spid="3190"/>
                                        </p:tgtEl>
                                        <p:attrNameLst>
                                          <p:attrName>style.visibility</p:attrName>
                                        </p:attrNameLst>
                                      </p:cBhvr>
                                      <p:to>
                                        <p:strVal val="visible"/>
                                      </p:to>
                                    </p:set>
                                    <p:animEffect transition="in" filter="wipe(left)">
                                      <p:cBhvr>
                                        <p:cTn id="22" dur="500"/>
                                        <p:tgtEl>
                                          <p:spTgt spid="3190"/>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8" fill="hold" nodeType="clickEffect">
                                  <p:stCondLst>
                                    <p:cond delay="0"/>
                                  </p:stCondLst>
                                  <p:childTnLst>
                                    <p:set>
                                      <p:cBhvr>
                                        <p:cTn id="26" dur="1" fill="hold">
                                          <p:stCondLst>
                                            <p:cond delay="0"/>
                                          </p:stCondLst>
                                        </p:cTn>
                                        <p:tgtEl>
                                          <p:spTgt spid="3199"/>
                                        </p:tgtEl>
                                        <p:attrNameLst>
                                          <p:attrName>style.visibility</p:attrName>
                                        </p:attrNameLst>
                                      </p:cBhvr>
                                      <p:to>
                                        <p:strVal val="visible"/>
                                      </p:to>
                                    </p:set>
                                    <p:animEffect transition="in" filter="wipe(left)">
                                      <p:cBhvr>
                                        <p:cTn id="27" dur="500"/>
                                        <p:tgtEl>
                                          <p:spTgt spid="3199"/>
                                        </p:tgtEl>
                                      </p:cBhvr>
                                    </p:animEffect>
                                  </p:childTnLst>
                                </p:cTn>
                              </p:par>
                            </p:childTnLst>
                          </p:cTn>
                        </p:par>
                      </p:childTnLst>
                    </p:cTn>
                  </p:par>
                  <p:par>
                    <p:cTn id="28" fill="hold">
                      <p:stCondLst>
                        <p:cond delay="indefinite"/>
                      </p:stCondLst>
                      <p:childTnLst>
                        <p:par>
                          <p:cTn id="29" fill="hold">
                            <p:stCondLst>
                              <p:cond delay="0"/>
                            </p:stCondLst>
                            <p:childTnLst>
                              <p:par>
                                <p:cTn id="30" presetID="22" presetClass="entr" presetSubtype="8" fill="hold" nodeType="clickEffect">
                                  <p:stCondLst>
                                    <p:cond delay="0"/>
                                  </p:stCondLst>
                                  <p:childTnLst>
                                    <p:set>
                                      <p:cBhvr>
                                        <p:cTn id="31" dur="1" fill="hold">
                                          <p:stCondLst>
                                            <p:cond delay="0"/>
                                          </p:stCondLst>
                                        </p:cTn>
                                        <p:tgtEl>
                                          <p:spTgt spid="3198"/>
                                        </p:tgtEl>
                                        <p:attrNameLst>
                                          <p:attrName>style.visibility</p:attrName>
                                        </p:attrNameLst>
                                      </p:cBhvr>
                                      <p:to>
                                        <p:strVal val="visible"/>
                                      </p:to>
                                    </p:set>
                                    <p:animEffect transition="in" filter="wipe(left)">
                                      <p:cBhvr>
                                        <p:cTn id="32" dur="500"/>
                                        <p:tgtEl>
                                          <p:spTgt spid="3198"/>
                                        </p:tgtEl>
                                      </p:cBhvr>
                                    </p:animEffect>
                                  </p:childTnLst>
                                </p:cTn>
                              </p:par>
                            </p:childTnLst>
                          </p:cTn>
                        </p:par>
                      </p:childTnLst>
                    </p:cTn>
                  </p:par>
                  <p:par>
                    <p:cTn id="33" fill="hold">
                      <p:stCondLst>
                        <p:cond delay="indefinite"/>
                      </p:stCondLst>
                      <p:childTnLst>
                        <p:par>
                          <p:cTn id="34" fill="hold">
                            <p:stCondLst>
                              <p:cond delay="0"/>
                            </p:stCondLst>
                            <p:childTnLst>
                              <p:par>
                                <p:cTn id="35" presetID="22" presetClass="entr" presetSubtype="8" fill="hold" nodeType="clickEffect">
                                  <p:stCondLst>
                                    <p:cond delay="0"/>
                                  </p:stCondLst>
                                  <p:childTnLst>
                                    <p:set>
                                      <p:cBhvr>
                                        <p:cTn id="36" dur="1" fill="hold">
                                          <p:stCondLst>
                                            <p:cond delay="0"/>
                                          </p:stCondLst>
                                        </p:cTn>
                                        <p:tgtEl>
                                          <p:spTgt spid="3193"/>
                                        </p:tgtEl>
                                        <p:attrNameLst>
                                          <p:attrName>style.visibility</p:attrName>
                                        </p:attrNameLst>
                                      </p:cBhvr>
                                      <p:to>
                                        <p:strVal val="visible"/>
                                      </p:to>
                                    </p:set>
                                    <p:animEffect transition="in" filter="wipe(left)">
                                      <p:cBhvr>
                                        <p:cTn id="37" dur="500"/>
                                        <p:tgtEl>
                                          <p:spTgt spid="319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ounded Rectangle 3"/>
          <p:cNvSpPr/>
          <p:nvPr/>
        </p:nvSpPr>
        <p:spPr>
          <a:xfrm>
            <a:off x="0" y="0"/>
            <a:ext cx="9144000" cy="580226"/>
          </a:xfrm>
          <a:prstGeom prst="roundRect">
            <a:avLst>
              <a:gd name="adj" fmla="val 50000"/>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Bef>
                <a:spcPct val="0"/>
              </a:spcBef>
              <a:defRPr/>
            </a:pPr>
            <a:r>
              <a:rPr lang="en-US" sz="3200" b="1" i="1" dirty="0" smtClean="0">
                <a:solidFill>
                  <a:schemeClr val="bg1"/>
                </a:solidFill>
                <a:latin typeface="Times New Roman" pitchFamily="18" charset="0"/>
                <a:cs typeface="Times New Roman" pitchFamily="18" charset="0"/>
              </a:rPr>
              <a:t>Precedence Diagramming</a:t>
            </a:r>
            <a:r>
              <a:rPr lang="de-DE" sz="3200" b="1" i="1" dirty="0" smtClean="0">
                <a:solidFill>
                  <a:schemeClr val="bg1"/>
                </a:solidFill>
                <a:latin typeface="Times New Roman" pitchFamily="18" charset="0"/>
                <a:cs typeface="Times New Roman" pitchFamily="18" charset="0"/>
              </a:rPr>
              <a:t> </a:t>
            </a:r>
            <a:r>
              <a:rPr lang="en-US" sz="3200" b="1" i="1" dirty="0" smtClean="0">
                <a:solidFill>
                  <a:schemeClr val="bg1"/>
                </a:solidFill>
                <a:latin typeface="Times New Roman" pitchFamily="18" charset="0"/>
                <a:cs typeface="Times New Roman" pitchFamily="18" charset="0"/>
              </a:rPr>
              <a:t>Calculations</a:t>
            </a:r>
          </a:p>
        </p:txBody>
      </p:sp>
      <p:sp>
        <p:nvSpPr>
          <p:cNvPr id="8" name="Rectangle 3"/>
          <p:cNvSpPr>
            <a:spLocks noChangeArrowheads="1"/>
          </p:cNvSpPr>
          <p:nvPr/>
        </p:nvSpPr>
        <p:spPr bwMode="auto">
          <a:xfrm>
            <a:off x="251520" y="609600"/>
            <a:ext cx="3636404" cy="322786"/>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2000" b="1" i="1" dirty="0" smtClean="0">
                <a:solidFill>
                  <a:srgbClr val="CC3300"/>
                </a:solidFill>
                <a:latin typeface="Times New Roman" pitchFamily="18" charset="0"/>
                <a:cs typeface="Times New Roman" pitchFamily="18" charset="0"/>
              </a:rPr>
              <a:t>Example Computation</a:t>
            </a:r>
            <a:endParaRPr lang="de-DE" sz="2000" b="1" i="1" dirty="0">
              <a:solidFill>
                <a:srgbClr val="CC3300"/>
              </a:solidFill>
              <a:latin typeface="Times New Roman" pitchFamily="18" charset="0"/>
              <a:cs typeface="Times New Roman" pitchFamily="18" charset="0"/>
            </a:endParaRPr>
          </a:p>
        </p:txBody>
      </p:sp>
      <p:grpSp>
        <p:nvGrpSpPr>
          <p:cNvPr id="2" name="Group 29"/>
          <p:cNvGrpSpPr/>
          <p:nvPr/>
        </p:nvGrpSpPr>
        <p:grpSpPr>
          <a:xfrm>
            <a:off x="6095999" y="685800"/>
            <a:ext cx="3048001" cy="1926953"/>
            <a:chOff x="5382202" y="383235"/>
            <a:chExt cx="3668198" cy="1543955"/>
          </a:xfrm>
        </p:grpSpPr>
        <p:graphicFrame>
          <p:nvGraphicFramePr>
            <p:cNvPr id="17" name="Object 16"/>
            <p:cNvGraphicFramePr>
              <a:graphicFrameLocks noChangeAspect="1"/>
            </p:cNvGraphicFramePr>
            <p:nvPr>
              <p:extLst>
                <p:ext uri="{D42A27DB-BD31-4B8C-83A1-F6EECF244321}">
                  <p14:modId xmlns:p14="http://schemas.microsoft.com/office/powerpoint/2010/main" xmlns="" val="2459079973"/>
                </p:ext>
              </p:extLst>
            </p:nvPr>
          </p:nvGraphicFramePr>
          <p:xfrm>
            <a:off x="5840727" y="688508"/>
            <a:ext cx="3026261" cy="1238682"/>
          </p:xfrm>
          <a:graphic>
            <a:graphicData uri="http://schemas.openxmlformats.org/presentationml/2006/ole">
              <p:oleObj spid="_x0000_s15466" name="Equation" r:id="rId3" imgW="2247900" imgH="1422400" progId="Equation.3">
                <p:embed/>
              </p:oleObj>
            </a:graphicData>
          </a:graphic>
        </p:graphicFrame>
        <p:sp>
          <p:nvSpPr>
            <p:cNvPr id="18" name="Rectangle 17"/>
            <p:cNvSpPr/>
            <p:nvPr/>
          </p:nvSpPr>
          <p:spPr>
            <a:xfrm>
              <a:off x="5382202" y="383235"/>
              <a:ext cx="3668198" cy="295924"/>
            </a:xfrm>
            <a:prstGeom prst="rect">
              <a:avLst/>
            </a:prstGeom>
            <a:solidFill>
              <a:srgbClr val="FFFF00"/>
            </a:solidFill>
          </p:spPr>
          <p:txBody>
            <a:bodyPr wrap="square">
              <a:spAutoFit/>
            </a:bodyPr>
            <a:lstStyle/>
            <a:p>
              <a:r>
                <a:rPr lang="en-US" b="1" i="1" dirty="0" smtClean="0">
                  <a:solidFill>
                    <a:srgbClr val="FF0000"/>
                  </a:solidFill>
                  <a:latin typeface="Times New Roman" pitchFamily="18" charset="0"/>
                  <a:cs typeface="Times New Roman" pitchFamily="18" charset="0"/>
                </a:rPr>
                <a:t>Forward Pass Computations</a:t>
              </a:r>
              <a:endParaRPr lang="en-US" b="1" i="1" dirty="0">
                <a:solidFill>
                  <a:srgbClr val="FF0000"/>
                </a:solidFill>
                <a:latin typeface="Times New Roman" pitchFamily="18" charset="0"/>
                <a:ea typeface="Times New Roman"/>
                <a:cs typeface="Times New Roman" pitchFamily="18" charset="0"/>
              </a:endParaRPr>
            </a:p>
          </p:txBody>
        </p:sp>
      </p:grpSp>
      <p:grpSp>
        <p:nvGrpSpPr>
          <p:cNvPr id="3" name="Group 30"/>
          <p:cNvGrpSpPr/>
          <p:nvPr/>
        </p:nvGrpSpPr>
        <p:grpSpPr>
          <a:xfrm>
            <a:off x="304800" y="990600"/>
            <a:ext cx="4359305" cy="735610"/>
            <a:chOff x="235058" y="1880828"/>
            <a:chExt cx="4621979" cy="591669"/>
          </a:xfrm>
        </p:grpSpPr>
        <p:sp>
          <p:nvSpPr>
            <p:cNvPr id="10" name="TextBox 9"/>
            <p:cNvSpPr txBox="1"/>
            <p:nvPr/>
          </p:nvSpPr>
          <p:spPr>
            <a:xfrm>
              <a:off x="235058" y="1880828"/>
              <a:ext cx="1456622" cy="475544"/>
            </a:xfrm>
            <a:prstGeom prst="rect">
              <a:avLst/>
            </a:prstGeom>
            <a:noFill/>
          </p:spPr>
          <p:txBody>
            <a:bodyPr wrap="square" rtlCol="0">
              <a:spAutoFit/>
            </a:bodyPr>
            <a:lstStyle/>
            <a:p>
              <a:r>
                <a:rPr lang="en-US" dirty="0" smtClean="0">
                  <a:solidFill>
                    <a:srgbClr val="0000CC"/>
                  </a:solidFill>
                  <a:latin typeface="Times New Roman" pitchFamily="18" charset="0"/>
                  <a:cs typeface="Times New Roman" pitchFamily="18" charset="0"/>
                </a:rPr>
                <a:t>Activity A</a:t>
              </a:r>
            </a:p>
          </p:txBody>
        </p:sp>
        <p:graphicFrame>
          <p:nvGraphicFramePr>
            <p:cNvPr id="134148" name="Object 2"/>
            <p:cNvGraphicFramePr>
              <a:graphicFrameLocks noChangeAspect="1"/>
            </p:cNvGraphicFramePr>
            <p:nvPr>
              <p:extLst>
                <p:ext uri="{D42A27DB-BD31-4B8C-83A1-F6EECF244321}">
                  <p14:modId xmlns:p14="http://schemas.microsoft.com/office/powerpoint/2010/main" xmlns="" val="2850405847"/>
                </p:ext>
              </p:extLst>
            </p:nvPr>
          </p:nvGraphicFramePr>
          <p:xfrm>
            <a:off x="2247637" y="1892458"/>
            <a:ext cx="2609400" cy="580039"/>
          </p:xfrm>
          <a:graphic>
            <a:graphicData uri="http://schemas.openxmlformats.org/presentationml/2006/ole">
              <p:oleObj spid="_x0000_s15467" name="Equation" r:id="rId4" imgW="1981200" imgH="596900" progId="Equation.3">
                <p:embed/>
              </p:oleObj>
            </a:graphicData>
          </a:graphic>
        </p:graphicFrame>
      </p:grpSp>
      <p:grpSp>
        <p:nvGrpSpPr>
          <p:cNvPr id="7" name="Group 31"/>
          <p:cNvGrpSpPr/>
          <p:nvPr/>
        </p:nvGrpSpPr>
        <p:grpSpPr>
          <a:xfrm>
            <a:off x="359840" y="1777829"/>
            <a:ext cx="5988571" cy="1193971"/>
            <a:chOff x="356427" y="3520024"/>
            <a:chExt cx="5789439" cy="829819"/>
          </a:xfrm>
        </p:grpSpPr>
        <p:sp>
          <p:nvSpPr>
            <p:cNvPr id="12" name="TextBox 11"/>
            <p:cNvSpPr txBox="1"/>
            <p:nvPr/>
          </p:nvSpPr>
          <p:spPr>
            <a:xfrm>
              <a:off x="356427" y="3664476"/>
              <a:ext cx="1199116" cy="256688"/>
            </a:xfrm>
            <a:prstGeom prst="rect">
              <a:avLst/>
            </a:prstGeom>
            <a:noFill/>
          </p:spPr>
          <p:txBody>
            <a:bodyPr wrap="square" rtlCol="0">
              <a:spAutoFit/>
            </a:bodyPr>
            <a:lstStyle/>
            <a:p>
              <a:r>
                <a:rPr lang="en-US" dirty="0" smtClean="0">
                  <a:solidFill>
                    <a:srgbClr val="0000CC"/>
                  </a:solidFill>
                  <a:latin typeface="Times New Roman" pitchFamily="18" charset="0"/>
                  <a:cs typeface="Times New Roman" pitchFamily="18" charset="0"/>
                </a:rPr>
                <a:t>Activity B</a:t>
              </a:r>
            </a:p>
          </p:txBody>
        </p:sp>
        <p:graphicFrame>
          <p:nvGraphicFramePr>
            <p:cNvPr id="134150" name="Object 6"/>
            <p:cNvGraphicFramePr>
              <a:graphicFrameLocks noChangeAspect="1"/>
            </p:cNvGraphicFramePr>
            <p:nvPr>
              <p:extLst>
                <p:ext uri="{D42A27DB-BD31-4B8C-83A1-F6EECF244321}">
                  <p14:modId xmlns:p14="http://schemas.microsoft.com/office/powerpoint/2010/main" xmlns="" val="2329995049"/>
                </p:ext>
              </p:extLst>
            </p:nvPr>
          </p:nvGraphicFramePr>
          <p:xfrm>
            <a:off x="2138299" y="3520024"/>
            <a:ext cx="4007567" cy="829819"/>
          </p:xfrm>
          <a:graphic>
            <a:graphicData uri="http://schemas.openxmlformats.org/presentationml/2006/ole">
              <p:oleObj spid="_x0000_s15468" name="Equation" r:id="rId5" imgW="3378200" imgH="1003300" progId="Equation.3">
                <p:embed/>
              </p:oleObj>
            </a:graphicData>
          </a:graphic>
        </p:graphicFrame>
      </p:grpSp>
      <p:grpSp>
        <p:nvGrpSpPr>
          <p:cNvPr id="9" name="Group 32"/>
          <p:cNvGrpSpPr/>
          <p:nvPr/>
        </p:nvGrpSpPr>
        <p:grpSpPr>
          <a:xfrm>
            <a:off x="304800" y="3032125"/>
            <a:ext cx="6096000" cy="927180"/>
            <a:chOff x="-265956" y="4984004"/>
            <a:chExt cx="5764671" cy="1064736"/>
          </a:xfrm>
        </p:grpSpPr>
        <p:sp>
          <p:nvSpPr>
            <p:cNvPr id="14" name="TextBox 13"/>
            <p:cNvSpPr txBox="1"/>
            <p:nvPr/>
          </p:nvSpPr>
          <p:spPr>
            <a:xfrm>
              <a:off x="-265956" y="5157193"/>
              <a:ext cx="1332148" cy="523701"/>
            </a:xfrm>
            <a:prstGeom prst="rect">
              <a:avLst/>
            </a:prstGeom>
            <a:noFill/>
          </p:spPr>
          <p:txBody>
            <a:bodyPr wrap="square" rtlCol="0">
              <a:spAutoFit/>
            </a:bodyPr>
            <a:lstStyle/>
            <a:p>
              <a:r>
                <a:rPr lang="en-US" dirty="0" smtClean="0">
                  <a:solidFill>
                    <a:srgbClr val="0000CC"/>
                  </a:solidFill>
                  <a:latin typeface="Times New Roman" pitchFamily="18" charset="0"/>
                  <a:cs typeface="Times New Roman" pitchFamily="18" charset="0"/>
                </a:rPr>
                <a:t>Activity C</a:t>
              </a:r>
            </a:p>
          </p:txBody>
        </p:sp>
        <p:graphicFrame>
          <p:nvGraphicFramePr>
            <p:cNvPr id="134151" name="Object 7"/>
            <p:cNvGraphicFramePr>
              <a:graphicFrameLocks noChangeAspect="1"/>
            </p:cNvGraphicFramePr>
            <p:nvPr>
              <p:extLst>
                <p:ext uri="{D42A27DB-BD31-4B8C-83A1-F6EECF244321}">
                  <p14:modId xmlns:p14="http://schemas.microsoft.com/office/powerpoint/2010/main" xmlns="" val="514913292"/>
                </p:ext>
              </p:extLst>
            </p:nvPr>
          </p:nvGraphicFramePr>
          <p:xfrm>
            <a:off x="1499224" y="4984004"/>
            <a:ext cx="3999491" cy="1064736"/>
          </p:xfrm>
          <a:graphic>
            <a:graphicData uri="http://schemas.openxmlformats.org/presentationml/2006/ole">
              <p:oleObj spid="_x0000_s15469" name="Equation" r:id="rId6" imgW="2844800" imgH="876300" progId="Equation.3">
                <p:embed/>
              </p:oleObj>
            </a:graphicData>
          </a:graphic>
        </p:graphicFrame>
      </p:grpSp>
      <p:grpSp>
        <p:nvGrpSpPr>
          <p:cNvPr id="19" name="Group 18"/>
          <p:cNvGrpSpPr/>
          <p:nvPr/>
        </p:nvGrpSpPr>
        <p:grpSpPr>
          <a:xfrm>
            <a:off x="227712" y="4038600"/>
            <a:ext cx="8451917" cy="2492656"/>
            <a:chOff x="227712" y="4038600"/>
            <a:chExt cx="8451917" cy="2492656"/>
          </a:xfrm>
        </p:grpSpPr>
        <p:cxnSp>
          <p:nvCxnSpPr>
            <p:cNvPr id="27" name="Straight Connector 26"/>
            <p:cNvCxnSpPr/>
            <p:nvPr/>
          </p:nvCxnSpPr>
          <p:spPr bwMode="auto">
            <a:xfrm>
              <a:off x="1600200" y="5217271"/>
              <a:ext cx="914400" cy="914400"/>
            </a:xfrm>
            <a:prstGeom prst="line">
              <a:avLst/>
            </a:prstGeom>
            <a:noFill/>
            <a:ln w="9525" cap="flat" cmpd="sng" algn="ctr">
              <a:noFill/>
              <a:prstDash val="solid"/>
              <a:round/>
              <a:headEnd type="none" w="med" len="med"/>
              <a:tailEnd type="none" w="med" len="med"/>
            </a:ln>
            <a:effectLst/>
          </p:spPr>
        </p:cxnSp>
        <p:cxnSp>
          <p:nvCxnSpPr>
            <p:cNvPr id="28" name="Straight Connector 27"/>
            <p:cNvCxnSpPr/>
            <p:nvPr/>
          </p:nvCxnSpPr>
          <p:spPr bwMode="auto">
            <a:xfrm>
              <a:off x="1809750" y="4798171"/>
              <a:ext cx="704850" cy="1333500"/>
            </a:xfrm>
            <a:prstGeom prst="line">
              <a:avLst/>
            </a:prstGeom>
            <a:noFill/>
            <a:ln w="9525" cap="flat" cmpd="sng" algn="ctr">
              <a:noFill/>
              <a:prstDash val="solid"/>
              <a:round/>
              <a:headEnd type="none" w="med" len="med"/>
              <a:tailEnd type="none" w="med" len="med"/>
            </a:ln>
            <a:effectLst/>
          </p:spPr>
        </p:cxnSp>
        <p:sp>
          <p:nvSpPr>
            <p:cNvPr id="30" name="Rectangle 239"/>
            <p:cNvSpPr>
              <a:spLocks noChangeArrowheads="1"/>
            </p:cNvSpPr>
            <p:nvPr/>
          </p:nvSpPr>
          <p:spPr bwMode="auto">
            <a:xfrm>
              <a:off x="227712" y="4763188"/>
              <a:ext cx="1114905" cy="1073248"/>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A</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31" name="Rectangle 238"/>
            <p:cNvSpPr>
              <a:spLocks noChangeArrowheads="1"/>
            </p:cNvSpPr>
            <p:nvPr/>
          </p:nvSpPr>
          <p:spPr bwMode="auto">
            <a:xfrm>
              <a:off x="227712"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2" name="Rectangle 237"/>
            <p:cNvSpPr>
              <a:spLocks noChangeArrowheads="1"/>
            </p:cNvSpPr>
            <p:nvPr/>
          </p:nvSpPr>
          <p:spPr bwMode="auto">
            <a:xfrm>
              <a:off x="599347"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8</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33" name="Rectangle 236"/>
            <p:cNvSpPr>
              <a:spLocks noChangeArrowheads="1"/>
            </p:cNvSpPr>
            <p:nvPr/>
          </p:nvSpPr>
          <p:spPr bwMode="auto">
            <a:xfrm>
              <a:off x="970982"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4" name="Rectangle 235"/>
            <p:cNvSpPr>
              <a:spLocks noChangeArrowheads="1"/>
            </p:cNvSpPr>
            <p:nvPr/>
          </p:nvSpPr>
          <p:spPr bwMode="auto">
            <a:xfrm>
              <a:off x="227712"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5" name="Rectangle 234"/>
            <p:cNvSpPr>
              <a:spLocks noChangeArrowheads="1"/>
            </p:cNvSpPr>
            <p:nvPr/>
          </p:nvSpPr>
          <p:spPr bwMode="auto">
            <a:xfrm>
              <a:off x="599347"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6" name="Rectangle 233"/>
            <p:cNvSpPr>
              <a:spLocks noChangeArrowheads="1"/>
            </p:cNvSpPr>
            <p:nvPr/>
          </p:nvSpPr>
          <p:spPr bwMode="auto">
            <a:xfrm>
              <a:off x="970982"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nvGrpSpPr>
            <p:cNvPr id="38" name="Group 37"/>
            <p:cNvGrpSpPr/>
            <p:nvPr/>
          </p:nvGrpSpPr>
          <p:grpSpPr>
            <a:xfrm>
              <a:off x="1676400" y="4734497"/>
              <a:ext cx="1189295" cy="1102446"/>
              <a:chOff x="1958055" y="1488354"/>
              <a:chExt cx="1114905" cy="1102446"/>
            </a:xfrm>
          </p:grpSpPr>
          <p:sp>
            <p:nvSpPr>
              <p:cNvPr id="40" name="Rectangle 223"/>
              <p:cNvSpPr>
                <a:spLocks noChangeArrowheads="1"/>
              </p:cNvSpPr>
              <p:nvPr/>
            </p:nvSpPr>
            <p:spPr bwMode="auto">
              <a:xfrm>
                <a:off x="1958055" y="1503758"/>
                <a:ext cx="1114905" cy="108704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B</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47" name="Rectangle 222"/>
              <p:cNvSpPr>
                <a:spLocks noChangeArrowheads="1"/>
              </p:cNvSpPr>
              <p:nvPr/>
            </p:nvSpPr>
            <p:spPr bwMode="auto">
              <a:xfrm>
                <a:off x="1958055"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49" name="Rectangle 221"/>
              <p:cNvSpPr>
                <a:spLocks noChangeArrowheads="1"/>
              </p:cNvSpPr>
              <p:nvPr/>
            </p:nvSpPr>
            <p:spPr bwMode="auto">
              <a:xfrm>
                <a:off x="2329690"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12</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50" name="Rectangle 220"/>
              <p:cNvSpPr>
                <a:spLocks noChangeArrowheads="1"/>
              </p:cNvSpPr>
              <p:nvPr/>
            </p:nvSpPr>
            <p:spPr bwMode="auto">
              <a:xfrm>
                <a:off x="2701325"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1" name="Rectangle 219"/>
              <p:cNvSpPr>
                <a:spLocks noChangeArrowheads="1"/>
              </p:cNvSpPr>
              <p:nvPr/>
            </p:nvSpPr>
            <p:spPr bwMode="auto">
              <a:xfrm>
                <a:off x="1958055"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2" name="Rectangle 218"/>
              <p:cNvSpPr>
                <a:spLocks noChangeArrowheads="1"/>
              </p:cNvSpPr>
              <p:nvPr/>
            </p:nvSpPr>
            <p:spPr bwMode="auto">
              <a:xfrm>
                <a:off x="2329690"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3" name="Rectangle 217"/>
              <p:cNvSpPr>
                <a:spLocks noChangeArrowheads="1"/>
              </p:cNvSpPr>
              <p:nvPr/>
            </p:nvSpPr>
            <p:spPr bwMode="auto">
              <a:xfrm>
                <a:off x="2701325"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39" name="Straight Arrow Connector 38"/>
            <p:cNvCxnSpPr>
              <a:stCxn id="30" idx="3"/>
              <a:endCxn id="40" idx="1"/>
            </p:cNvCxnSpPr>
            <p:nvPr/>
          </p:nvCxnSpPr>
          <p:spPr>
            <a:xfrm flipV="1">
              <a:off x="1342617" y="5293422"/>
              <a:ext cx="333783" cy="639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55" name="Group 176"/>
            <p:cNvGrpSpPr>
              <a:grpSpLocks/>
            </p:cNvGrpSpPr>
            <p:nvPr/>
          </p:nvGrpSpPr>
          <p:grpSpPr bwMode="auto">
            <a:xfrm>
              <a:off x="3419031" y="4051248"/>
              <a:ext cx="1114905" cy="1072871"/>
              <a:chOff x="1740" y="6855"/>
              <a:chExt cx="2745" cy="2115"/>
            </a:xfrm>
          </p:grpSpPr>
          <p:sp>
            <p:nvSpPr>
              <p:cNvPr id="57" name="Rectangle 183"/>
              <p:cNvSpPr>
                <a:spLocks noChangeArrowheads="1"/>
              </p:cNvSpPr>
              <p:nvPr/>
            </p:nvSpPr>
            <p:spPr bwMode="auto">
              <a:xfrm>
                <a:off x="1740" y="6855"/>
                <a:ext cx="2745" cy="2086"/>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D</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58" name="Rectangle 182"/>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9" name="Rectangle 181"/>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6</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60" name="Rectangle 180"/>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1" name="Rectangle 179"/>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2" name="Rectangle 178"/>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3" name="Rectangle 177"/>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56" name="Straight Arrow Connector 55"/>
            <p:cNvCxnSpPr>
              <a:stCxn id="40" idx="3"/>
              <a:endCxn id="57" idx="1"/>
            </p:cNvCxnSpPr>
            <p:nvPr/>
          </p:nvCxnSpPr>
          <p:spPr>
            <a:xfrm flipV="1">
              <a:off x="2865695" y="4580328"/>
              <a:ext cx="553336" cy="713094"/>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65" name="Group 224"/>
            <p:cNvGrpSpPr>
              <a:grpSpLocks/>
            </p:cNvGrpSpPr>
            <p:nvPr/>
          </p:nvGrpSpPr>
          <p:grpSpPr bwMode="auto">
            <a:xfrm>
              <a:off x="3502722" y="5445871"/>
              <a:ext cx="1113645" cy="1076872"/>
              <a:chOff x="1740" y="6848"/>
              <a:chExt cx="2745" cy="2122"/>
            </a:xfrm>
          </p:grpSpPr>
          <p:sp>
            <p:nvSpPr>
              <p:cNvPr id="67" name="Rectangle 231"/>
              <p:cNvSpPr>
                <a:spLocks noChangeArrowheads="1"/>
              </p:cNvSpPr>
              <p:nvPr/>
            </p:nvSpPr>
            <p:spPr bwMode="auto">
              <a:xfrm>
                <a:off x="1740" y="6848"/>
                <a:ext cx="2745" cy="2114"/>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C</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68" name="Rectangle 230"/>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9" name="Rectangle 229"/>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4</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70" name="Rectangle 228"/>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1" name="Rectangle 227"/>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2" name="Rectangle 226"/>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3" name="Rectangle 225"/>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66" name="Straight Arrow Connector 65"/>
            <p:cNvCxnSpPr>
              <a:stCxn id="40" idx="3"/>
              <a:endCxn id="67" idx="1"/>
            </p:cNvCxnSpPr>
            <p:nvPr/>
          </p:nvCxnSpPr>
          <p:spPr>
            <a:xfrm>
              <a:off x="2865695" y="5293422"/>
              <a:ext cx="637027" cy="688855"/>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75" name="Group 168"/>
            <p:cNvGrpSpPr>
              <a:grpSpLocks/>
            </p:cNvGrpSpPr>
            <p:nvPr/>
          </p:nvGrpSpPr>
          <p:grpSpPr bwMode="auto">
            <a:xfrm>
              <a:off x="7564724" y="4816838"/>
              <a:ext cx="1114905" cy="1072871"/>
              <a:chOff x="1740" y="6855"/>
              <a:chExt cx="2745" cy="2115"/>
            </a:xfrm>
          </p:grpSpPr>
          <p:sp>
            <p:nvSpPr>
              <p:cNvPr id="78" name="Rectangle 175"/>
              <p:cNvSpPr>
                <a:spLocks noChangeArrowheads="1"/>
              </p:cNvSpPr>
              <p:nvPr/>
            </p:nvSpPr>
            <p:spPr bwMode="auto">
              <a:xfrm>
                <a:off x="1740" y="6893"/>
                <a:ext cx="2745" cy="2077"/>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FF0000"/>
                    </a:solidFill>
                    <a:effectLst/>
                    <a:latin typeface="Times New Roman" pitchFamily="18" charset="0"/>
                    <a:ea typeface="Calibri" pitchFamily="34" charset="0"/>
                    <a:cs typeface="Times New Roman" pitchFamily="18" charset="0"/>
                  </a:rPr>
                  <a:t>END</a:t>
                </a:r>
                <a:endParaRPr kumimoji="0" lang="en-US" sz="1800" b="0" i="0" u="none" strike="noStrike" cap="none" normalizeH="0" baseline="0" dirty="0" smtClean="0">
                  <a:ln>
                    <a:noFill/>
                  </a:ln>
                  <a:solidFill>
                    <a:srgbClr val="FF0000"/>
                  </a:solidFill>
                  <a:effectLst/>
                  <a:latin typeface="Arial" pitchFamily="34" charset="0"/>
                  <a:cs typeface="Arial" pitchFamily="34" charset="0"/>
                </a:endParaRPr>
              </a:p>
            </p:txBody>
          </p:sp>
          <p:sp>
            <p:nvSpPr>
              <p:cNvPr id="79" name="Rectangle 174"/>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0" name="Rectangle 173"/>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smtClean="0">
                    <a:ln>
                      <a:noFill/>
                    </a:ln>
                    <a:solidFill>
                      <a:srgbClr val="4F6228"/>
                    </a:solidFill>
                    <a:effectLst/>
                    <a:latin typeface="Times New Roman" pitchFamily="18" charset="0"/>
                    <a:ea typeface="Calibri" pitchFamily="34" charset="0"/>
                    <a:cs typeface="Times New Roman" pitchFamily="18" charset="0"/>
                  </a:rPr>
                  <a:t>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1" name="Rectangle 172"/>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2" name="Rectangle 171"/>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3" name="Rectangle 170"/>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4" name="Rectangle 169"/>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76" name="Straight Arrow Connector 75"/>
            <p:cNvCxnSpPr>
              <a:stCxn id="102" idx="3"/>
              <a:endCxn id="78" idx="1"/>
            </p:cNvCxnSpPr>
            <p:nvPr/>
          </p:nvCxnSpPr>
          <p:spPr>
            <a:xfrm>
              <a:off x="6705600" y="4586894"/>
              <a:ext cx="859124" cy="776018"/>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77" name="Straight Arrow Connector 76"/>
            <p:cNvCxnSpPr>
              <a:stCxn id="89" idx="3"/>
              <a:endCxn id="78" idx="1"/>
            </p:cNvCxnSpPr>
            <p:nvPr/>
          </p:nvCxnSpPr>
          <p:spPr>
            <a:xfrm flipV="1">
              <a:off x="6716873" y="5362912"/>
              <a:ext cx="847851" cy="629673"/>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86" name="Group 184"/>
            <p:cNvGrpSpPr>
              <a:grpSpLocks/>
            </p:cNvGrpSpPr>
            <p:nvPr/>
          </p:nvGrpSpPr>
          <p:grpSpPr bwMode="auto">
            <a:xfrm>
              <a:off x="5603228" y="5455943"/>
              <a:ext cx="1113645" cy="1075313"/>
              <a:chOff x="1740" y="6851"/>
              <a:chExt cx="2745" cy="2119"/>
            </a:xfrm>
          </p:grpSpPr>
          <p:sp>
            <p:nvSpPr>
              <p:cNvPr id="89" name="Rectangle 191"/>
              <p:cNvSpPr>
                <a:spLocks noChangeArrowheads="1"/>
              </p:cNvSpPr>
              <p:nvPr/>
            </p:nvSpPr>
            <p:spPr bwMode="auto">
              <a:xfrm>
                <a:off x="1740" y="6851"/>
                <a:ext cx="2745" cy="211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E</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90" name="Rectangle 190"/>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1" name="Rectangle 189"/>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6</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92" name="Rectangle 188"/>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3" name="Rectangle 187"/>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4" name="Rectangle 186"/>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5" name="Rectangle 185"/>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87" name="Straight Arrow Connector 86"/>
            <p:cNvCxnSpPr>
              <a:stCxn id="67" idx="3"/>
              <a:endCxn id="89" idx="1"/>
            </p:cNvCxnSpPr>
            <p:nvPr/>
          </p:nvCxnSpPr>
          <p:spPr>
            <a:xfrm>
              <a:off x="4616367" y="5982277"/>
              <a:ext cx="986861" cy="10308"/>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88" name="Straight Arrow Connector 87"/>
            <p:cNvCxnSpPr>
              <a:stCxn id="57" idx="3"/>
              <a:endCxn id="89" idx="1"/>
            </p:cNvCxnSpPr>
            <p:nvPr/>
          </p:nvCxnSpPr>
          <p:spPr>
            <a:xfrm>
              <a:off x="4533936" y="4580328"/>
              <a:ext cx="1069292" cy="1412257"/>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97" name="Group 192"/>
            <p:cNvGrpSpPr>
              <a:grpSpLocks/>
            </p:cNvGrpSpPr>
            <p:nvPr/>
          </p:nvGrpSpPr>
          <p:grpSpPr bwMode="auto">
            <a:xfrm>
              <a:off x="5534326" y="4038600"/>
              <a:ext cx="1171274" cy="1074738"/>
              <a:chOff x="1740" y="6855"/>
              <a:chExt cx="2745" cy="2115"/>
            </a:xfrm>
          </p:grpSpPr>
          <p:sp>
            <p:nvSpPr>
              <p:cNvPr id="102" name="Rectangle 199"/>
              <p:cNvSpPr>
                <a:spLocks noChangeArrowheads="1"/>
              </p:cNvSpPr>
              <p:nvPr/>
            </p:nvSpPr>
            <p:spPr bwMode="auto">
              <a:xfrm>
                <a:off x="1740" y="6898"/>
                <a:ext cx="2745" cy="207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F</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103" name="Rectangle 198"/>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4" name="Rectangle 197"/>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12</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05" name="Rectangle 196"/>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6" name="Rectangle 195"/>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7" name="Rectangle 194"/>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8" name="Rectangle 193"/>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98" name="Straight Arrow Connector 97"/>
            <p:cNvCxnSpPr>
              <a:stCxn id="57" idx="3"/>
              <a:endCxn id="102" idx="1"/>
            </p:cNvCxnSpPr>
            <p:nvPr/>
          </p:nvCxnSpPr>
          <p:spPr>
            <a:xfrm>
              <a:off x="4533936" y="4580328"/>
              <a:ext cx="1000390" cy="6566"/>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99" name="Arc 98"/>
            <p:cNvSpPr/>
            <p:nvPr/>
          </p:nvSpPr>
          <p:spPr>
            <a:xfrm rot="15026458">
              <a:off x="5029360" y="5113230"/>
              <a:ext cx="329142" cy="342088"/>
            </a:xfrm>
            <a:prstGeom prst="arc">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cxnSp>
          <p:nvCxnSpPr>
            <p:cNvPr id="100" name="Straight Arrow Connector 99"/>
            <p:cNvCxnSpPr>
              <a:stCxn id="99" idx="2"/>
              <a:endCxn id="102" idx="1"/>
            </p:cNvCxnSpPr>
            <p:nvPr/>
          </p:nvCxnSpPr>
          <p:spPr>
            <a:xfrm flipV="1">
              <a:off x="5138836" y="4586894"/>
              <a:ext cx="395490" cy="542305"/>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01" name="Straight Connector 100"/>
            <p:cNvCxnSpPr>
              <a:stCxn id="99" idx="0"/>
              <a:endCxn id="67" idx="3"/>
            </p:cNvCxnSpPr>
            <p:nvPr/>
          </p:nvCxnSpPr>
          <p:spPr>
            <a:xfrm flipH="1">
              <a:off x="4616367" y="5341536"/>
              <a:ext cx="416390" cy="640741"/>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pSp>
      <p:sp>
        <p:nvSpPr>
          <p:cNvPr id="109" name="TextBox 108"/>
          <p:cNvSpPr txBox="1"/>
          <p:nvPr/>
        </p:nvSpPr>
        <p:spPr>
          <a:xfrm>
            <a:off x="276705" y="4736068"/>
            <a:ext cx="332895" cy="369332"/>
          </a:xfrm>
          <a:prstGeom prst="rect">
            <a:avLst/>
          </a:prstGeom>
          <a:noFill/>
        </p:spPr>
        <p:txBody>
          <a:bodyPr wrap="square" rtlCol="1">
            <a:spAutoFit/>
          </a:bodyPr>
          <a:lstStyle/>
          <a:p>
            <a:r>
              <a:rPr lang="en-US" b="1" dirty="0">
                <a:solidFill>
                  <a:srgbClr val="7030A0"/>
                </a:solidFill>
                <a:latin typeface="Times New Roman" panose="02020603050405020304" pitchFamily="18" charset="0"/>
                <a:cs typeface="Times New Roman" panose="02020603050405020304" pitchFamily="18" charset="0"/>
              </a:rPr>
              <a:t>0</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10" name="TextBox 109"/>
          <p:cNvSpPr txBox="1"/>
          <p:nvPr/>
        </p:nvSpPr>
        <p:spPr>
          <a:xfrm>
            <a:off x="950457" y="4766846"/>
            <a:ext cx="415728" cy="338554"/>
          </a:xfrm>
          <a:prstGeom prst="rect">
            <a:avLst/>
          </a:prstGeom>
          <a:noFill/>
        </p:spPr>
        <p:txBody>
          <a:bodyPr wrap="square" rtlCol="1">
            <a:spAutoFit/>
          </a:bodyPr>
          <a:lstStyle/>
          <a:p>
            <a:pPr algn="ctr"/>
            <a:r>
              <a:rPr lang="en-US" sz="1600" b="1" dirty="0" smtClean="0">
                <a:solidFill>
                  <a:srgbClr val="7030A0"/>
                </a:solidFill>
                <a:latin typeface="Times New Roman" panose="02020603050405020304" pitchFamily="18" charset="0"/>
                <a:cs typeface="Times New Roman" panose="02020603050405020304" pitchFamily="18" charset="0"/>
              </a:rPr>
              <a:t>8</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1" name="TextBox 110"/>
          <p:cNvSpPr txBox="1"/>
          <p:nvPr/>
        </p:nvSpPr>
        <p:spPr>
          <a:xfrm>
            <a:off x="1676400" y="4766846"/>
            <a:ext cx="415728" cy="338554"/>
          </a:xfrm>
          <a:prstGeom prst="rect">
            <a:avLst/>
          </a:prstGeom>
          <a:noFill/>
        </p:spPr>
        <p:txBody>
          <a:bodyPr wrap="square" rtlCol="1">
            <a:spAutoFit/>
          </a:bodyPr>
          <a:lstStyle/>
          <a:p>
            <a:pPr algn="ctr"/>
            <a:r>
              <a:rPr lang="en-US" sz="1600" b="1" dirty="0">
                <a:solidFill>
                  <a:srgbClr val="7030A0"/>
                </a:solidFill>
                <a:latin typeface="Times New Roman" panose="02020603050405020304" pitchFamily="18" charset="0"/>
                <a:cs typeface="Times New Roman" panose="02020603050405020304" pitchFamily="18" charset="0"/>
              </a:rPr>
              <a:t>3</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2" name="TextBox 111"/>
          <p:cNvSpPr txBox="1"/>
          <p:nvPr/>
        </p:nvSpPr>
        <p:spPr>
          <a:xfrm>
            <a:off x="2479872" y="4766846"/>
            <a:ext cx="415728" cy="338554"/>
          </a:xfrm>
          <a:prstGeom prst="rect">
            <a:avLst/>
          </a:prstGeom>
          <a:noFill/>
        </p:spPr>
        <p:txBody>
          <a:bodyPr wrap="square" rtlCol="1">
            <a:spAutoFit/>
          </a:bodyPr>
          <a:lstStyle/>
          <a:p>
            <a:pPr algn="ctr"/>
            <a:r>
              <a:rPr lang="en-US" sz="1600" b="1" dirty="0" smtClean="0">
                <a:solidFill>
                  <a:srgbClr val="7030A0"/>
                </a:solidFill>
                <a:latin typeface="Times New Roman" panose="02020603050405020304" pitchFamily="18" charset="0"/>
                <a:cs typeface="Times New Roman" panose="02020603050405020304" pitchFamily="18" charset="0"/>
              </a:rPr>
              <a:t>15</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3" name="TextBox 112"/>
          <p:cNvSpPr txBox="1"/>
          <p:nvPr/>
        </p:nvSpPr>
        <p:spPr>
          <a:xfrm>
            <a:off x="3505200" y="5470267"/>
            <a:ext cx="391709"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9</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14" name="TextBox 113"/>
          <p:cNvSpPr txBox="1"/>
          <p:nvPr/>
        </p:nvSpPr>
        <p:spPr>
          <a:xfrm>
            <a:off x="4196415" y="5421868"/>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13</a:t>
            </a:r>
            <a:endParaRPr lang="ar-SA" b="1" dirty="0">
              <a:solidFill>
                <a:srgbClr val="7030A0"/>
              </a:solidFill>
              <a:latin typeface="Times New Roman" panose="02020603050405020304" pitchFamily="18" charset="0"/>
              <a:cs typeface="Times New Roman" panose="02020603050405020304" pitchFamily="18" charset="0"/>
            </a:endParaRPr>
          </a:p>
        </p:txBody>
      </p:sp>
      <p:grpSp>
        <p:nvGrpSpPr>
          <p:cNvPr id="115" name="Group 114"/>
          <p:cNvGrpSpPr/>
          <p:nvPr/>
        </p:nvGrpSpPr>
        <p:grpSpPr>
          <a:xfrm>
            <a:off x="1219200" y="4165098"/>
            <a:ext cx="4269941" cy="2166162"/>
            <a:chOff x="1810977" y="3103984"/>
            <a:chExt cx="4269941" cy="2166162"/>
          </a:xfrm>
        </p:grpSpPr>
        <p:grpSp>
          <p:nvGrpSpPr>
            <p:cNvPr id="116" name="Group 46"/>
            <p:cNvGrpSpPr/>
            <p:nvPr/>
          </p:nvGrpSpPr>
          <p:grpSpPr>
            <a:xfrm>
              <a:off x="1810977" y="3103984"/>
              <a:ext cx="4269941" cy="2166162"/>
              <a:chOff x="974532" y="454449"/>
              <a:chExt cx="2852194" cy="1246724"/>
            </a:xfrm>
          </p:grpSpPr>
          <p:sp>
            <p:nvSpPr>
              <p:cNvPr id="118" name="TextBox 26"/>
              <p:cNvSpPr txBox="1"/>
              <p:nvPr/>
            </p:nvSpPr>
            <p:spPr>
              <a:xfrm>
                <a:off x="3354896" y="1390344"/>
                <a:ext cx="419100" cy="310829"/>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FS</a:t>
                </a:r>
                <a:r>
                  <a:rPr lang="en-US" sz="1200" baseline="0" dirty="0">
                    <a:solidFill>
                      <a:srgbClr val="C00000"/>
                    </a:solidFill>
                    <a:latin typeface="Times New Roman" pitchFamily="18" charset="0"/>
                    <a:cs typeface="Times New Roman" pitchFamily="18" charset="0"/>
                  </a:rPr>
                  <a:t> 0</a:t>
                </a:r>
              </a:p>
            </p:txBody>
          </p:sp>
          <p:sp>
            <p:nvSpPr>
              <p:cNvPr id="119" name="TextBox 118"/>
              <p:cNvSpPr txBox="1"/>
              <p:nvPr/>
            </p:nvSpPr>
            <p:spPr>
              <a:xfrm>
                <a:off x="974532" y="860793"/>
                <a:ext cx="419100" cy="48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SS</a:t>
                </a:r>
                <a:r>
                  <a:rPr lang="en-US" sz="1200" baseline="0" dirty="0">
                    <a:solidFill>
                      <a:srgbClr val="C00000"/>
                    </a:solidFill>
                    <a:latin typeface="Times New Roman" pitchFamily="18" charset="0"/>
                    <a:cs typeface="Times New Roman" pitchFamily="18" charset="0"/>
                  </a:rPr>
                  <a:t> 3</a:t>
                </a:r>
              </a:p>
              <a:p>
                <a:pPr algn="ctr"/>
                <a:r>
                  <a:rPr lang="en-US" sz="1200" baseline="0" dirty="0">
                    <a:solidFill>
                      <a:srgbClr val="C00000"/>
                    </a:solidFill>
                    <a:latin typeface="Times New Roman" pitchFamily="18" charset="0"/>
                    <a:cs typeface="Times New Roman" pitchFamily="18" charset="0"/>
                  </a:rPr>
                  <a:t>FF 4</a:t>
                </a:r>
                <a:endParaRPr lang="en-US" sz="1200" dirty="0">
                  <a:solidFill>
                    <a:srgbClr val="C00000"/>
                  </a:solidFill>
                  <a:latin typeface="Times New Roman" pitchFamily="18" charset="0"/>
                  <a:cs typeface="Times New Roman" pitchFamily="18" charset="0"/>
                </a:endParaRPr>
              </a:p>
            </p:txBody>
          </p:sp>
          <p:sp>
            <p:nvSpPr>
              <p:cNvPr id="120" name="TextBox 28"/>
              <p:cNvSpPr txBox="1"/>
              <p:nvPr/>
            </p:nvSpPr>
            <p:spPr>
              <a:xfrm>
                <a:off x="2094318" y="1014937"/>
                <a:ext cx="419100" cy="331551"/>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SS</a:t>
                </a:r>
                <a:r>
                  <a:rPr lang="en-US" sz="1200" baseline="0" dirty="0">
                    <a:solidFill>
                      <a:srgbClr val="C00000"/>
                    </a:solidFill>
                    <a:latin typeface="Times New Roman" pitchFamily="18" charset="0"/>
                    <a:cs typeface="Times New Roman" pitchFamily="18" charset="0"/>
                  </a:rPr>
                  <a:t> 6</a:t>
                </a:r>
              </a:p>
            </p:txBody>
          </p:sp>
          <p:sp>
            <p:nvSpPr>
              <p:cNvPr id="121" name="TextBox 29"/>
              <p:cNvSpPr txBox="1"/>
              <p:nvPr/>
            </p:nvSpPr>
            <p:spPr>
              <a:xfrm>
                <a:off x="3315903" y="454449"/>
                <a:ext cx="510823" cy="3657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SF</a:t>
                </a:r>
                <a:r>
                  <a:rPr lang="en-US" sz="1200" baseline="0" dirty="0">
                    <a:solidFill>
                      <a:srgbClr val="C00000"/>
                    </a:solidFill>
                    <a:latin typeface="Times New Roman" pitchFamily="18" charset="0"/>
                    <a:cs typeface="Times New Roman" pitchFamily="18" charset="0"/>
                  </a:rPr>
                  <a:t> 12</a:t>
                </a:r>
              </a:p>
            </p:txBody>
          </p:sp>
        </p:grpSp>
        <p:sp>
          <p:nvSpPr>
            <p:cNvPr id="117" name="TextBox 116"/>
            <p:cNvSpPr txBox="1"/>
            <p:nvPr/>
          </p:nvSpPr>
          <p:spPr>
            <a:xfrm>
              <a:off x="3487377" y="3815686"/>
              <a:ext cx="627423" cy="54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FS</a:t>
              </a:r>
              <a:r>
                <a:rPr lang="en-US" sz="1200" baseline="0" dirty="0">
                  <a:solidFill>
                    <a:srgbClr val="C00000"/>
                  </a:solidFill>
                  <a:latin typeface="Times New Roman" pitchFamily="18" charset="0"/>
                  <a:cs typeface="Times New Roman" pitchFamily="18" charset="0"/>
                </a:rPr>
                <a:t> 0</a:t>
              </a:r>
            </a:p>
          </p:txBody>
        </p:sp>
      </p:grpSp>
    </p:spTree>
    <p:extLst>
      <p:ext uri="{BB962C8B-B14F-4D97-AF65-F5344CB8AC3E}">
        <p14:creationId xmlns:p14="http://schemas.microsoft.com/office/powerpoint/2010/main" xmlns="" val="32433718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8" fill="hold" nodeType="clickEffect">
                                  <p:stCondLst>
                                    <p:cond delay="0"/>
                                  </p:stCondLst>
                                  <p:childTnLst>
                                    <p:set>
                                      <p:cBhvr>
                                        <p:cTn id="6" dur="1" fill="hold">
                                          <p:stCondLst>
                                            <p:cond delay="0"/>
                                          </p:stCondLst>
                                        </p:cTn>
                                        <p:tgtEl>
                                          <p:spTgt spid="19"/>
                                        </p:tgtEl>
                                        <p:attrNameLst>
                                          <p:attrName>style.visibility</p:attrName>
                                        </p:attrNameLst>
                                      </p:cBhvr>
                                      <p:to>
                                        <p:strVal val="visible"/>
                                      </p:to>
                                    </p:set>
                                    <p:animEffect transition="in" filter="wipe(left)">
                                      <p:cBhvr>
                                        <p:cTn id="7" dur="500"/>
                                        <p:tgtEl>
                                          <p:spTgt spid="19"/>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1" fill="hold" nodeType="clickEffect">
                                  <p:stCondLst>
                                    <p:cond delay="0"/>
                                  </p:stCondLst>
                                  <p:childTnLst>
                                    <p:set>
                                      <p:cBhvr>
                                        <p:cTn id="11" dur="1" fill="hold">
                                          <p:stCondLst>
                                            <p:cond delay="0"/>
                                          </p:stCondLst>
                                        </p:cTn>
                                        <p:tgtEl>
                                          <p:spTgt spid="115"/>
                                        </p:tgtEl>
                                        <p:attrNameLst>
                                          <p:attrName>style.visibility</p:attrName>
                                        </p:attrNameLst>
                                      </p:cBhvr>
                                      <p:to>
                                        <p:strVal val="visible"/>
                                      </p:to>
                                    </p:set>
                                    <p:animEffect transition="in" filter="wipe(up)">
                                      <p:cBhvr>
                                        <p:cTn id="12" dur="500"/>
                                        <p:tgtEl>
                                          <p:spTgt spid="115"/>
                                        </p:tgtEl>
                                      </p:cBhvr>
                                    </p:animEffec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3"/>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7"/>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9"/>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grpId="0" nodeType="clickEffect">
                                  <p:stCondLst>
                                    <p:cond delay="0"/>
                                  </p:stCondLst>
                                  <p:childTnLst>
                                    <p:set>
                                      <p:cBhvr>
                                        <p:cTn id="28" dur="1" fill="hold">
                                          <p:stCondLst>
                                            <p:cond delay="0"/>
                                          </p:stCondLst>
                                        </p:cTn>
                                        <p:tgtEl>
                                          <p:spTgt spid="109"/>
                                        </p:tgtEl>
                                        <p:attrNameLst>
                                          <p:attrName>style.visibility</p:attrName>
                                        </p:attrNameLst>
                                      </p:cBhvr>
                                      <p:to>
                                        <p:strVal val="visible"/>
                                      </p:to>
                                    </p:set>
                                  </p:childTnLst>
                                </p:cTn>
                              </p:par>
                            </p:childTnLst>
                          </p:cTn>
                        </p:par>
                      </p:childTnLst>
                    </p:cTn>
                  </p:par>
                  <p:par>
                    <p:cTn id="29" fill="hold">
                      <p:stCondLst>
                        <p:cond delay="indefinite"/>
                      </p:stCondLst>
                      <p:childTnLst>
                        <p:par>
                          <p:cTn id="30" fill="hold">
                            <p:stCondLst>
                              <p:cond delay="0"/>
                            </p:stCondLst>
                            <p:childTnLst>
                              <p:par>
                                <p:cTn id="31" presetID="1" presetClass="entr" presetSubtype="0" fill="hold" grpId="0" nodeType="clickEffect">
                                  <p:stCondLst>
                                    <p:cond delay="0"/>
                                  </p:stCondLst>
                                  <p:childTnLst>
                                    <p:set>
                                      <p:cBhvr>
                                        <p:cTn id="32" dur="1" fill="hold">
                                          <p:stCondLst>
                                            <p:cond delay="0"/>
                                          </p:stCondLst>
                                        </p:cTn>
                                        <p:tgtEl>
                                          <p:spTgt spid="110"/>
                                        </p:tgtEl>
                                        <p:attrNameLst>
                                          <p:attrName>style.visibility</p:attrName>
                                        </p:attrNameLst>
                                      </p:cBhvr>
                                      <p:to>
                                        <p:strVal val="visible"/>
                                      </p:to>
                                    </p:set>
                                  </p:childTnLst>
                                </p:cTn>
                              </p:par>
                            </p:childTnLst>
                          </p:cTn>
                        </p:par>
                      </p:childTnLst>
                    </p:cTn>
                  </p:par>
                  <p:par>
                    <p:cTn id="33" fill="hold">
                      <p:stCondLst>
                        <p:cond delay="indefinite"/>
                      </p:stCondLst>
                      <p:childTnLst>
                        <p:par>
                          <p:cTn id="34" fill="hold">
                            <p:stCondLst>
                              <p:cond delay="0"/>
                            </p:stCondLst>
                            <p:childTnLst>
                              <p:par>
                                <p:cTn id="35" presetID="1" presetClass="entr" presetSubtype="0" fill="hold" grpId="0" nodeType="clickEffect">
                                  <p:stCondLst>
                                    <p:cond delay="0"/>
                                  </p:stCondLst>
                                  <p:childTnLst>
                                    <p:set>
                                      <p:cBhvr>
                                        <p:cTn id="36" dur="1" fill="hold">
                                          <p:stCondLst>
                                            <p:cond delay="0"/>
                                          </p:stCondLst>
                                        </p:cTn>
                                        <p:tgtEl>
                                          <p:spTgt spid="111"/>
                                        </p:tgtEl>
                                        <p:attrNameLst>
                                          <p:attrName>style.visibility</p:attrName>
                                        </p:attrNameLst>
                                      </p:cBhvr>
                                      <p:to>
                                        <p:strVal val="visible"/>
                                      </p:to>
                                    </p:set>
                                  </p:childTnLst>
                                </p:cTn>
                              </p:par>
                            </p:childTnLst>
                          </p:cTn>
                        </p:par>
                      </p:childTnLst>
                    </p:cTn>
                  </p:par>
                  <p:par>
                    <p:cTn id="37" fill="hold">
                      <p:stCondLst>
                        <p:cond delay="indefinite"/>
                      </p:stCondLst>
                      <p:childTnLst>
                        <p:par>
                          <p:cTn id="38" fill="hold">
                            <p:stCondLst>
                              <p:cond delay="0"/>
                            </p:stCondLst>
                            <p:childTnLst>
                              <p:par>
                                <p:cTn id="39" presetID="1" presetClass="entr" presetSubtype="0" fill="hold" grpId="0" nodeType="clickEffect">
                                  <p:stCondLst>
                                    <p:cond delay="0"/>
                                  </p:stCondLst>
                                  <p:childTnLst>
                                    <p:set>
                                      <p:cBhvr>
                                        <p:cTn id="40" dur="1" fill="hold">
                                          <p:stCondLst>
                                            <p:cond delay="0"/>
                                          </p:stCondLst>
                                        </p:cTn>
                                        <p:tgtEl>
                                          <p:spTgt spid="112"/>
                                        </p:tgtEl>
                                        <p:attrNameLst>
                                          <p:attrName>style.visibility</p:attrName>
                                        </p:attrNameLst>
                                      </p:cBhvr>
                                      <p:to>
                                        <p:strVal val="visible"/>
                                      </p:to>
                                    </p:set>
                                  </p:childTnLst>
                                </p:cTn>
                              </p:par>
                            </p:childTnLst>
                          </p:cTn>
                        </p:par>
                      </p:childTnLst>
                    </p:cTn>
                  </p:par>
                  <p:par>
                    <p:cTn id="41" fill="hold">
                      <p:stCondLst>
                        <p:cond delay="indefinite"/>
                      </p:stCondLst>
                      <p:childTnLst>
                        <p:par>
                          <p:cTn id="42" fill="hold">
                            <p:stCondLst>
                              <p:cond delay="0"/>
                            </p:stCondLst>
                            <p:childTnLst>
                              <p:par>
                                <p:cTn id="43" presetID="1" presetClass="entr" presetSubtype="0" fill="hold" grpId="0" nodeType="clickEffect">
                                  <p:stCondLst>
                                    <p:cond delay="0"/>
                                  </p:stCondLst>
                                  <p:childTnLst>
                                    <p:set>
                                      <p:cBhvr>
                                        <p:cTn id="44" dur="1" fill="hold">
                                          <p:stCondLst>
                                            <p:cond delay="0"/>
                                          </p:stCondLst>
                                        </p:cTn>
                                        <p:tgtEl>
                                          <p:spTgt spid="113"/>
                                        </p:tgtEl>
                                        <p:attrNameLst>
                                          <p:attrName>style.visibility</p:attrName>
                                        </p:attrNameLst>
                                      </p:cBhvr>
                                      <p:to>
                                        <p:strVal val="visible"/>
                                      </p:to>
                                    </p:set>
                                  </p:childTnLst>
                                </p:cTn>
                              </p:par>
                            </p:childTnLst>
                          </p:cTn>
                        </p:par>
                      </p:childTnLst>
                    </p:cTn>
                  </p:par>
                  <p:par>
                    <p:cTn id="45" fill="hold">
                      <p:stCondLst>
                        <p:cond delay="indefinite"/>
                      </p:stCondLst>
                      <p:childTnLst>
                        <p:par>
                          <p:cTn id="46" fill="hold">
                            <p:stCondLst>
                              <p:cond delay="0"/>
                            </p:stCondLst>
                            <p:childTnLst>
                              <p:par>
                                <p:cTn id="47" presetID="1" presetClass="entr" presetSubtype="0" fill="hold" grpId="0" nodeType="clickEffect">
                                  <p:stCondLst>
                                    <p:cond delay="0"/>
                                  </p:stCondLst>
                                  <p:childTnLst>
                                    <p:set>
                                      <p:cBhvr>
                                        <p:cTn id="48" dur="1" fill="hold">
                                          <p:stCondLst>
                                            <p:cond delay="0"/>
                                          </p:stCondLst>
                                        </p:cTn>
                                        <p:tgtEl>
                                          <p:spTgt spid="11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9" grpId="0"/>
      <p:bldP spid="110" grpId="0"/>
      <p:bldP spid="111" grpId="0"/>
      <p:bldP spid="112" grpId="0"/>
      <p:bldP spid="113" grpId="0"/>
      <p:bldP spid="114"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ounded Rectangle 3"/>
          <p:cNvSpPr/>
          <p:nvPr/>
        </p:nvSpPr>
        <p:spPr>
          <a:xfrm>
            <a:off x="0" y="0"/>
            <a:ext cx="9144000" cy="580226"/>
          </a:xfrm>
          <a:prstGeom prst="roundRect">
            <a:avLst>
              <a:gd name="adj" fmla="val 50000"/>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Bef>
                <a:spcPct val="0"/>
              </a:spcBef>
              <a:defRPr/>
            </a:pPr>
            <a:r>
              <a:rPr lang="en-US" sz="3200" b="1" i="1" dirty="0" smtClean="0">
                <a:solidFill>
                  <a:schemeClr val="bg1"/>
                </a:solidFill>
                <a:latin typeface="Times New Roman" pitchFamily="18" charset="0"/>
                <a:cs typeface="Times New Roman" pitchFamily="18" charset="0"/>
              </a:rPr>
              <a:t>Precedence Diagramming</a:t>
            </a:r>
            <a:r>
              <a:rPr lang="de-DE" sz="3200" b="1" i="1" dirty="0" smtClean="0">
                <a:solidFill>
                  <a:schemeClr val="bg1"/>
                </a:solidFill>
                <a:latin typeface="Times New Roman" pitchFamily="18" charset="0"/>
                <a:cs typeface="Times New Roman" pitchFamily="18" charset="0"/>
              </a:rPr>
              <a:t> </a:t>
            </a:r>
            <a:r>
              <a:rPr lang="en-US" sz="3200" b="1" i="1" dirty="0" smtClean="0">
                <a:solidFill>
                  <a:schemeClr val="bg1"/>
                </a:solidFill>
                <a:latin typeface="Times New Roman" pitchFamily="18" charset="0"/>
                <a:cs typeface="Times New Roman" pitchFamily="18" charset="0"/>
              </a:rPr>
              <a:t>Calculations</a:t>
            </a:r>
          </a:p>
        </p:txBody>
      </p:sp>
      <p:sp>
        <p:nvSpPr>
          <p:cNvPr id="8" name="Rectangle 3"/>
          <p:cNvSpPr>
            <a:spLocks noChangeArrowheads="1"/>
          </p:cNvSpPr>
          <p:nvPr/>
        </p:nvSpPr>
        <p:spPr bwMode="auto">
          <a:xfrm>
            <a:off x="251520" y="609600"/>
            <a:ext cx="3636404" cy="322786"/>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2000" b="1" i="1" dirty="0" smtClean="0">
                <a:solidFill>
                  <a:srgbClr val="CC3300"/>
                </a:solidFill>
                <a:latin typeface="Times New Roman" pitchFamily="18" charset="0"/>
                <a:cs typeface="Times New Roman" pitchFamily="18" charset="0"/>
              </a:rPr>
              <a:t>Example Computation</a:t>
            </a:r>
            <a:endParaRPr lang="de-DE" sz="2000" b="1" i="1" dirty="0">
              <a:solidFill>
                <a:srgbClr val="CC3300"/>
              </a:solidFill>
              <a:latin typeface="Times New Roman" pitchFamily="18" charset="0"/>
              <a:cs typeface="Times New Roman" pitchFamily="18" charset="0"/>
            </a:endParaRPr>
          </a:p>
        </p:txBody>
      </p:sp>
      <p:grpSp>
        <p:nvGrpSpPr>
          <p:cNvPr id="2" name="Group 29"/>
          <p:cNvGrpSpPr/>
          <p:nvPr/>
        </p:nvGrpSpPr>
        <p:grpSpPr>
          <a:xfrm>
            <a:off x="6095999" y="685800"/>
            <a:ext cx="3048001" cy="1926953"/>
            <a:chOff x="5382202" y="383235"/>
            <a:chExt cx="3668198" cy="1543955"/>
          </a:xfrm>
        </p:grpSpPr>
        <p:graphicFrame>
          <p:nvGraphicFramePr>
            <p:cNvPr id="17" name="Object 16"/>
            <p:cNvGraphicFramePr>
              <a:graphicFrameLocks noChangeAspect="1"/>
            </p:cNvGraphicFramePr>
            <p:nvPr>
              <p:extLst>
                <p:ext uri="{D42A27DB-BD31-4B8C-83A1-F6EECF244321}">
                  <p14:modId xmlns:p14="http://schemas.microsoft.com/office/powerpoint/2010/main" xmlns="" val="2459079973"/>
                </p:ext>
              </p:extLst>
            </p:nvPr>
          </p:nvGraphicFramePr>
          <p:xfrm>
            <a:off x="5840727" y="688508"/>
            <a:ext cx="3026261" cy="1238682"/>
          </p:xfrm>
          <a:graphic>
            <a:graphicData uri="http://schemas.openxmlformats.org/presentationml/2006/ole">
              <p:oleObj spid="_x0000_s17506" name="Equation" r:id="rId3" imgW="2247900" imgH="1422400" progId="Equation.3">
                <p:embed/>
              </p:oleObj>
            </a:graphicData>
          </a:graphic>
        </p:graphicFrame>
        <p:sp>
          <p:nvSpPr>
            <p:cNvPr id="18" name="Rectangle 17"/>
            <p:cNvSpPr/>
            <p:nvPr/>
          </p:nvSpPr>
          <p:spPr>
            <a:xfrm>
              <a:off x="5382202" y="383235"/>
              <a:ext cx="3668198" cy="295924"/>
            </a:xfrm>
            <a:prstGeom prst="rect">
              <a:avLst/>
            </a:prstGeom>
            <a:solidFill>
              <a:srgbClr val="FFFF00"/>
            </a:solidFill>
          </p:spPr>
          <p:txBody>
            <a:bodyPr wrap="square">
              <a:spAutoFit/>
            </a:bodyPr>
            <a:lstStyle/>
            <a:p>
              <a:r>
                <a:rPr lang="en-US" b="1" i="1" dirty="0" smtClean="0">
                  <a:solidFill>
                    <a:srgbClr val="FF0000"/>
                  </a:solidFill>
                  <a:latin typeface="Times New Roman" pitchFamily="18" charset="0"/>
                  <a:cs typeface="Times New Roman" pitchFamily="18" charset="0"/>
                </a:rPr>
                <a:t>Forward Pass Computations</a:t>
              </a:r>
              <a:endParaRPr lang="en-US" b="1" i="1" dirty="0">
                <a:solidFill>
                  <a:srgbClr val="FF0000"/>
                </a:solidFill>
                <a:latin typeface="Times New Roman" pitchFamily="18" charset="0"/>
                <a:ea typeface="Times New Roman"/>
                <a:cs typeface="Times New Roman" pitchFamily="18" charset="0"/>
              </a:endParaRPr>
            </a:p>
          </p:txBody>
        </p:sp>
      </p:grpSp>
      <p:grpSp>
        <p:nvGrpSpPr>
          <p:cNvPr id="11" name="Group 10"/>
          <p:cNvGrpSpPr/>
          <p:nvPr/>
        </p:nvGrpSpPr>
        <p:grpSpPr>
          <a:xfrm>
            <a:off x="227712" y="4038600"/>
            <a:ext cx="8451917" cy="2492656"/>
            <a:chOff x="227712" y="4038600"/>
            <a:chExt cx="8451917" cy="2492656"/>
          </a:xfrm>
        </p:grpSpPr>
        <p:grpSp>
          <p:nvGrpSpPr>
            <p:cNvPr id="19" name="Group 18"/>
            <p:cNvGrpSpPr/>
            <p:nvPr/>
          </p:nvGrpSpPr>
          <p:grpSpPr>
            <a:xfrm>
              <a:off x="227712" y="4038600"/>
              <a:ext cx="8451917" cy="2492656"/>
              <a:chOff x="227712" y="4038600"/>
              <a:chExt cx="8451917" cy="2492656"/>
            </a:xfrm>
          </p:grpSpPr>
          <p:cxnSp>
            <p:nvCxnSpPr>
              <p:cNvPr id="27" name="Straight Connector 26"/>
              <p:cNvCxnSpPr/>
              <p:nvPr/>
            </p:nvCxnSpPr>
            <p:spPr bwMode="auto">
              <a:xfrm>
                <a:off x="1600200" y="5217271"/>
                <a:ext cx="914400" cy="914400"/>
              </a:xfrm>
              <a:prstGeom prst="line">
                <a:avLst/>
              </a:prstGeom>
              <a:noFill/>
              <a:ln w="9525" cap="flat" cmpd="sng" algn="ctr">
                <a:noFill/>
                <a:prstDash val="solid"/>
                <a:round/>
                <a:headEnd type="none" w="med" len="med"/>
                <a:tailEnd type="none" w="med" len="med"/>
              </a:ln>
              <a:effectLst/>
            </p:spPr>
          </p:cxnSp>
          <p:cxnSp>
            <p:nvCxnSpPr>
              <p:cNvPr id="28" name="Straight Connector 27"/>
              <p:cNvCxnSpPr/>
              <p:nvPr/>
            </p:nvCxnSpPr>
            <p:spPr bwMode="auto">
              <a:xfrm>
                <a:off x="1809750" y="4798171"/>
                <a:ext cx="704850" cy="1333500"/>
              </a:xfrm>
              <a:prstGeom prst="line">
                <a:avLst/>
              </a:prstGeom>
              <a:noFill/>
              <a:ln w="9525" cap="flat" cmpd="sng" algn="ctr">
                <a:noFill/>
                <a:prstDash val="solid"/>
                <a:round/>
                <a:headEnd type="none" w="med" len="med"/>
                <a:tailEnd type="none" w="med" len="med"/>
              </a:ln>
              <a:effectLst/>
            </p:spPr>
          </p:cxnSp>
          <p:sp>
            <p:nvSpPr>
              <p:cNvPr id="30" name="Rectangle 239"/>
              <p:cNvSpPr>
                <a:spLocks noChangeArrowheads="1"/>
              </p:cNvSpPr>
              <p:nvPr/>
            </p:nvSpPr>
            <p:spPr bwMode="auto">
              <a:xfrm>
                <a:off x="227712" y="4763188"/>
                <a:ext cx="1114905" cy="1073248"/>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A</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31" name="Rectangle 238"/>
              <p:cNvSpPr>
                <a:spLocks noChangeArrowheads="1"/>
              </p:cNvSpPr>
              <p:nvPr/>
            </p:nvSpPr>
            <p:spPr bwMode="auto">
              <a:xfrm>
                <a:off x="227712"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2" name="Rectangle 237"/>
              <p:cNvSpPr>
                <a:spLocks noChangeArrowheads="1"/>
              </p:cNvSpPr>
              <p:nvPr/>
            </p:nvSpPr>
            <p:spPr bwMode="auto">
              <a:xfrm>
                <a:off x="599347"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8</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33" name="Rectangle 236"/>
              <p:cNvSpPr>
                <a:spLocks noChangeArrowheads="1"/>
              </p:cNvSpPr>
              <p:nvPr/>
            </p:nvSpPr>
            <p:spPr bwMode="auto">
              <a:xfrm>
                <a:off x="970982"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4" name="Rectangle 235"/>
              <p:cNvSpPr>
                <a:spLocks noChangeArrowheads="1"/>
              </p:cNvSpPr>
              <p:nvPr/>
            </p:nvSpPr>
            <p:spPr bwMode="auto">
              <a:xfrm>
                <a:off x="227712"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5" name="Rectangle 234"/>
              <p:cNvSpPr>
                <a:spLocks noChangeArrowheads="1"/>
              </p:cNvSpPr>
              <p:nvPr/>
            </p:nvSpPr>
            <p:spPr bwMode="auto">
              <a:xfrm>
                <a:off x="599347"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6" name="Rectangle 233"/>
              <p:cNvSpPr>
                <a:spLocks noChangeArrowheads="1"/>
              </p:cNvSpPr>
              <p:nvPr/>
            </p:nvSpPr>
            <p:spPr bwMode="auto">
              <a:xfrm>
                <a:off x="970982"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nvGrpSpPr>
              <p:cNvPr id="38" name="Group 37"/>
              <p:cNvGrpSpPr/>
              <p:nvPr/>
            </p:nvGrpSpPr>
            <p:grpSpPr>
              <a:xfrm>
                <a:off x="1676400" y="4734497"/>
                <a:ext cx="1189295" cy="1102446"/>
                <a:chOff x="1958055" y="1488354"/>
                <a:chExt cx="1114905" cy="1102446"/>
              </a:xfrm>
            </p:grpSpPr>
            <p:sp>
              <p:nvSpPr>
                <p:cNvPr id="40" name="Rectangle 223"/>
                <p:cNvSpPr>
                  <a:spLocks noChangeArrowheads="1"/>
                </p:cNvSpPr>
                <p:nvPr/>
              </p:nvSpPr>
              <p:spPr bwMode="auto">
                <a:xfrm>
                  <a:off x="1958055" y="1503758"/>
                  <a:ext cx="1114905" cy="108704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B</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47" name="Rectangle 222"/>
                <p:cNvSpPr>
                  <a:spLocks noChangeArrowheads="1"/>
                </p:cNvSpPr>
                <p:nvPr/>
              </p:nvSpPr>
              <p:spPr bwMode="auto">
                <a:xfrm>
                  <a:off x="1958055"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49" name="Rectangle 221"/>
                <p:cNvSpPr>
                  <a:spLocks noChangeArrowheads="1"/>
                </p:cNvSpPr>
                <p:nvPr/>
              </p:nvSpPr>
              <p:spPr bwMode="auto">
                <a:xfrm>
                  <a:off x="2329690"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12</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50" name="Rectangle 220"/>
                <p:cNvSpPr>
                  <a:spLocks noChangeArrowheads="1"/>
                </p:cNvSpPr>
                <p:nvPr/>
              </p:nvSpPr>
              <p:spPr bwMode="auto">
                <a:xfrm>
                  <a:off x="2701325"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1" name="Rectangle 219"/>
                <p:cNvSpPr>
                  <a:spLocks noChangeArrowheads="1"/>
                </p:cNvSpPr>
                <p:nvPr/>
              </p:nvSpPr>
              <p:spPr bwMode="auto">
                <a:xfrm>
                  <a:off x="1958055"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2" name="Rectangle 218"/>
                <p:cNvSpPr>
                  <a:spLocks noChangeArrowheads="1"/>
                </p:cNvSpPr>
                <p:nvPr/>
              </p:nvSpPr>
              <p:spPr bwMode="auto">
                <a:xfrm>
                  <a:off x="2329690"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3" name="Rectangle 217"/>
                <p:cNvSpPr>
                  <a:spLocks noChangeArrowheads="1"/>
                </p:cNvSpPr>
                <p:nvPr/>
              </p:nvSpPr>
              <p:spPr bwMode="auto">
                <a:xfrm>
                  <a:off x="2701325"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39" name="Straight Arrow Connector 38"/>
              <p:cNvCxnSpPr>
                <a:stCxn id="30" idx="3"/>
                <a:endCxn id="40" idx="1"/>
              </p:cNvCxnSpPr>
              <p:nvPr/>
            </p:nvCxnSpPr>
            <p:spPr>
              <a:xfrm flipV="1">
                <a:off x="1342617" y="5293422"/>
                <a:ext cx="333783" cy="639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55" name="Group 176"/>
              <p:cNvGrpSpPr>
                <a:grpSpLocks/>
              </p:cNvGrpSpPr>
              <p:nvPr/>
            </p:nvGrpSpPr>
            <p:grpSpPr bwMode="auto">
              <a:xfrm>
                <a:off x="3419031" y="4051248"/>
                <a:ext cx="1114905" cy="1072871"/>
                <a:chOff x="1740" y="6855"/>
                <a:chExt cx="2745" cy="2115"/>
              </a:xfrm>
            </p:grpSpPr>
            <p:sp>
              <p:nvSpPr>
                <p:cNvPr id="57" name="Rectangle 183"/>
                <p:cNvSpPr>
                  <a:spLocks noChangeArrowheads="1"/>
                </p:cNvSpPr>
                <p:nvPr/>
              </p:nvSpPr>
              <p:spPr bwMode="auto">
                <a:xfrm>
                  <a:off x="1740" y="6855"/>
                  <a:ext cx="2745" cy="2086"/>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D</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58" name="Rectangle 182"/>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9" name="Rectangle 181"/>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6</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60" name="Rectangle 180"/>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1" name="Rectangle 179"/>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2" name="Rectangle 178"/>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3" name="Rectangle 177"/>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56" name="Straight Arrow Connector 55"/>
              <p:cNvCxnSpPr>
                <a:stCxn id="40" idx="3"/>
                <a:endCxn id="57" idx="1"/>
              </p:cNvCxnSpPr>
              <p:nvPr/>
            </p:nvCxnSpPr>
            <p:spPr>
              <a:xfrm flipV="1">
                <a:off x="2865695" y="4580328"/>
                <a:ext cx="553336" cy="713094"/>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65" name="Group 224"/>
              <p:cNvGrpSpPr>
                <a:grpSpLocks/>
              </p:cNvGrpSpPr>
              <p:nvPr/>
            </p:nvGrpSpPr>
            <p:grpSpPr bwMode="auto">
              <a:xfrm>
                <a:off x="3502722" y="5445871"/>
                <a:ext cx="1113645" cy="1076872"/>
                <a:chOff x="1740" y="6848"/>
                <a:chExt cx="2745" cy="2122"/>
              </a:xfrm>
            </p:grpSpPr>
            <p:sp>
              <p:nvSpPr>
                <p:cNvPr id="67" name="Rectangle 231"/>
                <p:cNvSpPr>
                  <a:spLocks noChangeArrowheads="1"/>
                </p:cNvSpPr>
                <p:nvPr/>
              </p:nvSpPr>
              <p:spPr bwMode="auto">
                <a:xfrm>
                  <a:off x="1740" y="6848"/>
                  <a:ext cx="2745" cy="2114"/>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C</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68" name="Rectangle 230"/>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9" name="Rectangle 229"/>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4</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70" name="Rectangle 228"/>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1" name="Rectangle 227"/>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2" name="Rectangle 226"/>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3" name="Rectangle 225"/>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66" name="Straight Arrow Connector 65"/>
              <p:cNvCxnSpPr>
                <a:stCxn id="40" idx="3"/>
                <a:endCxn id="67" idx="1"/>
              </p:cNvCxnSpPr>
              <p:nvPr/>
            </p:nvCxnSpPr>
            <p:spPr>
              <a:xfrm>
                <a:off x="2865695" y="5293422"/>
                <a:ext cx="637027" cy="688855"/>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75" name="Group 168"/>
              <p:cNvGrpSpPr>
                <a:grpSpLocks/>
              </p:cNvGrpSpPr>
              <p:nvPr/>
            </p:nvGrpSpPr>
            <p:grpSpPr bwMode="auto">
              <a:xfrm>
                <a:off x="7564724" y="4816838"/>
                <a:ext cx="1114905" cy="1072871"/>
                <a:chOff x="1740" y="6855"/>
                <a:chExt cx="2745" cy="2115"/>
              </a:xfrm>
            </p:grpSpPr>
            <p:sp>
              <p:nvSpPr>
                <p:cNvPr id="78" name="Rectangle 175"/>
                <p:cNvSpPr>
                  <a:spLocks noChangeArrowheads="1"/>
                </p:cNvSpPr>
                <p:nvPr/>
              </p:nvSpPr>
              <p:spPr bwMode="auto">
                <a:xfrm>
                  <a:off x="1740" y="6893"/>
                  <a:ext cx="2745" cy="2077"/>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FF0000"/>
                      </a:solidFill>
                      <a:effectLst/>
                      <a:latin typeface="Times New Roman" pitchFamily="18" charset="0"/>
                      <a:ea typeface="Calibri" pitchFamily="34" charset="0"/>
                      <a:cs typeface="Times New Roman" pitchFamily="18" charset="0"/>
                    </a:rPr>
                    <a:t>END</a:t>
                  </a:r>
                  <a:endParaRPr kumimoji="0" lang="en-US" sz="1800" b="0" i="0" u="none" strike="noStrike" cap="none" normalizeH="0" baseline="0" dirty="0" smtClean="0">
                    <a:ln>
                      <a:noFill/>
                    </a:ln>
                    <a:solidFill>
                      <a:srgbClr val="FF0000"/>
                    </a:solidFill>
                    <a:effectLst/>
                    <a:latin typeface="Arial" pitchFamily="34" charset="0"/>
                    <a:cs typeface="Arial" pitchFamily="34" charset="0"/>
                  </a:endParaRPr>
                </a:p>
              </p:txBody>
            </p:sp>
            <p:sp>
              <p:nvSpPr>
                <p:cNvPr id="79" name="Rectangle 174"/>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0" name="Rectangle 173"/>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smtClean="0">
                      <a:ln>
                        <a:noFill/>
                      </a:ln>
                      <a:solidFill>
                        <a:srgbClr val="4F6228"/>
                      </a:solidFill>
                      <a:effectLst/>
                      <a:latin typeface="Times New Roman" pitchFamily="18" charset="0"/>
                      <a:ea typeface="Calibri" pitchFamily="34" charset="0"/>
                      <a:cs typeface="Times New Roman" pitchFamily="18" charset="0"/>
                    </a:rPr>
                    <a:t>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1" name="Rectangle 172"/>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2" name="Rectangle 171"/>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3" name="Rectangle 170"/>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4" name="Rectangle 169"/>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76" name="Straight Arrow Connector 75"/>
              <p:cNvCxnSpPr>
                <a:stCxn id="102" idx="3"/>
                <a:endCxn id="78" idx="1"/>
              </p:cNvCxnSpPr>
              <p:nvPr/>
            </p:nvCxnSpPr>
            <p:spPr>
              <a:xfrm>
                <a:off x="6705600" y="4586894"/>
                <a:ext cx="859124" cy="776018"/>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77" name="Straight Arrow Connector 76"/>
              <p:cNvCxnSpPr>
                <a:stCxn id="89" idx="3"/>
                <a:endCxn id="78" idx="1"/>
              </p:cNvCxnSpPr>
              <p:nvPr/>
            </p:nvCxnSpPr>
            <p:spPr>
              <a:xfrm flipV="1">
                <a:off x="6716873" y="5362912"/>
                <a:ext cx="847851" cy="629673"/>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86" name="Group 184"/>
              <p:cNvGrpSpPr>
                <a:grpSpLocks/>
              </p:cNvGrpSpPr>
              <p:nvPr/>
            </p:nvGrpSpPr>
            <p:grpSpPr bwMode="auto">
              <a:xfrm>
                <a:off x="5603228" y="5455943"/>
                <a:ext cx="1113645" cy="1075313"/>
                <a:chOff x="1740" y="6851"/>
                <a:chExt cx="2745" cy="2119"/>
              </a:xfrm>
            </p:grpSpPr>
            <p:sp>
              <p:nvSpPr>
                <p:cNvPr id="89" name="Rectangle 191"/>
                <p:cNvSpPr>
                  <a:spLocks noChangeArrowheads="1"/>
                </p:cNvSpPr>
                <p:nvPr/>
              </p:nvSpPr>
              <p:spPr bwMode="auto">
                <a:xfrm>
                  <a:off x="1740" y="6851"/>
                  <a:ext cx="2745" cy="211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E</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90" name="Rectangle 190"/>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1" name="Rectangle 189"/>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6</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92" name="Rectangle 188"/>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3" name="Rectangle 187"/>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4" name="Rectangle 186"/>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5" name="Rectangle 185"/>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87" name="Straight Arrow Connector 86"/>
              <p:cNvCxnSpPr>
                <a:stCxn id="67" idx="3"/>
                <a:endCxn id="89" idx="1"/>
              </p:cNvCxnSpPr>
              <p:nvPr/>
            </p:nvCxnSpPr>
            <p:spPr>
              <a:xfrm>
                <a:off x="4616367" y="5982277"/>
                <a:ext cx="986861" cy="10308"/>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88" name="Straight Arrow Connector 87"/>
              <p:cNvCxnSpPr>
                <a:stCxn id="57" idx="3"/>
                <a:endCxn id="89" idx="1"/>
              </p:cNvCxnSpPr>
              <p:nvPr/>
            </p:nvCxnSpPr>
            <p:spPr>
              <a:xfrm>
                <a:off x="4533936" y="4580328"/>
                <a:ext cx="1069292" cy="1412257"/>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97" name="Group 192"/>
              <p:cNvGrpSpPr>
                <a:grpSpLocks/>
              </p:cNvGrpSpPr>
              <p:nvPr/>
            </p:nvGrpSpPr>
            <p:grpSpPr bwMode="auto">
              <a:xfrm>
                <a:off x="5534326" y="4038600"/>
                <a:ext cx="1171274" cy="1074738"/>
                <a:chOff x="1740" y="6855"/>
                <a:chExt cx="2745" cy="2115"/>
              </a:xfrm>
            </p:grpSpPr>
            <p:sp>
              <p:nvSpPr>
                <p:cNvPr id="102" name="Rectangle 199"/>
                <p:cNvSpPr>
                  <a:spLocks noChangeArrowheads="1"/>
                </p:cNvSpPr>
                <p:nvPr/>
              </p:nvSpPr>
              <p:spPr bwMode="auto">
                <a:xfrm>
                  <a:off x="1740" y="6898"/>
                  <a:ext cx="2745" cy="207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F</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103" name="Rectangle 198"/>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4" name="Rectangle 197"/>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12</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05" name="Rectangle 196"/>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6" name="Rectangle 195"/>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7" name="Rectangle 194"/>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8" name="Rectangle 193"/>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98" name="Straight Arrow Connector 97"/>
              <p:cNvCxnSpPr>
                <a:stCxn id="57" idx="3"/>
                <a:endCxn id="102" idx="1"/>
              </p:cNvCxnSpPr>
              <p:nvPr/>
            </p:nvCxnSpPr>
            <p:spPr>
              <a:xfrm>
                <a:off x="4533936" y="4580328"/>
                <a:ext cx="1000390" cy="6566"/>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99" name="Arc 98"/>
              <p:cNvSpPr/>
              <p:nvPr/>
            </p:nvSpPr>
            <p:spPr>
              <a:xfrm rot="15026458">
                <a:off x="5029360" y="5113230"/>
                <a:ext cx="329142" cy="342088"/>
              </a:xfrm>
              <a:prstGeom prst="arc">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cxnSp>
            <p:nvCxnSpPr>
              <p:cNvPr id="100" name="Straight Arrow Connector 99"/>
              <p:cNvCxnSpPr>
                <a:stCxn id="99" idx="2"/>
                <a:endCxn id="102" idx="1"/>
              </p:cNvCxnSpPr>
              <p:nvPr/>
            </p:nvCxnSpPr>
            <p:spPr>
              <a:xfrm flipV="1">
                <a:off x="5138836" y="4586894"/>
                <a:ext cx="395490" cy="542305"/>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01" name="Straight Connector 100"/>
              <p:cNvCxnSpPr>
                <a:stCxn id="99" idx="0"/>
                <a:endCxn id="67" idx="3"/>
              </p:cNvCxnSpPr>
              <p:nvPr/>
            </p:nvCxnSpPr>
            <p:spPr>
              <a:xfrm flipH="1">
                <a:off x="4616367" y="5341536"/>
                <a:ext cx="416390" cy="640741"/>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pSp>
        <p:sp>
          <p:nvSpPr>
            <p:cNvPr id="109" name="TextBox 108"/>
            <p:cNvSpPr txBox="1"/>
            <p:nvPr/>
          </p:nvSpPr>
          <p:spPr>
            <a:xfrm>
              <a:off x="276705" y="4736068"/>
              <a:ext cx="332895" cy="369332"/>
            </a:xfrm>
            <a:prstGeom prst="rect">
              <a:avLst/>
            </a:prstGeom>
            <a:noFill/>
          </p:spPr>
          <p:txBody>
            <a:bodyPr wrap="square" rtlCol="1">
              <a:spAutoFit/>
            </a:bodyPr>
            <a:lstStyle/>
            <a:p>
              <a:r>
                <a:rPr lang="en-US" b="1" dirty="0">
                  <a:solidFill>
                    <a:srgbClr val="7030A0"/>
                  </a:solidFill>
                  <a:latin typeface="Times New Roman" panose="02020603050405020304" pitchFamily="18" charset="0"/>
                  <a:cs typeface="Times New Roman" panose="02020603050405020304" pitchFamily="18" charset="0"/>
                </a:rPr>
                <a:t>0</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10" name="TextBox 109"/>
            <p:cNvSpPr txBox="1"/>
            <p:nvPr/>
          </p:nvSpPr>
          <p:spPr>
            <a:xfrm>
              <a:off x="950457" y="4766846"/>
              <a:ext cx="415728" cy="338554"/>
            </a:xfrm>
            <a:prstGeom prst="rect">
              <a:avLst/>
            </a:prstGeom>
            <a:noFill/>
          </p:spPr>
          <p:txBody>
            <a:bodyPr wrap="square" rtlCol="1">
              <a:spAutoFit/>
            </a:bodyPr>
            <a:lstStyle/>
            <a:p>
              <a:pPr algn="ctr"/>
              <a:r>
                <a:rPr lang="en-US" sz="1600" b="1" dirty="0" smtClean="0">
                  <a:solidFill>
                    <a:srgbClr val="7030A0"/>
                  </a:solidFill>
                  <a:latin typeface="Times New Roman" panose="02020603050405020304" pitchFamily="18" charset="0"/>
                  <a:cs typeface="Times New Roman" panose="02020603050405020304" pitchFamily="18" charset="0"/>
                </a:rPr>
                <a:t>8</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1" name="TextBox 110"/>
            <p:cNvSpPr txBox="1"/>
            <p:nvPr/>
          </p:nvSpPr>
          <p:spPr>
            <a:xfrm>
              <a:off x="1676400" y="4766846"/>
              <a:ext cx="415728" cy="338554"/>
            </a:xfrm>
            <a:prstGeom prst="rect">
              <a:avLst/>
            </a:prstGeom>
            <a:noFill/>
          </p:spPr>
          <p:txBody>
            <a:bodyPr wrap="square" rtlCol="1">
              <a:spAutoFit/>
            </a:bodyPr>
            <a:lstStyle/>
            <a:p>
              <a:pPr algn="ctr"/>
              <a:r>
                <a:rPr lang="en-US" sz="1600" b="1" dirty="0">
                  <a:solidFill>
                    <a:srgbClr val="7030A0"/>
                  </a:solidFill>
                  <a:latin typeface="Times New Roman" panose="02020603050405020304" pitchFamily="18" charset="0"/>
                  <a:cs typeface="Times New Roman" panose="02020603050405020304" pitchFamily="18" charset="0"/>
                </a:rPr>
                <a:t>3</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2" name="TextBox 111"/>
            <p:cNvSpPr txBox="1"/>
            <p:nvPr/>
          </p:nvSpPr>
          <p:spPr>
            <a:xfrm>
              <a:off x="2479872" y="4766846"/>
              <a:ext cx="415728" cy="338554"/>
            </a:xfrm>
            <a:prstGeom prst="rect">
              <a:avLst/>
            </a:prstGeom>
            <a:noFill/>
          </p:spPr>
          <p:txBody>
            <a:bodyPr wrap="square" rtlCol="1">
              <a:spAutoFit/>
            </a:bodyPr>
            <a:lstStyle/>
            <a:p>
              <a:pPr algn="ctr"/>
              <a:r>
                <a:rPr lang="en-US" sz="1600" b="1" dirty="0" smtClean="0">
                  <a:solidFill>
                    <a:srgbClr val="7030A0"/>
                  </a:solidFill>
                  <a:latin typeface="Times New Roman" panose="02020603050405020304" pitchFamily="18" charset="0"/>
                  <a:cs typeface="Times New Roman" panose="02020603050405020304" pitchFamily="18" charset="0"/>
                </a:rPr>
                <a:t>15</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3" name="TextBox 112"/>
            <p:cNvSpPr txBox="1"/>
            <p:nvPr/>
          </p:nvSpPr>
          <p:spPr>
            <a:xfrm>
              <a:off x="3505200" y="5470267"/>
              <a:ext cx="391709"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9</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14" name="TextBox 113"/>
            <p:cNvSpPr txBox="1"/>
            <p:nvPr/>
          </p:nvSpPr>
          <p:spPr>
            <a:xfrm>
              <a:off x="4196415" y="5421868"/>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13</a:t>
              </a:r>
              <a:endParaRPr lang="ar-SA" b="1" dirty="0">
                <a:solidFill>
                  <a:srgbClr val="7030A0"/>
                </a:solidFill>
                <a:latin typeface="Times New Roman" panose="02020603050405020304" pitchFamily="18" charset="0"/>
                <a:cs typeface="Times New Roman" panose="02020603050405020304" pitchFamily="18" charset="0"/>
              </a:endParaRPr>
            </a:p>
          </p:txBody>
        </p:sp>
      </p:grpSp>
      <p:grpSp>
        <p:nvGrpSpPr>
          <p:cNvPr id="96" name="Group 32"/>
          <p:cNvGrpSpPr/>
          <p:nvPr/>
        </p:nvGrpSpPr>
        <p:grpSpPr>
          <a:xfrm>
            <a:off x="250947" y="990600"/>
            <a:ext cx="5089965" cy="878729"/>
            <a:chOff x="228058" y="1276652"/>
            <a:chExt cx="4803701" cy="889888"/>
          </a:xfrm>
        </p:grpSpPr>
        <p:sp>
          <p:nvSpPr>
            <p:cNvPr id="115" name="TextBox 114"/>
            <p:cNvSpPr txBox="1"/>
            <p:nvPr/>
          </p:nvSpPr>
          <p:spPr>
            <a:xfrm>
              <a:off x="228058" y="1590147"/>
              <a:ext cx="1273370" cy="374022"/>
            </a:xfrm>
            <a:prstGeom prst="rect">
              <a:avLst/>
            </a:prstGeom>
            <a:noFill/>
          </p:spPr>
          <p:txBody>
            <a:bodyPr wrap="square" rtlCol="0">
              <a:spAutoFit/>
            </a:bodyPr>
            <a:lstStyle/>
            <a:p>
              <a:r>
                <a:rPr lang="en-US" dirty="0" smtClean="0">
                  <a:solidFill>
                    <a:srgbClr val="0000CC"/>
                  </a:solidFill>
                  <a:latin typeface="Times New Roman" pitchFamily="18" charset="0"/>
                  <a:cs typeface="Times New Roman" pitchFamily="18" charset="0"/>
                </a:rPr>
                <a:t>Activity D</a:t>
              </a:r>
            </a:p>
          </p:txBody>
        </p:sp>
        <p:graphicFrame>
          <p:nvGraphicFramePr>
            <p:cNvPr id="116" name="Object 2"/>
            <p:cNvGraphicFramePr>
              <a:graphicFrameLocks noChangeAspect="1"/>
            </p:cNvGraphicFramePr>
            <p:nvPr>
              <p:extLst>
                <p:ext uri="{D42A27DB-BD31-4B8C-83A1-F6EECF244321}">
                  <p14:modId xmlns:p14="http://schemas.microsoft.com/office/powerpoint/2010/main" xmlns="" val="322140598"/>
                </p:ext>
              </p:extLst>
            </p:nvPr>
          </p:nvGraphicFramePr>
          <p:xfrm>
            <a:off x="1932914" y="1276652"/>
            <a:ext cx="3098845" cy="889888"/>
          </p:xfrm>
          <a:graphic>
            <a:graphicData uri="http://schemas.openxmlformats.org/presentationml/2006/ole">
              <p:oleObj spid="_x0000_s17507" name="Equation" r:id="rId4" imgW="3009900" imgH="876300" progId="Equation.3">
                <p:embed/>
              </p:oleObj>
            </a:graphicData>
          </a:graphic>
        </p:graphicFrame>
      </p:grpSp>
      <p:grpSp>
        <p:nvGrpSpPr>
          <p:cNvPr id="117" name="Group 28"/>
          <p:cNvGrpSpPr/>
          <p:nvPr/>
        </p:nvGrpSpPr>
        <p:grpSpPr>
          <a:xfrm>
            <a:off x="228600" y="1905000"/>
            <a:ext cx="5943600" cy="1113975"/>
            <a:chOff x="149785" y="2963569"/>
            <a:chExt cx="6649095" cy="1231507"/>
          </a:xfrm>
        </p:grpSpPr>
        <p:sp>
          <p:nvSpPr>
            <p:cNvPr id="118" name="TextBox 117"/>
            <p:cNvSpPr txBox="1"/>
            <p:nvPr/>
          </p:nvSpPr>
          <p:spPr>
            <a:xfrm>
              <a:off x="149785" y="3500438"/>
              <a:ext cx="1404156" cy="434641"/>
            </a:xfrm>
            <a:prstGeom prst="rect">
              <a:avLst/>
            </a:prstGeom>
            <a:noFill/>
          </p:spPr>
          <p:txBody>
            <a:bodyPr wrap="square" rtlCol="0">
              <a:spAutoFit/>
            </a:bodyPr>
            <a:lstStyle/>
            <a:p>
              <a:r>
                <a:rPr lang="en-US" dirty="0" smtClean="0">
                  <a:solidFill>
                    <a:srgbClr val="0000CC"/>
                  </a:solidFill>
                  <a:latin typeface="Times New Roman" pitchFamily="18" charset="0"/>
                  <a:cs typeface="Times New Roman" pitchFamily="18" charset="0"/>
                </a:rPr>
                <a:t>Activity E</a:t>
              </a:r>
            </a:p>
          </p:txBody>
        </p:sp>
        <p:graphicFrame>
          <p:nvGraphicFramePr>
            <p:cNvPr id="119" name="Object 2"/>
            <p:cNvGraphicFramePr>
              <a:graphicFrameLocks noChangeAspect="1"/>
            </p:cNvGraphicFramePr>
            <p:nvPr>
              <p:extLst>
                <p:ext uri="{D42A27DB-BD31-4B8C-83A1-F6EECF244321}">
                  <p14:modId xmlns:p14="http://schemas.microsoft.com/office/powerpoint/2010/main" xmlns="" val="4024143237"/>
                </p:ext>
              </p:extLst>
            </p:nvPr>
          </p:nvGraphicFramePr>
          <p:xfrm>
            <a:off x="2220086" y="2963569"/>
            <a:ext cx="4578794" cy="1231507"/>
          </p:xfrm>
          <a:graphic>
            <a:graphicData uri="http://schemas.openxmlformats.org/presentationml/2006/ole">
              <p:oleObj spid="_x0000_s17508" name="Equation" r:id="rId5" imgW="3479800" imgH="1092200" progId="Equation.3">
                <p:embed/>
              </p:oleObj>
            </a:graphicData>
          </a:graphic>
        </p:graphicFrame>
      </p:grpSp>
      <p:grpSp>
        <p:nvGrpSpPr>
          <p:cNvPr id="120" name="Group 29"/>
          <p:cNvGrpSpPr/>
          <p:nvPr/>
        </p:nvGrpSpPr>
        <p:grpSpPr>
          <a:xfrm>
            <a:off x="249142" y="3054648"/>
            <a:ext cx="5923058" cy="910928"/>
            <a:chOff x="-361275" y="4559876"/>
            <a:chExt cx="6607709" cy="939412"/>
          </a:xfrm>
        </p:grpSpPr>
        <p:sp>
          <p:nvSpPr>
            <p:cNvPr id="121" name="TextBox 120"/>
            <p:cNvSpPr txBox="1"/>
            <p:nvPr/>
          </p:nvSpPr>
          <p:spPr>
            <a:xfrm>
              <a:off x="-361275" y="4905164"/>
              <a:ext cx="1404155" cy="380880"/>
            </a:xfrm>
            <a:prstGeom prst="rect">
              <a:avLst/>
            </a:prstGeom>
            <a:noFill/>
          </p:spPr>
          <p:txBody>
            <a:bodyPr wrap="square" rtlCol="0">
              <a:spAutoFit/>
            </a:bodyPr>
            <a:lstStyle/>
            <a:p>
              <a:r>
                <a:rPr lang="en-US" dirty="0" smtClean="0">
                  <a:solidFill>
                    <a:srgbClr val="0000CC"/>
                  </a:solidFill>
                  <a:latin typeface="Times New Roman" pitchFamily="18" charset="0"/>
                  <a:cs typeface="Times New Roman" pitchFamily="18" charset="0"/>
                </a:rPr>
                <a:t>Activity F</a:t>
              </a:r>
            </a:p>
          </p:txBody>
        </p:sp>
        <p:graphicFrame>
          <p:nvGraphicFramePr>
            <p:cNvPr id="122" name="Object 2"/>
            <p:cNvGraphicFramePr>
              <a:graphicFrameLocks noChangeAspect="1"/>
            </p:cNvGraphicFramePr>
            <p:nvPr>
              <p:extLst>
                <p:ext uri="{D42A27DB-BD31-4B8C-83A1-F6EECF244321}">
                  <p14:modId xmlns:p14="http://schemas.microsoft.com/office/powerpoint/2010/main" xmlns="" val="160961394"/>
                </p:ext>
              </p:extLst>
            </p:nvPr>
          </p:nvGraphicFramePr>
          <p:xfrm>
            <a:off x="1694743" y="4559876"/>
            <a:ext cx="4551691" cy="939412"/>
          </p:xfrm>
          <a:graphic>
            <a:graphicData uri="http://schemas.openxmlformats.org/presentationml/2006/ole">
              <p:oleObj spid="_x0000_s17509" name="Equation" r:id="rId6" imgW="3429000" imgH="838080" progId="Equation.3">
                <p:embed/>
              </p:oleObj>
            </a:graphicData>
          </a:graphic>
        </p:graphicFrame>
      </p:grpSp>
      <p:sp>
        <p:nvSpPr>
          <p:cNvPr id="125" name="TextBox 124"/>
          <p:cNvSpPr txBox="1"/>
          <p:nvPr/>
        </p:nvSpPr>
        <p:spPr>
          <a:xfrm>
            <a:off x="3352800"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15</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6" name="TextBox 125"/>
          <p:cNvSpPr txBox="1"/>
          <p:nvPr/>
        </p:nvSpPr>
        <p:spPr>
          <a:xfrm>
            <a:off x="4120215"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21</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7" name="TextBox 126"/>
          <p:cNvSpPr txBox="1"/>
          <p:nvPr/>
        </p:nvSpPr>
        <p:spPr>
          <a:xfrm>
            <a:off x="5568015" y="5421868"/>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21</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8" name="TextBox 127"/>
          <p:cNvSpPr txBox="1"/>
          <p:nvPr/>
        </p:nvSpPr>
        <p:spPr>
          <a:xfrm>
            <a:off x="6330015" y="5421868"/>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9" name="TextBox 128"/>
          <p:cNvSpPr txBox="1"/>
          <p:nvPr/>
        </p:nvSpPr>
        <p:spPr>
          <a:xfrm>
            <a:off x="5486400"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15</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30" name="TextBox 129"/>
          <p:cNvSpPr txBox="1"/>
          <p:nvPr/>
        </p:nvSpPr>
        <p:spPr>
          <a:xfrm>
            <a:off x="6253815"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31" name="TextBox 130"/>
          <p:cNvSpPr txBox="1"/>
          <p:nvPr/>
        </p:nvSpPr>
        <p:spPr>
          <a:xfrm>
            <a:off x="7549215" y="4800600"/>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32" name="TextBox 131"/>
          <p:cNvSpPr txBox="1"/>
          <p:nvPr/>
        </p:nvSpPr>
        <p:spPr>
          <a:xfrm>
            <a:off x="8311215" y="4800600"/>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grpSp>
        <p:nvGrpSpPr>
          <p:cNvPr id="133" name="Group 132"/>
          <p:cNvGrpSpPr/>
          <p:nvPr/>
        </p:nvGrpSpPr>
        <p:grpSpPr>
          <a:xfrm>
            <a:off x="1219200" y="4165098"/>
            <a:ext cx="4269941" cy="2166162"/>
            <a:chOff x="1810977" y="3103984"/>
            <a:chExt cx="4269941" cy="2166162"/>
          </a:xfrm>
        </p:grpSpPr>
        <p:grpSp>
          <p:nvGrpSpPr>
            <p:cNvPr id="134" name="Group 46"/>
            <p:cNvGrpSpPr/>
            <p:nvPr/>
          </p:nvGrpSpPr>
          <p:grpSpPr>
            <a:xfrm>
              <a:off x="1810977" y="3103984"/>
              <a:ext cx="4269941" cy="2166162"/>
              <a:chOff x="974532" y="454449"/>
              <a:chExt cx="2852194" cy="1246724"/>
            </a:xfrm>
          </p:grpSpPr>
          <p:sp>
            <p:nvSpPr>
              <p:cNvPr id="136" name="TextBox 26"/>
              <p:cNvSpPr txBox="1"/>
              <p:nvPr/>
            </p:nvSpPr>
            <p:spPr>
              <a:xfrm>
                <a:off x="3354896" y="1390344"/>
                <a:ext cx="419100" cy="310829"/>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FS</a:t>
                </a:r>
                <a:r>
                  <a:rPr lang="en-US" sz="1200" baseline="0" dirty="0">
                    <a:solidFill>
                      <a:srgbClr val="C00000"/>
                    </a:solidFill>
                    <a:latin typeface="Times New Roman" pitchFamily="18" charset="0"/>
                    <a:cs typeface="Times New Roman" pitchFamily="18" charset="0"/>
                  </a:rPr>
                  <a:t> 0</a:t>
                </a:r>
              </a:p>
            </p:txBody>
          </p:sp>
          <p:sp>
            <p:nvSpPr>
              <p:cNvPr id="137" name="TextBox 136"/>
              <p:cNvSpPr txBox="1"/>
              <p:nvPr/>
            </p:nvSpPr>
            <p:spPr>
              <a:xfrm>
                <a:off x="974532" y="860793"/>
                <a:ext cx="419100" cy="48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SS</a:t>
                </a:r>
                <a:r>
                  <a:rPr lang="en-US" sz="1200" baseline="0" dirty="0">
                    <a:solidFill>
                      <a:srgbClr val="C00000"/>
                    </a:solidFill>
                    <a:latin typeface="Times New Roman" pitchFamily="18" charset="0"/>
                    <a:cs typeface="Times New Roman" pitchFamily="18" charset="0"/>
                  </a:rPr>
                  <a:t> 3</a:t>
                </a:r>
              </a:p>
              <a:p>
                <a:pPr algn="ctr"/>
                <a:r>
                  <a:rPr lang="en-US" sz="1200" baseline="0" dirty="0">
                    <a:solidFill>
                      <a:srgbClr val="C00000"/>
                    </a:solidFill>
                    <a:latin typeface="Times New Roman" pitchFamily="18" charset="0"/>
                    <a:cs typeface="Times New Roman" pitchFamily="18" charset="0"/>
                  </a:rPr>
                  <a:t>FF 4</a:t>
                </a:r>
                <a:endParaRPr lang="en-US" sz="1200" dirty="0">
                  <a:solidFill>
                    <a:srgbClr val="C00000"/>
                  </a:solidFill>
                  <a:latin typeface="Times New Roman" pitchFamily="18" charset="0"/>
                  <a:cs typeface="Times New Roman" pitchFamily="18" charset="0"/>
                </a:endParaRPr>
              </a:p>
            </p:txBody>
          </p:sp>
          <p:sp>
            <p:nvSpPr>
              <p:cNvPr id="138" name="TextBox 28"/>
              <p:cNvSpPr txBox="1"/>
              <p:nvPr/>
            </p:nvSpPr>
            <p:spPr>
              <a:xfrm>
                <a:off x="2094318" y="1014937"/>
                <a:ext cx="419100" cy="331551"/>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SS</a:t>
                </a:r>
                <a:r>
                  <a:rPr lang="en-US" sz="1200" baseline="0" dirty="0">
                    <a:solidFill>
                      <a:srgbClr val="C00000"/>
                    </a:solidFill>
                    <a:latin typeface="Times New Roman" pitchFamily="18" charset="0"/>
                    <a:cs typeface="Times New Roman" pitchFamily="18" charset="0"/>
                  </a:rPr>
                  <a:t> 6</a:t>
                </a:r>
              </a:p>
            </p:txBody>
          </p:sp>
          <p:sp>
            <p:nvSpPr>
              <p:cNvPr id="139" name="TextBox 29"/>
              <p:cNvSpPr txBox="1"/>
              <p:nvPr/>
            </p:nvSpPr>
            <p:spPr>
              <a:xfrm>
                <a:off x="3315903" y="454449"/>
                <a:ext cx="510823" cy="3657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SF</a:t>
                </a:r>
                <a:r>
                  <a:rPr lang="en-US" sz="1200" baseline="0" dirty="0">
                    <a:solidFill>
                      <a:srgbClr val="C00000"/>
                    </a:solidFill>
                    <a:latin typeface="Times New Roman" pitchFamily="18" charset="0"/>
                    <a:cs typeface="Times New Roman" pitchFamily="18" charset="0"/>
                  </a:rPr>
                  <a:t> 12</a:t>
                </a:r>
              </a:p>
            </p:txBody>
          </p:sp>
        </p:grpSp>
        <p:sp>
          <p:nvSpPr>
            <p:cNvPr id="135" name="TextBox 134"/>
            <p:cNvSpPr txBox="1"/>
            <p:nvPr/>
          </p:nvSpPr>
          <p:spPr>
            <a:xfrm>
              <a:off x="3487377" y="3815686"/>
              <a:ext cx="627423" cy="54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FS</a:t>
              </a:r>
              <a:r>
                <a:rPr lang="en-US" sz="1200" baseline="0" dirty="0">
                  <a:solidFill>
                    <a:srgbClr val="C00000"/>
                  </a:solidFill>
                  <a:latin typeface="Times New Roman" pitchFamily="18" charset="0"/>
                  <a:cs typeface="Times New Roman" pitchFamily="18" charset="0"/>
                </a:rPr>
                <a:t> 0</a:t>
              </a:r>
            </a:p>
          </p:txBody>
        </p:sp>
      </p:grpSp>
    </p:spTree>
    <p:extLst>
      <p:ext uri="{BB962C8B-B14F-4D97-AF65-F5344CB8AC3E}">
        <p14:creationId xmlns:p14="http://schemas.microsoft.com/office/powerpoint/2010/main" xmlns="" val="226816754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nodeType="clickEffect">
                                  <p:stCondLst>
                                    <p:cond delay="0"/>
                                  </p:stCondLst>
                                  <p:childTnLst>
                                    <p:set>
                                      <p:cBhvr>
                                        <p:cTn id="6" dur="1" fill="hold">
                                          <p:stCondLst>
                                            <p:cond delay="0"/>
                                          </p:stCondLst>
                                        </p:cTn>
                                        <p:tgtEl>
                                          <p:spTgt spid="133"/>
                                        </p:tgtEl>
                                        <p:attrNameLst>
                                          <p:attrName>style.visibility</p:attrName>
                                        </p:attrNameLst>
                                      </p:cBhvr>
                                      <p:to>
                                        <p:strVal val="visible"/>
                                      </p:to>
                                    </p:set>
                                    <p:animEffect transition="in" filter="wipe(up)">
                                      <p:cBhvr>
                                        <p:cTn id="7" dur="500"/>
                                        <p:tgtEl>
                                          <p:spTgt spid="133"/>
                                        </p:tgtEl>
                                      </p:cBhvr>
                                    </p:animEffect>
                                  </p:childTnLst>
                                </p:cTn>
                              </p:par>
                            </p:childTnLst>
                          </p:cTn>
                        </p:par>
                      </p:childTnLst>
                    </p:cTn>
                  </p:par>
                  <p:par>
                    <p:cTn id="8" fill="hold">
                      <p:stCondLst>
                        <p:cond delay="indefinite"/>
                      </p:stCondLst>
                      <p:childTnLst>
                        <p:par>
                          <p:cTn id="9" fill="hold">
                            <p:stCondLst>
                              <p:cond delay="0"/>
                            </p:stCondLst>
                            <p:childTnLst>
                              <p:par>
                                <p:cTn id="10" presetID="1" presetClass="entr" presetSubtype="0" fill="hold" nodeType="clickEffect">
                                  <p:stCondLst>
                                    <p:cond delay="0"/>
                                  </p:stCondLst>
                                  <p:childTnLst>
                                    <p:set>
                                      <p:cBhvr>
                                        <p:cTn id="11" dur="1" fill="hold">
                                          <p:stCondLst>
                                            <p:cond delay="0"/>
                                          </p:stCondLst>
                                        </p:cTn>
                                        <p:tgtEl>
                                          <p:spTgt spid="96"/>
                                        </p:tgtEl>
                                        <p:attrNameLst>
                                          <p:attrName>style.visibility</p:attrName>
                                        </p:attrNameLst>
                                      </p:cBhvr>
                                      <p:to>
                                        <p:strVal val="visible"/>
                                      </p:to>
                                    </p:set>
                                  </p:childTnLst>
                                </p:cTn>
                              </p:par>
                            </p:childTnLst>
                          </p:cTn>
                        </p:par>
                      </p:childTnLst>
                    </p:cTn>
                  </p:par>
                  <p:par>
                    <p:cTn id="12" fill="hold">
                      <p:stCondLst>
                        <p:cond delay="indefinite"/>
                      </p:stCondLst>
                      <p:childTnLst>
                        <p:par>
                          <p:cTn id="13" fill="hold">
                            <p:stCondLst>
                              <p:cond delay="0"/>
                            </p:stCondLst>
                            <p:childTnLst>
                              <p:par>
                                <p:cTn id="14" presetID="1" presetClass="entr" presetSubtype="0" fill="hold" nodeType="clickEffect">
                                  <p:stCondLst>
                                    <p:cond delay="0"/>
                                  </p:stCondLst>
                                  <p:childTnLst>
                                    <p:set>
                                      <p:cBhvr>
                                        <p:cTn id="15" dur="1" fill="hold">
                                          <p:stCondLst>
                                            <p:cond delay="0"/>
                                          </p:stCondLst>
                                        </p:cTn>
                                        <p:tgtEl>
                                          <p:spTgt spid="117"/>
                                        </p:tgtEl>
                                        <p:attrNameLst>
                                          <p:attrName>style.visibility</p:attrName>
                                        </p:attrNameLst>
                                      </p:cBhvr>
                                      <p:to>
                                        <p:strVal val="visible"/>
                                      </p:to>
                                    </p:set>
                                  </p:childTnLst>
                                </p:cTn>
                              </p:par>
                            </p:childTnLst>
                          </p:cTn>
                        </p:par>
                      </p:childTnLst>
                    </p:cTn>
                  </p:par>
                  <p:par>
                    <p:cTn id="16" fill="hold">
                      <p:stCondLst>
                        <p:cond delay="indefinite"/>
                      </p:stCondLst>
                      <p:childTnLst>
                        <p:par>
                          <p:cTn id="17" fill="hold">
                            <p:stCondLst>
                              <p:cond delay="0"/>
                            </p:stCondLst>
                            <p:childTnLst>
                              <p:par>
                                <p:cTn id="18" presetID="1" presetClass="entr" presetSubtype="0" fill="hold" nodeType="clickEffect">
                                  <p:stCondLst>
                                    <p:cond delay="0"/>
                                  </p:stCondLst>
                                  <p:childTnLst>
                                    <p:set>
                                      <p:cBhvr>
                                        <p:cTn id="19" dur="1" fill="hold">
                                          <p:stCondLst>
                                            <p:cond delay="0"/>
                                          </p:stCondLst>
                                        </p:cTn>
                                        <p:tgtEl>
                                          <p:spTgt spid="120"/>
                                        </p:tgtEl>
                                        <p:attrNameLst>
                                          <p:attrName>style.visibility</p:attrName>
                                        </p:attrNameLst>
                                      </p:cBhvr>
                                      <p:to>
                                        <p:strVal val="visible"/>
                                      </p:to>
                                    </p:set>
                                  </p:childTnLst>
                                </p:cTn>
                              </p:par>
                            </p:childTnLst>
                          </p:cTn>
                        </p:par>
                      </p:childTnLst>
                    </p:cTn>
                  </p:par>
                  <p:par>
                    <p:cTn id="20" fill="hold">
                      <p:stCondLst>
                        <p:cond delay="indefinite"/>
                      </p:stCondLst>
                      <p:childTnLst>
                        <p:par>
                          <p:cTn id="21" fill="hold">
                            <p:stCondLst>
                              <p:cond delay="0"/>
                            </p:stCondLst>
                            <p:childTnLst>
                              <p:par>
                                <p:cTn id="22" presetID="1" presetClass="entr" presetSubtype="0" fill="hold" grpId="0" nodeType="clickEffect">
                                  <p:stCondLst>
                                    <p:cond delay="0"/>
                                  </p:stCondLst>
                                  <p:childTnLst>
                                    <p:set>
                                      <p:cBhvr>
                                        <p:cTn id="23" dur="1" fill="hold">
                                          <p:stCondLst>
                                            <p:cond delay="0"/>
                                          </p:stCondLst>
                                        </p:cTn>
                                        <p:tgtEl>
                                          <p:spTgt spid="125"/>
                                        </p:tgtEl>
                                        <p:attrNameLst>
                                          <p:attrName>style.visibility</p:attrName>
                                        </p:attrNameLst>
                                      </p:cBhvr>
                                      <p:to>
                                        <p:strVal val="visible"/>
                                      </p:to>
                                    </p:set>
                                  </p:childTnLst>
                                </p:cTn>
                              </p:par>
                            </p:childTnLst>
                          </p:cTn>
                        </p:par>
                      </p:childTnLst>
                    </p:cTn>
                  </p:par>
                  <p:par>
                    <p:cTn id="24" fill="hold">
                      <p:stCondLst>
                        <p:cond delay="indefinite"/>
                      </p:stCondLst>
                      <p:childTnLst>
                        <p:par>
                          <p:cTn id="25" fill="hold">
                            <p:stCondLst>
                              <p:cond delay="0"/>
                            </p:stCondLst>
                            <p:childTnLst>
                              <p:par>
                                <p:cTn id="26" presetID="1" presetClass="entr" presetSubtype="0" fill="hold" grpId="0" nodeType="clickEffect">
                                  <p:stCondLst>
                                    <p:cond delay="0"/>
                                  </p:stCondLst>
                                  <p:childTnLst>
                                    <p:set>
                                      <p:cBhvr>
                                        <p:cTn id="27" dur="1" fill="hold">
                                          <p:stCondLst>
                                            <p:cond delay="0"/>
                                          </p:stCondLst>
                                        </p:cTn>
                                        <p:tgtEl>
                                          <p:spTgt spid="126"/>
                                        </p:tgtEl>
                                        <p:attrNameLst>
                                          <p:attrName>style.visibility</p:attrName>
                                        </p:attrNameLst>
                                      </p:cBhvr>
                                      <p:to>
                                        <p:strVal val="visible"/>
                                      </p:to>
                                    </p:set>
                                  </p:childTnLst>
                                </p:cTn>
                              </p:par>
                            </p:childTnLst>
                          </p:cTn>
                        </p:par>
                      </p:childTnLst>
                    </p:cTn>
                  </p:par>
                  <p:par>
                    <p:cTn id="28" fill="hold">
                      <p:stCondLst>
                        <p:cond delay="indefinite"/>
                      </p:stCondLst>
                      <p:childTnLst>
                        <p:par>
                          <p:cTn id="29" fill="hold">
                            <p:stCondLst>
                              <p:cond delay="0"/>
                            </p:stCondLst>
                            <p:childTnLst>
                              <p:par>
                                <p:cTn id="30" presetID="1" presetClass="entr" presetSubtype="0" fill="hold" grpId="0" nodeType="clickEffect">
                                  <p:stCondLst>
                                    <p:cond delay="0"/>
                                  </p:stCondLst>
                                  <p:childTnLst>
                                    <p:set>
                                      <p:cBhvr>
                                        <p:cTn id="31" dur="1" fill="hold">
                                          <p:stCondLst>
                                            <p:cond delay="0"/>
                                          </p:stCondLst>
                                        </p:cTn>
                                        <p:tgtEl>
                                          <p:spTgt spid="127"/>
                                        </p:tgtEl>
                                        <p:attrNameLst>
                                          <p:attrName>style.visibility</p:attrName>
                                        </p:attrNameLst>
                                      </p:cBhvr>
                                      <p:to>
                                        <p:strVal val="visible"/>
                                      </p:to>
                                    </p:set>
                                  </p:childTnLst>
                                </p:cTn>
                              </p:par>
                            </p:childTnLst>
                          </p:cTn>
                        </p:par>
                      </p:childTnLst>
                    </p:cTn>
                  </p:par>
                  <p:par>
                    <p:cTn id="32" fill="hold">
                      <p:stCondLst>
                        <p:cond delay="indefinite"/>
                      </p:stCondLst>
                      <p:childTnLst>
                        <p:par>
                          <p:cTn id="33" fill="hold">
                            <p:stCondLst>
                              <p:cond delay="0"/>
                            </p:stCondLst>
                            <p:childTnLst>
                              <p:par>
                                <p:cTn id="34" presetID="1" presetClass="entr" presetSubtype="0" fill="hold" grpId="0" nodeType="clickEffect">
                                  <p:stCondLst>
                                    <p:cond delay="0"/>
                                  </p:stCondLst>
                                  <p:childTnLst>
                                    <p:set>
                                      <p:cBhvr>
                                        <p:cTn id="35" dur="1" fill="hold">
                                          <p:stCondLst>
                                            <p:cond delay="0"/>
                                          </p:stCondLst>
                                        </p:cTn>
                                        <p:tgtEl>
                                          <p:spTgt spid="128"/>
                                        </p:tgtEl>
                                        <p:attrNameLst>
                                          <p:attrName>style.visibility</p:attrName>
                                        </p:attrNameLst>
                                      </p:cBhvr>
                                      <p:to>
                                        <p:strVal val="visible"/>
                                      </p:to>
                                    </p:set>
                                  </p:childTnLst>
                                </p:cTn>
                              </p:par>
                            </p:childTnLst>
                          </p:cTn>
                        </p:par>
                      </p:childTnLst>
                    </p:cTn>
                  </p:par>
                  <p:par>
                    <p:cTn id="36" fill="hold">
                      <p:stCondLst>
                        <p:cond delay="indefinite"/>
                      </p:stCondLst>
                      <p:childTnLst>
                        <p:par>
                          <p:cTn id="37" fill="hold">
                            <p:stCondLst>
                              <p:cond delay="0"/>
                            </p:stCondLst>
                            <p:childTnLst>
                              <p:par>
                                <p:cTn id="38" presetID="1" presetClass="entr" presetSubtype="0" fill="hold" grpId="0" nodeType="clickEffect">
                                  <p:stCondLst>
                                    <p:cond delay="0"/>
                                  </p:stCondLst>
                                  <p:childTnLst>
                                    <p:set>
                                      <p:cBhvr>
                                        <p:cTn id="39" dur="1" fill="hold">
                                          <p:stCondLst>
                                            <p:cond delay="0"/>
                                          </p:stCondLst>
                                        </p:cTn>
                                        <p:tgtEl>
                                          <p:spTgt spid="129"/>
                                        </p:tgtEl>
                                        <p:attrNameLst>
                                          <p:attrName>style.visibility</p:attrName>
                                        </p:attrNameLst>
                                      </p:cBhvr>
                                      <p:to>
                                        <p:strVal val="visible"/>
                                      </p:to>
                                    </p:set>
                                  </p:childTnLst>
                                </p:cTn>
                              </p:par>
                            </p:childTnLst>
                          </p:cTn>
                        </p:par>
                      </p:childTnLst>
                    </p:cTn>
                  </p:par>
                  <p:par>
                    <p:cTn id="40" fill="hold">
                      <p:stCondLst>
                        <p:cond delay="indefinite"/>
                      </p:stCondLst>
                      <p:childTnLst>
                        <p:par>
                          <p:cTn id="41" fill="hold">
                            <p:stCondLst>
                              <p:cond delay="0"/>
                            </p:stCondLst>
                            <p:childTnLst>
                              <p:par>
                                <p:cTn id="42" presetID="1" presetClass="entr" presetSubtype="0" fill="hold" grpId="0" nodeType="clickEffect">
                                  <p:stCondLst>
                                    <p:cond delay="0"/>
                                  </p:stCondLst>
                                  <p:childTnLst>
                                    <p:set>
                                      <p:cBhvr>
                                        <p:cTn id="43" dur="1" fill="hold">
                                          <p:stCondLst>
                                            <p:cond delay="0"/>
                                          </p:stCondLst>
                                        </p:cTn>
                                        <p:tgtEl>
                                          <p:spTgt spid="130"/>
                                        </p:tgtEl>
                                        <p:attrNameLst>
                                          <p:attrName>style.visibility</p:attrName>
                                        </p:attrNameLst>
                                      </p:cBhvr>
                                      <p:to>
                                        <p:strVal val="visible"/>
                                      </p:to>
                                    </p:set>
                                  </p:childTnLst>
                                </p:cTn>
                              </p:par>
                            </p:childTnLst>
                          </p:cTn>
                        </p:par>
                      </p:childTnLst>
                    </p:cTn>
                  </p:par>
                  <p:par>
                    <p:cTn id="44" fill="hold">
                      <p:stCondLst>
                        <p:cond delay="indefinite"/>
                      </p:stCondLst>
                      <p:childTnLst>
                        <p:par>
                          <p:cTn id="45" fill="hold">
                            <p:stCondLst>
                              <p:cond delay="0"/>
                            </p:stCondLst>
                            <p:childTnLst>
                              <p:par>
                                <p:cTn id="46" presetID="1" presetClass="entr" presetSubtype="0" fill="hold" grpId="0" nodeType="clickEffect">
                                  <p:stCondLst>
                                    <p:cond delay="0"/>
                                  </p:stCondLst>
                                  <p:childTnLst>
                                    <p:set>
                                      <p:cBhvr>
                                        <p:cTn id="47" dur="1" fill="hold">
                                          <p:stCondLst>
                                            <p:cond delay="0"/>
                                          </p:stCondLst>
                                        </p:cTn>
                                        <p:tgtEl>
                                          <p:spTgt spid="131"/>
                                        </p:tgtEl>
                                        <p:attrNameLst>
                                          <p:attrName>style.visibility</p:attrName>
                                        </p:attrNameLst>
                                      </p:cBhvr>
                                      <p:to>
                                        <p:strVal val="visible"/>
                                      </p:to>
                                    </p:set>
                                  </p:childTnLst>
                                </p:cTn>
                              </p:par>
                            </p:childTnLst>
                          </p:cTn>
                        </p:par>
                      </p:childTnLst>
                    </p:cTn>
                  </p:par>
                  <p:par>
                    <p:cTn id="48" fill="hold">
                      <p:stCondLst>
                        <p:cond delay="indefinite"/>
                      </p:stCondLst>
                      <p:childTnLst>
                        <p:par>
                          <p:cTn id="49" fill="hold">
                            <p:stCondLst>
                              <p:cond delay="0"/>
                            </p:stCondLst>
                            <p:childTnLst>
                              <p:par>
                                <p:cTn id="50" presetID="1" presetClass="entr" presetSubtype="0" fill="hold" grpId="0" nodeType="clickEffect">
                                  <p:stCondLst>
                                    <p:cond delay="0"/>
                                  </p:stCondLst>
                                  <p:childTnLst>
                                    <p:set>
                                      <p:cBhvr>
                                        <p:cTn id="51" dur="1" fill="hold">
                                          <p:stCondLst>
                                            <p:cond delay="0"/>
                                          </p:stCondLst>
                                        </p:cTn>
                                        <p:tgtEl>
                                          <p:spTgt spid="13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5" grpId="0"/>
      <p:bldP spid="126" grpId="0"/>
      <p:bldP spid="127" grpId="0"/>
      <p:bldP spid="128" grpId="0"/>
      <p:bldP spid="129" grpId="0"/>
      <p:bldP spid="130" grpId="0"/>
      <p:bldP spid="131" grpId="0"/>
      <p:bldP spid="132"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ounded Rectangle 3"/>
          <p:cNvSpPr/>
          <p:nvPr/>
        </p:nvSpPr>
        <p:spPr>
          <a:xfrm>
            <a:off x="0" y="0"/>
            <a:ext cx="9144000" cy="544510"/>
          </a:xfrm>
          <a:prstGeom prst="roundRect">
            <a:avLst>
              <a:gd name="adj" fmla="val 50000"/>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Bef>
                <a:spcPct val="0"/>
              </a:spcBef>
              <a:defRPr/>
            </a:pPr>
            <a:r>
              <a:rPr lang="en-US" sz="3200" b="1" i="1" dirty="0" smtClean="0">
                <a:solidFill>
                  <a:schemeClr val="bg1"/>
                </a:solidFill>
                <a:latin typeface="Times New Roman" pitchFamily="18" charset="0"/>
                <a:cs typeface="Times New Roman" pitchFamily="18" charset="0"/>
              </a:rPr>
              <a:t>Precedence Diagramming</a:t>
            </a:r>
            <a:r>
              <a:rPr lang="de-DE" sz="3200" b="1" i="1" dirty="0" smtClean="0">
                <a:solidFill>
                  <a:schemeClr val="bg1"/>
                </a:solidFill>
                <a:latin typeface="Times New Roman" pitchFamily="18" charset="0"/>
                <a:cs typeface="Times New Roman" pitchFamily="18" charset="0"/>
              </a:rPr>
              <a:t> </a:t>
            </a:r>
            <a:r>
              <a:rPr lang="en-US" sz="3200" b="1" i="1" dirty="0" smtClean="0">
                <a:solidFill>
                  <a:schemeClr val="bg1"/>
                </a:solidFill>
                <a:latin typeface="Times New Roman" pitchFamily="18" charset="0"/>
                <a:cs typeface="Times New Roman" pitchFamily="18" charset="0"/>
              </a:rPr>
              <a:t>Calculations</a:t>
            </a:r>
          </a:p>
        </p:txBody>
      </p:sp>
      <p:sp>
        <p:nvSpPr>
          <p:cNvPr id="8" name="Rectangle 3"/>
          <p:cNvSpPr>
            <a:spLocks noChangeArrowheads="1"/>
          </p:cNvSpPr>
          <p:nvPr/>
        </p:nvSpPr>
        <p:spPr bwMode="auto">
          <a:xfrm>
            <a:off x="251520" y="609600"/>
            <a:ext cx="3636404" cy="322786"/>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2000" b="1" i="1" dirty="0" smtClean="0">
                <a:solidFill>
                  <a:srgbClr val="CC3300"/>
                </a:solidFill>
                <a:latin typeface="Times New Roman" pitchFamily="18" charset="0"/>
                <a:cs typeface="Times New Roman" pitchFamily="18" charset="0"/>
              </a:rPr>
              <a:t>Example Computation</a:t>
            </a:r>
            <a:endParaRPr lang="de-DE" sz="2000" b="1" i="1" dirty="0">
              <a:solidFill>
                <a:srgbClr val="CC3300"/>
              </a:solidFill>
              <a:latin typeface="Times New Roman" pitchFamily="18" charset="0"/>
              <a:cs typeface="Times New Roman" pitchFamily="18" charset="0"/>
            </a:endParaRPr>
          </a:p>
        </p:txBody>
      </p:sp>
      <p:grpSp>
        <p:nvGrpSpPr>
          <p:cNvPr id="3" name="Group 2"/>
          <p:cNvGrpSpPr/>
          <p:nvPr/>
        </p:nvGrpSpPr>
        <p:grpSpPr>
          <a:xfrm>
            <a:off x="227712" y="4022467"/>
            <a:ext cx="8535288" cy="2508789"/>
            <a:chOff x="227712" y="4022467"/>
            <a:chExt cx="8535288" cy="2508789"/>
          </a:xfrm>
        </p:grpSpPr>
        <p:grpSp>
          <p:nvGrpSpPr>
            <p:cNvPr id="11" name="Group 10"/>
            <p:cNvGrpSpPr/>
            <p:nvPr/>
          </p:nvGrpSpPr>
          <p:grpSpPr>
            <a:xfrm>
              <a:off x="227712" y="4038600"/>
              <a:ext cx="8451917" cy="2492656"/>
              <a:chOff x="227712" y="4038600"/>
              <a:chExt cx="8451917" cy="2492656"/>
            </a:xfrm>
          </p:grpSpPr>
          <p:grpSp>
            <p:nvGrpSpPr>
              <p:cNvPr id="19" name="Group 18"/>
              <p:cNvGrpSpPr/>
              <p:nvPr/>
            </p:nvGrpSpPr>
            <p:grpSpPr>
              <a:xfrm>
                <a:off x="227712" y="4038600"/>
                <a:ext cx="8451917" cy="2492656"/>
                <a:chOff x="227712" y="4038600"/>
                <a:chExt cx="8451917" cy="2492656"/>
              </a:xfrm>
            </p:grpSpPr>
            <p:cxnSp>
              <p:nvCxnSpPr>
                <p:cNvPr id="27" name="Straight Connector 26"/>
                <p:cNvCxnSpPr/>
                <p:nvPr/>
              </p:nvCxnSpPr>
              <p:spPr bwMode="auto">
                <a:xfrm>
                  <a:off x="1600200" y="5217271"/>
                  <a:ext cx="914400" cy="914400"/>
                </a:xfrm>
                <a:prstGeom prst="line">
                  <a:avLst/>
                </a:prstGeom>
                <a:noFill/>
                <a:ln w="9525" cap="flat" cmpd="sng" algn="ctr">
                  <a:noFill/>
                  <a:prstDash val="solid"/>
                  <a:round/>
                  <a:headEnd type="none" w="med" len="med"/>
                  <a:tailEnd type="none" w="med" len="med"/>
                </a:ln>
                <a:effectLst/>
              </p:spPr>
            </p:cxnSp>
            <p:cxnSp>
              <p:nvCxnSpPr>
                <p:cNvPr id="28" name="Straight Connector 27"/>
                <p:cNvCxnSpPr/>
                <p:nvPr/>
              </p:nvCxnSpPr>
              <p:spPr bwMode="auto">
                <a:xfrm>
                  <a:off x="1809750" y="4798171"/>
                  <a:ext cx="704850" cy="1333500"/>
                </a:xfrm>
                <a:prstGeom prst="line">
                  <a:avLst/>
                </a:prstGeom>
                <a:noFill/>
                <a:ln w="9525" cap="flat" cmpd="sng" algn="ctr">
                  <a:noFill/>
                  <a:prstDash val="solid"/>
                  <a:round/>
                  <a:headEnd type="none" w="med" len="med"/>
                  <a:tailEnd type="none" w="med" len="med"/>
                </a:ln>
                <a:effectLst/>
              </p:spPr>
            </p:cxnSp>
            <p:sp>
              <p:nvSpPr>
                <p:cNvPr id="30" name="Rectangle 239"/>
                <p:cNvSpPr>
                  <a:spLocks noChangeArrowheads="1"/>
                </p:cNvSpPr>
                <p:nvPr/>
              </p:nvSpPr>
              <p:spPr bwMode="auto">
                <a:xfrm>
                  <a:off x="227712" y="4763188"/>
                  <a:ext cx="1114905" cy="1073248"/>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A</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31" name="Rectangle 238"/>
                <p:cNvSpPr>
                  <a:spLocks noChangeArrowheads="1"/>
                </p:cNvSpPr>
                <p:nvPr/>
              </p:nvSpPr>
              <p:spPr bwMode="auto">
                <a:xfrm>
                  <a:off x="227712"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2" name="Rectangle 237"/>
                <p:cNvSpPr>
                  <a:spLocks noChangeArrowheads="1"/>
                </p:cNvSpPr>
                <p:nvPr/>
              </p:nvSpPr>
              <p:spPr bwMode="auto">
                <a:xfrm>
                  <a:off x="599347"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8</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33" name="Rectangle 236"/>
                <p:cNvSpPr>
                  <a:spLocks noChangeArrowheads="1"/>
                </p:cNvSpPr>
                <p:nvPr/>
              </p:nvSpPr>
              <p:spPr bwMode="auto">
                <a:xfrm>
                  <a:off x="970982"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4" name="Rectangle 235"/>
                <p:cNvSpPr>
                  <a:spLocks noChangeArrowheads="1"/>
                </p:cNvSpPr>
                <p:nvPr/>
              </p:nvSpPr>
              <p:spPr bwMode="auto">
                <a:xfrm>
                  <a:off x="227712"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5" name="Rectangle 234"/>
                <p:cNvSpPr>
                  <a:spLocks noChangeArrowheads="1"/>
                </p:cNvSpPr>
                <p:nvPr/>
              </p:nvSpPr>
              <p:spPr bwMode="auto">
                <a:xfrm>
                  <a:off x="599347"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6" name="Rectangle 233"/>
                <p:cNvSpPr>
                  <a:spLocks noChangeArrowheads="1"/>
                </p:cNvSpPr>
                <p:nvPr/>
              </p:nvSpPr>
              <p:spPr bwMode="auto">
                <a:xfrm>
                  <a:off x="970982"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nvGrpSpPr>
                <p:cNvPr id="38" name="Group 37"/>
                <p:cNvGrpSpPr/>
                <p:nvPr/>
              </p:nvGrpSpPr>
              <p:grpSpPr>
                <a:xfrm>
                  <a:off x="1676400" y="4734497"/>
                  <a:ext cx="1189295" cy="1102446"/>
                  <a:chOff x="1958055" y="1488354"/>
                  <a:chExt cx="1114905" cy="1102446"/>
                </a:xfrm>
              </p:grpSpPr>
              <p:sp>
                <p:nvSpPr>
                  <p:cNvPr id="40" name="Rectangle 223"/>
                  <p:cNvSpPr>
                    <a:spLocks noChangeArrowheads="1"/>
                  </p:cNvSpPr>
                  <p:nvPr/>
                </p:nvSpPr>
                <p:spPr bwMode="auto">
                  <a:xfrm>
                    <a:off x="1958055" y="1503758"/>
                    <a:ext cx="1114905" cy="108704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B</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47" name="Rectangle 222"/>
                  <p:cNvSpPr>
                    <a:spLocks noChangeArrowheads="1"/>
                  </p:cNvSpPr>
                  <p:nvPr/>
                </p:nvSpPr>
                <p:spPr bwMode="auto">
                  <a:xfrm>
                    <a:off x="1958055"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49" name="Rectangle 221"/>
                  <p:cNvSpPr>
                    <a:spLocks noChangeArrowheads="1"/>
                  </p:cNvSpPr>
                  <p:nvPr/>
                </p:nvSpPr>
                <p:spPr bwMode="auto">
                  <a:xfrm>
                    <a:off x="2329690"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12</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50" name="Rectangle 220"/>
                  <p:cNvSpPr>
                    <a:spLocks noChangeArrowheads="1"/>
                  </p:cNvSpPr>
                  <p:nvPr/>
                </p:nvSpPr>
                <p:spPr bwMode="auto">
                  <a:xfrm>
                    <a:off x="2701325"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1" name="Rectangle 219"/>
                  <p:cNvSpPr>
                    <a:spLocks noChangeArrowheads="1"/>
                  </p:cNvSpPr>
                  <p:nvPr/>
                </p:nvSpPr>
                <p:spPr bwMode="auto">
                  <a:xfrm>
                    <a:off x="1958055"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2" name="Rectangle 218"/>
                  <p:cNvSpPr>
                    <a:spLocks noChangeArrowheads="1"/>
                  </p:cNvSpPr>
                  <p:nvPr/>
                </p:nvSpPr>
                <p:spPr bwMode="auto">
                  <a:xfrm>
                    <a:off x="2329690"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3" name="Rectangle 217"/>
                  <p:cNvSpPr>
                    <a:spLocks noChangeArrowheads="1"/>
                  </p:cNvSpPr>
                  <p:nvPr/>
                </p:nvSpPr>
                <p:spPr bwMode="auto">
                  <a:xfrm>
                    <a:off x="2701325"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39" name="Straight Arrow Connector 38"/>
                <p:cNvCxnSpPr>
                  <a:stCxn id="30" idx="3"/>
                  <a:endCxn id="40" idx="1"/>
                </p:cNvCxnSpPr>
                <p:nvPr/>
              </p:nvCxnSpPr>
              <p:spPr>
                <a:xfrm flipV="1">
                  <a:off x="1342617" y="5293422"/>
                  <a:ext cx="333783" cy="639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55" name="Group 176"/>
                <p:cNvGrpSpPr>
                  <a:grpSpLocks/>
                </p:cNvGrpSpPr>
                <p:nvPr/>
              </p:nvGrpSpPr>
              <p:grpSpPr bwMode="auto">
                <a:xfrm>
                  <a:off x="3419031" y="4051248"/>
                  <a:ext cx="1114905" cy="1072871"/>
                  <a:chOff x="1740" y="6855"/>
                  <a:chExt cx="2745" cy="2115"/>
                </a:xfrm>
              </p:grpSpPr>
              <p:sp>
                <p:nvSpPr>
                  <p:cNvPr id="57" name="Rectangle 183"/>
                  <p:cNvSpPr>
                    <a:spLocks noChangeArrowheads="1"/>
                  </p:cNvSpPr>
                  <p:nvPr/>
                </p:nvSpPr>
                <p:spPr bwMode="auto">
                  <a:xfrm>
                    <a:off x="1740" y="6855"/>
                    <a:ext cx="2745" cy="2086"/>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D</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58" name="Rectangle 182"/>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9" name="Rectangle 181"/>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6</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60" name="Rectangle 180"/>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1" name="Rectangle 179"/>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2" name="Rectangle 178"/>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3" name="Rectangle 177"/>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56" name="Straight Arrow Connector 55"/>
                <p:cNvCxnSpPr>
                  <a:stCxn id="40" idx="3"/>
                  <a:endCxn id="57" idx="1"/>
                </p:cNvCxnSpPr>
                <p:nvPr/>
              </p:nvCxnSpPr>
              <p:spPr>
                <a:xfrm flipV="1">
                  <a:off x="2865695" y="4580328"/>
                  <a:ext cx="553336" cy="713094"/>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65" name="Group 224"/>
                <p:cNvGrpSpPr>
                  <a:grpSpLocks/>
                </p:cNvGrpSpPr>
                <p:nvPr/>
              </p:nvGrpSpPr>
              <p:grpSpPr bwMode="auto">
                <a:xfrm>
                  <a:off x="3502722" y="5445871"/>
                  <a:ext cx="1113645" cy="1076872"/>
                  <a:chOff x="1740" y="6848"/>
                  <a:chExt cx="2745" cy="2122"/>
                </a:xfrm>
              </p:grpSpPr>
              <p:sp>
                <p:nvSpPr>
                  <p:cNvPr id="67" name="Rectangle 231"/>
                  <p:cNvSpPr>
                    <a:spLocks noChangeArrowheads="1"/>
                  </p:cNvSpPr>
                  <p:nvPr/>
                </p:nvSpPr>
                <p:spPr bwMode="auto">
                  <a:xfrm>
                    <a:off x="1740" y="6848"/>
                    <a:ext cx="2745" cy="2114"/>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C</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68" name="Rectangle 230"/>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9" name="Rectangle 229"/>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4</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70" name="Rectangle 228"/>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1" name="Rectangle 227"/>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2" name="Rectangle 226"/>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3" name="Rectangle 225"/>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66" name="Straight Arrow Connector 65"/>
                <p:cNvCxnSpPr>
                  <a:stCxn id="40" idx="3"/>
                  <a:endCxn id="67" idx="1"/>
                </p:cNvCxnSpPr>
                <p:nvPr/>
              </p:nvCxnSpPr>
              <p:spPr>
                <a:xfrm>
                  <a:off x="2865695" y="5293422"/>
                  <a:ext cx="637027" cy="688855"/>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75" name="Group 168"/>
                <p:cNvGrpSpPr>
                  <a:grpSpLocks/>
                </p:cNvGrpSpPr>
                <p:nvPr/>
              </p:nvGrpSpPr>
              <p:grpSpPr bwMode="auto">
                <a:xfrm>
                  <a:off x="7564724" y="4816838"/>
                  <a:ext cx="1114905" cy="1072871"/>
                  <a:chOff x="1740" y="6855"/>
                  <a:chExt cx="2745" cy="2115"/>
                </a:xfrm>
              </p:grpSpPr>
              <p:sp>
                <p:nvSpPr>
                  <p:cNvPr id="78" name="Rectangle 175"/>
                  <p:cNvSpPr>
                    <a:spLocks noChangeArrowheads="1"/>
                  </p:cNvSpPr>
                  <p:nvPr/>
                </p:nvSpPr>
                <p:spPr bwMode="auto">
                  <a:xfrm>
                    <a:off x="1740" y="6893"/>
                    <a:ext cx="2745" cy="2077"/>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FF0000"/>
                        </a:solidFill>
                        <a:effectLst/>
                        <a:latin typeface="Times New Roman" pitchFamily="18" charset="0"/>
                        <a:ea typeface="Calibri" pitchFamily="34" charset="0"/>
                        <a:cs typeface="Times New Roman" pitchFamily="18" charset="0"/>
                      </a:rPr>
                      <a:t>END</a:t>
                    </a:r>
                    <a:endParaRPr kumimoji="0" lang="en-US" sz="1800" b="0" i="0" u="none" strike="noStrike" cap="none" normalizeH="0" baseline="0" dirty="0" smtClean="0">
                      <a:ln>
                        <a:noFill/>
                      </a:ln>
                      <a:solidFill>
                        <a:srgbClr val="FF0000"/>
                      </a:solidFill>
                      <a:effectLst/>
                      <a:latin typeface="Arial" pitchFamily="34" charset="0"/>
                      <a:cs typeface="Arial" pitchFamily="34" charset="0"/>
                    </a:endParaRPr>
                  </a:p>
                </p:txBody>
              </p:sp>
              <p:sp>
                <p:nvSpPr>
                  <p:cNvPr id="79" name="Rectangle 174"/>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0" name="Rectangle 173"/>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smtClean="0">
                        <a:ln>
                          <a:noFill/>
                        </a:ln>
                        <a:solidFill>
                          <a:srgbClr val="4F6228"/>
                        </a:solidFill>
                        <a:effectLst/>
                        <a:latin typeface="Times New Roman" pitchFamily="18" charset="0"/>
                        <a:ea typeface="Calibri" pitchFamily="34" charset="0"/>
                        <a:cs typeface="Times New Roman" pitchFamily="18" charset="0"/>
                      </a:rPr>
                      <a:t>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1" name="Rectangle 172"/>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2" name="Rectangle 171"/>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3" name="Rectangle 170"/>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4" name="Rectangle 169"/>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76" name="Straight Arrow Connector 75"/>
                <p:cNvCxnSpPr>
                  <a:stCxn id="102" idx="3"/>
                  <a:endCxn id="78" idx="1"/>
                </p:cNvCxnSpPr>
                <p:nvPr/>
              </p:nvCxnSpPr>
              <p:spPr>
                <a:xfrm>
                  <a:off x="6705600" y="4586894"/>
                  <a:ext cx="859124" cy="776018"/>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77" name="Straight Arrow Connector 76"/>
                <p:cNvCxnSpPr>
                  <a:stCxn id="89" idx="3"/>
                  <a:endCxn id="78" idx="1"/>
                </p:cNvCxnSpPr>
                <p:nvPr/>
              </p:nvCxnSpPr>
              <p:spPr>
                <a:xfrm flipV="1">
                  <a:off x="6716873" y="5362912"/>
                  <a:ext cx="847851" cy="629673"/>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86" name="Group 184"/>
                <p:cNvGrpSpPr>
                  <a:grpSpLocks/>
                </p:cNvGrpSpPr>
                <p:nvPr/>
              </p:nvGrpSpPr>
              <p:grpSpPr bwMode="auto">
                <a:xfrm>
                  <a:off x="5603228" y="5455943"/>
                  <a:ext cx="1113645" cy="1075313"/>
                  <a:chOff x="1740" y="6851"/>
                  <a:chExt cx="2745" cy="2119"/>
                </a:xfrm>
              </p:grpSpPr>
              <p:sp>
                <p:nvSpPr>
                  <p:cNvPr id="89" name="Rectangle 191"/>
                  <p:cNvSpPr>
                    <a:spLocks noChangeArrowheads="1"/>
                  </p:cNvSpPr>
                  <p:nvPr/>
                </p:nvSpPr>
                <p:spPr bwMode="auto">
                  <a:xfrm>
                    <a:off x="1740" y="6851"/>
                    <a:ext cx="2745" cy="211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E</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90" name="Rectangle 190"/>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1" name="Rectangle 189"/>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6</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92" name="Rectangle 188"/>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3" name="Rectangle 187"/>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4" name="Rectangle 186"/>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5" name="Rectangle 185"/>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87" name="Straight Arrow Connector 86"/>
                <p:cNvCxnSpPr>
                  <a:stCxn id="67" idx="3"/>
                  <a:endCxn id="89" idx="1"/>
                </p:cNvCxnSpPr>
                <p:nvPr/>
              </p:nvCxnSpPr>
              <p:spPr>
                <a:xfrm>
                  <a:off x="4616367" y="5982277"/>
                  <a:ext cx="986861" cy="10308"/>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88" name="Straight Arrow Connector 87"/>
                <p:cNvCxnSpPr>
                  <a:stCxn id="57" idx="3"/>
                  <a:endCxn id="89" idx="1"/>
                </p:cNvCxnSpPr>
                <p:nvPr/>
              </p:nvCxnSpPr>
              <p:spPr>
                <a:xfrm>
                  <a:off x="4533936" y="4580328"/>
                  <a:ext cx="1069292" cy="1412257"/>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97" name="Group 192"/>
                <p:cNvGrpSpPr>
                  <a:grpSpLocks/>
                </p:cNvGrpSpPr>
                <p:nvPr/>
              </p:nvGrpSpPr>
              <p:grpSpPr bwMode="auto">
                <a:xfrm>
                  <a:off x="5534326" y="4038600"/>
                  <a:ext cx="1171274" cy="1074738"/>
                  <a:chOff x="1740" y="6855"/>
                  <a:chExt cx="2745" cy="2115"/>
                </a:xfrm>
              </p:grpSpPr>
              <p:sp>
                <p:nvSpPr>
                  <p:cNvPr id="102" name="Rectangle 199"/>
                  <p:cNvSpPr>
                    <a:spLocks noChangeArrowheads="1"/>
                  </p:cNvSpPr>
                  <p:nvPr/>
                </p:nvSpPr>
                <p:spPr bwMode="auto">
                  <a:xfrm>
                    <a:off x="1740" y="6898"/>
                    <a:ext cx="2745" cy="207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F</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103" name="Rectangle 198"/>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4" name="Rectangle 197"/>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12</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05" name="Rectangle 196"/>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6" name="Rectangle 195"/>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7" name="Rectangle 194"/>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8" name="Rectangle 193"/>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98" name="Straight Arrow Connector 97"/>
                <p:cNvCxnSpPr>
                  <a:stCxn id="57" idx="3"/>
                  <a:endCxn id="102" idx="1"/>
                </p:cNvCxnSpPr>
                <p:nvPr/>
              </p:nvCxnSpPr>
              <p:spPr>
                <a:xfrm>
                  <a:off x="4533936" y="4580328"/>
                  <a:ext cx="1000390" cy="6566"/>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99" name="Arc 98"/>
                <p:cNvSpPr/>
                <p:nvPr/>
              </p:nvSpPr>
              <p:spPr>
                <a:xfrm rot="15026458">
                  <a:off x="5029360" y="5113230"/>
                  <a:ext cx="329142" cy="342088"/>
                </a:xfrm>
                <a:prstGeom prst="arc">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cxnSp>
              <p:nvCxnSpPr>
                <p:cNvPr id="100" name="Straight Arrow Connector 99"/>
                <p:cNvCxnSpPr>
                  <a:stCxn id="99" idx="2"/>
                  <a:endCxn id="102" idx="1"/>
                </p:cNvCxnSpPr>
                <p:nvPr/>
              </p:nvCxnSpPr>
              <p:spPr>
                <a:xfrm flipV="1">
                  <a:off x="5138836" y="4586894"/>
                  <a:ext cx="395490" cy="542305"/>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01" name="Straight Connector 100"/>
                <p:cNvCxnSpPr>
                  <a:stCxn id="99" idx="0"/>
                  <a:endCxn id="67" idx="3"/>
                </p:cNvCxnSpPr>
                <p:nvPr/>
              </p:nvCxnSpPr>
              <p:spPr>
                <a:xfrm flipH="1">
                  <a:off x="4616367" y="5341536"/>
                  <a:ext cx="416390" cy="640741"/>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pSp>
          <p:sp>
            <p:nvSpPr>
              <p:cNvPr id="109" name="TextBox 108"/>
              <p:cNvSpPr txBox="1"/>
              <p:nvPr/>
            </p:nvSpPr>
            <p:spPr>
              <a:xfrm>
                <a:off x="276705" y="4736068"/>
                <a:ext cx="332895" cy="369332"/>
              </a:xfrm>
              <a:prstGeom prst="rect">
                <a:avLst/>
              </a:prstGeom>
              <a:noFill/>
            </p:spPr>
            <p:txBody>
              <a:bodyPr wrap="square" rtlCol="1">
                <a:spAutoFit/>
              </a:bodyPr>
              <a:lstStyle/>
              <a:p>
                <a:r>
                  <a:rPr lang="en-US" b="1" dirty="0">
                    <a:solidFill>
                      <a:srgbClr val="7030A0"/>
                    </a:solidFill>
                    <a:latin typeface="Times New Roman" panose="02020603050405020304" pitchFamily="18" charset="0"/>
                    <a:cs typeface="Times New Roman" panose="02020603050405020304" pitchFamily="18" charset="0"/>
                  </a:rPr>
                  <a:t>0</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10" name="TextBox 109"/>
              <p:cNvSpPr txBox="1"/>
              <p:nvPr/>
            </p:nvSpPr>
            <p:spPr>
              <a:xfrm>
                <a:off x="950457" y="4766846"/>
                <a:ext cx="415728" cy="338554"/>
              </a:xfrm>
              <a:prstGeom prst="rect">
                <a:avLst/>
              </a:prstGeom>
              <a:noFill/>
            </p:spPr>
            <p:txBody>
              <a:bodyPr wrap="square" rtlCol="1">
                <a:spAutoFit/>
              </a:bodyPr>
              <a:lstStyle/>
              <a:p>
                <a:pPr algn="ctr"/>
                <a:r>
                  <a:rPr lang="en-US" sz="1600" b="1" dirty="0" smtClean="0">
                    <a:solidFill>
                      <a:srgbClr val="7030A0"/>
                    </a:solidFill>
                    <a:latin typeface="Times New Roman" panose="02020603050405020304" pitchFamily="18" charset="0"/>
                    <a:cs typeface="Times New Roman" panose="02020603050405020304" pitchFamily="18" charset="0"/>
                  </a:rPr>
                  <a:t>8</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1" name="TextBox 110"/>
              <p:cNvSpPr txBox="1"/>
              <p:nvPr/>
            </p:nvSpPr>
            <p:spPr>
              <a:xfrm>
                <a:off x="1676400" y="4766846"/>
                <a:ext cx="415728" cy="338554"/>
              </a:xfrm>
              <a:prstGeom prst="rect">
                <a:avLst/>
              </a:prstGeom>
              <a:noFill/>
            </p:spPr>
            <p:txBody>
              <a:bodyPr wrap="square" rtlCol="1">
                <a:spAutoFit/>
              </a:bodyPr>
              <a:lstStyle/>
              <a:p>
                <a:pPr algn="ctr"/>
                <a:r>
                  <a:rPr lang="en-US" sz="1600" b="1" dirty="0">
                    <a:solidFill>
                      <a:srgbClr val="7030A0"/>
                    </a:solidFill>
                    <a:latin typeface="Times New Roman" panose="02020603050405020304" pitchFamily="18" charset="0"/>
                    <a:cs typeface="Times New Roman" panose="02020603050405020304" pitchFamily="18" charset="0"/>
                  </a:rPr>
                  <a:t>3</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2" name="TextBox 111"/>
              <p:cNvSpPr txBox="1"/>
              <p:nvPr/>
            </p:nvSpPr>
            <p:spPr>
              <a:xfrm>
                <a:off x="2479872" y="4766846"/>
                <a:ext cx="415728" cy="338554"/>
              </a:xfrm>
              <a:prstGeom prst="rect">
                <a:avLst/>
              </a:prstGeom>
              <a:noFill/>
            </p:spPr>
            <p:txBody>
              <a:bodyPr wrap="square" rtlCol="1">
                <a:spAutoFit/>
              </a:bodyPr>
              <a:lstStyle/>
              <a:p>
                <a:pPr algn="ctr"/>
                <a:r>
                  <a:rPr lang="en-US" sz="1600" b="1" dirty="0" smtClean="0">
                    <a:solidFill>
                      <a:srgbClr val="7030A0"/>
                    </a:solidFill>
                    <a:latin typeface="Times New Roman" panose="02020603050405020304" pitchFamily="18" charset="0"/>
                    <a:cs typeface="Times New Roman" panose="02020603050405020304" pitchFamily="18" charset="0"/>
                  </a:rPr>
                  <a:t>15</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3" name="TextBox 112"/>
              <p:cNvSpPr txBox="1"/>
              <p:nvPr/>
            </p:nvSpPr>
            <p:spPr>
              <a:xfrm>
                <a:off x="3505200" y="5470267"/>
                <a:ext cx="391709"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9</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14" name="TextBox 113"/>
              <p:cNvSpPr txBox="1"/>
              <p:nvPr/>
            </p:nvSpPr>
            <p:spPr>
              <a:xfrm>
                <a:off x="4196415" y="5421868"/>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13</a:t>
                </a:r>
                <a:endParaRPr lang="ar-SA" b="1" dirty="0">
                  <a:solidFill>
                    <a:srgbClr val="7030A0"/>
                  </a:solidFill>
                  <a:latin typeface="Times New Roman" panose="02020603050405020304" pitchFamily="18" charset="0"/>
                  <a:cs typeface="Times New Roman" panose="02020603050405020304" pitchFamily="18" charset="0"/>
                </a:endParaRPr>
              </a:p>
            </p:txBody>
          </p:sp>
        </p:grpSp>
        <p:sp>
          <p:nvSpPr>
            <p:cNvPr id="125" name="TextBox 124"/>
            <p:cNvSpPr txBox="1"/>
            <p:nvPr/>
          </p:nvSpPr>
          <p:spPr>
            <a:xfrm>
              <a:off x="3352800"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15</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6" name="TextBox 125"/>
            <p:cNvSpPr txBox="1"/>
            <p:nvPr/>
          </p:nvSpPr>
          <p:spPr>
            <a:xfrm>
              <a:off x="4120215"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21</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7" name="TextBox 126"/>
            <p:cNvSpPr txBox="1"/>
            <p:nvPr/>
          </p:nvSpPr>
          <p:spPr>
            <a:xfrm>
              <a:off x="5568015" y="5421868"/>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21</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8" name="TextBox 127"/>
            <p:cNvSpPr txBox="1"/>
            <p:nvPr/>
          </p:nvSpPr>
          <p:spPr>
            <a:xfrm>
              <a:off x="6330015" y="5421868"/>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9" name="TextBox 128"/>
            <p:cNvSpPr txBox="1"/>
            <p:nvPr/>
          </p:nvSpPr>
          <p:spPr>
            <a:xfrm>
              <a:off x="5486400"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15</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30" name="TextBox 129"/>
            <p:cNvSpPr txBox="1"/>
            <p:nvPr/>
          </p:nvSpPr>
          <p:spPr>
            <a:xfrm>
              <a:off x="6253815"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31" name="TextBox 130"/>
            <p:cNvSpPr txBox="1"/>
            <p:nvPr/>
          </p:nvSpPr>
          <p:spPr>
            <a:xfrm>
              <a:off x="7549215" y="4800600"/>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32" name="TextBox 131"/>
            <p:cNvSpPr txBox="1"/>
            <p:nvPr/>
          </p:nvSpPr>
          <p:spPr>
            <a:xfrm>
              <a:off x="8311215" y="4800600"/>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grpSp>
      <p:grpSp>
        <p:nvGrpSpPr>
          <p:cNvPr id="124" name="Group 37"/>
          <p:cNvGrpSpPr/>
          <p:nvPr/>
        </p:nvGrpSpPr>
        <p:grpSpPr>
          <a:xfrm>
            <a:off x="179512" y="1144855"/>
            <a:ext cx="4297240" cy="683945"/>
            <a:chOff x="251520" y="1502586"/>
            <a:chExt cx="4585625" cy="819657"/>
          </a:xfrm>
        </p:grpSpPr>
        <p:sp>
          <p:nvSpPr>
            <p:cNvPr id="133" name="TextBox 132"/>
            <p:cNvSpPr txBox="1"/>
            <p:nvPr/>
          </p:nvSpPr>
          <p:spPr>
            <a:xfrm>
              <a:off x="251520" y="1808820"/>
              <a:ext cx="1296144" cy="369332"/>
            </a:xfrm>
            <a:prstGeom prst="rect">
              <a:avLst/>
            </a:prstGeom>
            <a:noFill/>
          </p:spPr>
          <p:txBody>
            <a:bodyPr wrap="square" rtlCol="0">
              <a:spAutoFit/>
            </a:bodyPr>
            <a:lstStyle/>
            <a:p>
              <a:r>
                <a:rPr lang="en-US" b="1" i="1" u="sng" dirty="0" smtClean="0">
                  <a:solidFill>
                    <a:srgbClr val="0000CC"/>
                  </a:solidFill>
                  <a:latin typeface="Times New Roman" pitchFamily="18" charset="0"/>
                  <a:cs typeface="Times New Roman" pitchFamily="18" charset="0"/>
                </a:rPr>
                <a:t>Activity F</a:t>
              </a:r>
            </a:p>
          </p:txBody>
        </p:sp>
        <p:graphicFrame>
          <p:nvGraphicFramePr>
            <p:cNvPr id="134" name="Object 3"/>
            <p:cNvGraphicFramePr>
              <a:graphicFrameLocks noChangeAspect="1"/>
            </p:cNvGraphicFramePr>
            <p:nvPr>
              <p:extLst>
                <p:ext uri="{D42A27DB-BD31-4B8C-83A1-F6EECF244321}">
                  <p14:modId xmlns:p14="http://schemas.microsoft.com/office/powerpoint/2010/main" xmlns="" val="2953903383"/>
                </p:ext>
              </p:extLst>
            </p:nvPr>
          </p:nvGraphicFramePr>
          <p:xfrm>
            <a:off x="2092805" y="1502586"/>
            <a:ext cx="2744340" cy="819657"/>
          </p:xfrm>
          <a:graphic>
            <a:graphicData uri="http://schemas.openxmlformats.org/presentationml/2006/ole">
              <p:oleObj spid="_x0000_s18530" name="Equation" r:id="rId3" imgW="2222500" imgH="596900" progId="Equation.3">
                <p:embed/>
              </p:oleObj>
            </a:graphicData>
          </a:graphic>
        </p:graphicFrame>
      </p:grpSp>
      <p:grpSp>
        <p:nvGrpSpPr>
          <p:cNvPr id="135" name="Group 38"/>
          <p:cNvGrpSpPr/>
          <p:nvPr/>
        </p:nvGrpSpPr>
        <p:grpSpPr>
          <a:xfrm>
            <a:off x="152400" y="1905000"/>
            <a:ext cx="4825262" cy="638385"/>
            <a:chOff x="306730" y="2290136"/>
            <a:chExt cx="4861145" cy="500219"/>
          </a:xfrm>
        </p:grpSpPr>
        <p:sp>
          <p:nvSpPr>
            <p:cNvPr id="136" name="TextBox 135"/>
            <p:cNvSpPr txBox="1"/>
            <p:nvPr/>
          </p:nvSpPr>
          <p:spPr>
            <a:xfrm>
              <a:off x="306730" y="2307518"/>
              <a:ext cx="1224136" cy="369332"/>
            </a:xfrm>
            <a:prstGeom prst="rect">
              <a:avLst/>
            </a:prstGeom>
            <a:noFill/>
          </p:spPr>
          <p:txBody>
            <a:bodyPr wrap="square" rtlCol="0">
              <a:spAutoFit/>
            </a:bodyPr>
            <a:lstStyle/>
            <a:p>
              <a:r>
                <a:rPr lang="en-US" b="1" i="1" u="sng" dirty="0" smtClean="0">
                  <a:solidFill>
                    <a:srgbClr val="0000CC"/>
                  </a:solidFill>
                  <a:latin typeface="Times New Roman" pitchFamily="18" charset="0"/>
                  <a:cs typeface="Times New Roman" pitchFamily="18" charset="0"/>
                </a:rPr>
                <a:t>Activity E</a:t>
              </a:r>
            </a:p>
          </p:txBody>
        </p:sp>
        <p:graphicFrame>
          <p:nvGraphicFramePr>
            <p:cNvPr id="137" name="Object 3"/>
            <p:cNvGraphicFramePr>
              <a:graphicFrameLocks noChangeAspect="1"/>
            </p:cNvGraphicFramePr>
            <p:nvPr>
              <p:extLst>
                <p:ext uri="{D42A27DB-BD31-4B8C-83A1-F6EECF244321}">
                  <p14:modId xmlns:p14="http://schemas.microsoft.com/office/powerpoint/2010/main" xmlns="" val="2571310754"/>
                </p:ext>
              </p:extLst>
            </p:nvPr>
          </p:nvGraphicFramePr>
          <p:xfrm>
            <a:off x="2062221" y="2290136"/>
            <a:ext cx="3105654" cy="500219"/>
          </p:xfrm>
          <a:graphic>
            <a:graphicData uri="http://schemas.openxmlformats.org/presentationml/2006/ole">
              <p:oleObj spid="_x0000_s18531" name="Equation" r:id="rId4" imgW="2019300" imgH="482600" progId="Equation.3">
                <p:embed/>
              </p:oleObj>
            </a:graphicData>
          </a:graphic>
        </p:graphicFrame>
      </p:grpSp>
      <p:grpSp>
        <p:nvGrpSpPr>
          <p:cNvPr id="138" name="Group 39"/>
          <p:cNvGrpSpPr/>
          <p:nvPr/>
        </p:nvGrpSpPr>
        <p:grpSpPr>
          <a:xfrm>
            <a:off x="251520" y="2590800"/>
            <a:ext cx="5539682" cy="1284776"/>
            <a:chOff x="251520" y="4100132"/>
            <a:chExt cx="5589306" cy="1284234"/>
          </a:xfrm>
        </p:grpSpPr>
        <p:sp>
          <p:nvSpPr>
            <p:cNvPr id="139" name="TextBox 138"/>
            <p:cNvSpPr txBox="1"/>
            <p:nvPr/>
          </p:nvSpPr>
          <p:spPr>
            <a:xfrm>
              <a:off x="251520" y="4449111"/>
              <a:ext cx="1332148" cy="369332"/>
            </a:xfrm>
            <a:prstGeom prst="rect">
              <a:avLst/>
            </a:prstGeom>
            <a:noFill/>
          </p:spPr>
          <p:txBody>
            <a:bodyPr wrap="square" rtlCol="0">
              <a:spAutoFit/>
            </a:bodyPr>
            <a:lstStyle/>
            <a:p>
              <a:r>
                <a:rPr lang="en-US" b="1" i="1" u="sng" dirty="0" smtClean="0">
                  <a:solidFill>
                    <a:srgbClr val="0000CC"/>
                  </a:solidFill>
                  <a:latin typeface="Times New Roman" pitchFamily="18" charset="0"/>
                  <a:cs typeface="Times New Roman" pitchFamily="18" charset="0"/>
                </a:rPr>
                <a:t>Activity D</a:t>
              </a:r>
            </a:p>
          </p:txBody>
        </p:sp>
        <p:graphicFrame>
          <p:nvGraphicFramePr>
            <p:cNvPr id="140" name="Object 3"/>
            <p:cNvGraphicFramePr>
              <a:graphicFrameLocks noChangeAspect="1"/>
            </p:cNvGraphicFramePr>
            <p:nvPr>
              <p:extLst>
                <p:ext uri="{D42A27DB-BD31-4B8C-83A1-F6EECF244321}">
                  <p14:modId xmlns:p14="http://schemas.microsoft.com/office/powerpoint/2010/main" xmlns="" val="264817020"/>
                </p:ext>
              </p:extLst>
            </p:nvPr>
          </p:nvGraphicFramePr>
          <p:xfrm>
            <a:off x="1919812" y="4100132"/>
            <a:ext cx="3921014" cy="1284234"/>
          </p:xfrm>
          <a:graphic>
            <a:graphicData uri="http://schemas.openxmlformats.org/presentationml/2006/ole">
              <p:oleObj spid="_x0000_s18532" name="Equation" r:id="rId5" imgW="3556000" imgH="1143000" progId="Equation.3">
                <p:embed/>
              </p:oleObj>
            </a:graphicData>
          </a:graphic>
        </p:graphicFrame>
      </p:grpSp>
      <p:grpSp>
        <p:nvGrpSpPr>
          <p:cNvPr id="141" name="Group 36"/>
          <p:cNvGrpSpPr/>
          <p:nvPr/>
        </p:nvGrpSpPr>
        <p:grpSpPr>
          <a:xfrm>
            <a:off x="5924750" y="764704"/>
            <a:ext cx="3219249" cy="2132309"/>
            <a:chOff x="5647337" y="764704"/>
            <a:chExt cx="3649785" cy="2371465"/>
          </a:xfrm>
        </p:grpSpPr>
        <p:sp>
          <p:nvSpPr>
            <p:cNvPr id="142" name="Rectangle 141"/>
            <p:cNvSpPr/>
            <p:nvPr/>
          </p:nvSpPr>
          <p:spPr>
            <a:xfrm>
              <a:off x="5647337" y="764704"/>
              <a:ext cx="3649785" cy="410755"/>
            </a:xfrm>
            <a:prstGeom prst="rect">
              <a:avLst/>
            </a:prstGeom>
            <a:solidFill>
              <a:srgbClr val="CCFFFF"/>
            </a:solidFill>
          </p:spPr>
          <p:txBody>
            <a:bodyPr wrap="square">
              <a:spAutoFit/>
            </a:bodyPr>
            <a:lstStyle/>
            <a:p>
              <a:r>
                <a:rPr lang="en-US" b="1" i="1" dirty="0" smtClean="0">
                  <a:solidFill>
                    <a:srgbClr val="FF0000"/>
                  </a:solidFill>
                  <a:latin typeface="Times New Roman" pitchFamily="18" charset="0"/>
                  <a:cs typeface="Times New Roman" pitchFamily="18" charset="0"/>
                </a:rPr>
                <a:t>Backward Pass Computations</a:t>
              </a:r>
              <a:endParaRPr lang="en-US" b="1" i="1" dirty="0">
                <a:solidFill>
                  <a:srgbClr val="FF0000"/>
                </a:solidFill>
                <a:latin typeface="Times New Roman" pitchFamily="18" charset="0"/>
                <a:ea typeface="Times New Roman"/>
                <a:cs typeface="Times New Roman" pitchFamily="18" charset="0"/>
              </a:endParaRPr>
            </a:p>
          </p:txBody>
        </p:sp>
        <p:graphicFrame>
          <p:nvGraphicFramePr>
            <p:cNvPr id="143" name="Object 3"/>
            <p:cNvGraphicFramePr>
              <a:graphicFrameLocks noChangeAspect="1"/>
            </p:cNvGraphicFramePr>
            <p:nvPr>
              <p:extLst>
                <p:ext uri="{D42A27DB-BD31-4B8C-83A1-F6EECF244321}">
                  <p14:modId xmlns:p14="http://schemas.microsoft.com/office/powerpoint/2010/main" xmlns="" val="2069487272"/>
                </p:ext>
              </p:extLst>
            </p:nvPr>
          </p:nvGraphicFramePr>
          <p:xfrm>
            <a:off x="5790510" y="1185429"/>
            <a:ext cx="3333830" cy="1950740"/>
          </p:xfrm>
          <a:graphic>
            <a:graphicData uri="http://schemas.openxmlformats.org/presentationml/2006/ole">
              <p:oleObj spid="_x0000_s18533" name="Equation" r:id="rId6" imgW="4787900" imgH="2832100" progId="Equation.3">
                <p:embed/>
              </p:oleObj>
            </a:graphicData>
          </a:graphic>
        </p:graphicFrame>
      </p:grpSp>
      <p:sp>
        <p:nvSpPr>
          <p:cNvPr id="154" name="TextBox 153"/>
          <p:cNvSpPr txBox="1"/>
          <p:nvPr/>
        </p:nvSpPr>
        <p:spPr>
          <a:xfrm>
            <a:off x="8229600" y="5498068"/>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30</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55" name="TextBox 154"/>
          <p:cNvSpPr txBox="1"/>
          <p:nvPr/>
        </p:nvSpPr>
        <p:spPr>
          <a:xfrm>
            <a:off x="7543800" y="5498068"/>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30</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56" name="TextBox 155"/>
          <p:cNvSpPr txBox="1"/>
          <p:nvPr/>
        </p:nvSpPr>
        <p:spPr>
          <a:xfrm>
            <a:off x="7924800" y="5498068"/>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3</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57" name="TextBox 156"/>
          <p:cNvSpPr txBox="1"/>
          <p:nvPr/>
        </p:nvSpPr>
        <p:spPr>
          <a:xfrm>
            <a:off x="6319186" y="4736068"/>
            <a:ext cx="462614"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30</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58" name="TextBox 157"/>
          <p:cNvSpPr txBox="1"/>
          <p:nvPr/>
        </p:nvSpPr>
        <p:spPr>
          <a:xfrm>
            <a:off x="6330015" y="6172200"/>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30</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59" name="TextBox 158"/>
          <p:cNvSpPr txBox="1"/>
          <p:nvPr/>
        </p:nvSpPr>
        <p:spPr>
          <a:xfrm>
            <a:off x="5486400" y="4736068"/>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18</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60" name="TextBox 159"/>
          <p:cNvSpPr txBox="1"/>
          <p:nvPr/>
        </p:nvSpPr>
        <p:spPr>
          <a:xfrm>
            <a:off x="6022508" y="4736068"/>
            <a:ext cx="225892"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3</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61" name="TextBox 160"/>
          <p:cNvSpPr txBox="1"/>
          <p:nvPr/>
        </p:nvSpPr>
        <p:spPr>
          <a:xfrm>
            <a:off x="5562600" y="6172200"/>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24</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62" name="TextBox 161"/>
          <p:cNvSpPr txBox="1"/>
          <p:nvPr/>
        </p:nvSpPr>
        <p:spPr>
          <a:xfrm>
            <a:off x="5943600" y="6172200"/>
            <a:ext cx="451785" cy="369332"/>
          </a:xfrm>
          <a:prstGeom prst="rect">
            <a:avLst/>
          </a:prstGeom>
          <a:noFill/>
        </p:spPr>
        <p:txBody>
          <a:bodyPr wrap="square" rtlCol="1">
            <a:spAutoFit/>
          </a:bodyPr>
          <a:lstStyle/>
          <a:p>
            <a:pPr algn="ctr"/>
            <a:r>
              <a:rPr lang="en-US" b="1" dirty="0">
                <a:solidFill>
                  <a:srgbClr val="FF0000"/>
                </a:solidFill>
                <a:latin typeface="Times New Roman" panose="02020603050405020304" pitchFamily="18" charset="0"/>
                <a:cs typeface="Times New Roman" panose="02020603050405020304" pitchFamily="18" charset="0"/>
              </a:rPr>
              <a:t>3</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63" name="TextBox 162"/>
          <p:cNvSpPr txBox="1"/>
          <p:nvPr/>
        </p:nvSpPr>
        <p:spPr>
          <a:xfrm>
            <a:off x="4120215" y="4736068"/>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24</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64" name="TextBox 163"/>
          <p:cNvSpPr txBox="1"/>
          <p:nvPr/>
        </p:nvSpPr>
        <p:spPr>
          <a:xfrm>
            <a:off x="3352800" y="4736068"/>
            <a:ext cx="427640"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18</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65" name="TextBox 164"/>
          <p:cNvSpPr txBox="1"/>
          <p:nvPr/>
        </p:nvSpPr>
        <p:spPr>
          <a:xfrm>
            <a:off x="3733800" y="4736068"/>
            <a:ext cx="451785" cy="369332"/>
          </a:xfrm>
          <a:prstGeom prst="rect">
            <a:avLst/>
          </a:prstGeom>
          <a:noFill/>
        </p:spPr>
        <p:txBody>
          <a:bodyPr wrap="square" rtlCol="1">
            <a:spAutoFit/>
          </a:bodyPr>
          <a:lstStyle/>
          <a:p>
            <a:pPr algn="ctr"/>
            <a:r>
              <a:rPr lang="en-US" b="1" dirty="0">
                <a:solidFill>
                  <a:srgbClr val="FF0000"/>
                </a:solidFill>
                <a:latin typeface="Times New Roman" panose="02020603050405020304" pitchFamily="18" charset="0"/>
                <a:cs typeface="Times New Roman" panose="02020603050405020304" pitchFamily="18" charset="0"/>
              </a:rPr>
              <a:t>3</a:t>
            </a:r>
            <a:endParaRPr lang="ar-SA" b="1" dirty="0">
              <a:solidFill>
                <a:srgbClr val="FF0000"/>
              </a:solidFill>
              <a:latin typeface="Times New Roman" panose="02020603050405020304" pitchFamily="18" charset="0"/>
              <a:cs typeface="Times New Roman" panose="02020603050405020304" pitchFamily="18" charset="0"/>
            </a:endParaRPr>
          </a:p>
        </p:txBody>
      </p:sp>
      <p:grpSp>
        <p:nvGrpSpPr>
          <p:cNvPr id="166" name="Group 165"/>
          <p:cNvGrpSpPr/>
          <p:nvPr/>
        </p:nvGrpSpPr>
        <p:grpSpPr>
          <a:xfrm>
            <a:off x="1219200" y="4165098"/>
            <a:ext cx="4269941" cy="2166162"/>
            <a:chOff x="1810977" y="3103984"/>
            <a:chExt cx="4269941" cy="2166162"/>
          </a:xfrm>
        </p:grpSpPr>
        <p:grpSp>
          <p:nvGrpSpPr>
            <p:cNvPr id="167" name="Group 46"/>
            <p:cNvGrpSpPr/>
            <p:nvPr/>
          </p:nvGrpSpPr>
          <p:grpSpPr>
            <a:xfrm>
              <a:off x="1810977" y="3103984"/>
              <a:ext cx="4269941" cy="2166162"/>
              <a:chOff x="974532" y="454449"/>
              <a:chExt cx="2852194" cy="1246724"/>
            </a:xfrm>
          </p:grpSpPr>
          <p:sp>
            <p:nvSpPr>
              <p:cNvPr id="169" name="TextBox 26"/>
              <p:cNvSpPr txBox="1"/>
              <p:nvPr/>
            </p:nvSpPr>
            <p:spPr>
              <a:xfrm>
                <a:off x="3354896" y="1390344"/>
                <a:ext cx="419100" cy="310829"/>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FS</a:t>
                </a:r>
                <a:r>
                  <a:rPr lang="en-US" sz="1200" baseline="0" dirty="0">
                    <a:solidFill>
                      <a:srgbClr val="C00000"/>
                    </a:solidFill>
                    <a:latin typeface="Times New Roman" pitchFamily="18" charset="0"/>
                    <a:cs typeface="Times New Roman" pitchFamily="18" charset="0"/>
                  </a:rPr>
                  <a:t> 0</a:t>
                </a:r>
              </a:p>
            </p:txBody>
          </p:sp>
          <p:sp>
            <p:nvSpPr>
              <p:cNvPr id="170" name="TextBox 169"/>
              <p:cNvSpPr txBox="1"/>
              <p:nvPr/>
            </p:nvSpPr>
            <p:spPr>
              <a:xfrm>
                <a:off x="974532" y="860793"/>
                <a:ext cx="419100" cy="48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SS</a:t>
                </a:r>
                <a:r>
                  <a:rPr lang="en-US" sz="1200" baseline="0" dirty="0">
                    <a:solidFill>
                      <a:srgbClr val="C00000"/>
                    </a:solidFill>
                    <a:latin typeface="Times New Roman" pitchFamily="18" charset="0"/>
                    <a:cs typeface="Times New Roman" pitchFamily="18" charset="0"/>
                  </a:rPr>
                  <a:t> 3</a:t>
                </a:r>
              </a:p>
              <a:p>
                <a:pPr algn="ctr"/>
                <a:r>
                  <a:rPr lang="en-US" sz="1200" baseline="0" dirty="0">
                    <a:solidFill>
                      <a:srgbClr val="C00000"/>
                    </a:solidFill>
                    <a:latin typeface="Times New Roman" pitchFamily="18" charset="0"/>
                    <a:cs typeface="Times New Roman" pitchFamily="18" charset="0"/>
                  </a:rPr>
                  <a:t>FF 4</a:t>
                </a:r>
                <a:endParaRPr lang="en-US" sz="1200" dirty="0">
                  <a:solidFill>
                    <a:srgbClr val="C00000"/>
                  </a:solidFill>
                  <a:latin typeface="Times New Roman" pitchFamily="18" charset="0"/>
                  <a:cs typeface="Times New Roman" pitchFamily="18" charset="0"/>
                </a:endParaRPr>
              </a:p>
            </p:txBody>
          </p:sp>
          <p:sp>
            <p:nvSpPr>
              <p:cNvPr id="171" name="TextBox 28"/>
              <p:cNvSpPr txBox="1"/>
              <p:nvPr/>
            </p:nvSpPr>
            <p:spPr>
              <a:xfrm>
                <a:off x="2094318" y="1014937"/>
                <a:ext cx="419100" cy="331551"/>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SS</a:t>
                </a:r>
                <a:r>
                  <a:rPr lang="en-US" sz="1200" baseline="0" dirty="0">
                    <a:solidFill>
                      <a:srgbClr val="C00000"/>
                    </a:solidFill>
                    <a:latin typeface="Times New Roman" pitchFamily="18" charset="0"/>
                    <a:cs typeface="Times New Roman" pitchFamily="18" charset="0"/>
                  </a:rPr>
                  <a:t> 6</a:t>
                </a:r>
              </a:p>
            </p:txBody>
          </p:sp>
          <p:sp>
            <p:nvSpPr>
              <p:cNvPr id="172" name="TextBox 29"/>
              <p:cNvSpPr txBox="1"/>
              <p:nvPr/>
            </p:nvSpPr>
            <p:spPr>
              <a:xfrm>
                <a:off x="3315903" y="454449"/>
                <a:ext cx="510823" cy="3657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SF</a:t>
                </a:r>
                <a:r>
                  <a:rPr lang="en-US" sz="1200" baseline="0" dirty="0">
                    <a:solidFill>
                      <a:srgbClr val="C00000"/>
                    </a:solidFill>
                    <a:latin typeface="Times New Roman" pitchFamily="18" charset="0"/>
                    <a:cs typeface="Times New Roman" pitchFamily="18" charset="0"/>
                  </a:rPr>
                  <a:t> 12</a:t>
                </a:r>
              </a:p>
            </p:txBody>
          </p:sp>
        </p:grpSp>
        <p:sp>
          <p:nvSpPr>
            <p:cNvPr id="168" name="TextBox 167"/>
            <p:cNvSpPr txBox="1"/>
            <p:nvPr/>
          </p:nvSpPr>
          <p:spPr>
            <a:xfrm>
              <a:off x="3487377" y="3815686"/>
              <a:ext cx="627423" cy="54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FS</a:t>
              </a:r>
              <a:r>
                <a:rPr lang="en-US" sz="1200" baseline="0" dirty="0">
                  <a:solidFill>
                    <a:srgbClr val="C00000"/>
                  </a:solidFill>
                  <a:latin typeface="Times New Roman" pitchFamily="18" charset="0"/>
                  <a:cs typeface="Times New Roman" pitchFamily="18" charset="0"/>
                </a:rPr>
                <a:t> 0</a:t>
              </a:r>
            </a:p>
          </p:txBody>
        </p:sp>
      </p:grpSp>
    </p:spTree>
    <p:extLst>
      <p:ext uri="{BB962C8B-B14F-4D97-AF65-F5344CB8AC3E}">
        <p14:creationId xmlns:p14="http://schemas.microsoft.com/office/powerpoint/2010/main" xmlns="" val="238311881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nodeType="clickEffect">
                                  <p:stCondLst>
                                    <p:cond delay="0"/>
                                  </p:stCondLst>
                                  <p:childTnLst>
                                    <p:set>
                                      <p:cBhvr>
                                        <p:cTn id="6" dur="1" fill="hold">
                                          <p:stCondLst>
                                            <p:cond delay="0"/>
                                          </p:stCondLst>
                                        </p:cTn>
                                        <p:tgtEl>
                                          <p:spTgt spid="166"/>
                                        </p:tgtEl>
                                        <p:attrNameLst>
                                          <p:attrName>style.visibility</p:attrName>
                                        </p:attrNameLst>
                                      </p:cBhvr>
                                      <p:to>
                                        <p:strVal val="visible"/>
                                      </p:to>
                                    </p:set>
                                    <p:animEffect transition="in" filter="wipe(up)">
                                      <p:cBhvr>
                                        <p:cTn id="7" dur="500"/>
                                        <p:tgtEl>
                                          <p:spTgt spid="166"/>
                                        </p:tgtEl>
                                      </p:cBhvr>
                                    </p:animEffect>
                                  </p:childTnLst>
                                </p:cTn>
                              </p:par>
                            </p:childTnLst>
                          </p:cTn>
                        </p:par>
                      </p:childTnLst>
                    </p:cTn>
                  </p:par>
                  <p:par>
                    <p:cTn id="8" fill="hold">
                      <p:stCondLst>
                        <p:cond delay="indefinite"/>
                      </p:stCondLst>
                      <p:childTnLst>
                        <p:par>
                          <p:cTn id="9" fill="hold">
                            <p:stCondLst>
                              <p:cond delay="0"/>
                            </p:stCondLst>
                            <p:childTnLst>
                              <p:par>
                                <p:cTn id="10" presetID="1" presetClass="entr" presetSubtype="0" fill="hold" nodeType="clickEffect">
                                  <p:stCondLst>
                                    <p:cond delay="0"/>
                                  </p:stCondLst>
                                  <p:childTnLst>
                                    <p:set>
                                      <p:cBhvr>
                                        <p:cTn id="11" dur="1" fill="hold">
                                          <p:stCondLst>
                                            <p:cond delay="0"/>
                                          </p:stCondLst>
                                        </p:cTn>
                                        <p:tgtEl>
                                          <p:spTgt spid="124"/>
                                        </p:tgtEl>
                                        <p:attrNameLst>
                                          <p:attrName>style.visibility</p:attrName>
                                        </p:attrNameLst>
                                      </p:cBhvr>
                                      <p:to>
                                        <p:strVal val="visible"/>
                                      </p:to>
                                    </p:set>
                                  </p:childTnLst>
                                </p:cTn>
                              </p:par>
                            </p:childTnLst>
                          </p:cTn>
                        </p:par>
                      </p:childTnLst>
                    </p:cTn>
                  </p:par>
                  <p:par>
                    <p:cTn id="12" fill="hold">
                      <p:stCondLst>
                        <p:cond delay="indefinite"/>
                      </p:stCondLst>
                      <p:childTnLst>
                        <p:par>
                          <p:cTn id="13" fill="hold">
                            <p:stCondLst>
                              <p:cond delay="0"/>
                            </p:stCondLst>
                            <p:childTnLst>
                              <p:par>
                                <p:cTn id="14" presetID="1" presetClass="entr" presetSubtype="0" fill="hold" nodeType="clickEffect">
                                  <p:stCondLst>
                                    <p:cond delay="0"/>
                                  </p:stCondLst>
                                  <p:childTnLst>
                                    <p:set>
                                      <p:cBhvr>
                                        <p:cTn id="15" dur="1" fill="hold">
                                          <p:stCondLst>
                                            <p:cond delay="0"/>
                                          </p:stCondLst>
                                        </p:cTn>
                                        <p:tgtEl>
                                          <p:spTgt spid="135"/>
                                        </p:tgtEl>
                                        <p:attrNameLst>
                                          <p:attrName>style.visibility</p:attrName>
                                        </p:attrNameLst>
                                      </p:cBhvr>
                                      <p:to>
                                        <p:strVal val="visible"/>
                                      </p:to>
                                    </p:set>
                                  </p:childTnLst>
                                </p:cTn>
                              </p:par>
                            </p:childTnLst>
                          </p:cTn>
                        </p:par>
                      </p:childTnLst>
                    </p:cTn>
                  </p:par>
                  <p:par>
                    <p:cTn id="16" fill="hold">
                      <p:stCondLst>
                        <p:cond delay="indefinite"/>
                      </p:stCondLst>
                      <p:childTnLst>
                        <p:par>
                          <p:cTn id="17" fill="hold">
                            <p:stCondLst>
                              <p:cond delay="0"/>
                            </p:stCondLst>
                            <p:childTnLst>
                              <p:par>
                                <p:cTn id="18" presetID="1" presetClass="entr" presetSubtype="0" fill="hold" nodeType="clickEffect">
                                  <p:stCondLst>
                                    <p:cond delay="0"/>
                                  </p:stCondLst>
                                  <p:childTnLst>
                                    <p:set>
                                      <p:cBhvr>
                                        <p:cTn id="19" dur="1" fill="hold">
                                          <p:stCondLst>
                                            <p:cond delay="0"/>
                                          </p:stCondLst>
                                        </p:cTn>
                                        <p:tgtEl>
                                          <p:spTgt spid="138"/>
                                        </p:tgtEl>
                                        <p:attrNameLst>
                                          <p:attrName>style.visibility</p:attrName>
                                        </p:attrNameLst>
                                      </p:cBhvr>
                                      <p:to>
                                        <p:strVal val="visible"/>
                                      </p:to>
                                    </p:set>
                                  </p:childTnLst>
                                </p:cTn>
                              </p:par>
                            </p:childTnLst>
                          </p:cTn>
                        </p:par>
                      </p:childTnLst>
                    </p:cTn>
                  </p:par>
                  <p:par>
                    <p:cTn id="20" fill="hold">
                      <p:stCondLst>
                        <p:cond delay="indefinite"/>
                      </p:stCondLst>
                      <p:childTnLst>
                        <p:par>
                          <p:cTn id="21" fill="hold">
                            <p:stCondLst>
                              <p:cond delay="0"/>
                            </p:stCondLst>
                            <p:childTnLst>
                              <p:par>
                                <p:cTn id="22" presetID="1" presetClass="entr" presetSubtype="0" fill="hold" grpId="0" nodeType="clickEffect">
                                  <p:stCondLst>
                                    <p:cond delay="0"/>
                                  </p:stCondLst>
                                  <p:childTnLst>
                                    <p:set>
                                      <p:cBhvr>
                                        <p:cTn id="23" dur="1" fill="hold">
                                          <p:stCondLst>
                                            <p:cond delay="0"/>
                                          </p:stCondLst>
                                        </p:cTn>
                                        <p:tgtEl>
                                          <p:spTgt spid="154"/>
                                        </p:tgtEl>
                                        <p:attrNameLst>
                                          <p:attrName>style.visibility</p:attrName>
                                        </p:attrNameLst>
                                      </p:cBhvr>
                                      <p:to>
                                        <p:strVal val="visible"/>
                                      </p:to>
                                    </p:set>
                                  </p:childTnLst>
                                </p:cTn>
                              </p:par>
                            </p:childTnLst>
                          </p:cTn>
                        </p:par>
                      </p:childTnLst>
                    </p:cTn>
                  </p:par>
                  <p:par>
                    <p:cTn id="24" fill="hold">
                      <p:stCondLst>
                        <p:cond delay="indefinite"/>
                      </p:stCondLst>
                      <p:childTnLst>
                        <p:par>
                          <p:cTn id="25" fill="hold">
                            <p:stCondLst>
                              <p:cond delay="0"/>
                            </p:stCondLst>
                            <p:childTnLst>
                              <p:par>
                                <p:cTn id="26" presetID="1" presetClass="entr" presetSubtype="0" fill="hold" grpId="0" nodeType="clickEffect">
                                  <p:stCondLst>
                                    <p:cond delay="0"/>
                                  </p:stCondLst>
                                  <p:childTnLst>
                                    <p:set>
                                      <p:cBhvr>
                                        <p:cTn id="27" dur="1" fill="hold">
                                          <p:stCondLst>
                                            <p:cond delay="0"/>
                                          </p:stCondLst>
                                        </p:cTn>
                                        <p:tgtEl>
                                          <p:spTgt spid="155"/>
                                        </p:tgtEl>
                                        <p:attrNameLst>
                                          <p:attrName>style.visibility</p:attrName>
                                        </p:attrNameLst>
                                      </p:cBhvr>
                                      <p:to>
                                        <p:strVal val="visible"/>
                                      </p:to>
                                    </p:set>
                                  </p:childTnLst>
                                </p:cTn>
                              </p:par>
                            </p:childTnLst>
                          </p:cTn>
                        </p:par>
                      </p:childTnLst>
                    </p:cTn>
                  </p:par>
                  <p:par>
                    <p:cTn id="28" fill="hold">
                      <p:stCondLst>
                        <p:cond delay="indefinite"/>
                      </p:stCondLst>
                      <p:childTnLst>
                        <p:par>
                          <p:cTn id="29" fill="hold">
                            <p:stCondLst>
                              <p:cond delay="0"/>
                            </p:stCondLst>
                            <p:childTnLst>
                              <p:par>
                                <p:cTn id="30" presetID="1" presetClass="entr" presetSubtype="0" fill="hold" grpId="0" nodeType="clickEffect">
                                  <p:stCondLst>
                                    <p:cond delay="0"/>
                                  </p:stCondLst>
                                  <p:childTnLst>
                                    <p:set>
                                      <p:cBhvr>
                                        <p:cTn id="31" dur="1" fill="hold">
                                          <p:stCondLst>
                                            <p:cond delay="0"/>
                                          </p:stCondLst>
                                        </p:cTn>
                                        <p:tgtEl>
                                          <p:spTgt spid="156"/>
                                        </p:tgtEl>
                                        <p:attrNameLst>
                                          <p:attrName>style.visibility</p:attrName>
                                        </p:attrNameLst>
                                      </p:cBhvr>
                                      <p:to>
                                        <p:strVal val="visible"/>
                                      </p:to>
                                    </p:set>
                                  </p:childTnLst>
                                </p:cTn>
                              </p:par>
                            </p:childTnLst>
                          </p:cTn>
                        </p:par>
                      </p:childTnLst>
                    </p:cTn>
                  </p:par>
                  <p:par>
                    <p:cTn id="32" fill="hold">
                      <p:stCondLst>
                        <p:cond delay="indefinite"/>
                      </p:stCondLst>
                      <p:childTnLst>
                        <p:par>
                          <p:cTn id="33" fill="hold">
                            <p:stCondLst>
                              <p:cond delay="0"/>
                            </p:stCondLst>
                            <p:childTnLst>
                              <p:par>
                                <p:cTn id="34" presetID="1" presetClass="entr" presetSubtype="0" fill="hold" grpId="0" nodeType="clickEffect">
                                  <p:stCondLst>
                                    <p:cond delay="0"/>
                                  </p:stCondLst>
                                  <p:childTnLst>
                                    <p:set>
                                      <p:cBhvr>
                                        <p:cTn id="35" dur="1" fill="hold">
                                          <p:stCondLst>
                                            <p:cond delay="0"/>
                                          </p:stCondLst>
                                        </p:cTn>
                                        <p:tgtEl>
                                          <p:spTgt spid="157"/>
                                        </p:tgtEl>
                                        <p:attrNameLst>
                                          <p:attrName>style.visibility</p:attrName>
                                        </p:attrNameLst>
                                      </p:cBhvr>
                                      <p:to>
                                        <p:strVal val="visible"/>
                                      </p:to>
                                    </p:set>
                                  </p:childTnLst>
                                </p:cTn>
                              </p:par>
                            </p:childTnLst>
                          </p:cTn>
                        </p:par>
                      </p:childTnLst>
                    </p:cTn>
                  </p:par>
                  <p:par>
                    <p:cTn id="36" fill="hold">
                      <p:stCondLst>
                        <p:cond delay="indefinite"/>
                      </p:stCondLst>
                      <p:childTnLst>
                        <p:par>
                          <p:cTn id="37" fill="hold">
                            <p:stCondLst>
                              <p:cond delay="0"/>
                            </p:stCondLst>
                            <p:childTnLst>
                              <p:par>
                                <p:cTn id="38" presetID="1" presetClass="entr" presetSubtype="0" fill="hold" grpId="0" nodeType="clickEffect">
                                  <p:stCondLst>
                                    <p:cond delay="0"/>
                                  </p:stCondLst>
                                  <p:childTnLst>
                                    <p:set>
                                      <p:cBhvr>
                                        <p:cTn id="39" dur="1" fill="hold">
                                          <p:stCondLst>
                                            <p:cond delay="0"/>
                                          </p:stCondLst>
                                        </p:cTn>
                                        <p:tgtEl>
                                          <p:spTgt spid="159"/>
                                        </p:tgtEl>
                                        <p:attrNameLst>
                                          <p:attrName>style.visibility</p:attrName>
                                        </p:attrNameLst>
                                      </p:cBhvr>
                                      <p:to>
                                        <p:strVal val="visible"/>
                                      </p:to>
                                    </p:set>
                                  </p:childTnLst>
                                </p:cTn>
                              </p:par>
                            </p:childTnLst>
                          </p:cTn>
                        </p:par>
                      </p:childTnLst>
                    </p:cTn>
                  </p:par>
                  <p:par>
                    <p:cTn id="40" fill="hold">
                      <p:stCondLst>
                        <p:cond delay="indefinite"/>
                      </p:stCondLst>
                      <p:childTnLst>
                        <p:par>
                          <p:cTn id="41" fill="hold">
                            <p:stCondLst>
                              <p:cond delay="0"/>
                            </p:stCondLst>
                            <p:childTnLst>
                              <p:par>
                                <p:cTn id="42" presetID="1" presetClass="entr" presetSubtype="0" fill="hold" grpId="0" nodeType="clickEffect">
                                  <p:stCondLst>
                                    <p:cond delay="0"/>
                                  </p:stCondLst>
                                  <p:childTnLst>
                                    <p:set>
                                      <p:cBhvr>
                                        <p:cTn id="43" dur="1" fill="hold">
                                          <p:stCondLst>
                                            <p:cond delay="0"/>
                                          </p:stCondLst>
                                        </p:cTn>
                                        <p:tgtEl>
                                          <p:spTgt spid="160"/>
                                        </p:tgtEl>
                                        <p:attrNameLst>
                                          <p:attrName>style.visibility</p:attrName>
                                        </p:attrNameLst>
                                      </p:cBhvr>
                                      <p:to>
                                        <p:strVal val="visible"/>
                                      </p:to>
                                    </p:set>
                                  </p:childTnLst>
                                </p:cTn>
                              </p:par>
                            </p:childTnLst>
                          </p:cTn>
                        </p:par>
                      </p:childTnLst>
                    </p:cTn>
                  </p:par>
                  <p:par>
                    <p:cTn id="44" fill="hold">
                      <p:stCondLst>
                        <p:cond delay="indefinite"/>
                      </p:stCondLst>
                      <p:childTnLst>
                        <p:par>
                          <p:cTn id="45" fill="hold">
                            <p:stCondLst>
                              <p:cond delay="0"/>
                            </p:stCondLst>
                            <p:childTnLst>
                              <p:par>
                                <p:cTn id="46" presetID="1" presetClass="entr" presetSubtype="0" fill="hold" grpId="0" nodeType="clickEffect">
                                  <p:stCondLst>
                                    <p:cond delay="0"/>
                                  </p:stCondLst>
                                  <p:childTnLst>
                                    <p:set>
                                      <p:cBhvr>
                                        <p:cTn id="47" dur="1" fill="hold">
                                          <p:stCondLst>
                                            <p:cond delay="0"/>
                                          </p:stCondLst>
                                        </p:cTn>
                                        <p:tgtEl>
                                          <p:spTgt spid="158"/>
                                        </p:tgtEl>
                                        <p:attrNameLst>
                                          <p:attrName>style.visibility</p:attrName>
                                        </p:attrNameLst>
                                      </p:cBhvr>
                                      <p:to>
                                        <p:strVal val="visible"/>
                                      </p:to>
                                    </p:set>
                                  </p:childTnLst>
                                </p:cTn>
                              </p:par>
                            </p:childTnLst>
                          </p:cTn>
                        </p:par>
                      </p:childTnLst>
                    </p:cTn>
                  </p:par>
                  <p:par>
                    <p:cTn id="48" fill="hold">
                      <p:stCondLst>
                        <p:cond delay="indefinite"/>
                      </p:stCondLst>
                      <p:childTnLst>
                        <p:par>
                          <p:cTn id="49" fill="hold">
                            <p:stCondLst>
                              <p:cond delay="0"/>
                            </p:stCondLst>
                            <p:childTnLst>
                              <p:par>
                                <p:cTn id="50" presetID="1" presetClass="entr" presetSubtype="0" fill="hold" grpId="0" nodeType="clickEffect">
                                  <p:stCondLst>
                                    <p:cond delay="0"/>
                                  </p:stCondLst>
                                  <p:childTnLst>
                                    <p:set>
                                      <p:cBhvr>
                                        <p:cTn id="51" dur="1" fill="hold">
                                          <p:stCondLst>
                                            <p:cond delay="0"/>
                                          </p:stCondLst>
                                        </p:cTn>
                                        <p:tgtEl>
                                          <p:spTgt spid="161"/>
                                        </p:tgtEl>
                                        <p:attrNameLst>
                                          <p:attrName>style.visibility</p:attrName>
                                        </p:attrNameLst>
                                      </p:cBhvr>
                                      <p:to>
                                        <p:strVal val="visible"/>
                                      </p:to>
                                    </p:set>
                                  </p:childTnLst>
                                </p:cTn>
                              </p:par>
                            </p:childTnLst>
                          </p:cTn>
                        </p:par>
                      </p:childTnLst>
                    </p:cTn>
                  </p:par>
                  <p:par>
                    <p:cTn id="52" fill="hold">
                      <p:stCondLst>
                        <p:cond delay="indefinite"/>
                      </p:stCondLst>
                      <p:childTnLst>
                        <p:par>
                          <p:cTn id="53" fill="hold">
                            <p:stCondLst>
                              <p:cond delay="0"/>
                            </p:stCondLst>
                            <p:childTnLst>
                              <p:par>
                                <p:cTn id="54" presetID="1" presetClass="entr" presetSubtype="0" fill="hold" grpId="0" nodeType="clickEffect">
                                  <p:stCondLst>
                                    <p:cond delay="0"/>
                                  </p:stCondLst>
                                  <p:childTnLst>
                                    <p:set>
                                      <p:cBhvr>
                                        <p:cTn id="55" dur="1" fill="hold">
                                          <p:stCondLst>
                                            <p:cond delay="0"/>
                                          </p:stCondLst>
                                        </p:cTn>
                                        <p:tgtEl>
                                          <p:spTgt spid="162"/>
                                        </p:tgtEl>
                                        <p:attrNameLst>
                                          <p:attrName>style.visibility</p:attrName>
                                        </p:attrNameLst>
                                      </p:cBhvr>
                                      <p:to>
                                        <p:strVal val="visible"/>
                                      </p:to>
                                    </p:set>
                                  </p:childTnLst>
                                </p:cTn>
                              </p:par>
                            </p:childTnLst>
                          </p:cTn>
                        </p:par>
                      </p:childTnLst>
                    </p:cTn>
                  </p:par>
                  <p:par>
                    <p:cTn id="56" fill="hold">
                      <p:stCondLst>
                        <p:cond delay="indefinite"/>
                      </p:stCondLst>
                      <p:childTnLst>
                        <p:par>
                          <p:cTn id="57" fill="hold">
                            <p:stCondLst>
                              <p:cond delay="0"/>
                            </p:stCondLst>
                            <p:childTnLst>
                              <p:par>
                                <p:cTn id="58" presetID="1" presetClass="entr" presetSubtype="0" fill="hold" grpId="0" nodeType="clickEffect">
                                  <p:stCondLst>
                                    <p:cond delay="0"/>
                                  </p:stCondLst>
                                  <p:childTnLst>
                                    <p:set>
                                      <p:cBhvr>
                                        <p:cTn id="59" dur="1" fill="hold">
                                          <p:stCondLst>
                                            <p:cond delay="0"/>
                                          </p:stCondLst>
                                        </p:cTn>
                                        <p:tgtEl>
                                          <p:spTgt spid="163"/>
                                        </p:tgtEl>
                                        <p:attrNameLst>
                                          <p:attrName>style.visibility</p:attrName>
                                        </p:attrNameLst>
                                      </p:cBhvr>
                                      <p:to>
                                        <p:strVal val="visible"/>
                                      </p:to>
                                    </p:set>
                                  </p:childTnLst>
                                </p:cTn>
                              </p:par>
                            </p:childTnLst>
                          </p:cTn>
                        </p:par>
                      </p:childTnLst>
                    </p:cTn>
                  </p:par>
                  <p:par>
                    <p:cTn id="60" fill="hold">
                      <p:stCondLst>
                        <p:cond delay="indefinite"/>
                      </p:stCondLst>
                      <p:childTnLst>
                        <p:par>
                          <p:cTn id="61" fill="hold">
                            <p:stCondLst>
                              <p:cond delay="0"/>
                            </p:stCondLst>
                            <p:childTnLst>
                              <p:par>
                                <p:cTn id="62" presetID="1" presetClass="entr" presetSubtype="0" fill="hold" grpId="0" nodeType="clickEffect">
                                  <p:stCondLst>
                                    <p:cond delay="0"/>
                                  </p:stCondLst>
                                  <p:childTnLst>
                                    <p:set>
                                      <p:cBhvr>
                                        <p:cTn id="63" dur="1" fill="hold">
                                          <p:stCondLst>
                                            <p:cond delay="0"/>
                                          </p:stCondLst>
                                        </p:cTn>
                                        <p:tgtEl>
                                          <p:spTgt spid="164"/>
                                        </p:tgtEl>
                                        <p:attrNameLst>
                                          <p:attrName>style.visibility</p:attrName>
                                        </p:attrNameLst>
                                      </p:cBhvr>
                                      <p:to>
                                        <p:strVal val="visible"/>
                                      </p:to>
                                    </p:set>
                                  </p:childTnLst>
                                </p:cTn>
                              </p:par>
                            </p:childTnLst>
                          </p:cTn>
                        </p:par>
                      </p:childTnLst>
                    </p:cTn>
                  </p:par>
                  <p:par>
                    <p:cTn id="64" fill="hold">
                      <p:stCondLst>
                        <p:cond delay="indefinite"/>
                      </p:stCondLst>
                      <p:childTnLst>
                        <p:par>
                          <p:cTn id="65" fill="hold">
                            <p:stCondLst>
                              <p:cond delay="0"/>
                            </p:stCondLst>
                            <p:childTnLst>
                              <p:par>
                                <p:cTn id="66" presetID="1" presetClass="entr" presetSubtype="0" fill="hold" grpId="0" nodeType="clickEffect">
                                  <p:stCondLst>
                                    <p:cond delay="0"/>
                                  </p:stCondLst>
                                  <p:childTnLst>
                                    <p:set>
                                      <p:cBhvr>
                                        <p:cTn id="67" dur="1" fill="hold">
                                          <p:stCondLst>
                                            <p:cond delay="0"/>
                                          </p:stCondLst>
                                        </p:cTn>
                                        <p:tgtEl>
                                          <p:spTgt spid="16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4" grpId="0"/>
      <p:bldP spid="155" grpId="0"/>
      <p:bldP spid="156" grpId="0"/>
      <p:bldP spid="157" grpId="0"/>
      <p:bldP spid="158" grpId="0"/>
      <p:bldP spid="159" grpId="0"/>
      <p:bldP spid="160" grpId="0"/>
      <p:bldP spid="161" grpId="0"/>
      <p:bldP spid="162" grpId="0"/>
      <p:bldP spid="163" grpId="0"/>
      <p:bldP spid="164" grpId="0"/>
      <p:bldP spid="165"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ounded Rectangle 3"/>
          <p:cNvSpPr/>
          <p:nvPr/>
        </p:nvSpPr>
        <p:spPr>
          <a:xfrm>
            <a:off x="0" y="0"/>
            <a:ext cx="9144000" cy="441098"/>
          </a:xfrm>
          <a:prstGeom prst="roundRect">
            <a:avLst>
              <a:gd name="adj" fmla="val 50000"/>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Bef>
                <a:spcPct val="0"/>
              </a:spcBef>
              <a:defRPr/>
            </a:pPr>
            <a:r>
              <a:rPr lang="en-US" sz="3200" b="1" i="1" dirty="0" smtClean="0">
                <a:solidFill>
                  <a:schemeClr val="bg1"/>
                </a:solidFill>
                <a:latin typeface="Times New Roman" pitchFamily="18" charset="0"/>
                <a:cs typeface="Times New Roman" pitchFamily="18" charset="0"/>
              </a:rPr>
              <a:t>Precedence Diagramming</a:t>
            </a:r>
            <a:r>
              <a:rPr lang="de-DE" sz="3200" b="1" i="1" dirty="0" smtClean="0">
                <a:solidFill>
                  <a:schemeClr val="bg1"/>
                </a:solidFill>
                <a:latin typeface="Times New Roman" pitchFamily="18" charset="0"/>
                <a:cs typeface="Times New Roman" pitchFamily="18" charset="0"/>
              </a:rPr>
              <a:t> </a:t>
            </a:r>
            <a:r>
              <a:rPr lang="en-US" sz="3200" b="1" i="1" dirty="0" smtClean="0">
                <a:solidFill>
                  <a:schemeClr val="bg1"/>
                </a:solidFill>
                <a:latin typeface="Times New Roman" pitchFamily="18" charset="0"/>
                <a:cs typeface="Times New Roman" pitchFamily="18" charset="0"/>
              </a:rPr>
              <a:t>Calculations</a:t>
            </a:r>
          </a:p>
        </p:txBody>
      </p:sp>
      <p:sp>
        <p:nvSpPr>
          <p:cNvPr id="8" name="Rectangle 3"/>
          <p:cNvSpPr>
            <a:spLocks noChangeArrowheads="1"/>
          </p:cNvSpPr>
          <p:nvPr/>
        </p:nvSpPr>
        <p:spPr bwMode="auto">
          <a:xfrm>
            <a:off x="251520" y="515414"/>
            <a:ext cx="3636404" cy="272673"/>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2000" b="1" i="1" dirty="0" smtClean="0">
                <a:solidFill>
                  <a:srgbClr val="CC3300"/>
                </a:solidFill>
                <a:latin typeface="Times New Roman" pitchFamily="18" charset="0"/>
                <a:cs typeface="Times New Roman" pitchFamily="18" charset="0"/>
              </a:rPr>
              <a:t>Example Computation</a:t>
            </a:r>
            <a:endParaRPr lang="de-DE" sz="2000" b="1" i="1" dirty="0">
              <a:solidFill>
                <a:srgbClr val="CC3300"/>
              </a:solidFill>
              <a:latin typeface="Times New Roman" pitchFamily="18" charset="0"/>
              <a:cs typeface="Times New Roman" pitchFamily="18" charset="0"/>
            </a:endParaRPr>
          </a:p>
        </p:txBody>
      </p:sp>
      <p:grpSp>
        <p:nvGrpSpPr>
          <p:cNvPr id="141" name="Group 36"/>
          <p:cNvGrpSpPr/>
          <p:nvPr/>
        </p:nvGrpSpPr>
        <p:grpSpPr>
          <a:xfrm>
            <a:off x="5924751" y="764704"/>
            <a:ext cx="3143049" cy="2132309"/>
            <a:chOff x="5647337" y="764704"/>
            <a:chExt cx="3563394" cy="2371465"/>
          </a:xfrm>
        </p:grpSpPr>
        <p:sp>
          <p:nvSpPr>
            <p:cNvPr id="142" name="Rectangle 141"/>
            <p:cNvSpPr/>
            <p:nvPr/>
          </p:nvSpPr>
          <p:spPr>
            <a:xfrm>
              <a:off x="5647337" y="764704"/>
              <a:ext cx="3563394" cy="410755"/>
            </a:xfrm>
            <a:prstGeom prst="rect">
              <a:avLst/>
            </a:prstGeom>
            <a:solidFill>
              <a:srgbClr val="CCFFFF"/>
            </a:solidFill>
          </p:spPr>
          <p:txBody>
            <a:bodyPr wrap="square">
              <a:spAutoFit/>
            </a:bodyPr>
            <a:lstStyle/>
            <a:p>
              <a:r>
                <a:rPr lang="en-US" b="1" i="1" dirty="0" smtClean="0">
                  <a:solidFill>
                    <a:srgbClr val="FF0000"/>
                  </a:solidFill>
                  <a:latin typeface="Times New Roman" pitchFamily="18" charset="0"/>
                  <a:cs typeface="Times New Roman" pitchFamily="18" charset="0"/>
                </a:rPr>
                <a:t>Backward Pass Computations</a:t>
              </a:r>
              <a:endParaRPr lang="en-US" b="1" i="1" dirty="0">
                <a:solidFill>
                  <a:srgbClr val="FF0000"/>
                </a:solidFill>
                <a:latin typeface="Times New Roman" pitchFamily="18" charset="0"/>
                <a:ea typeface="Times New Roman"/>
                <a:cs typeface="Times New Roman" pitchFamily="18" charset="0"/>
              </a:endParaRPr>
            </a:p>
          </p:txBody>
        </p:sp>
        <p:graphicFrame>
          <p:nvGraphicFramePr>
            <p:cNvPr id="143" name="Object 3"/>
            <p:cNvGraphicFramePr>
              <a:graphicFrameLocks noChangeAspect="1"/>
            </p:cNvGraphicFramePr>
            <p:nvPr>
              <p:extLst>
                <p:ext uri="{D42A27DB-BD31-4B8C-83A1-F6EECF244321}">
                  <p14:modId xmlns:p14="http://schemas.microsoft.com/office/powerpoint/2010/main" xmlns="" val="2069487272"/>
                </p:ext>
              </p:extLst>
            </p:nvPr>
          </p:nvGraphicFramePr>
          <p:xfrm>
            <a:off x="5790510" y="1185429"/>
            <a:ext cx="3333830" cy="1950740"/>
          </p:xfrm>
          <a:graphic>
            <a:graphicData uri="http://schemas.openxmlformats.org/presentationml/2006/ole">
              <p:oleObj spid="_x0000_s19554" name="Equation" r:id="rId3" imgW="4787900" imgH="2832100" progId="Equation.3">
                <p:embed/>
              </p:oleObj>
            </a:graphicData>
          </a:graphic>
        </p:graphicFrame>
      </p:grpSp>
      <p:grpSp>
        <p:nvGrpSpPr>
          <p:cNvPr id="2" name="Group 1"/>
          <p:cNvGrpSpPr/>
          <p:nvPr/>
        </p:nvGrpSpPr>
        <p:grpSpPr>
          <a:xfrm>
            <a:off x="227712" y="4022467"/>
            <a:ext cx="8535288" cy="2519065"/>
            <a:chOff x="227712" y="4022467"/>
            <a:chExt cx="8535288" cy="2519065"/>
          </a:xfrm>
        </p:grpSpPr>
        <p:grpSp>
          <p:nvGrpSpPr>
            <p:cNvPr id="3" name="Group 2"/>
            <p:cNvGrpSpPr/>
            <p:nvPr/>
          </p:nvGrpSpPr>
          <p:grpSpPr>
            <a:xfrm>
              <a:off x="227712" y="4022467"/>
              <a:ext cx="8535288" cy="2508789"/>
              <a:chOff x="227712" y="4022467"/>
              <a:chExt cx="8535288" cy="2508789"/>
            </a:xfrm>
          </p:grpSpPr>
          <p:grpSp>
            <p:nvGrpSpPr>
              <p:cNvPr id="11" name="Group 10"/>
              <p:cNvGrpSpPr/>
              <p:nvPr/>
            </p:nvGrpSpPr>
            <p:grpSpPr>
              <a:xfrm>
                <a:off x="227712" y="4038600"/>
                <a:ext cx="8451917" cy="2492656"/>
                <a:chOff x="227712" y="4038600"/>
                <a:chExt cx="8451917" cy="2492656"/>
              </a:xfrm>
            </p:grpSpPr>
            <p:grpSp>
              <p:nvGrpSpPr>
                <p:cNvPr id="19" name="Group 18"/>
                <p:cNvGrpSpPr/>
                <p:nvPr/>
              </p:nvGrpSpPr>
              <p:grpSpPr>
                <a:xfrm>
                  <a:off x="227712" y="4038600"/>
                  <a:ext cx="8451917" cy="2492656"/>
                  <a:chOff x="227712" y="4038600"/>
                  <a:chExt cx="8451917" cy="2492656"/>
                </a:xfrm>
              </p:grpSpPr>
              <p:cxnSp>
                <p:nvCxnSpPr>
                  <p:cNvPr id="27" name="Straight Connector 26"/>
                  <p:cNvCxnSpPr/>
                  <p:nvPr/>
                </p:nvCxnSpPr>
                <p:spPr bwMode="auto">
                  <a:xfrm>
                    <a:off x="1600200" y="5217271"/>
                    <a:ext cx="914400" cy="914400"/>
                  </a:xfrm>
                  <a:prstGeom prst="line">
                    <a:avLst/>
                  </a:prstGeom>
                  <a:noFill/>
                  <a:ln w="9525" cap="flat" cmpd="sng" algn="ctr">
                    <a:noFill/>
                    <a:prstDash val="solid"/>
                    <a:round/>
                    <a:headEnd type="none" w="med" len="med"/>
                    <a:tailEnd type="none" w="med" len="med"/>
                  </a:ln>
                  <a:effectLst/>
                </p:spPr>
              </p:cxnSp>
              <p:cxnSp>
                <p:nvCxnSpPr>
                  <p:cNvPr id="28" name="Straight Connector 27"/>
                  <p:cNvCxnSpPr/>
                  <p:nvPr/>
                </p:nvCxnSpPr>
                <p:spPr bwMode="auto">
                  <a:xfrm>
                    <a:off x="1809750" y="4798171"/>
                    <a:ext cx="704850" cy="1333500"/>
                  </a:xfrm>
                  <a:prstGeom prst="line">
                    <a:avLst/>
                  </a:prstGeom>
                  <a:noFill/>
                  <a:ln w="9525" cap="flat" cmpd="sng" algn="ctr">
                    <a:noFill/>
                    <a:prstDash val="solid"/>
                    <a:round/>
                    <a:headEnd type="none" w="med" len="med"/>
                    <a:tailEnd type="none" w="med" len="med"/>
                  </a:ln>
                  <a:effectLst/>
                </p:spPr>
              </p:cxnSp>
              <p:sp>
                <p:nvSpPr>
                  <p:cNvPr id="30" name="Rectangle 239"/>
                  <p:cNvSpPr>
                    <a:spLocks noChangeArrowheads="1"/>
                  </p:cNvSpPr>
                  <p:nvPr/>
                </p:nvSpPr>
                <p:spPr bwMode="auto">
                  <a:xfrm>
                    <a:off x="227712" y="4763188"/>
                    <a:ext cx="1114905" cy="1073248"/>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A</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31" name="Rectangle 238"/>
                  <p:cNvSpPr>
                    <a:spLocks noChangeArrowheads="1"/>
                  </p:cNvSpPr>
                  <p:nvPr/>
                </p:nvSpPr>
                <p:spPr bwMode="auto">
                  <a:xfrm>
                    <a:off x="227712"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2" name="Rectangle 237"/>
                  <p:cNvSpPr>
                    <a:spLocks noChangeArrowheads="1"/>
                  </p:cNvSpPr>
                  <p:nvPr/>
                </p:nvSpPr>
                <p:spPr bwMode="auto">
                  <a:xfrm>
                    <a:off x="599347"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8</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33" name="Rectangle 236"/>
                  <p:cNvSpPr>
                    <a:spLocks noChangeArrowheads="1"/>
                  </p:cNvSpPr>
                  <p:nvPr/>
                </p:nvSpPr>
                <p:spPr bwMode="auto">
                  <a:xfrm>
                    <a:off x="970982" y="4763695"/>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4" name="Rectangle 235"/>
                  <p:cNvSpPr>
                    <a:spLocks noChangeArrowheads="1"/>
                  </p:cNvSpPr>
                  <p:nvPr/>
                </p:nvSpPr>
                <p:spPr bwMode="auto">
                  <a:xfrm>
                    <a:off x="227712"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5" name="Rectangle 234"/>
                  <p:cNvSpPr>
                    <a:spLocks noChangeArrowheads="1"/>
                  </p:cNvSpPr>
                  <p:nvPr/>
                </p:nvSpPr>
                <p:spPr bwMode="auto">
                  <a:xfrm>
                    <a:off x="599347"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36" name="Rectangle 233"/>
                  <p:cNvSpPr>
                    <a:spLocks noChangeArrowheads="1"/>
                  </p:cNvSpPr>
                  <p:nvPr/>
                </p:nvSpPr>
                <p:spPr bwMode="auto">
                  <a:xfrm>
                    <a:off x="970982" y="5479194"/>
                    <a:ext cx="371635" cy="357749"/>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nvGrpSpPr>
                  <p:cNvPr id="38" name="Group 37"/>
                  <p:cNvGrpSpPr/>
                  <p:nvPr/>
                </p:nvGrpSpPr>
                <p:grpSpPr>
                  <a:xfrm>
                    <a:off x="1676400" y="4734497"/>
                    <a:ext cx="1189295" cy="1102446"/>
                    <a:chOff x="1958055" y="1488354"/>
                    <a:chExt cx="1114905" cy="1102446"/>
                  </a:xfrm>
                </p:grpSpPr>
                <p:sp>
                  <p:nvSpPr>
                    <p:cNvPr id="40" name="Rectangle 223"/>
                    <p:cNvSpPr>
                      <a:spLocks noChangeArrowheads="1"/>
                    </p:cNvSpPr>
                    <p:nvPr/>
                  </p:nvSpPr>
                  <p:spPr bwMode="auto">
                    <a:xfrm>
                      <a:off x="1958055" y="1503758"/>
                      <a:ext cx="1114905" cy="108704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B</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47" name="Rectangle 222"/>
                    <p:cNvSpPr>
                      <a:spLocks noChangeArrowheads="1"/>
                    </p:cNvSpPr>
                    <p:nvPr/>
                  </p:nvSpPr>
                  <p:spPr bwMode="auto">
                    <a:xfrm>
                      <a:off x="1958055"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49" name="Rectangle 221"/>
                    <p:cNvSpPr>
                      <a:spLocks noChangeArrowheads="1"/>
                    </p:cNvSpPr>
                    <p:nvPr/>
                  </p:nvSpPr>
                  <p:spPr bwMode="auto">
                    <a:xfrm>
                      <a:off x="2329690"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12</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50" name="Rectangle 220"/>
                    <p:cNvSpPr>
                      <a:spLocks noChangeArrowheads="1"/>
                    </p:cNvSpPr>
                    <p:nvPr/>
                  </p:nvSpPr>
                  <p:spPr bwMode="auto">
                    <a:xfrm>
                      <a:off x="2701325" y="1488354"/>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1" name="Rectangle 219"/>
                    <p:cNvSpPr>
                      <a:spLocks noChangeArrowheads="1"/>
                    </p:cNvSpPr>
                    <p:nvPr/>
                  </p:nvSpPr>
                  <p:spPr bwMode="auto">
                    <a:xfrm>
                      <a:off x="1958055"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2" name="Rectangle 218"/>
                    <p:cNvSpPr>
                      <a:spLocks noChangeArrowheads="1"/>
                    </p:cNvSpPr>
                    <p:nvPr/>
                  </p:nvSpPr>
                  <p:spPr bwMode="auto">
                    <a:xfrm>
                      <a:off x="2329690"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3" name="Rectangle 217"/>
                    <p:cNvSpPr>
                      <a:spLocks noChangeArrowheads="1"/>
                    </p:cNvSpPr>
                    <p:nvPr/>
                  </p:nvSpPr>
                  <p:spPr bwMode="auto">
                    <a:xfrm>
                      <a:off x="2701325" y="2228795"/>
                      <a:ext cx="371635" cy="3620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39" name="Straight Arrow Connector 38"/>
                  <p:cNvCxnSpPr>
                    <a:stCxn id="30" idx="3"/>
                    <a:endCxn id="40" idx="1"/>
                  </p:cNvCxnSpPr>
                  <p:nvPr/>
                </p:nvCxnSpPr>
                <p:spPr>
                  <a:xfrm flipV="1">
                    <a:off x="1342617" y="5293422"/>
                    <a:ext cx="333783" cy="639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55" name="Group 176"/>
                  <p:cNvGrpSpPr>
                    <a:grpSpLocks/>
                  </p:cNvGrpSpPr>
                  <p:nvPr/>
                </p:nvGrpSpPr>
                <p:grpSpPr bwMode="auto">
                  <a:xfrm>
                    <a:off x="3419031" y="4051248"/>
                    <a:ext cx="1114905" cy="1072871"/>
                    <a:chOff x="1740" y="6855"/>
                    <a:chExt cx="2745" cy="2115"/>
                  </a:xfrm>
                </p:grpSpPr>
                <p:sp>
                  <p:nvSpPr>
                    <p:cNvPr id="57" name="Rectangle 183"/>
                    <p:cNvSpPr>
                      <a:spLocks noChangeArrowheads="1"/>
                    </p:cNvSpPr>
                    <p:nvPr/>
                  </p:nvSpPr>
                  <p:spPr bwMode="auto">
                    <a:xfrm>
                      <a:off x="1740" y="6855"/>
                      <a:ext cx="2745" cy="2086"/>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D</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58" name="Rectangle 182"/>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59" name="Rectangle 181"/>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6</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60" name="Rectangle 180"/>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1" name="Rectangle 179"/>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2" name="Rectangle 178"/>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3" name="Rectangle 177"/>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56" name="Straight Arrow Connector 55"/>
                  <p:cNvCxnSpPr>
                    <a:stCxn id="40" idx="3"/>
                    <a:endCxn id="57" idx="1"/>
                  </p:cNvCxnSpPr>
                  <p:nvPr/>
                </p:nvCxnSpPr>
                <p:spPr>
                  <a:xfrm flipV="1">
                    <a:off x="2865695" y="4580328"/>
                    <a:ext cx="553336" cy="713094"/>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65" name="Group 224"/>
                  <p:cNvGrpSpPr>
                    <a:grpSpLocks/>
                  </p:cNvGrpSpPr>
                  <p:nvPr/>
                </p:nvGrpSpPr>
                <p:grpSpPr bwMode="auto">
                  <a:xfrm>
                    <a:off x="3502722" y="5445871"/>
                    <a:ext cx="1113645" cy="1076872"/>
                    <a:chOff x="1740" y="6848"/>
                    <a:chExt cx="2745" cy="2122"/>
                  </a:xfrm>
                </p:grpSpPr>
                <p:sp>
                  <p:nvSpPr>
                    <p:cNvPr id="67" name="Rectangle 231"/>
                    <p:cNvSpPr>
                      <a:spLocks noChangeArrowheads="1"/>
                    </p:cNvSpPr>
                    <p:nvPr/>
                  </p:nvSpPr>
                  <p:spPr bwMode="auto">
                    <a:xfrm>
                      <a:off x="1740" y="6848"/>
                      <a:ext cx="2745" cy="2114"/>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C</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68" name="Rectangle 230"/>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69" name="Rectangle 229"/>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4</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70" name="Rectangle 228"/>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1" name="Rectangle 227"/>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2" name="Rectangle 226"/>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73" name="Rectangle 225"/>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66" name="Straight Arrow Connector 65"/>
                  <p:cNvCxnSpPr>
                    <a:stCxn id="40" idx="3"/>
                    <a:endCxn id="67" idx="1"/>
                  </p:cNvCxnSpPr>
                  <p:nvPr/>
                </p:nvCxnSpPr>
                <p:spPr>
                  <a:xfrm>
                    <a:off x="2865695" y="5293422"/>
                    <a:ext cx="637027" cy="688855"/>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75" name="Group 168"/>
                  <p:cNvGrpSpPr>
                    <a:grpSpLocks/>
                  </p:cNvGrpSpPr>
                  <p:nvPr/>
                </p:nvGrpSpPr>
                <p:grpSpPr bwMode="auto">
                  <a:xfrm>
                    <a:off x="7564724" y="4816838"/>
                    <a:ext cx="1114905" cy="1072871"/>
                    <a:chOff x="1740" y="6855"/>
                    <a:chExt cx="2745" cy="2115"/>
                  </a:xfrm>
                </p:grpSpPr>
                <p:sp>
                  <p:nvSpPr>
                    <p:cNvPr id="78" name="Rectangle 175"/>
                    <p:cNvSpPr>
                      <a:spLocks noChangeArrowheads="1"/>
                    </p:cNvSpPr>
                    <p:nvPr/>
                  </p:nvSpPr>
                  <p:spPr bwMode="auto">
                    <a:xfrm>
                      <a:off x="1740" y="6893"/>
                      <a:ext cx="2745" cy="2077"/>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FF0000"/>
                          </a:solidFill>
                          <a:effectLst/>
                          <a:latin typeface="Times New Roman" pitchFamily="18" charset="0"/>
                          <a:ea typeface="Calibri" pitchFamily="34" charset="0"/>
                          <a:cs typeface="Times New Roman" pitchFamily="18" charset="0"/>
                        </a:rPr>
                        <a:t>END</a:t>
                      </a:r>
                      <a:endParaRPr kumimoji="0" lang="en-US" sz="1800" b="0" i="0" u="none" strike="noStrike" cap="none" normalizeH="0" baseline="0" dirty="0" smtClean="0">
                        <a:ln>
                          <a:noFill/>
                        </a:ln>
                        <a:solidFill>
                          <a:srgbClr val="FF0000"/>
                        </a:solidFill>
                        <a:effectLst/>
                        <a:latin typeface="Arial" pitchFamily="34" charset="0"/>
                        <a:cs typeface="Arial" pitchFamily="34" charset="0"/>
                      </a:endParaRPr>
                    </a:p>
                  </p:txBody>
                </p:sp>
                <p:sp>
                  <p:nvSpPr>
                    <p:cNvPr id="79" name="Rectangle 174"/>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0" name="Rectangle 173"/>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smtClean="0">
                          <a:ln>
                            <a:noFill/>
                          </a:ln>
                          <a:solidFill>
                            <a:srgbClr val="4F6228"/>
                          </a:solidFill>
                          <a:effectLst/>
                          <a:latin typeface="Times New Roman" pitchFamily="18" charset="0"/>
                          <a:ea typeface="Calibri" pitchFamily="34" charset="0"/>
                          <a:cs typeface="Times New Roman" pitchFamily="18" charset="0"/>
                        </a:rPr>
                        <a:t>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1" name="Rectangle 172"/>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2" name="Rectangle 171"/>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3" name="Rectangle 170"/>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84" name="Rectangle 169"/>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76" name="Straight Arrow Connector 75"/>
                  <p:cNvCxnSpPr>
                    <a:stCxn id="102" idx="3"/>
                    <a:endCxn id="78" idx="1"/>
                  </p:cNvCxnSpPr>
                  <p:nvPr/>
                </p:nvCxnSpPr>
                <p:spPr>
                  <a:xfrm>
                    <a:off x="6705600" y="4586894"/>
                    <a:ext cx="859124" cy="776018"/>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77" name="Straight Arrow Connector 76"/>
                  <p:cNvCxnSpPr>
                    <a:stCxn id="89" idx="3"/>
                    <a:endCxn id="78" idx="1"/>
                  </p:cNvCxnSpPr>
                  <p:nvPr/>
                </p:nvCxnSpPr>
                <p:spPr>
                  <a:xfrm flipV="1">
                    <a:off x="6716873" y="5362912"/>
                    <a:ext cx="847851" cy="629673"/>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86" name="Group 184"/>
                  <p:cNvGrpSpPr>
                    <a:grpSpLocks/>
                  </p:cNvGrpSpPr>
                  <p:nvPr/>
                </p:nvGrpSpPr>
                <p:grpSpPr bwMode="auto">
                  <a:xfrm>
                    <a:off x="5603228" y="5455943"/>
                    <a:ext cx="1113645" cy="1075313"/>
                    <a:chOff x="1740" y="6851"/>
                    <a:chExt cx="2745" cy="2119"/>
                  </a:xfrm>
                </p:grpSpPr>
                <p:sp>
                  <p:nvSpPr>
                    <p:cNvPr id="89" name="Rectangle 191"/>
                    <p:cNvSpPr>
                      <a:spLocks noChangeArrowheads="1"/>
                    </p:cNvSpPr>
                    <p:nvPr/>
                  </p:nvSpPr>
                  <p:spPr bwMode="auto">
                    <a:xfrm>
                      <a:off x="1740" y="6851"/>
                      <a:ext cx="2745" cy="211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E</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90" name="Rectangle 190"/>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1" name="Rectangle 189"/>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6</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92" name="Rectangle 188"/>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3" name="Rectangle 187"/>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4" name="Rectangle 186"/>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95" name="Rectangle 185"/>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87" name="Straight Arrow Connector 86"/>
                  <p:cNvCxnSpPr>
                    <a:stCxn id="67" idx="3"/>
                    <a:endCxn id="89" idx="1"/>
                  </p:cNvCxnSpPr>
                  <p:nvPr/>
                </p:nvCxnSpPr>
                <p:spPr>
                  <a:xfrm>
                    <a:off x="4616367" y="5982277"/>
                    <a:ext cx="986861" cy="10308"/>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88" name="Straight Arrow Connector 87"/>
                  <p:cNvCxnSpPr>
                    <a:stCxn id="57" idx="3"/>
                    <a:endCxn id="89" idx="1"/>
                  </p:cNvCxnSpPr>
                  <p:nvPr/>
                </p:nvCxnSpPr>
                <p:spPr>
                  <a:xfrm>
                    <a:off x="4533936" y="4580328"/>
                    <a:ext cx="1069292" cy="1412257"/>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grpSp>
                <p:nvGrpSpPr>
                  <p:cNvPr id="97" name="Group 192"/>
                  <p:cNvGrpSpPr>
                    <a:grpSpLocks/>
                  </p:cNvGrpSpPr>
                  <p:nvPr/>
                </p:nvGrpSpPr>
                <p:grpSpPr bwMode="auto">
                  <a:xfrm>
                    <a:off x="5534326" y="4038600"/>
                    <a:ext cx="1171274" cy="1074738"/>
                    <a:chOff x="1740" y="6855"/>
                    <a:chExt cx="2745" cy="2115"/>
                  </a:xfrm>
                </p:grpSpPr>
                <p:sp>
                  <p:nvSpPr>
                    <p:cNvPr id="102" name="Rectangle 199"/>
                    <p:cNvSpPr>
                      <a:spLocks noChangeArrowheads="1"/>
                    </p:cNvSpPr>
                    <p:nvPr/>
                  </p:nvSpPr>
                  <p:spPr bwMode="auto">
                    <a:xfrm>
                      <a:off x="1740" y="6898"/>
                      <a:ext cx="2745" cy="2072"/>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ts val="600"/>
                        </a:spcBef>
                        <a:spcAft>
                          <a:spcPct val="0"/>
                        </a:spcAft>
                        <a:buClrTx/>
                        <a:buSzTx/>
                        <a:buFontTx/>
                        <a:buNone/>
                        <a:tabLst/>
                      </a:pPr>
                      <a:endParaRPr kumimoji="0" lang="en-US" sz="1800" b="1" i="0" u="none" strike="noStrike" cap="none" normalizeH="0" baseline="0" dirty="0" smtClean="0">
                        <a:ln>
                          <a:noFill/>
                        </a:ln>
                        <a:solidFill>
                          <a:schemeClr val="tx1"/>
                        </a:solidFill>
                        <a:effectLst/>
                        <a:latin typeface="Times New Roman" pitchFamily="18" charset="0"/>
                        <a:ea typeface="Calibri" pitchFamily="34" charset="0"/>
                        <a:cs typeface="Times New Roman" pitchFamily="18" charset="0"/>
                      </a:endParaRPr>
                    </a:p>
                    <a:p>
                      <a:pPr marL="0" marR="0" lvl="0" indent="0" algn="ctr" defTabSz="914400" rtl="0" eaLnBrk="1" fontAlgn="base" latinLnBrk="0" hangingPunct="1">
                        <a:lnSpc>
                          <a:spcPct val="100000"/>
                        </a:lnSpc>
                        <a:spcBef>
                          <a:spcPts val="600"/>
                        </a:spcBef>
                        <a:spcAft>
                          <a:spcPct val="0"/>
                        </a:spcAft>
                        <a:buClrTx/>
                        <a:buSzTx/>
                        <a:buFontTx/>
                        <a:buNone/>
                        <a:tabLst/>
                      </a:pPr>
                      <a:r>
                        <a:rPr kumimoji="0" lang="en-US" sz="1800" b="1" i="0" u="none" strike="noStrike" cap="none" normalizeH="0" baseline="0" dirty="0" smtClean="0">
                          <a:ln>
                            <a:noFill/>
                          </a:ln>
                          <a:solidFill>
                            <a:srgbClr val="0000FF"/>
                          </a:solidFill>
                          <a:effectLst/>
                          <a:latin typeface="Times New Roman" pitchFamily="18" charset="0"/>
                          <a:ea typeface="Calibri" pitchFamily="34" charset="0"/>
                          <a:cs typeface="Times New Roman" pitchFamily="18" charset="0"/>
                        </a:rPr>
                        <a:t>F</a:t>
                      </a:r>
                      <a:endParaRPr kumimoji="0" lang="en-US" sz="1800" b="0" i="0" u="none" strike="noStrike" cap="none" normalizeH="0" baseline="0" dirty="0" smtClean="0">
                        <a:ln>
                          <a:noFill/>
                        </a:ln>
                        <a:solidFill>
                          <a:srgbClr val="0000FF"/>
                        </a:solidFill>
                        <a:effectLst/>
                        <a:latin typeface="Arial" pitchFamily="34" charset="0"/>
                        <a:cs typeface="Arial" pitchFamily="34" charset="0"/>
                      </a:endParaRPr>
                    </a:p>
                  </p:txBody>
                </p:sp>
                <p:sp>
                  <p:nvSpPr>
                    <p:cNvPr id="103" name="Rectangle 198"/>
                    <p:cNvSpPr>
                      <a:spLocks noChangeArrowheads="1"/>
                    </p:cNvSpPr>
                    <p:nvPr/>
                  </p:nvSpPr>
                  <p:spPr bwMode="auto">
                    <a:xfrm>
                      <a:off x="174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4" name="Rectangle 197"/>
                    <p:cNvSpPr>
                      <a:spLocks noChangeArrowheads="1"/>
                    </p:cNvSpPr>
                    <p:nvPr/>
                  </p:nvSpPr>
                  <p:spPr bwMode="auto">
                    <a:xfrm>
                      <a:off x="2655"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sz="1600" b="1" i="0" u="none" strike="noStrike" cap="none" normalizeH="0" baseline="0" dirty="0" smtClean="0">
                          <a:ln>
                            <a:noFill/>
                          </a:ln>
                          <a:solidFill>
                            <a:srgbClr val="4F6228"/>
                          </a:solidFill>
                          <a:effectLst/>
                          <a:latin typeface="Times New Roman" pitchFamily="18" charset="0"/>
                          <a:ea typeface="Calibri" pitchFamily="34" charset="0"/>
                          <a:cs typeface="Times New Roman" pitchFamily="18" charset="0"/>
                        </a:rPr>
                        <a:t>12</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05" name="Rectangle 196"/>
                    <p:cNvSpPr>
                      <a:spLocks noChangeArrowheads="1"/>
                    </p:cNvSpPr>
                    <p:nvPr/>
                  </p:nvSpPr>
                  <p:spPr bwMode="auto">
                    <a:xfrm>
                      <a:off x="3570" y="685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6" name="Rectangle 195"/>
                    <p:cNvSpPr>
                      <a:spLocks noChangeArrowheads="1"/>
                    </p:cNvSpPr>
                    <p:nvPr/>
                  </p:nvSpPr>
                  <p:spPr bwMode="auto">
                    <a:xfrm>
                      <a:off x="174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7" name="Rectangle 194"/>
                    <p:cNvSpPr>
                      <a:spLocks noChangeArrowheads="1"/>
                    </p:cNvSpPr>
                    <p:nvPr/>
                  </p:nvSpPr>
                  <p:spPr bwMode="auto">
                    <a:xfrm>
                      <a:off x="2655"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08" name="Rectangle 193"/>
                    <p:cNvSpPr>
                      <a:spLocks noChangeArrowheads="1"/>
                    </p:cNvSpPr>
                    <p:nvPr/>
                  </p:nvSpPr>
                  <p:spPr bwMode="auto">
                    <a:xfrm>
                      <a:off x="3570" y="8265"/>
                      <a:ext cx="915" cy="705"/>
                    </a:xfrm>
                    <a:prstGeom prst="rect">
                      <a:avLst/>
                    </a:prstGeom>
                    <a:solidFill>
                      <a:srgbClr val="FFFFFF"/>
                    </a:solidFill>
                    <a:ln w="9525">
                      <a:solidFill>
                        <a:srgbClr val="000000"/>
                      </a:solidFill>
                      <a:miter lim="800000"/>
                      <a:headEnd/>
                      <a:tailEnd/>
                    </a:ln>
                  </p:spPr>
                  <p:txBody>
                    <a:bodyPr vert="horz" wrap="square" lIns="91440" tIns="45720" rIns="91440" bIns="45720" numCol="1" anchor="t"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grpSp>
              <p:cxnSp>
                <p:nvCxnSpPr>
                  <p:cNvPr id="98" name="Straight Arrow Connector 97"/>
                  <p:cNvCxnSpPr>
                    <a:stCxn id="57" idx="3"/>
                    <a:endCxn id="102" idx="1"/>
                  </p:cNvCxnSpPr>
                  <p:nvPr/>
                </p:nvCxnSpPr>
                <p:spPr>
                  <a:xfrm>
                    <a:off x="4533936" y="4580328"/>
                    <a:ext cx="1000390" cy="6566"/>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99" name="Arc 98"/>
                  <p:cNvSpPr/>
                  <p:nvPr/>
                </p:nvSpPr>
                <p:spPr>
                  <a:xfrm rot="15026458">
                    <a:off x="5029360" y="5113230"/>
                    <a:ext cx="329142" cy="342088"/>
                  </a:xfrm>
                  <a:prstGeom prst="arc">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cxnSp>
                <p:nvCxnSpPr>
                  <p:cNvPr id="100" name="Straight Arrow Connector 99"/>
                  <p:cNvCxnSpPr>
                    <a:stCxn id="99" idx="2"/>
                    <a:endCxn id="102" idx="1"/>
                  </p:cNvCxnSpPr>
                  <p:nvPr/>
                </p:nvCxnSpPr>
                <p:spPr>
                  <a:xfrm flipV="1">
                    <a:off x="5138836" y="4586894"/>
                    <a:ext cx="395490" cy="542305"/>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01" name="Straight Connector 100"/>
                  <p:cNvCxnSpPr>
                    <a:stCxn id="99" idx="0"/>
                    <a:endCxn id="67" idx="3"/>
                  </p:cNvCxnSpPr>
                  <p:nvPr/>
                </p:nvCxnSpPr>
                <p:spPr>
                  <a:xfrm flipH="1">
                    <a:off x="4616367" y="5341536"/>
                    <a:ext cx="416390" cy="640741"/>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grpSp>
            <p:sp>
              <p:nvSpPr>
                <p:cNvPr id="109" name="TextBox 108"/>
                <p:cNvSpPr txBox="1"/>
                <p:nvPr/>
              </p:nvSpPr>
              <p:spPr>
                <a:xfrm>
                  <a:off x="276705" y="4736068"/>
                  <a:ext cx="332895" cy="369332"/>
                </a:xfrm>
                <a:prstGeom prst="rect">
                  <a:avLst/>
                </a:prstGeom>
                <a:noFill/>
              </p:spPr>
              <p:txBody>
                <a:bodyPr wrap="square" rtlCol="1">
                  <a:spAutoFit/>
                </a:bodyPr>
                <a:lstStyle/>
                <a:p>
                  <a:r>
                    <a:rPr lang="en-US" b="1" dirty="0">
                      <a:solidFill>
                        <a:srgbClr val="7030A0"/>
                      </a:solidFill>
                      <a:latin typeface="Times New Roman" panose="02020603050405020304" pitchFamily="18" charset="0"/>
                      <a:cs typeface="Times New Roman" panose="02020603050405020304" pitchFamily="18" charset="0"/>
                    </a:rPr>
                    <a:t>0</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10" name="TextBox 109"/>
                <p:cNvSpPr txBox="1"/>
                <p:nvPr/>
              </p:nvSpPr>
              <p:spPr>
                <a:xfrm>
                  <a:off x="950457" y="4766846"/>
                  <a:ext cx="415728" cy="338554"/>
                </a:xfrm>
                <a:prstGeom prst="rect">
                  <a:avLst/>
                </a:prstGeom>
                <a:noFill/>
              </p:spPr>
              <p:txBody>
                <a:bodyPr wrap="square" rtlCol="1">
                  <a:spAutoFit/>
                </a:bodyPr>
                <a:lstStyle/>
                <a:p>
                  <a:pPr algn="ctr"/>
                  <a:r>
                    <a:rPr lang="en-US" sz="1600" b="1" dirty="0" smtClean="0">
                      <a:solidFill>
                        <a:srgbClr val="7030A0"/>
                      </a:solidFill>
                      <a:latin typeface="Times New Roman" panose="02020603050405020304" pitchFamily="18" charset="0"/>
                      <a:cs typeface="Times New Roman" panose="02020603050405020304" pitchFamily="18" charset="0"/>
                    </a:rPr>
                    <a:t>8</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1" name="TextBox 110"/>
                <p:cNvSpPr txBox="1"/>
                <p:nvPr/>
              </p:nvSpPr>
              <p:spPr>
                <a:xfrm>
                  <a:off x="1676400" y="4766846"/>
                  <a:ext cx="415728" cy="338554"/>
                </a:xfrm>
                <a:prstGeom prst="rect">
                  <a:avLst/>
                </a:prstGeom>
                <a:noFill/>
              </p:spPr>
              <p:txBody>
                <a:bodyPr wrap="square" rtlCol="1">
                  <a:spAutoFit/>
                </a:bodyPr>
                <a:lstStyle/>
                <a:p>
                  <a:pPr algn="ctr"/>
                  <a:r>
                    <a:rPr lang="en-US" sz="1600" b="1" dirty="0">
                      <a:solidFill>
                        <a:srgbClr val="7030A0"/>
                      </a:solidFill>
                      <a:latin typeface="Times New Roman" panose="02020603050405020304" pitchFamily="18" charset="0"/>
                      <a:cs typeface="Times New Roman" panose="02020603050405020304" pitchFamily="18" charset="0"/>
                    </a:rPr>
                    <a:t>3</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2" name="TextBox 111"/>
                <p:cNvSpPr txBox="1"/>
                <p:nvPr/>
              </p:nvSpPr>
              <p:spPr>
                <a:xfrm>
                  <a:off x="2479872" y="4766846"/>
                  <a:ext cx="415728" cy="338554"/>
                </a:xfrm>
                <a:prstGeom prst="rect">
                  <a:avLst/>
                </a:prstGeom>
                <a:noFill/>
              </p:spPr>
              <p:txBody>
                <a:bodyPr wrap="square" rtlCol="1">
                  <a:spAutoFit/>
                </a:bodyPr>
                <a:lstStyle/>
                <a:p>
                  <a:pPr algn="ctr"/>
                  <a:r>
                    <a:rPr lang="en-US" sz="1600" b="1" dirty="0" smtClean="0">
                      <a:solidFill>
                        <a:srgbClr val="7030A0"/>
                      </a:solidFill>
                      <a:latin typeface="Times New Roman" panose="02020603050405020304" pitchFamily="18" charset="0"/>
                      <a:cs typeface="Times New Roman" panose="02020603050405020304" pitchFamily="18" charset="0"/>
                    </a:rPr>
                    <a:t>15</a:t>
                  </a:r>
                  <a:endParaRPr lang="ar-SA" sz="1600" b="1" dirty="0">
                    <a:solidFill>
                      <a:srgbClr val="7030A0"/>
                    </a:solidFill>
                    <a:latin typeface="Times New Roman" panose="02020603050405020304" pitchFamily="18" charset="0"/>
                    <a:cs typeface="Times New Roman" panose="02020603050405020304" pitchFamily="18" charset="0"/>
                  </a:endParaRPr>
                </a:p>
              </p:txBody>
            </p:sp>
            <p:sp>
              <p:nvSpPr>
                <p:cNvPr id="113" name="TextBox 112"/>
                <p:cNvSpPr txBox="1"/>
                <p:nvPr/>
              </p:nvSpPr>
              <p:spPr>
                <a:xfrm>
                  <a:off x="3505200" y="5470267"/>
                  <a:ext cx="391709"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9</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14" name="TextBox 113"/>
                <p:cNvSpPr txBox="1"/>
                <p:nvPr/>
              </p:nvSpPr>
              <p:spPr>
                <a:xfrm>
                  <a:off x="4196415" y="5421868"/>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13</a:t>
                  </a:r>
                  <a:endParaRPr lang="ar-SA" b="1" dirty="0">
                    <a:solidFill>
                      <a:srgbClr val="7030A0"/>
                    </a:solidFill>
                    <a:latin typeface="Times New Roman" panose="02020603050405020304" pitchFamily="18" charset="0"/>
                    <a:cs typeface="Times New Roman" panose="02020603050405020304" pitchFamily="18" charset="0"/>
                  </a:endParaRPr>
                </a:p>
              </p:txBody>
            </p:sp>
          </p:grpSp>
          <p:sp>
            <p:nvSpPr>
              <p:cNvPr id="125" name="TextBox 124"/>
              <p:cNvSpPr txBox="1"/>
              <p:nvPr/>
            </p:nvSpPr>
            <p:spPr>
              <a:xfrm>
                <a:off x="3352800"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15</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6" name="TextBox 125"/>
              <p:cNvSpPr txBox="1"/>
              <p:nvPr/>
            </p:nvSpPr>
            <p:spPr>
              <a:xfrm>
                <a:off x="4120215"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21</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7" name="TextBox 126"/>
              <p:cNvSpPr txBox="1"/>
              <p:nvPr/>
            </p:nvSpPr>
            <p:spPr>
              <a:xfrm>
                <a:off x="5568015" y="5421868"/>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21</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8" name="TextBox 127"/>
              <p:cNvSpPr txBox="1"/>
              <p:nvPr/>
            </p:nvSpPr>
            <p:spPr>
              <a:xfrm>
                <a:off x="6330015" y="5421868"/>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29" name="TextBox 128"/>
              <p:cNvSpPr txBox="1"/>
              <p:nvPr/>
            </p:nvSpPr>
            <p:spPr>
              <a:xfrm>
                <a:off x="5486400"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15</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30" name="TextBox 129"/>
              <p:cNvSpPr txBox="1"/>
              <p:nvPr/>
            </p:nvSpPr>
            <p:spPr>
              <a:xfrm>
                <a:off x="6253815" y="4022467"/>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31" name="TextBox 130"/>
              <p:cNvSpPr txBox="1"/>
              <p:nvPr/>
            </p:nvSpPr>
            <p:spPr>
              <a:xfrm>
                <a:off x="7549215" y="4800600"/>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sp>
            <p:nvSpPr>
              <p:cNvPr id="132" name="TextBox 131"/>
              <p:cNvSpPr txBox="1"/>
              <p:nvPr/>
            </p:nvSpPr>
            <p:spPr>
              <a:xfrm>
                <a:off x="8311215" y="4800600"/>
                <a:ext cx="451785" cy="369332"/>
              </a:xfrm>
              <a:prstGeom prst="rect">
                <a:avLst/>
              </a:prstGeom>
              <a:noFill/>
            </p:spPr>
            <p:txBody>
              <a:bodyPr wrap="square" rtlCol="1">
                <a:spAutoFit/>
              </a:bodyPr>
              <a:lstStyle/>
              <a:p>
                <a:pPr algn="ctr"/>
                <a:r>
                  <a:rPr lang="en-US" b="1" dirty="0" smtClean="0">
                    <a:solidFill>
                      <a:srgbClr val="7030A0"/>
                    </a:solidFill>
                    <a:latin typeface="Times New Roman" panose="02020603050405020304" pitchFamily="18" charset="0"/>
                    <a:cs typeface="Times New Roman" panose="02020603050405020304" pitchFamily="18" charset="0"/>
                  </a:rPr>
                  <a:t>27</a:t>
                </a:r>
                <a:endParaRPr lang="ar-SA" b="1" dirty="0">
                  <a:solidFill>
                    <a:srgbClr val="7030A0"/>
                  </a:solidFill>
                  <a:latin typeface="Times New Roman" panose="02020603050405020304" pitchFamily="18" charset="0"/>
                  <a:cs typeface="Times New Roman" panose="02020603050405020304" pitchFamily="18" charset="0"/>
                </a:endParaRPr>
              </a:p>
            </p:txBody>
          </p:sp>
        </p:grpSp>
        <p:sp>
          <p:nvSpPr>
            <p:cNvPr id="154" name="TextBox 153"/>
            <p:cNvSpPr txBox="1"/>
            <p:nvPr/>
          </p:nvSpPr>
          <p:spPr>
            <a:xfrm>
              <a:off x="8229600" y="5498068"/>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30</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55" name="TextBox 154"/>
            <p:cNvSpPr txBox="1"/>
            <p:nvPr/>
          </p:nvSpPr>
          <p:spPr>
            <a:xfrm>
              <a:off x="7543800" y="5498068"/>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30</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56" name="TextBox 155"/>
            <p:cNvSpPr txBox="1"/>
            <p:nvPr/>
          </p:nvSpPr>
          <p:spPr>
            <a:xfrm>
              <a:off x="7924800" y="5498068"/>
              <a:ext cx="451785" cy="369332"/>
            </a:xfrm>
            <a:prstGeom prst="rect">
              <a:avLst/>
            </a:prstGeom>
            <a:noFill/>
          </p:spPr>
          <p:txBody>
            <a:bodyPr wrap="square" rtlCol="1">
              <a:spAutoFit/>
            </a:bodyPr>
            <a:lstStyle/>
            <a:p>
              <a:pPr algn="ctr"/>
              <a:r>
                <a:rPr lang="en-US" b="1" dirty="0" smtClean="0">
                  <a:solidFill>
                    <a:srgbClr val="002060"/>
                  </a:solidFill>
                  <a:latin typeface="Times New Roman" panose="02020603050405020304" pitchFamily="18" charset="0"/>
                  <a:cs typeface="Times New Roman" panose="02020603050405020304" pitchFamily="18" charset="0"/>
                </a:rPr>
                <a:t>3</a:t>
              </a:r>
              <a:endParaRPr lang="ar-SA" b="1" dirty="0">
                <a:solidFill>
                  <a:srgbClr val="002060"/>
                </a:solidFill>
                <a:latin typeface="Times New Roman" panose="02020603050405020304" pitchFamily="18" charset="0"/>
                <a:cs typeface="Times New Roman" panose="02020603050405020304" pitchFamily="18" charset="0"/>
              </a:endParaRPr>
            </a:p>
          </p:txBody>
        </p:sp>
        <p:sp>
          <p:nvSpPr>
            <p:cNvPr id="157" name="TextBox 156"/>
            <p:cNvSpPr txBox="1"/>
            <p:nvPr/>
          </p:nvSpPr>
          <p:spPr>
            <a:xfrm>
              <a:off x="6319186" y="4736068"/>
              <a:ext cx="462614"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30</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58" name="TextBox 157"/>
            <p:cNvSpPr txBox="1"/>
            <p:nvPr/>
          </p:nvSpPr>
          <p:spPr>
            <a:xfrm>
              <a:off x="6330015" y="6172200"/>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30</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59" name="TextBox 158"/>
            <p:cNvSpPr txBox="1"/>
            <p:nvPr/>
          </p:nvSpPr>
          <p:spPr>
            <a:xfrm>
              <a:off x="5486400" y="4736068"/>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18</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60" name="TextBox 159"/>
            <p:cNvSpPr txBox="1"/>
            <p:nvPr/>
          </p:nvSpPr>
          <p:spPr>
            <a:xfrm>
              <a:off x="6022508" y="4736068"/>
              <a:ext cx="225892" cy="369332"/>
            </a:xfrm>
            <a:prstGeom prst="rect">
              <a:avLst/>
            </a:prstGeom>
            <a:noFill/>
          </p:spPr>
          <p:txBody>
            <a:bodyPr wrap="square" rtlCol="1">
              <a:spAutoFit/>
            </a:bodyPr>
            <a:lstStyle/>
            <a:p>
              <a:pPr algn="ctr"/>
              <a:r>
                <a:rPr lang="en-US" b="1" dirty="0" smtClean="0">
                  <a:solidFill>
                    <a:srgbClr val="002060"/>
                  </a:solidFill>
                  <a:latin typeface="Times New Roman" panose="02020603050405020304" pitchFamily="18" charset="0"/>
                  <a:cs typeface="Times New Roman" panose="02020603050405020304" pitchFamily="18" charset="0"/>
                </a:rPr>
                <a:t>3</a:t>
              </a:r>
              <a:endParaRPr lang="ar-SA" b="1" dirty="0">
                <a:solidFill>
                  <a:srgbClr val="002060"/>
                </a:solidFill>
                <a:latin typeface="Times New Roman" panose="02020603050405020304" pitchFamily="18" charset="0"/>
                <a:cs typeface="Times New Roman" panose="02020603050405020304" pitchFamily="18" charset="0"/>
              </a:endParaRPr>
            </a:p>
          </p:txBody>
        </p:sp>
        <p:sp>
          <p:nvSpPr>
            <p:cNvPr id="161" name="TextBox 160"/>
            <p:cNvSpPr txBox="1"/>
            <p:nvPr/>
          </p:nvSpPr>
          <p:spPr>
            <a:xfrm>
              <a:off x="5562600" y="6172200"/>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24</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62" name="TextBox 161"/>
            <p:cNvSpPr txBox="1"/>
            <p:nvPr/>
          </p:nvSpPr>
          <p:spPr>
            <a:xfrm>
              <a:off x="5943600" y="6172200"/>
              <a:ext cx="451785" cy="369332"/>
            </a:xfrm>
            <a:prstGeom prst="rect">
              <a:avLst/>
            </a:prstGeom>
            <a:noFill/>
          </p:spPr>
          <p:txBody>
            <a:bodyPr wrap="square" rtlCol="1">
              <a:spAutoFit/>
            </a:bodyPr>
            <a:lstStyle/>
            <a:p>
              <a:pPr algn="ctr"/>
              <a:r>
                <a:rPr lang="en-US" b="1" dirty="0">
                  <a:solidFill>
                    <a:srgbClr val="002060"/>
                  </a:solidFill>
                  <a:latin typeface="Times New Roman" panose="02020603050405020304" pitchFamily="18" charset="0"/>
                  <a:cs typeface="Times New Roman" panose="02020603050405020304" pitchFamily="18" charset="0"/>
                </a:rPr>
                <a:t>3</a:t>
              </a:r>
              <a:endParaRPr lang="ar-SA" b="1" dirty="0">
                <a:solidFill>
                  <a:srgbClr val="002060"/>
                </a:solidFill>
                <a:latin typeface="Times New Roman" panose="02020603050405020304" pitchFamily="18" charset="0"/>
                <a:cs typeface="Times New Roman" panose="02020603050405020304" pitchFamily="18" charset="0"/>
              </a:endParaRPr>
            </a:p>
          </p:txBody>
        </p:sp>
        <p:sp>
          <p:nvSpPr>
            <p:cNvPr id="163" name="TextBox 162"/>
            <p:cNvSpPr txBox="1"/>
            <p:nvPr/>
          </p:nvSpPr>
          <p:spPr>
            <a:xfrm>
              <a:off x="4120215" y="4736068"/>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24</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64" name="TextBox 163"/>
            <p:cNvSpPr txBox="1"/>
            <p:nvPr/>
          </p:nvSpPr>
          <p:spPr>
            <a:xfrm>
              <a:off x="3352800" y="4736068"/>
              <a:ext cx="427640"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18</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65" name="TextBox 164"/>
            <p:cNvSpPr txBox="1"/>
            <p:nvPr/>
          </p:nvSpPr>
          <p:spPr>
            <a:xfrm>
              <a:off x="3733800" y="4736068"/>
              <a:ext cx="451785" cy="369332"/>
            </a:xfrm>
            <a:prstGeom prst="rect">
              <a:avLst/>
            </a:prstGeom>
            <a:noFill/>
          </p:spPr>
          <p:txBody>
            <a:bodyPr wrap="square" rtlCol="1">
              <a:spAutoFit/>
            </a:bodyPr>
            <a:lstStyle/>
            <a:p>
              <a:pPr algn="ctr"/>
              <a:r>
                <a:rPr lang="en-US" b="1" dirty="0">
                  <a:solidFill>
                    <a:srgbClr val="002060"/>
                  </a:solidFill>
                  <a:latin typeface="Times New Roman" panose="02020603050405020304" pitchFamily="18" charset="0"/>
                  <a:cs typeface="Times New Roman" panose="02020603050405020304" pitchFamily="18" charset="0"/>
                </a:rPr>
                <a:t>3</a:t>
              </a:r>
              <a:endParaRPr lang="ar-SA" b="1" dirty="0">
                <a:solidFill>
                  <a:srgbClr val="002060"/>
                </a:solidFill>
                <a:latin typeface="Times New Roman" panose="02020603050405020304" pitchFamily="18" charset="0"/>
                <a:cs typeface="Times New Roman" panose="02020603050405020304" pitchFamily="18" charset="0"/>
              </a:endParaRPr>
            </a:p>
          </p:txBody>
        </p:sp>
      </p:grpSp>
      <p:sp>
        <p:nvSpPr>
          <p:cNvPr id="122" name="TextBox 121"/>
          <p:cNvSpPr txBox="1"/>
          <p:nvPr/>
        </p:nvSpPr>
        <p:spPr>
          <a:xfrm>
            <a:off x="4196415" y="6172200"/>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18</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23" name="TextBox 122"/>
          <p:cNvSpPr txBox="1"/>
          <p:nvPr/>
        </p:nvSpPr>
        <p:spPr>
          <a:xfrm>
            <a:off x="3510615" y="6172200"/>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14</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44" name="TextBox 143"/>
          <p:cNvSpPr txBox="1"/>
          <p:nvPr/>
        </p:nvSpPr>
        <p:spPr>
          <a:xfrm>
            <a:off x="3891615" y="6172200"/>
            <a:ext cx="411157" cy="369332"/>
          </a:xfrm>
          <a:prstGeom prst="rect">
            <a:avLst/>
          </a:prstGeom>
          <a:noFill/>
        </p:spPr>
        <p:txBody>
          <a:bodyPr wrap="square" rtlCol="1">
            <a:spAutoFit/>
          </a:bodyPr>
          <a:lstStyle/>
          <a:p>
            <a:pPr algn="ctr"/>
            <a:r>
              <a:rPr lang="en-US" b="1" dirty="0" smtClean="0">
                <a:solidFill>
                  <a:srgbClr val="002060"/>
                </a:solidFill>
                <a:latin typeface="Times New Roman" panose="02020603050405020304" pitchFamily="18" charset="0"/>
                <a:cs typeface="Times New Roman" panose="02020603050405020304" pitchFamily="18" charset="0"/>
              </a:rPr>
              <a:t>5</a:t>
            </a:r>
            <a:endParaRPr lang="ar-SA" b="1" dirty="0">
              <a:solidFill>
                <a:srgbClr val="002060"/>
              </a:solidFill>
              <a:latin typeface="Times New Roman" panose="02020603050405020304" pitchFamily="18" charset="0"/>
              <a:cs typeface="Times New Roman" panose="02020603050405020304" pitchFamily="18" charset="0"/>
            </a:endParaRPr>
          </a:p>
        </p:txBody>
      </p:sp>
      <p:sp>
        <p:nvSpPr>
          <p:cNvPr id="145" name="TextBox 144"/>
          <p:cNvSpPr txBox="1"/>
          <p:nvPr/>
        </p:nvSpPr>
        <p:spPr>
          <a:xfrm>
            <a:off x="2443815" y="5486400"/>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18</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46" name="TextBox 145"/>
          <p:cNvSpPr txBox="1"/>
          <p:nvPr/>
        </p:nvSpPr>
        <p:spPr>
          <a:xfrm>
            <a:off x="1681815" y="5486400"/>
            <a:ext cx="451785" cy="369332"/>
          </a:xfrm>
          <a:prstGeom prst="rect">
            <a:avLst/>
          </a:prstGeom>
          <a:noFill/>
        </p:spPr>
        <p:txBody>
          <a:bodyPr wrap="square" rtlCol="1">
            <a:spAutoFit/>
          </a:bodyPr>
          <a:lstStyle/>
          <a:p>
            <a:pPr algn="ctr"/>
            <a:r>
              <a:rPr lang="en-US" b="1" dirty="0">
                <a:solidFill>
                  <a:srgbClr val="FF0000"/>
                </a:solidFill>
                <a:latin typeface="Times New Roman" panose="02020603050405020304" pitchFamily="18" charset="0"/>
                <a:cs typeface="Times New Roman" panose="02020603050405020304" pitchFamily="18" charset="0"/>
              </a:rPr>
              <a:t>6</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47" name="TextBox 146"/>
          <p:cNvSpPr txBox="1"/>
          <p:nvPr/>
        </p:nvSpPr>
        <p:spPr>
          <a:xfrm>
            <a:off x="2062815" y="5486400"/>
            <a:ext cx="451785" cy="369332"/>
          </a:xfrm>
          <a:prstGeom prst="rect">
            <a:avLst/>
          </a:prstGeom>
          <a:noFill/>
        </p:spPr>
        <p:txBody>
          <a:bodyPr wrap="square" rtlCol="1">
            <a:spAutoFit/>
          </a:bodyPr>
          <a:lstStyle/>
          <a:p>
            <a:pPr algn="ctr"/>
            <a:r>
              <a:rPr lang="en-US" b="1" dirty="0">
                <a:solidFill>
                  <a:srgbClr val="002060"/>
                </a:solidFill>
                <a:latin typeface="Times New Roman" panose="02020603050405020304" pitchFamily="18" charset="0"/>
                <a:cs typeface="Times New Roman" panose="02020603050405020304" pitchFamily="18" charset="0"/>
              </a:rPr>
              <a:t>3</a:t>
            </a:r>
            <a:endParaRPr lang="ar-SA" b="1" dirty="0">
              <a:solidFill>
                <a:srgbClr val="002060"/>
              </a:solidFill>
              <a:latin typeface="Times New Roman" panose="02020603050405020304" pitchFamily="18" charset="0"/>
              <a:cs typeface="Times New Roman" panose="02020603050405020304" pitchFamily="18" charset="0"/>
            </a:endParaRPr>
          </a:p>
        </p:txBody>
      </p:sp>
      <p:sp>
        <p:nvSpPr>
          <p:cNvPr id="148" name="TextBox 147"/>
          <p:cNvSpPr txBox="1"/>
          <p:nvPr/>
        </p:nvSpPr>
        <p:spPr>
          <a:xfrm>
            <a:off x="919815" y="5486400"/>
            <a:ext cx="451785" cy="369332"/>
          </a:xfrm>
          <a:prstGeom prst="rect">
            <a:avLst/>
          </a:prstGeom>
          <a:noFill/>
        </p:spPr>
        <p:txBody>
          <a:bodyPr wrap="square" rtlCol="1">
            <a:spAutoFit/>
          </a:bodyPr>
          <a:lstStyle/>
          <a:p>
            <a:pPr algn="ctr"/>
            <a:r>
              <a:rPr lang="en-US" b="1" dirty="0" smtClean="0">
                <a:solidFill>
                  <a:srgbClr val="FF0000"/>
                </a:solidFill>
                <a:latin typeface="Times New Roman" panose="02020603050405020304" pitchFamily="18" charset="0"/>
                <a:cs typeface="Times New Roman" panose="02020603050405020304" pitchFamily="18" charset="0"/>
              </a:rPr>
              <a:t>11</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49" name="TextBox 148"/>
          <p:cNvSpPr txBox="1"/>
          <p:nvPr/>
        </p:nvSpPr>
        <p:spPr>
          <a:xfrm>
            <a:off x="228600" y="5486400"/>
            <a:ext cx="451785" cy="369332"/>
          </a:xfrm>
          <a:prstGeom prst="rect">
            <a:avLst/>
          </a:prstGeom>
          <a:noFill/>
        </p:spPr>
        <p:txBody>
          <a:bodyPr wrap="square" rtlCol="1">
            <a:spAutoFit/>
          </a:bodyPr>
          <a:lstStyle/>
          <a:p>
            <a:pPr algn="ctr"/>
            <a:r>
              <a:rPr lang="en-US" b="1" dirty="0">
                <a:solidFill>
                  <a:srgbClr val="FF0000"/>
                </a:solidFill>
                <a:latin typeface="Times New Roman" panose="02020603050405020304" pitchFamily="18" charset="0"/>
                <a:cs typeface="Times New Roman" panose="02020603050405020304" pitchFamily="18" charset="0"/>
              </a:rPr>
              <a:t>3</a:t>
            </a:r>
            <a:endParaRPr lang="ar-SA" b="1" dirty="0">
              <a:solidFill>
                <a:srgbClr val="FF0000"/>
              </a:solidFill>
              <a:latin typeface="Times New Roman" panose="02020603050405020304" pitchFamily="18" charset="0"/>
              <a:cs typeface="Times New Roman" panose="02020603050405020304" pitchFamily="18" charset="0"/>
            </a:endParaRPr>
          </a:p>
        </p:txBody>
      </p:sp>
      <p:sp>
        <p:nvSpPr>
          <p:cNvPr id="150" name="TextBox 149"/>
          <p:cNvSpPr txBox="1"/>
          <p:nvPr/>
        </p:nvSpPr>
        <p:spPr>
          <a:xfrm>
            <a:off x="533400" y="5486400"/>
            <a:ext cx="451785" cy="369332"/>
          </a:xfrm>
          <a:prstGeom prst="rect">
            <a:avLst/>
          </a:prstGeom>
          <a:noFill/>
        </p:spPr>
        <p:txBody>
          <a:bodyPr wrap="square" rtlCol="1">
            <a:spAutoFit/>
          </a:bodyPr>
          <a:lstStyle/>
          <a:p>
            <a:pPr algn="ctr"/>
            <a:r>
              <a:rPr lang="en-US" b="1" dirty="0">
                <a:solidFill>
                  <a:srgbClr val="002060"/>
                </a:solidFill>
                <a:latin typeface="Times New Roman" panose="02020603050405020304" pitchFamily="18" charset="0"/>
                <a:cs typeface="Times New Roman" panose="02020603050405020304" pitchFamily="18" charset="0"/>
              </a:rPr>
              <a:t>3</a:t>
            </a:r>
            <a:endParaRPr lang="ar-SA" b="1" dirty="0">
              <a:solidFill>
                <a:srgbClr val="002060"/>
              </a:solidFill>
              <a:latin typeface="Times New Roman" panose="02020603050405020304" pitchFamily="18" charset="0"/>
              <a:cs typeface="Times New Roman" panose="02020603050405020304" pitchFamily="18" charset="0"/>
            </a:endParaRPr>
          </a:p>
        </p:txBody>
      </p:sp>
      <p:grpSp>
        <p:nvGrpSpPr>
          <p:cNvPr id="151" name="Group 32"/>
          <p:cNvGrpSpPr/>
          <p:nvPr/>
        </p:nvGrpSpPr>
        <p:grpSpPr>
          <a:xfrm>
            <a:off x="255712" y="838200"/>
            <a:ext cx="4163888" cy="1025441"/>
            <a:chOff x="107504" y="1960025"/>
            <a:chExt cx="3654771" cy="841083"/>
          </a:xfrm>
        </p:grpSpPr>
        <p:sp>
          <p:nvSpPr>
            <p:cNvPr id="152" name="TextBox 151"/>
            <p:cNvSpPr txBox="1"/>
            <p:nvPr/>
          </p:nvSpPr>
          <p:spPr>
            <a:xfrm>
              <a:off x="107504" y="2195572"/>
              <a:ext cx="1332148" cy="369332"/>
            </a:xfrm>
            <a:prstGeom prst="rect">
              <a:avLst/>
            </a:prstGeom>
            <a:noFill/>
          </p:spPr>
          <p:txBody>
            <a:bodyPr wrap="square" rtlCol="0">
              <a:spAutoFit/>
            </a:bodyPr>
            <a:lstStyle/>
            <a:p>
              <a:r>
                <a:rPr lang="en-US" b="1" i="1" u="sng" dirty="0" smtClean="0">
                  <a:solidFill>
                    <a:srgbClr val="0000CC"/>
                  </a:solidFill>
                  <a:latin typeface="Times New Roman" pitchFamily="18" charset="0"/>
                  <a:cs typeface="Times New Roman" pitchFamily="18" charset="0"/>
                </a:rPr>
                <a:t>Activity C</a:t>
              </a:r>
            </a:p>
          </p:txBody>
        </p:sp>
        <p:graphicFrame>
          <p:nvGraphicFramePr>
            <p:cNvPr id="153" name="Object 3"/>
            <p:cNvGraphicFramePr>
              <a:graphicFrameLocks noChangeAspect="1"/>
            </p:cNvGraphicFramePr>
            <p:nvPr>
              <p:extLst>
                <p:ext uri="{D42A27DB-BD31-4B8C-83A1-F6EECF244321}">
                  <p14:modId xmlns:p14="http://schemas.microsoft.com/office/powerpoint/2010/main" xmlns="" val="1517863087"/>
                </p:ext>
              </p:extLst>
            </p:nvPr>
          </p:nvGraphicFramePr>
          <p:xfrm>
            <a:off x="1555134" y="1960025"/>
            <a:ext cx="2207141" cy="841083"/>
          </p:xfrm>
          <a:graphic>
            <a:graphicData uri="http://schemas.openxmlformats.org/presentationml/2006/ole">
              <p:oleObj spid="_x0000_s19555" name="Equation" r:id="rId4" imgW="2819400" imgH="1168400" progId="Equation.3">
                <p:embed/>
              </p:oleObj>
            </a:graphicData>
          </a:graphic>
        </p:graphicFrame>
      </p:grpSp>
      <p:grpSp>
        <p:nvGrpSpPr>
          <p:cNvPr id="166" name="Group 33"/>
          <p:cNvGrpSpPr/>
          <p:nvPr/>
        </p:nvGrpSpPr>
        <p:grpSpPr>
          <a:xfrm>
            <a:off x="252368" y="1911912"/>
            <a:ext cx="4522832" cy="1066548"/>
            <a:chOff x="143508" y="3571623"/>
            <a:chExt cx="4270754" cy="853560"/>
          </a:xfrm>
        </p:grpSpPr>
        <p:sp>
          <p:nvSpPr>
            <p:cNvPr id="167" name="TextBox 166"/>
            <p:cNvSpPr txBox="1"/>
            <p:nvPr/>
          </p:nvSpPr>
          <p:spPr>
            <a:xfrm>
              <a:off x="143508" y="3897052"/>
              <a:ext cx="1404156" cy="369332"/>
            </a:xfrm>
            <a:prstGeom prst="rect">
              <a:avLst/>
            </a:prstGeom>
            <a:noFill/>
          </p:spPr>
          <p:txBody>
            <a:bodyPr wrap="square" rtlCol="0">
              <a:spAutoFit/>
            </a:bodyPr>
            <a:lstStyle/>
            <a:p>
              <a:r>
                <a:rPr lang="en-US" b="1" i="1" u="sng" dirty="0" smtClean="0">
                  <a:solidFill>
                    <a:srgbClr val="0000CC"/>
                  </a:solidFill>
                  <a:latin typeface="Times New Roman" pitchFamily="18" charset="0"/>
                  <a:cs typeface="Times New Roman" pitchFamily="18" charset="0"/>
                </a:rPr>
                <a:t>Activity B</a:t>
              </a:r>
            </a:p>
          </p:txBody>
        </p:sp>
        <p:graphicFrame>
          <p:nvGraphicFramePr>
            <p:cNvPr id="168" name="Object 3"/>
            <p:cNvGraphicFramePr>
              <a:graphicFrameLocks noChangeAspect="1"/>
            </p:cNvGraphicFramePr>
            <p:nvPr>
              <p:extLst>
                <p:ext uri="{D42A27DB-BD31-4B8C-83A1-F6EECF244321}">
                  <p14:modId xmlns:p14="http://schemas.microsoft.com/office/powerpoint/2010/main" xmlns="" val="2329056998"/>
                </p:ext>
              </p:extLst>
            </p:nvPr>
          </p:nvGraphicFramePr>
          <p:xfrm>
            <a:off x="1704031" y="3571623"/>
            <a:ext cx="2710231" cy="853560"/>
          </p:xfrm>
          <a:graphic>
            <a:graphicData uri="http://schemas.openxmlformats.org/presentationml/2006/ole">
              <p:oleObj spid="_x0000_s19556" name="Equation" r:id="rId5" imgW="3657600" imgH="1269720" progId="Equation.3">
                <p:embed/>
              </p:oleObj>
            </a:graphicData>
          </a:graphic>
        </p:graphicFrame>
      </p:grpSp>
      <p:grpSp>
        <p:nvGrpSpPr>
          <p:cNvPr id="169" name="Group 34"/>
          <p:cNvGrpSpPr/>
          <p:nvPr/>
        </p:nvGrpSpPr>
        <p:grpSpPr>
          <a:xfrm>
            <a:off x="291715" y="3008889"/>
            <a:ext cx="4966085" cy="983865"/>
            <a:chOff x="107504" y="5137118"/>
            <a:chExt cx="4857431" cy="843233"/>
          </a:xfrm>
        </p:grpSpPr>
        <p:sp>
          <p:nvSpPr>
            <p:cNvPr id="170" name="TextBox 169"/>
            <p:cNvSpPr txBox="1"/>
            <p:nvPr/>
          </p:nvSpPr>
          <p:spPr>
            <a:xfrm>
              <a:off x="107504" y="5337212"/>
              <a:ext cx="1404156" cy="369331"/>
            </a:xfrm>
            <a:prstGeom prst="rect">
              <a:avLst/>
            </a:prstGeom>
            <a:noFill/>
          </p:spPr>
          <p:txBody>
            <a:bodyPr wrap="square" rtlCol="0">
              <a:spAutoFit/>
            </a:bodyPr>
            <a:lstStyle/>
            <a:p>
              <a:r>
                <a:rPr lang="en-US" b="1" i="1" u="sng" dirty="0" smtClean="0">
                  <a:solidFill>
                    <a:srgbClr val="0000CC"/>
                  </a:solidFill>
                  <a:latin typeface="Times New Roman" pitchFamily="18" charset="0"/>
                  <a:cs typeface="Times New Roman" pitchFamily="18" charset="0"/>
                </a:rPr>
                <a:t>Activity A</a:t>
              </a:r>
            </a:p>
          </p:txBody>
        </p:sp>
        <p:graphicFrame>
          <p:nvGraphicFramePr>
            <p:cNvPr id="171" name="Object 3"/>
            <p:cNvGraphicFramePr>
              <a:graphicFrameLocks noChangeAspect="1"/>
            </p:cNvGraphicFramePr>
            <p:nvPr>
              <p:extLst>
                <p:ext uri="{D42A27DB-BD31-4B8C-83A1-F6EECF244321}">
                  <p14:modId xmlns:p14="http://schemas.microsoft.com/office/powerpoint/2010/main" xmlns="" val="463711229"/>
                </p:ext>
              </p:extLst>
            </p:nvPr>
          </p:nvGraphicFramePr>
          <p:xfrm>
            <a:off x="1672693" y="5137118"/>
            <a:ext cx="3292242" cy="843233"/>
          </p:xfrm>
          <a:graphic>
            <a:graphicData uri="http://schemas.openxmlformats.org/presentationml/2006/ole">
              <p:oleObj spid="_x0000_s19557" name="Equation" r:id="rId6" imgW="3505200" imgH="1181100" progId="Equation.3">
                <p:embed/>
              </p:oleObj>
            </a:graphicData>
          </a:graphic>
        </p:graphicFrame>
      </p:grpSp>
      <p:grpSp>
        <p:nvGrpSpPr>
          <p:cNvPr id="172" name="Group 171"/>
          <p:cNvGrpSpPr/>
          <p:nvPr/>
        </p:nvGrpSpPr>
        <p:grpSpPr>
          <a:xfrm>
            <a:off x="1219200" y="4165098"/>
            <a:ext cx="4269941" cy="2166162"/>
            <a:chOff x="1810977" y="3103984"/>
            <a:chExt cx="4269941" cy="2166162"/>
          </a:xfrm>
        </p:grpSpPr>
        <p:grpSp>
          <p:nvGrpSpPr>
            <p:cNvPr id="173" name="Group 46"/>
            <p:cNvGrpSpPr/>
            <p:nvPr/>
          </p:nvGrpSpPr>
          <p:grpSpPr>
            <a:xfrm>
              <a:off x="1810977" y="3103984"/>
              <a:ext cx="4269941" cy="2166162"/>
              <a:chOff x="974532" y="454449"/>
              <a:chExt cx="2852194" cy="1246724"/>
            </a:xfrm>
          </p:grpSpPr>
          <p:sp>
            <p:nvSpPr>
              <p:cNvPr id="175" name="TextBox 26"/>
              <p:cNvSpPr txBox="1"/>
              <p:nvPr/>
            </p:nvSpPr>
            <p:spPr>
              <a:xfrm>
                <a:off x="3354896" y="1390344"/>
                <a:ext cx="419100" cy="310829"/>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FS</a:t>
                </a:r>
                <a:r>
                  <a:rPr lang="en-US" sz="1200" baseline="0" dirty="0">
                    <a:solidFill>
                      <a:srgbClr val="C00000"/>
                    </a:solidFill>
                    <a:latin typeface="Times New Roman" pitchFamily="18" charset="0"/>
                    <a:cs typeface="Times New Roman" pitchFamily="18" charset="0"/>
                  </a:rPr>
                  <a:t> 0</a:t>
                </a:r>
              </a:p>
            </p:txBody>
          </p:sp>
          <p:sp>
            <p:nvSpPr>
              <p:cNvPr id="176" name="TextBox 175"/>
              <p:cNvSpPr txBox="1"/>
              <p:nvPr/>
            </p:nvSpPr>
            <p:spPr>
              <a:xfrm>
                <a:off x="974532" y="860793"/>
                <a:ext cx="419100" cy="48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SS</a:t>
                </a:r>
                <a:r>
                  <a:rPr lang="en-US" sz="1200" baseline="0" dirty="0">
                    <a:solidFill>
                      <a:srgbClr val="C00000"/>
                    </a:solidFill>
                    <a:latin typeface="Times New Roman" pitchFamily="18" charset="0"/>
                    <a:cs typeface="Times New Roman" pitchFamily="18" charset="0"/>
                  </a:rPr>
                  <a:t> 3</a:t>
                </a:r>
              </a:p>
              <a:p>
                <a:pPr algn="ctr"/>
                <a:r>
                  <a:rPr lang="en-US" sz="1200" baseline="0" dirty="0">
                    <a:solidFill>
                      <a:srgbClr val="C00000"/>
                    </a:solidFill>
                    <a:latin typeface="Times New Roman" pitchFamily="18" charset="0"/>
                    <a:cs typeface="Times New Roman" pitchFamily="18" charset="0"/>
                  </a:rPr>
                  <a:t>FF 4</a:t>
                </a:r>
                <a:endParaRPr lang="en-US" sz="1200" dirty="0">
                  <a:solidFill>
                    <a:srgbClr val="C00000"/>
                  </a:solidFill>
                  <a:latin typeface="Times New Roman" pitchFamily="18" charset="0"/>
                  <a:cs typeface="Times New Roman" pitchFamily="18" charset="0"/>
                </a:endParaRPr>
              </a:p>
            </p:txBody>
          </p:sp>
          <p:sp>
            <p:nvSpPr>
              <p:cNvPr id="177" name="TextBox 28"/>
              <p:cNvSpPr txBox="1"/>
              <p:nvPr/>
            </p:nvSpPr>
            <p:spPr>
              <a:xfrm>
                <a:off x="2094318" y="1014937"/>
                <a:ext cx="419100" cy="331551"/>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SS</a:t>
                </a:r>
                <a:r>
                  <a:rPr lang="en-US" sz="1200" baseline="0" dirty="0">
                    <a:solidFill>
                      <a:srgbClr val="C00000"/>
                    </a:solidFill>
                    <a:latin typeface="Times New Roman" pitchFamily="18" charset="0"/>
                    <a:cs typeface="Times New Roman" pitchFamily="18" charset="0"/>
                  </a:rPr>
                  <a:t> 6</a:t>
                </a:r>
              </a:p>
            </p:txBody>
          </p:sp>
          <p:sp>
            <p:nvSpPr>
              <p:cNvPr id="178" name="TextBox 29"/>
              <p:cNvSpPr txBox="1"/>
              <p:nvPr/>
            </p:nvSpPr>
            <p:spPr>
              <a:xfrm>
                <a:off x="3315903" y="454449"/>
                <a:ext cx="510823" cy="3657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SF</a:t>
                </a:r>
                <a:r>
                  <a:rPr lang="en-US" sz="1200" baseline="0" dirty="0">
                    <a:solidFill>
                      <a:srgbClr val="C00000"/>
                    </a:solidFill>
                    <a:latin typeface="Times New Roman" pitchFamily="18" charset="0"/>
                    <a:cs typeface="Times New Roman" pitchFamily="18" charset="0"/>
                  </a:rPr>
                  <a:t> 12</a:t>
                </a:r>
              </a:p>
            </p:txBody>
          </p:sp>
        </p:grpSp>
        <p:sp>
          <p:nvSpPr>
            <p:cNvPr id="174" name="TextBox 173"/>
            <p:cNvSpPr txBox="1"/>
            <p:nvPr/>
          </p:nvSpPr>
          <p:spPr>
            <a:xfrm>
              <a:off x="3487377" y="3815686"/>
              <a:ext cx="627423" cy="54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200" dirty="0">
                  <a:solidFill>
                    <a:srgbClr val="C00000"/>
                  </a:solidFill>
                  <a:latin typeface="Times New Roman" pitchFamily="18" charset="0"/>
                  <a:cs typeface="Times New Roman" pitchFamily="18" charset="0"/>
                </a:rPr>
                <a:t>FS</a:t>
              </a:r>
              <a:r>
                <a:rPr lang="en-US" sz="1200" baseline="0" dirty="0">
                  <a:solidFill>
                    <a:srgbClr val="C00000"/>
                  </a:solidFill>
                  <a:latin typeface="Times New Roman" pitchFamily="18" charset="0"/>
                  <a:cs typeface="Times New Roman" pitchFamily="18" charset="0"/>
                </a:rPr>
                <a:t> 0</a:t>
              </a:r>
            </a:p>
          </p:txBody>
        </p:sp>
      </p:grpSp>
    </p:spTree>
    <p:extLst>
      <p:ext uri="{BB962C8B-B14F-4D97-AF65-F5344CB8AC3E}">
        <p14:creationId xmlns:p14="http://schemas.microsoft.com/office/powerpoint/2010/main" xmlns="" val="243785012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nodeType="clickEffect">
                                  <p:stCondLst>
                                    <p:cond delay="0"/>
                                  </p:stCondLst>
                                  <p:childTnLst>
                                    <p:set>
                                      <p:cBhvr>
                                        <p:cTn id="6" dur="1" fill="hold">
                                          <p:stCondLst>
                                            <p:cond delay="0"/>
                                          </p:stCondLst>
                                        </p:cTn>
                                        <p:tgtEl>
                                          <p:spTgt spid="172"/>
                                        </p:tgtEl>
                                        <p:attrNameLst>
                                          <p:attrName>style.visibility</p:attrName>
                                        </p:attrNameLst>
                                      </p:cBhvr>
                                      <p:to>
                                        <p:strVal val="visible"/>
                                      </p:to>
                                    </p:set>
                                    <p:animEffect transition="in" filter="wipe(up)">
                                      <p:cBhvr>
                                        <p:cTn id="7" dur="500"/>
                                        <p:tgtEl>
                                          <p:spTgt spid="172"/>
                                        </p:tgtEl>
                                      </p:cBhvr>
                                    </p:animEffect>
                                  </p:childTnLst>
                                </p:cTn>
                              </p:par>
                            </p:childTnLst>
                          </p:cTn>
                        </p:par>
                      </p:childTnLst>
                    </p:cTn>
                  </p:par>
                  <p:par>
                    <p:cTn id="8" fill="hold">
                      <p:stCondLst>
                        <p:cond delay="indefinite"/>
                      </p:stCondLst>
                      <p:childTnLst>
                        <p:par>
                          <p:cTn id="9" fill="hold">
                            <p:stCondLst>
                              <p:cond delay="0"/>
                            </p:stCondLst>
                            <p:childTnLst>
                              <p:par>
                                <p:cTn id="10" presetID="1" presetClass="entr" presetSubtype="0" fill="hold" nodeType="clickEffect">
                                  <p:stCondLst>
                                    <p:cond delay="0"/>
                                  </p:stCondLst>
                                  <p:childTnLst>
                                    <p:set>
                                      <p:cBhvr>
                                        <p:cTn id="11" dur="1" fill="hold">
                                          <p:stCondLst>
                                            <p:cond delay="0"/>
                                          </p:stCondLst>
                                        </p:cTn>
                                        <p:tgtEl>
                                          <p:spTgt spid="151"/>
                                        </p:tgtEl>
                                        <p:attrNameLst>
                                          <p:attrName>style.visibility</p:attrName>
                                        </p:attrNameLst>
                                      </p:cBhvr>
                                      <p:to>
                                        <p:strVal val="visible"/>
                                      </p:to>
                                    </p:set>
                                  </p:childTnLst>
                                </p:cTn>
                              </p:par>
                            </p:childTnLst>
                          </p:cTn>
                        </p:par>
                      </p:childTnLst>
                    </p:cTn>
                  </p:par>
                  <p:par>
                    <p:cTn id="12" fill="hold">
                      <p:stCondLst>
                        <p:cond delay="indefinite"/>
                      </p:stCondLst>
                      <p:childTnLst>
                        <p:par>
                          <p:cTn id="13" fill="hold">
                            <p:stCondLst>
                              <p:cond delay="0"/>
                            </p:stCondLst>
                            <p:childTnLst>
                              <p:par>
                                <p:cTn id="14" presetID="1" presetClass="entr" presetSubtype="0" fill="hold" nodeType="clickEffect">
                                  <p:stCondLst>
                                    <p:cond delay="0"/>
                                  </p:stCondLst>
                                  <p:childTnLst>
                                    <p:set>
                                      <p:cBhvr>
                                        <p:cTn id="15" dur="1" fill="hold">
                                          <p:stCondLst>
                                            <p:cond delay="0"/>
                                          </p:stCondLst>
                                        </p:cTn>
                                        <p:tgtEl>
                                          <p:spTgt spid="166"/>
                                        </p:tgtEl>
                                        <p:attrNameLst>
                                          <p:attrName>style.visibility</p:attrName>
                                        </p:attrNameLst>
                                      </p:cBhvr>
                                      <p:to>
                                        <p:strVal val="visible"/>
                                      </p:to>
                                    </p:set>
                                  </p:childTnLst>
                                </p:cTn>
                              </p:par>
                            </p:childTnLst>
                          </p:cTn>
                        </p:par>
                      </p:childTnLst>
                    </p:cTn>
                  </p:par>
                  <p:par>
                    <p:cTn id="16" fill="hold">
                      <p:stCondLst>
                        <p:cond delay="indefinite"/>
                      </p:stCondLst>
                      <p:childTnLst>
                        <p:par>
                          <p:cTn id="17" fill="hold">
                            <p:stCondLst>
                              <p:cond delay="0"/>
                            </p:stCondLst>
                            <p:childTnLst>
                              <p:par>
                                <p:cTn id="18" presetID="1" presetClass="entr" presetSubtype="0" fill="hold" nodeType="clickEffect">
                                  <p:stCondLst>
                                    <p:cond delay="0"/>
                                  </p:stCondLst>
                                  <p:childTnLst>
                                    <p:set>
                                      <p:cBhvr>
                                        <p:cTn id="19" dur="1" fill="hold">
                                          <p:stCondLst>
                                            <p:cond delay="0"/>
                                          </p:stCondLst>
                                        </p:cTn>
                                        <p:tgtEl>
                                          <p:spTgt spid="169"/>
                                        </p:tgtEl>
                                        <p:attrNameLst>
                                          <p:attrName>style.visibility</p:attrName>
                                        </p:attrNameLst>
                                      </p:cBhvr>
                                      <p:to>
                                        <p:strVal val="visible"/>
                                      </p:to>
                                    </p:set>
                                  </p:childTnLst>
                                </p:cTn>
                              </p:par>
                            </p:childTnLst>
                          </p:cTn>
                        </p:par>
                      </p:childTnLst>
                    </p:cTn>
                  </p:par>
                  <p:par>
                    <p:cTn id="20" fill="hold">
                      <p:stCondLst>
                        <p:cond delay="indefinite"/>
                      </p:stCondLst>
                      <p:childTnLst>
                        <p:par>
                          <p:cTn id="21" fill="hold">
                            <p:stCondLst>
                              <p:cond delay="0"/>
                            </p:stCondLst>
                            <p:childTnLst>
                              <p:par>
                                <p:cTn id="22" presetID="1" presetClass="entr" presetSubtype="0" fill="hold" grpId="0" nodeType="clickEffect">
                                  <p:stCondLst>
                                    <p:cond delay="0"/>
                                  </p:stCondLst>
                                  <p:childTnLst>
                                    <p:set>
                                      <p:cBhvr>
                                        <p:cTn id="23" dur="1" fill="hold">
                                          <p:stCondLst>
                                            <p:cond delay="0"/>
                                          </p:stCondLst>
                                        </p:cTn>
                                        <p:tgtEl>
                                          <p:spTgt spid="122"/>
                                        </p:tgtEl>
                                        <p:attrNameLst>
                                          <p:attrName>style.visibility</p:attrName>
                                        </p:attrNameLst>
                                      </p:cBhvr>
                                      <p:to>
                                        <p:strVal val="visible"/>
                                      </p:to>
                                    </p:set>
                                  </p:childTnLst>
                                </p:cTn>
                              </p:par>
                            </p:childTnLst>
                          </p:cTn>
                        </p:par>
                      </p:childTnLst>
                    </p:cTn>
                  </p:par>
                  <p:par>
                    <p:cTn id="24" fill="hold">
                      <p:stCondLst>
                        <p:cond delay="indefinite"/>
                      </p:stCondLst>
                      <p:childTnLst>
                        <p:par>
                          <p:cTn id="25" fill="hold">
                            <p:stCondLst>
                              <p:cond delay="0"/>
                            </p:stCondLst>
                            <p:childTnLst>
                              <p:par>
                                <p:cTn id="26" presetID="1" presetClass="entr" presetSubtype="0" fill="hold" grpId="0" nodeType="clickEffect">
                                  <p:stCondLst>
                                    <p:cond delay="0"/>
                                  </p:stCondLst>
                                  <p:childTnLst>
                                    <p:set>
                                      <p:cBhvr>
                                        <p:cTn id="27" dur="1" fill="hold">
                                          <p:stCondLst>
                                            <p:cond delay="0"/>
                                          </p:stCondLst>
                                        </p:cTn>
                                        <p:tgtEl>
                                          <p:spTgt spid="123"/>
                                        </p:tgtEl>
                                        <p:attrNameLst>
                                          <p:attrName>style.visibility</p:attrName>
                                        </p:attrNameLst>
                                      </p:cBhvr>
                                      <p:to>
                                        <p:strVal val="visible"/>
                                      </p:to>
                                    </p:set>
                                  </p:childTnLst>
                                </p:cTn>
                              </p:par>
                            </p:childTnLst>
                          </p:cTn>
                        </p:par>
                      </p:childTnLst>
                    </p:cTn>
                  </p:par>
                  <p:par>
                    <p:cTn id="28" fill="hold">
                      <p:stCondLst>
                        <p:cond delay="indefinite"/>
                      </p:stCondLst>
                      <p:childTnLst>
                        <p:par>
                          <p:cTn id="29" fill="hold">
                            <p:stCondLst>
                              <p:cond delay="0"/>
                            </p:stCondLst>
                            <p:childTnLst>
                              <p:par>
                                <p:cTn id="30" presetID="1" presetClass="entr" presetSubtype="0" fill="hold" grpId="0" nodeType="clickEffect">
                                  <p:stCondLst>
                                    <p:cond delay="0"/>
                                  </p:stCondLst>
                                  <p:childTnLst>
                                    <p:set>
                                      <p:cBhvr>
                                        <p:cTn id="31" dur="1" fill="hold">
                                          <p:stCondLst>
                                            <p:cond delay="0"/>
                                          </p:stCondLst>
                                        </p:cTn>
                                        <p:tgtEl>
                                          <p:spTgt spid="144"/>
                                        </p:tgtEl>
                                        <p:attrNameLst>
                                          <p:attrName>style.visibility</p:attrName>
                                        </p:attrNameLst>
                                      </p:cBhvr>
                                      <p:to>
                                        <p:strVal val="visible"/>
                                      </p:to>
                                    </p:set>
                                  </p:childTnLst>
                                </p:cTn>
                              </p:par>
                            </p:childTnLst>
                          </p:cTn>
                        </p:par>
                      </p:childTnLst>
                    </p:cTn>
                  </p:par>
                  <p:par>
                    <p:cTn id="32" fill="hold">
                      <p:stCondLst>
                        <p:cond delay="indefinite"/>
                      </p:stCondLst>
                      <p:childTnLst>
                        <p:par>
                          <p:cTn id="33" fill="hold">
                            <p:stCondLst>
                              <p:cond delay="0"/>
                            </p:stCondLst>
                            <p:childTnLst>
                              <p:par>
                                <p:cTn id="34" presetID="1" presetClass="entr" presetSubtype="0" fill="hold" grpId="0" nodeType="clickEffect">
                                  <p:stCondLst>
                                    <p:cond delay="0"/>
                                  </p:stCondLst>
                                  <p:childTnLst>
                                    <p:set>
                                      <p:cBhvr>
                                        <p:cTn id="35" dur="1" fill="hold">
                                          <p:stCondLst>
                                            <p:cond delay="0"/>
                                          </p:stCondLst>
                                        </p:cTn>
                                        <p:tgtEl>
                                          <p:spTgt spid="145"/>
                                        </p:tgtEl>
                                        <p:attrNameLst>
                                          <p:attrName>style.visibility</p:attrName>
                                        </p:attrNameLst>
                                      </p:cBhvr>
                                      <p:to>
                                        <p:strVal val="visible"/>
                                      </p:to>
                                    </p:set>
                                  </p:childTnLst>
                                </p:cTn>
                              </p:par>
                            </p:childTnLst>
                          </p:cTn>
                        </p:par>
                      </p:childTnLst>
                    </p:cTn>
                  </p:par>
                  <p:par>
                    <p:cTn id="36" fill="hold">
                      <p:stCondLst>
                        <p:cond delay="indefinite"/>
                      </p:stCondLst>
                      <p:childTnLst>
                        <p:par>
                          <p:cTn id="37" fill="hold">
                            <p:stCondLst>
                              <p:cond delay="0"/>
                            </p:stCondLst>
                            <p:childTnLst>
                              <p:par>
                                <p:cTn id="38" presetID="1" presetClass="entr" presetSubtype="0" fill="hold" grpId="0" nodeType="clickEffect">
                                  <p:stCondLst>
                                    <p:cond delay="0"/>
                                  </p:stCondLst>
                                  <p:childTnLst>
                                    <p:set>
                                      <p:cBhvr>
                                        <p:cTn id="39" dur="1" fill="hold">
                                          <p:stCondLst>
                                            <p:cond delay="0"/>
                                          </p:stCondLst>
                                        </p:cTn>
                                        <p:tgtEl>
                                          <p:spTgt spid="146"/>
                                        </p:tgtEl>
                                        <p:attrNameLst>
                                          <p:attrName>style.visibility</p:attrName>
                                        </p:attrNameLst>
                                      </p:cBhvr>
                                      <p:to>
                                        <p:strVal val="visible"/>
                                      </p:to>
                                    </p:set>
                                  </p:childTnLst>
                                </p:cTn>
                              </p:par>
                            </p:childTnLst>
                          </p:cTn>
                        </p:par>
                      </p:childTnLst>
                    </p:cTn>
                  </p:par>
                  <p:par>
                    <p:cTn id="40" fill="hold">
                      <p:stCondLst>
                        <p:cond delay="indefinite"/>
                      </p:stCondLst>
                      <p:childTnLst>
                        <p:par>
                          <p:cTn id="41" fill="hold">
                            <p:stCondLst>
                              <p:cond delay="0"/>
                            </p:stCondLst>
                            <p:childTnLst>
                              <p:par>
                                <p:cTn id="42" presetID="1" presetClass="entr" presetSubtype="0" fill="hold" grpId="0" nodeType="clickEffect">
                                  <p:stCondLst>
                                    <p:cond delay="0"/>
                                  </p:stCondLst>
                                  <p:childTnLst>
                                    <p:set>
                                      <p:cBhvr>
                                        <p:cTn id="43" dur="1" fill="hold">
                                          <p:stCondLst>
                                            <p:cond delay="0"/>
                                          </p:stCondLst>
                                        </p:cTn>
                                        <p:tgtEl>
                                          <p:spTgt spid="147"/>
                                        </p:tgtEl>
                                        <p:attrNameLst>
                                          <p:attrName>style.visibility</p:attrName>
                                        </p:attrNameLst>
                                      </p:cBhvr>
                                      <p:to>
                                        <p:strVal val="visible"/>
                                      </p:to>
                                    </p:set>
                                  </p:childTnLst>
                                </p:cTn>
                              </p:par>
                            </p:childTnLst>
                          </p:cTn>
                        </p:par>
                      </p:childTnLst>
                    </p:cTn>
                  </p:par>
                  <p:par>
                    <p:cTn id="44" fill="hold">
                      <p:stCondLst>
                        <p:cond delay="indefinite"/>
                      </p:stCondLst>
                      <p:childTnLst>
                        <p:par>
                          <p:cTn id="45" fill="hold">
                            <p:stCondLst>
                              <p:cond delay="0"/>
                            </p:stCondLst>
                            <p:childTnLst>
                              <p:par>
                                <p:cTn id="46" presetID="1" presetClass="entr" presetSubtype="0" fill="hold" grpId="0" nodeType="clickEffect">
                                  <p:stCondLst>
                                    <p:cond delay="0"/>
                                  </p:stCondLst>
                                  <p:childTnLst>
                                    <p:set>
                                      <p:cBhvr>
                                        <p:cTn id="47" dur="1" fill="hold">
                                          <p:stCondLst>
                                            <p:cond delay="0"/>
                                          </p:stCondLst>
                                        </p:cTn>
                                        <p:tgtEl>
                                          <p:spTgt spid="148"/>
                                        </p:tgtEl>
                                        <p:attrNameLst>
                                          <p:attrName>style.visibility</p:attrName>
                                        </p:attrNameLst>
                                      </p:cBhvr>
                                      <p:to>
                                        <p:strVal val="visible"/>
                                      </p:to>
                                    </p:set>
                                  </p:childTnLst>
                                </p:cTn>
                              </p:par>
                            </p:childTnLst>
                          </p:cTn>
                        </p:par>
                      </p:childTnLst>
                    </p:cTn>
                  </p:par>
                  <p:par>
                    <p:cTn id="48" fill="hold">
                      <p:stCondLst>
                        <p:cond delay="indefinite"/>
                      </p:stCondLst>
                      <p:childTnLst>
                        <p:par>
                          <p:cTn id="49" fill="hold">
                            <p:stCondLst>
                              <p:cond delay="0"/>
                            </p:stCondLst>
                            <p:childTnLst>
                              <p:par>
                                <p:cTn id="50" presetID="1" presetClass="entr" presetSubtype="0" fill="hold" grpId="0" nodeType="clickEffect">
                                  <p:stCondLst>
                                    <p:cond delay="0"/>
                                  </p:stCondLst>
                                  <p:childTnLst>
                                    <p:set>
                                      <p:cBhvr>
                                        <p:cTn id="51" dur="1" fill="hold">
                                          <p:stCondLst>
                                            <p:cond delay="0"/>
                                          </p:stCondLst>
                                        </p:cTn>
                                        <p:tgtEl>
                                          <p:spTgt spid="149"/>
                                        </p:tgtEl>
                                        <p:attrNameLst>
                                          <p:attrName>style.visibility</p:attrName>
                                        </p:attrNameLst>
                                      </p:cBhvr>
                                      <p:to>
                                        <p:strVal val="visible"/>
                                      </p:to>
                                    </p:set>
                                  </p:childTnLst>
                                </p:cTn>
                              </p:par>
                            </p:childTnLst>
                          </p:cTn>
                        </p:par>
                      </p:childTnLst>
                    </p:cTn>
                  </p:par>
                  <p:par>
                    <p:cTn id="52" fill="hold">
                      <p:stCondLst>
                        <p:cond delay="indefinite"/>
                      </p:stCondLst>
                      <p:childTnLst>
                        <p:par>
                          <p:cTn id="53" fill="hold">
                            <p:stCondLst>
                              <p:cond delay="0"/>
                            </p:stCondLst>
                            <p:childTnLst>
                              <p:par>
                                <p:cTn id="54" presetID="1" presetClass="entr" presetSubtype="0" fill="hold" grpId="0" nodeType="clickEffect">
                                  <p:stCondLst>
                                    <p:cond delay="0"/>
                                  </p:stCondLst>
                                  <p:childTnLst>
                                    <p:set>
                                      <p:cBhvr>
                                        <p:cTn id="55" dur="1" fill="hold">
                                          <p:stCondLst>
                                            <p:cond delay="0"/>
                                          </p:stCondLst>
                                        </p:cTn>
                                        <p:tgtEl>
                                          <p:spTgt spid="15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2" grpId="0"/>
      <p:bldP spid="123" grpId="0"/>
      <p:bldP spid="144" grpId="0"/>
      <p:bldP spid="145" grpId="0"/>
      <p:bldP spid="146" grpId="0"/>
      <p:bldP spid="147" grpId="0"/>
      <p:bldP spid="148" grpId="0"/>
      <p:bldP spid="149" grpId="0"/>
      <p:bldP spid="150"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ounded Rectangle 3"/>
          <p:cNvSpPr/>
          <p:nvPr/>
        </p:nvSpPr>
        <p:spPr>
          <a:xfrm>
            <a:off x="0" y="0"/>
            <a:ext cx="9144000" cy="533400"/>
          </a:xfrm>
          <a:prstGeom prst="roundRect">
            <a:avLst>
              <a:gd name="adj" fmla="val 50000"/>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Bef>
                <a:spcPct val="0"/>
              </a:spcBef>
              <a:defRPr/>
            </a:pPr>
            <a:r>
              <a:rPr lang="en-US" sz="3200" b="1" i="1" dirty="0" smtClean="0">
                <a:solidFill>
                  <a:schemeClr val="bg1"/>
                </a:solidFill>
                <a:latin typeface="Times New Roman" pitchFamily="18" charset="0"/>
                <a:cs typeface="Times New Roman" pitchFamily="18" charset="0"/>
              </a:rPr>
              <a:t>Precedence Diagramming</a:t>
            </a:r>
            <a:r>
              <a:rPr lang="de-DE" sz="3200" b="1" i="1" dirty="0" smtClean="0">
                <a:solidFill>
                  <a:schemeClr val="bg1"/>
                </a:solidFill>
                <a:latin typeface="Times New Roman" pitchFamily="18" charset="0"/>
                <a:cs typeface="Times New Roman" pitchFamily="18" charset="0"/>
              </a:rPr>
              <a:t> </a:t>
            </a:r>
            <a:r>
              <a:rPr lang="en-US" sz="3200" b="1" i="1" dirty="0" smtClean="0">
                <a:solidFill>
                  <a:schemeClr val="bg1"/>
                </a:solidFill>
                <a:latin typeface="Times New Roman" pitchFamily="18" charset="0"/>
                <a:cs typeface="Times New Roman" pitchFamily="18" charset="0"/>
              </a:rPr>
              <a:t>Calculations</a:t>
            </a:r>
          </a:p>
        </p:txBody>
      </p:sp>
      <p:grpSp>
        <p:nvGrpSpPr>
          <p:cNvPr id="2" name="Group 9"/>
          <p:cNvGrpSpPr>
            <a:grpSpLocks/>
          </p:cNvGrpSpPr>
          <p:nvPr/>
        </p:nvGrpSpPr>
        <p:grpSpPr bwMode="auto">
          <a:xfrm>
            <a:off x="574675" y="1441548"/>
            <a:ext cx="8069263" cy="3275013"/>
            <a:chOff x="370" y="1302"/>
            <a:chExt cx="5083" cy="2063"/>
          </a:xfrm>
        </p:grpSpPr>
        <p:sp>
          <p:nvSpPr>
            <p:cNvPr id="8" name="Text Box 6"/>
            <p:cNvSpPr txBox="1">
              <a:spLocks noChangeArrowheads="1"/>
            </p:cNvSpPr>
            <p:nvPr/>
          </p:nvSpPr>
          <p:spPr bwMode="auto">
            <a:xfrm>
              <a:off x="370" y="1302"/>
              <a:ext cx="5083" cy="651"/>
            </a:xfrm>
            <a:prstGeom prst="rect">
              <a:avLst/>
            </a:prstGeom>
            <a:solidFill>
              <a:schemeClr val="accent3">
                <a:lumMod val="40000"/>
                <a:lumOff val="60000"/>
              </a:schemeClr>
            </a:solidFill>
            <a:ln w="9525">
              <a:noFill/>
              <a:miter lim="800000"/>
              <a:headEnd/>
              <a:tailEnd/>
            </a:ln>
          </p:spPr>
          <p:txBody>
            <a:bodyPr wrap="none">
              <a:spAutoFit/>
            </a:bodyPr>
            <a:lstStyle/>
            <a:p>
              <a:pPr>
                <a:lnSpc>
                  <a:spcPct val="85000"/>
                </a:lnSpc>
                <a:spcBef>
                  <a:spcPct val="25000"/>
                </a:spcBef>
                <a:tabLst>
                  <a:tab pos="444500" algn="ctr"/>
                  <a:tab pos="1524000" algn="ctr"/>
                  <a:tab pos="2692400" algn="ctr"/>
                  <a:tab pos="3860800" algn="ctr"/>
                  <a:tab pos="5029200" algn="ctr"/>
                  <a:tab pos="6184900" algn="ctr"/>
                  <a:tab pos="7353300" algn="ctr"/>
                </a:tabLst>
              </a:pPr>
              <a:r>
                <a:rPr lang="en-AU" sz="2400" dirty="0">
                  <a:latin typeface="Times New Roman" pitchFamily="18" charset="0"/>
                  <a:cs typeface="Times New Roman" pitchFamily="18" charset="0"/>
                </a:rPr>
                <a:t>		Earliest	Earliest	Latest	Latest		On</a:t>
              </a:r>
              <a:br>
                <a:rPr lang="en-AU" sz="2400" dirty="0">
                  <a:latin typeface="Times New Roman" pitchFamily="18" charset="0"/>
                  <a:cs typeface="Times New Roman" pitchFamily="18" charset="0"/>
                </a:rPr>
              </a:br>
              <a:r>
                <a:rPr lang="en-AU" sz="2400" dirty="0">
                  <a:latin typeface="Times New Roman" pitchFamily="18" charset="0"/>
                  <a:cs typeface="Times New Roman" pitchFamily="18" charset="0"/>
                </a:rPr>
                <a:t>		Start	Finish	Start	Finish	Slack	Critical</a:t>
              </a:r>
              <a:br>
                <a:rPr lang="en-AU" sz="2400" dirty="0">
                  <a:latin typeface="Times New Roman" pitchFamily="18" charset="0"/>
                  <a:cs typeface="Times New Roman" pitchFamily="18" charset="0"/>
                </a:rPr>
              </a:br>
              <a:r>
                <a:rPr lang="en-AU" sz="2400" dirty="0">
                  <a:latin typeface="Times New Roman" pitchFamily="18" charset="0"/>
                  <a:cs typeface="Times New Roman" pitchFamily="18" charset="0"/>
                </a:rPr>
                <a:t>	Activity	ES	EF	LS	LF	LS – ES	Path</a:t>
              </a:r>
            </a:p>
          </p:txBody>
        </p:sp>
        <p:sp>
          <p:nvSpPr>
            <p:cNvPr id="9" name="Text Box 7"/>
            <p:cNvSpPr txBox="1">
              <a:spLocks noChangeArrowheads="1"/>
            </p:cNvSpPr>
            <p:nvPr/>
          </p:nvSpPr>
          <p:spPr bwMode="auto">
            <a:xfrm>
              <a:off x="437" y="1911"/>
              <a:ext cx="4948" cy="1454"/>
            </a:xfrm>
            <a:prstGeom prst="rect">
              <a:avLst/>
            </a:prstGeom>
            <a:noFill/>
            <a:ln w="9525">
              <a:noFill/>
              <a:miter lim="800000"/>
              <a:headEnd/>
              <a:tailEnd/>
            </a:ln>
          </p:spPr>
          <p:txBody>
            <a:bodyPr>
              <a:spAutoFit/>
            </a:bodyPr>
            <a:lstStyle/>
            <a:p>
              <a:pPr>
                <a:tabLst>
                  <a:tab pos="355600" algn="r"/>
                  <a:tab pos="1524000" algn="r"/>
                  <a:tab pos="2603500" algn="r"/>
                  <a:tab pos="3771900" algn="r"/>
                  <a:tab pos="4927600" algn="r"/>
                  <a:tab pos="6096000" algn="r"/>
                  <a:tab pos="7442200" algn="r"/>
                </a:tabLst>
              </a:pPr>
              <a:r>
                <a:rPr lang="en-AU" sz="2400" dirty="0">
                  <a:latin typeface="Times New Roman" pitchFamily="18" charset="0"/>
                  <a:cs typeface="Times New Roman" pitchFamily="18" charset="0"/>
                </a:rPr>
                <a:t>	A</a:t>
              </a:r>
              <a:r>
                <a:rPr lang="en-AU" sz="2400" i="0" dirty="0">
                  <a:latin typeface="Times New Roman" pitchFamily="18" charset="0"/>
                  <a:cs typeface="Times New Roman" pitchFamily="18" charset="0"/>
                </a:rPr>
                <a:t>	</a:t>
              </a:r>
              <a:r>
                <a:rPr lang="en-AU" sz="2400" i="0" dirty="0">
                  <a:solidFill>
                    <a:srgbClr val="0000CC"/>
                  </a:solidFill>
                  <a:latin typeface="Times New Roman" pitchFamily="18" charset="0"/>
                  <a:cs typeface="Times New Roman" pitchFamily="18" charset="0"/>
                </a:rPr>
                <a:t>0</a:t>
              </a:r>
              <a:r>
                <a:rPr lang="en-AU" sz="2400" i="0" dirty="0">
                  <a:latin typeface="Times New Roman" pitchFamily="18" charset="0"/>
                  <a:cs typeface="Times New Roman" pitchFamily="18" charset="0"/>
                </a:rPr>
                <a:t>	</a:t>
              </a:r>
              <a:r>
                <a:rPr lang="en-AU" sz="2400" i="0" dirty="0" smtClean="0">
                  <a:latin typeface="Times New Roman" pitchFamily="18" charset="0"/>
                  <a:cs typeface="Times New Roman" pitchFamily="18" charset="0"/>
                </a:rPr>
                <a:t>8	</a:t>
              </a:r>
              <a:r>
                <a:rPr lang="en-AU" sz="2400" dirty="0" smtClean="0">
                  <a:latin typeface="Times New Roman" pitchFamily="18" charset="0"/>
                  <a:cs typeface="Times New Roman" pitchFamily="18" charset="0"/>
                </a:rPr>
                <a:t>3</a:t>
              </a:r>
              <a:r>
                <a:rPr lang="en-AU" sz="2400" i="0" dirty="0">
                  <a:latin typeface="Times New Roman" pitchFamily="18" charset="0"/>
                  <a:cs typeface="Times New Roman" pitchFamily="18" charset="0"/>
                </a:rPr>
                <a:t>	</a:t>
              </a:r>
              <a:r>
                <a:rPr lang="en-AU" sz="2400" dirty="0" smtClean="0">
                  <a:latin typeface="Times New Roman" pitchFamily="18" charset="0"/>
                  <a:cs typeface="Times New Roman" pitchFamily="18" charset="0"/>
                </a:rPr>
                <a:t>11</a:t>
              </a:r>
              <a:r>
                <a:rPr lang="en-AU" sz="2400" dirty="0">
                  <a:latin typeface="Times New Roman" pitchFamily="18" charset="0"/>
                  <a:cs typeface="Times New Roman" pitchFamily="18" charset="0"/>
                </a:rPr>
                <a:t>	</a:t>
              </a:r>
              <a:r>
                <a:rPr lang="en-AU" sz="2400" dirty="0" smtClean="0">
                  <a:latin typeface="Times New Roman" pitchFamily="18" charset="0"/>
                  <a:cs typeface="Times New Roman" pitchFamily="18" charset="0"/>
                </a:rPr>
                <a:t>              3            No</a:t>
              </a:r>
              <a:endParaRPr lang="en-AU" sz="2400" dirty="0">
                <a:latin typeface="Times New Roman" pitchFamily="18" charset="0"/>
                <a:cs typeface="Times New Roman" pitchFamily="18" charset="0"/>
              </a:endParaRPr>
            </a:p>
            <a:p>
              <a:pPr>
                <a:tabLst>
                  <a:tab pos="355600" algn="r"/>
                  <a:tab pos="1524000" algn="r"/>
                  <a:tab pos="2603500" algn="r"/>
                  <a:tab pos="3771900" algn="r"/>
                  <a:tab pos="4927600" algn="r"/>
                  <a:tab pos="6096000" algn="r"/>
                  <a:tab pos="7442200" algn="r"/>
                </a:tabLst>
              </a:pPr>
              <a:r>
                <a:rPr lang="en-AU" sz="2400" dirty="0">
                  <a:latin typeface="Times New Roman" pitchFamily="18" charset="0"/>
                  <a:cs typeface="Times New Roman" pitchFamily="18" charset="0"/>
                </a:rPr>
                <a:t>	B</a:t>
              </a:r>
              <a:r>
                <a:rPr lang="en-AU" sz="2400" i="0" dirty="0">
                  <a:latin typeface="Times New Roman" pitchFamily="18" charset="0"/>
                  <a:cs typeface="Times New Roman" pitchFamily="18" charset="0"/>
                </a:rPr>
                <a:t>	</a:t>
              </a:r>
              <a:r>
                <a:rPr lang="en-AU" sz="2400" i="0" dirty="0" smtClean="0">
                  <a:solidFill>
                    <a:srgbClr val="0000CC"/>
                  </a:solidFill>
                  <a:latin typeface="Times New Roman" pitchFamily="18" charset="0"/>
                  <a:cs typeface="Times New Roman" pitchFamily="18" charset="0"/>
                </a:rPr>
                <a:t>3</a:t>
              </a:r>
              <a:r>
                <a:rPr lang="en-AU" sz="2400" i="0" dirty="0">
                  <a:latin typeface="Times New Roman" pitchFamily="18" charset="0"/>
                  <a:cs typeface="Times New Roman" pitchFamily="18" charset="0"/>
                </a:rPr>
                <a:t>	</a:t>
              </a:r>
              <a:r>
                <a:rPr lang="en-AU" sz="2400" i="0" dirty="0" smtClean="0">
                  <a:latin typeface="Times New Roman" pitchFamily="18" charset="0"/>
                  <a:cs typeface="Times New Roman" pitchFamily="18" charset="0"/>
                </a:rPr>
                <a:t>15</a:t>
              </a:r>
              <a:r>
                <a:rPr lang="en-AU" sz="2400" i="0" dirty="0">
                  <a:latin typeface="Times New Roman" pitchFamily="18" charset="0"/>
                  <a:cs typeface="Times New Roman" pitchFamily="18" charset="0"/>
                </a:rPr>
                <a:t>	</a:t>
              </a:r>
              <a:r>
                <a:rPr lang="en-AU" sz="2400" dirty="0">
                  <a:solidFill>
                    <a:srgbClr val="0000CC"/>
                  </a:solidFill>
                  <a:latin typeface="Times New Roman" pitchFamily="18" charset="0"/>
                  <a:cs typeface="Times New Roman" pitchFamily="18" charset="0"/>
                </a:rPr>
                <a:t>6</a:t>
              </a:r>
              <a:r>
                <a:rPr lang="en-AU" sz="2400" i="0" dirty="0">
                  <a:latin typeface="Times New Roman" pitchFamily="18" charset="0"/>
                  <a:cs typeface="Times New Roman" pitchFamily="18" charset="0"/>
                </a:rPr>
                <a:t>	</a:t>
              </a:r>
              <a:r>
                <a:rPr lang="en-AU" sz="2400" dirty="0" smtClean="0">
                  <a:latin typeface="Times New Roman" pitchFamily="18" charset="0"/>
                  <a:cs typeface="Times New Roman" pitchFamily="18" charset="0"/>
                </a:rPr>
                <a:t>18</a:t>
              </a:r>
              <a:r>
                <a:rPr lang="en-AU" sz="2400" i="0" dirty="0">
                  <a:latin typeface="Times New Roman" pitchFamily="18" charset="0"/>
                  <a:cs typeface="Times New Roman" pitchFamily="18" charset="0"/>
                </a:rPr>
                <a:t>	</a:t>
              </a:r>
              <a:r>
                <a:rPr lang="en-AU" sz="2400" dirty="0">
                  <a:latin typeface="Times New Roman" pitchFamily="18" charset="0"/>
                  <a:cs typeface="Times New Roman" pitchFamily="18" charset="0"/>
                </a:rPr>
                <a:t>3	</a:t>
              </a:r>
              <a:r>
                <a:rPr lang="en-AU" sz="2400" dirty="0" smtClean="0">
                  <a:solidFill>
                    <a:srgbClr val="FF0000"/>
                  </a:solidFill>
                  <a:latin typeface="Times New Roman" pitchFamily="18" charset="0"/>
                  <a:cs typeface="Times New Roman" pitchFamily="18" charset="0"/>
                </a:rPr>
                <a:t> </a:t>
              </a:r>
              <a:r>
                <a:rPr lang="en-AU" sz="2400" dirty="0">
                  <a:latin typeface="Times New Roman" pitchFamily="18" charset="0"/>
                  <a:cs typeface="Times New Roman" pitchFamily="18" charset="0"/>
                </a:rPr>
                <a:t>No</a:t>
              </a:r>
            </a:p>
            <a:p>
              <a:pPr>
                <a:tabLst>
                  <a:tab pos="355600" algn="r"/>
                  <a:tab pos="1524000" algn="r"/>
                  <a:tab pos="2603500" algn="r"/>
                  <a:tab pos="3771900" algn="r"/>
                  <a:tab pos="4927600" algn="r"/>
                  <a:tab pos="6096000" algn="r"/>
                  <a:tab pos="7442200" algn="r"/>
                </a:tabLst>
              </a:pPr>
              <a:r>
                <a:rPr lang="en-AU" sz="2400" dirty="0">
                  <a:latin typeface="Times New Roman" pitchFamily="18" charset="0"/>
                  <a:cs typeface="Times New Roman" pitchFamily="18" charset="0"/>
                </a:rPr>
                <a:t>	C</a:t>
              </a:r>
              <a:r>
                <a:rPr lang="en-AU" sz="2400" i="0" dirty="0">
                  <a:latin typeface="Times New Roman" pitchFamily="18" charset="0"/>
                  <a:cs typeface="Times New Roman" pitchFamily="18" charset="0"/>
                </a:rPr>
                <a:t>	</a:t>
              </a:r>
              <a:r>
                <a:rPr lang="en-AU" sz="2400" dirty="0">
                  <a:solidFill>
                    <a:srgbClr val="0000CC"/>
                  </a:solidFill>
                  <a:latin typeface="Times New Roman" pitchFamily="18" charset="0"/>
                  <a:cs typeface="Times New Roman" pitchFamily="18" charset="0"/>
                </a:rPr>
                <a:t>9</a:t>
              </a:r>
              <a:r>
                <a:rPr lang="en-AU" sz="2400" i="0" dirty="0">
                  <a:latin typeface="Times New Roman" pitchFamily="18" charset="0"/>
                  <a:cs typeface="Times New Roman" pitchFamily="18" charset="0"/>
                </a:rPr>
                <a:t>	</a:t>
              </a:r>
              <a:r>
                <a:rPr lang="en-AU" sz="2400" dirty="0" smtClean="0">
                  <a:latin typeface="Times New Roman" pitchFamily="18" charset="0"/>
                  <a:cs typeface="Times New Roman" pitchFamily="18" charset="0"/>
                </a:rPr>
                <a:t>13</a:t>
              </a:r>
              <a:r>
                <a:rPr lang="en-AU" sz="2400" i="0" dirty="0">
                  <a:latin typeface="Times New Roman" pitchFamily="18" charset="0"/>
                  <a:cs typeface="Times New Roman" pitchFamily="18" charset="0"/>
                </a:rPr>
                <a:t>	</a:t>
              </a:r>
              <a:r>
                <a:rPr lang="en-AU" sz="2400" dirty="0" smtClean="0">
                  <a:solidFill>
                    <a:srgbClr val="0000CC"/>
                  </a:solidFill>
                  <a:latin typeface="Times New Roman" pitchFamily="18" charset="0"/>
                  <a:cs typeface="Times New Roman" pitchFamily="18" charset="0"/>
                </a:rPr>
                <a:t>14</a:t>
              </a:r>
              <a:r>
                <a:rPr lang="en-AU" sz="2400" i="0" dirty="0">
                  <a:latin typeface="Times New Roman" pitchFamily="18" charset="0"/>
                  <a:cs typeface="Times New Roman" pitchFamily="18" charset="0"/>
                </a:rPr>
                <a:t>	</a:t>
              </a:r>
              <a:r>
                <a:rPr lang="en-AU" sz="2400" dirty="0" smtClean="0">
                  <a:latin typeface="Times New Roman" pitchFamily="18" charset="0"/>
                  <a:cs typeface="Times New Roman" pitchFamily="18" charset="0"/>
                </a:rPr>
                <a:t>18</a:t>
              </a:r>
              <a:r>
                <a:rPr lang="en-AU" sz="2400" i="0" dirty="0">
                  <a:latin typeface="Times New Roman" pitchFamily="18" charset="0"/>
                  <a:cs typeface="Times New Roman" pitchFamily="18" charset="0"/>
                </a:rPr>
                <a:t>	</a:t>
              </a:r>
              <a:r>
                <a:rPr lang="en-AU" sz="2400" dirty="0">
                  <a:latin typeface="Times New Roman" pitchFamily="18" charset="0"/>
                  <a:cs typeface="Times New Roman" pitchFamily="18" charset="0"/>
                </a:rPr>
                <a:t>5	</a:t>
              </a:r>
              <a:r>
                <a:rPr lang="en-AU" sz="2400" dirty="0" smtClean="0">
                  <a:latin typeface="Times New Roman" pitchFamily="18" charset="0"/>
                  <a:cs typeface="Times New Roman" pitchFamily="18" charset="0"/>
                </a:rPr>
                <a:t>No</a:t>
              </a:r>
              <a:endParaRPr lang="en-AU" sz="2400" dirty="0">
                <a:latin typeface="Times New Roman" pitchFamily="18" charset="0"/>
                <a:cs typeface="Times New Roman" pitchFamily="18" charset="0"/>
              </a:endParaRPr>
            </a:p>
            <a:p>
              <a:pPr>
                <a:tabLst>
                  <a:tab pos="355600" algn="r"/>
                  <a:tab pos="1524000" algn="r"/>
                  <a:tab pos="2603500" algn="r"/>
                  <a:tab pos="3771900" algn="r"/>
                  <a:tab pos="4927600" algn="r"/>
                  <a:tab pos="6096000" algn="r"/>
                  <a:tab pos="7442200" algn="r"/>
                </a:tabLst>
              </a:pPr>
              <a:r>
                <a:rPr lang="en-AU" sz="2400" dirty="0">
                  <a:latin typeface="Times New Roman" pitchFamily="18" charset="0"/>
                  <a:cs typeface="Times New Roman" pitchFamily="18" charset="0"/>
                </a:rPr>
                <a:t>	D</a:t>
              </a:r>
              <a:r>
                <a:rPr lang="en-AU" sz="2400" i="0" dirty="0">
                  <a:latin typeface="Times New Roman" pitchFamily="18" charset="0"/>
                  <a:cs typeface="Times New Roman" pitchFamily="18" charset="0"/>
                </a:rPr>
                <a:t>	</a:t>
              </a:r>
              <a:r>
                <a:rPr lang="en-AU" sz="2400" i="0" dirty="0" smtClean="0">
                  <a:solidFill>
                    <a:srgbClr val="0000CC"/>
                  </a:solidFill>
                  <a:latin typeface="Times New Roman" pitchFamily="18" charset="0"/>
                  <a:cs typeface="Times New Roman" pitchFamily="18" charset="0"/>
                </a:rPr>
                <a:t>15</a:t>
              </a:r>
              <a:r>
                <a:rPr lang="en-AU" sz="2400" i="0" dirty="0">
                  <a:latin typeface="Times New Roman" pitchFamily="18" charset="0"/>
                  <a:cs typeface="Times New Roman" pitchFamily="18" charset="0"/>
                </a:rPr>
                <a:t>	</a:t>
              </a:r>
              <a:r>
                <a:rPr lang="en-AU" sz="2400" i="0" dirty="0" smtClean="0">
                  <a:latin typeface="Times New Roman" pitchFamily="18" charset="0"/>
                  <a:cs typeface="Times New Roman" pitchFamily="18" charset="0"/>
                </a:rPr>
                <a:t>21</a:t>
              </a:r>
              <a:r>
                <a:rPr lang="en-AU" sz="2400" i="0" dirty="0">
                  <a:latin typeface="Times New Roman" pitchFamily="18" charset="0"/>
                  <a:cs typeface="Times New Roman" pitchFamily="18" charset="0"/>
                </a:rPr>
                <a:t>	</a:t>
              </a:r>
              <a:r>
                <a:rPr lang="en-AU" sz="2400" i="0" dirty="0" smtClean="0">
                  <a:solidFill>
                    <a:srgbClr val="0000CC"/>
                  </a:solidFill>
                  <a:latin typeface="Times New Roman" pitchFamily="18" charset="0"/>
                  <a:cs typeface="Times New Roman" pitchFamily="18" charset="0"/>
                </a:rPr>
                <a:t>15</a:t>
              </a:r>
              <a:r>
                <a:rPr lang="en-AU" sz="2400" i="0" dirty="0">
                  <a:latin typeface="Times New Roman" pitchFamily="18" charset="0"/>
                  <a:cs typeface="Times New Roman" pitchFamily="18" charset="0"/>
                </a:rPr>
                <a:t>	</a:t>
              </a:r>
              <a:r>
                <a:rPr lang="en-AU" sz="2400" i="0" dirty="0" smtClean="0">
                  <a:latin typeface="Times New Roman" pitchFamily="18" charset="0"/>
                  <a:cs typeface="Times New Roman" pitchFamily="18" charset="0"/>
                </a:rPr>
                <a:t>21</a:t>
              </a:r>
              <a:r>
                <a:rPr lang="en-AU" sz="2400" i="0" dirty="0">
                  <a:latin typeface="Times New Roman" pitchFamily="18" charset="0"/>
                  <a:cs typeface="Times New Roman" pitchFamily="18" charset="0"/>
                </a:rPr>
                <a:t>	</a:t>
              </a:r>
              <a:r>
                <a:rPr lang="en-AU" sz="2400" dirty="0">
                  <a:latin typeface="Times New Roman" pitchFamily="18" charset="0"/>
                  <a:cs typeface="Times New Roman" pitchFamily="18" charset="0"/>
                </a:rPr>
                <a:t>3	No</a:t>
              </a:r>
            </a:p>
            <a:p>
              <a:pPr>
                <a:tabLst>
                  <a:tab pos="355600" algn="r"/>
                  <a:tab pos="1524000" algn="r"/>
                  <a:tab pos="2603500" algn="r"/>
                  <a:tab pos="3771900" algn="r"/>
                  <a:tab pos="4927600" algn="r"/>
                  <a:tab pos="6096000" algn="r"/>
                  <a:tab pos="7442200" algn="r"/>
                </a:tabLst>
              </a:pPr>
              <a:r>
                <a:rPr lang="en-AU" sz="2400" dirty="0">
                  <a:latin typeface="Times New Roman" pitchFamily="18" charset="0"/>
                  <a:cs typeface="Times New Roman" pitchFamily="18" charset="0"/>
                </a:rPr>
                <a:t>	E</a:t>
              </a:r>
              <a:r>
                <a:rPr lang="en-AU" sz="2400" i="0" dirty="0">
                  <a:latin typeface="Times New Roman" pitchFamily="18" charset="0"/>
                  <a:cs typeface="Times New Roman" pitchFamily="18" charset="0"/>
                </a:rPr>
                <a:t>	</a:t>
              </a:r>
              <a:r>
                <a:rPr lang="en-AU" sz="2400" i="0" dirty="0" smtClean="0">
                  <a:solidFill>
                    <a:srgbClr val="0000CC"/>
                  </a:solidFill>
                  <a:latin typeface="Times New Roman" pitchFamily="18" charset="0"/>
                  <a:cs typeface="Times New Roman" pitchFamily="18" charset="0"/>
                </a:rPr>
                <a:t>21</a:t>
              </a:r>
              <a:r>
                <a:rPr lang="en-AU" sz="2400" i="0" dirty="0">
                  <a:latin typeface="Times New Roman" pitchFamily="18" charset="0"/>
                  <a:cs typeface="Times New Roman" pitchFamily="18" charset="0"/>
                </a:rPr>
                <a:t>	</a:t>
              </a:r>
              <a:r>
                <a:rPr lang="en-AU" sz="2400" i="0" dirty="0" smtClean="0">
                  <a:latin typeface="Times New Roman" pitchFamily="18" charset="0"/>
                  <a:cs typeface="Times New Roman" pitchFamily="18" charset="0"/>
                </a:rPr>
                <a:t>27</a:t>
              </a:r>
              <a:r>
                <a:rPr lang="en-AU" sz="2400" i="0" dirty="0">
                  <a:latin typeface="Times New Roman" pitchFamily="18" charset="0"/>
                  <a:cs typeface="Times New Roman" pitchFamily="18" charset="0"/>
                </a:rPr>
                <a:t>	</a:t>
              </a:r>
              <a:r>
                <a:rPr lang="en-AU" sz="2400" i="0" dirty="0" smtClean="0">
                  <a:solidFill>
                    <a:srgbClr val="0000CC"/>
                  </a:solidFill>
                  <a:latin typeface="Times New Roman" pitchFamily="18" charset="0"/>
                  <a:cs typeface="Times New Roman" pitchFamily="18" charset="0"/>
                </a:rPr>
                <a:t>24</a:t>
              </a:r>
              <a:r>
                <a:rPr lang="en-AU" sz="2400" i="0" dirty="0">
                  <a:latin typeface="Times New Roman" pitchFamily="18" charset="0"/>
                  <a:cs typeface="Times New Roman" pitchFamily="18" charset="0"/>
                </a:rPr>
                <a:t>	</a:t>
              </a:r>
              <a:r>
                <a:rPr lang="en-AU" sz="2400" i="0" dirty="0" smtClean="0">
                  <a:latin typeface="Times New Roman" pitchFamily="18" charset="0"/>
                  <a:cs typeface="Times New Roman" pitchFamily="18" charset="0"/>
                </a:rPr>
                <a:t>30</a:t>
              </a:r>
              <a:r>
                <a:rPr lang="en-AU" sz="2400" i="0" dirty="0">
                  <a:latin typeface="Times New Roman" pitchFamily="18" charset="0"/>
                  <a:cs typeface="Times New Roman" pitchFamily="18" charset="0"/>
                </a:rPr>
                <a:t>	</a:t>
              </a:r>
              <a:r>
                <a:rPr lang="en-AU" sz="2400" i="0" dirty="0" smtClean="0">
                  <a:latin typeface="Times New Roman" pitchFamily="18" charset="0"/>
                  <a:cs typeface="Times New Roman" pitchFamily="18" charset="0"/>
                </a:rPr>
                <a:t>3</a:t>
              </a:r>
              <a:r>
                <a:rPr lang="en-AU" sz="2400" dirty="0">
                  <a:latin typeface="Times New Roman" pitchFamily="18" charset="0"/>
                  <a:cs typeface="Times New Roman" pitchFamily="18" charset="0"/>
                </a:rPr>
                <a:t>	</a:t>
              </a:r>
              <a:r>
                <a:rPr lang="en-AU" sz="2400" dirty="0" smtClean="0">
                  <a:latin typeface="Times New Roman" pitchFamily="18" charset="0"/>
                  <a:cs typeface="Times New Roman" pitchFamily="18" charset="0"/>
                </a:rPr>
                <a:t>No</a:t>
              </a:r>
              <a:endParaRPr lang="en-AU" sz="2400" dirty="0">
                <a:latin typeface="Times New Roman" pitchFamily="18" charset="0"/>
                <a:cs typeface="Times New Roman" pitchFamily="18" charset="0"/>
              </a:endParaRPr>
            </a:p>
            <a:p>
              <a:pPr>
                <a:tabLst>
                  <a:tab pos="355600" algn="r"/>
                  <a:tab pos="1524000" algn="r"/>
                  <a:tab pos="2603500" algn="r"/>
                  <a:tab pos="3771900" algn="r"/>
                  <a:tab pos="4927600" algn="r"/>
                  <a:tab pos="6096000" algn="r"/>
                  <a:tab pos="7442200" algn="r"/>
                </a:tabLst>
              </a:pPr>
              <a:r>
                <a:rPr lang="en-AU" sz="2400" dirty="0">
                  <a:latin typeface="Times New Roman" pitchFamily="18" charset="0"/>
                  <a:cs typeface="Times New Roman" pitchFamily="18" charset="0"/>
                </a:rPr>
                <a:t>	F</a:t>
              </a:r>
              <a:r>
                <a:rPr lang="en-AU" sz="2400" i="0" dirty="0">
                  <a:latin typeface="Times New Roman" pitchFamily="18" charset="0"/>
                  <a:cs typeface="Times New Roman" pitchFamily="18" charset="0"/>
                </a:rPr>
                <a:t>	</a:t>
              </a:r>
              <a:r>
                <a:rPr lang="en-AU" sz="2400" i="0" dirty="0" smtClean="0">
                  <a:solidFill>
                    <a:srgbClr val="0000CC"/>
                  </a:solidFill>
                  <a:latin typeface="Times New Roman" pitchFamily="18" charset="0"/>
                  <a:cs typeface="Times New Roman" pitchFamily="18" charset="0"/>
                </a:rPr>
                <a:t>15</a:t>
              </a:r>
              <a:r>
                <a:rPr lang="en-AU" sz="2400" i="0" dirty="0">
                  <a:latin typeface="Times New Roman" pitchFamily="18" charset="0"/>
                  <a:cs typeface="Times New Roman" pitchFamily="18" charset="0"/>
                </a:rPr>
                <a:t>	</a:t>
              </a:r>
              <a:r>
                <a:rPr lang="en-AU" sz="2400" dirty="0" smtClean="0">
                  <a:latin typeface="Times New Roman" pitchFamily="18" charset="0"/>
                  <a:cs typeface="Times New Roman" pitchFamily="18" charset="0"/>
                </a:rPr>
                <a:t>27</a:t>
              </a:r>
              <a:r>
                <a:rPr lang="en-AU" sz="2400" i="0" dirty="0">
                  <a:latin typeface="Times New Roman" pitchFamily="18" charset="0"/>
                  <a:cs typeface="Times New Roman" pitchFamily="18" charset="0"/>
                </a:rPr>
                <a:t>	</a:t>
              </a:r>
              <a:r>
                <a:rPr lang="en-AU" sz="2400" i="0" dirty="0" smtClean="0">
                  <a:solidFill>
                    <a:srgbClr val="0000CC"/>
                  </a:solidFill>
                  <a:latin typeface="Times New Roman" pitchFamily="18" charset="0"/>
                  <a:cs typeface="Times New Roman" pitchFamily="18" charset="0"/>
                </a:rPr>
                <a:t>18</a:t>
              </a:r>
              <a:r>
                <a:rPr lang="en-AU" sz="2400" i="0" dirty="0">
                  <a:latin typeface="Times New Roman" pitchFamily="18" charset="0"/>
                  <a:cs typeface="Times New Roman" pitchFamily="18" charset="0"/>
                </a:rPr>
                <a:t>	</a:t>
              </a:r>
              <a:r>
                <a:rPr lang="en-AU" sz="2400" i="0" dirty="0" smtClean="0">
                  <a:latin typeface="Times New Roman" pitchFamily="18" charset="0"/>
                  <a:cs typeface="Times New Roman" pitchFamily="18" charset="0"/>
                </a:rPr>
                <a:t>30</a:t>
              </a:r>
              <a:r>
                <a:rPr lang="en-AU" sz="2400" i="0" dirty="0">
                  <a:latin typeface="Times New Roman" pitchFamily="18" charset="0"/>
                  <a:cs typeface="Times New Roman" pitchFamily="18" charset="0"/>
                </a:rPr>
                <a:t>	</a:t>
              </a:r>
              <a:r>
                <a:rPr lang="en-AU" sz="2400" dirty="0">
                  <a:latin typeface="Times New Roman" pitchFamily="18" charset="0"/>
                  <a:cs typeface="Times New Roman" pitchFamily="18" charset="0"/>
                </a:rPr>
                <a:t>3	</a:t>
              </a:r>
              <a:r>
                <a:rPr lang="en-AU" sz="2400" dirty="0" smtClean="0">
                  <a:solidFill>
                    <a:srgbClr val="FF0000"/>
                  </a:solidFill>
                  <a:latin typeface="Times New Roman" pitchFamily="18" charset="0"/>
                  <a:cs typeface="Times New Roman" pitchFamily="18" charset="0"/>
                </a:rPr>
                <a:t> </a:t>
              </a:r>
              <a:r>
                <a:rPr lang="en-AU" sz="2400" dirty="0">
                  <a:latin typeface="Times New Roman" pitchFamily="18" charset="0"/>
                  <a:cs typeface="Times New Roman" pitchFamily="18" charset="0"/>
                </a:rPr>
                <a:t>No</a:t>
              </a:r>
            </a:p>
          </p:txBody>
        </p:sp>
        <p:sp>
          <p:nvSpPr>
            <p:cNvPr id="10" name="Line 8"/>
            <p:cNvSpPr>
              <a:spLocks noChangeShapeType="1"/>
            </p:cNvSpPr>
            <p:nvPr/>
          </p:nvSpPr>
          <p:spPr bwMode="auto">
            <a:xfrm>
              <a:off x="408" y="1888"/>
              <a:ext cx="4952" cy="0"/>
            </a:xfrm>
            <a:prstGeom prst="line">
              <a:avLst/>
            </a:prstGeom>
            <a:noFill/>
            <a:ln w="38100">
              <a:solidFill>
                <a:schemeClr val="tx1"/>
              </a:solidFill>
              <a:round/>
              <a:headEnd/>
              <a:tailEnd/>
            </a:ln>
          </p:spPr>
          <p:txBody>
            <a:bodyPr/>
            <a:lstStyle/>
            <a:p>
              <a:endParaRPr lang="en-US" sz="2400">
                <a:latin typeface="Times New Roman" pitchFamily="18" charset="0"/>
                <a:cs typeface="Times New Roman" pitchFamily="18" charset="0"/>
              </a:endParaRPr>
            </a:p>
          </p:txBody>
        </p:sp>
      </p:grpSp>
      <p:sp>
        <p:nvSpPr>
          <p:cNvPr id="12" name="Rectangle 11"/>
          <p:cNvSpPr/>
          <p:nvPr/>
        </p:nvSpPr>
        <p:spPr>
          <a:xfrm>
            <a:off x="467544" y="764704"/>
            <a:ext cx="5884937" cy="523220"/>
          </a:xfrm>
          <a:prstGeom prst="rect">
            <a:avLst/>
          </a:prstGeom>
          <a:solidFill>
            <a:srgbClr val="FFFF00"/>
          </a:solidFill>
        </p:spPr>
        <p:txBody>
          <a:bodyPr wrap="square">
            <a:spAutoFit/>
          </a:bodyPr>
          <a:lstStyle/>
          <a:p>
            <a:pPr lvl="0">
              <a:spcBef>
                <a:spcPct val="0"/>
              </a:spcBef>
              <a:defRPr/>
            </a:pPr>
            <a:r>
              <a:rPr lang="en-US" sz="2800" b="1" i="1" dirty="0" smtClean="0">
                <a:latin typeface="Times New Roman" pitchFamily="18" charset="0"/>
                <a:cs typeface="Times New Roman" pitchFamily="18" charset="0"/>
              </a:rPr>
              <a:t>Computing Slack Time (Float Time)</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4530" name="Rectangle 2"/>
          <p:cNvSpPr>
            <a:spLocks noGrp="1" noChangeArrowheads="1"/>
          </p:cNvSpPr>
          <p:nvPr>
            <p:ph type="body" idx="1"/>
          </p:nvPr>
        </p:nvSpPr>
        <p:spPr>
          <a:xfrm>
            <a:off x="152400" y="1046162"/>
            <a:ext cx="8382000" cy="935038"/>
          </a:xfrm>
          <a:solidFill>
            <a:srgbClr val="F8F9BD"/>
          </a:solidFill>
          <a:ln>
            <a:solidFill>
              <a:schemeClr val="tx2"/>
            </a:solidFill>
          </a:ln>
          <a:effectLst>
            <a:outerShdw dist="107763" dir="18900000" algn="ctr" rotWithShape="0">
              <a:schemeClr val="bg2">
                <a:alpha val="50000"/>
              </a:schemeClr>
            </a:outerShdw>
          </a:effectLst>
        </p:spPr>
        <p:txBody>
          <a:bodyPr>
            <a:noAutofit/>
          </a:bodyPr>
          <a:lstStyle/>
          <a:p>
            <a:pPr marL="0" indent="0" algn="justLow">
              <a:lnSpc>
                <a:spcPct val="100000"/>
              </a:lnSpc>
              <a:buClr>
                <a:srgbClr val="CC3300"/>
              </a:buClr>
              <a:buSzTx/>
              <a:buFontTx/>
              <a:buNone/>
              <a:defRPr/>
            </a:pPr>
            <a:r>
              <a:rPr lang="en-US" sz="2000" dirty="0" smtClean="0">
                <a:latin typeface="Times New Roman" panose="02020603050405020304" pitchFamily="18" charset="0"/>
                <a:cs typeface="Times New Roman" panose="02020603050405020304" pitchFamily="18" charset="0"/>
              </a:rPr>
              <a:t>Given the precedence network for a small engineering project with activity durations in working days, it is required to compute the activity times (ES, EF, LS, and LF) and total floats (TF) and then indicate the critical activities.</a:t>
            </a:r>
          </a:p>
        </p:txBody>
      </p:sp>
      <p:sp>
        <p:nvSpPr>
          <p:cNvPr id="7" name="Rectangle 3"/>
          <p:cNvSpPr>
            <a:spLocks noChangeArrowheads="1"/>
          </p:cNvSpPr>
          <p:nvPr/>
        </p:nvSpPr>
        <p:spPr bwMode="auto">
          <a:xfrm>
            <a:off x="152400" y="152400"/>
            <a:ext cx="1676400" cy="515938"/>
          </a:xfrm>
          <a:prstGeom prst="rect">
            <a:avLst/>
          </a:prstGeom>
          <a:solidFill>
            <a:schemeClr val="bg1"/>
          </a:solidFill>
          <a:ln w="9525">
            <a:solidFill>
              <a:schemeClr val="tx2"/>
            </a:solidFill>
            <a:miter lim="800000"/>
            <a:headEnd/>
            <a:tailEnd/>
          </a:ln>
          <a:effectLst/>
        </p:spPr>
        <p:txBody>
          <a:bodyPr lIns="0" tIns="0" rIns="0" bIns="0"/>
          <a:lstStyle/>
          <a:p>
            <a:pPr algn="l">
              <a:spcBef>
                <a:spcPct val="20000"/>
              </a:spcBef>
              <a:buClr>
                <a:srgbClr val="CC3300"/>
              </a:buClr>
              <a:buSzPct val="120000"/>
              <a:defRPr/>
            </a:pPr>
            <a:r>
              <a:rPr lang="en-US" sz="2800" b="1" i="1" u="sng" dirty="0" smtClean="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Example 2</a:t>
            </a:r>
            <a:endParaRPr lang="de-DE" sz="1900" b="1" i="1" u="sng" dirty="0">
              <a:solidFill>
                <a:srgbClr val="CC3300"/>
              </a:solidFill>
              <a:latin typeface="Times New Roman" panose="02020603050405020304" pitchFamily="18" charset="0"/>
              <a:cs typeface="Times New Roman" panose="02020603050405020304" pitchFamily="18" charset="0"/>
            </a:endParaRPr>
          </a:p>
        </p:txBody>
      </p:sp>
      <p:graphicFrame>
        <p:nvGraphicFramePr>
          <p:cNvPr id="2" name="Object 1"/>
          <p:cNvGraphicFramePr>
            <a:graphicFrameLocks noChangeAspect="1"/>
          </p:cNvGraphicFramePr>
          <p:nvPr>
            <p:extLst>
              <p:ext uri="{D42A27DB-BD31-4B8C-83A1-F6EECF244321}">
                <p14:modId xmlns:p14="http://schemas.microsoft.com/office/powerpoint/2010/main" xmlns="" val="3857372805"/>
              </p:ext>
            </p:extLst>
          </p:nvPr>
        </p:nvGraphicFramePr>
        <p:xfrm>
          <a:off x="534988" y="2092325"/>
          <a:ext cx="8161337" cy="4262438"/>
        </p:xfrm>
        <a:graphic>
          <a:graphicData uri="http://schemas.openxmlformats.org/presentationml/2006/ole">
            <p:oleObj spid="_x0000_s9253" name="Worksheet" r:id="rId3" imgW="6476923" imgH="3436560" progId="Excel.Sheet.8">
              <p:embed/>
            </p:oleObj>
          </a:graphicData>
        </a:graphic>
      </p:graphicFrame>
      <p:graphicFrame>
        <p:nvGraphicFramePr>
          <p:cNvPr id="6" name="Group 20"/>
          <p:cNvGraphicFramePr>
            <a:graphicFrameLocks/>
          </p:cNvGraphicFramePr>
          <p:nvPr>
            <p:extLst>
              <p:ext uri="{D42A27DB-BD31-4B8C-83A1-F6EECF244321}">
                <p14:modId xmlns:p14="http://schemas.microsoft.com/office/powerpoint/2010/main" xmlns="" val="214567323"/>
              </p:ext>
            </p:extLst>
          </p:nvPr>
        </p:nvGraphicFramePr>
        <p:xfrm>
          <a:off x="7548237" y="228600"/>
          <a:ext cx="1291702" cy="762000"/>
        </p:xfrm>
        <a:graphic>
          <a:graphicData uri="http://schemas.openxmlformats.org/drawingml/2006/table">
            <a:tbl>
              <a:tblPr rtl="1"/>
              <a:tblGrid>
                <a:gridCol w="416666"/>
                <a:gridCol w="481031"/>
                <a:gridCol w="25400"/>
                <a:gridCol w="368605"/>
              </a:tblGrid>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EF</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D</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lumMod val="40000"/>
                        <a:lumOff val="60000"/>
                      </a:schemeClr>
                    </a:solidFill>
                  </a:tcPr>
                </a:tc>
                <a:tc hMerge="1">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ES</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r>
              <a:tr h="26670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rPr>
                        <a:t>FF</a:t>
                      </a: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3">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defRPr/>
                      </a:pPr>
                      <a:r>
                        <a:rPr kumimoji="0" lang="en-US" sz="1200" b="1" i="0" u="none" strike="noStrike" cap="none" normalizeH="0" baseline="0" dirty="0" smtClean="0">
                          <a:ln>
                            <a:noFill/>
                          </a:ln>
                          <a:solidFill>
                            <a:schemeClr val="tx1"/>
                          </a:solidFill>
                          <a:effectLst/>
                          <a:latin typeface="Times New Roman" pitchFamily="18" charset="0"/>
                          <a:cs typeface="Times New Roman" pitchFamily="18" charset="0"/>
                        </a:rPr>
                        <a:t>Activity ID</a:t>
                      </a: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endParaRPr lang="en-US"/>
                    </a:p>
                  </a:txBody>
                  <a:tcPr/>
                </a:tc>
                <a:tc hMerge="1">
                  <a:txBody>
                    <a:bodyPr/>
                    <a:lstStyle/>
                    <a:p>
                      <a:pPr rtl="1"/>
                      <a:endParaRPr lang="ar-SA"/>
                    </a:p>
                  </a:txBody>
                  <a:tcPr/>
                </a:tc>
              </a:tr>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LF</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cs typeface="Times New Roman" pitchFamily="18" charset="0"/>
                        </a:rPr>
                        <a:t>TF</a:t>
                      </a:r>
                      <a:endParaRPr kumimoji="0" lang="en-US" sz="2400" b="0" i="0" u="none" strike="noStrike" cap="none" normalizeH="0" baseline="0" dirty="0" smtClean="0">
                        <a:ln>
                          <a:noFill/>
                        </a:ln>
                        <a:solidFill>
                          <a:schemeClr val="accent6"/>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LS</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pPr rtl="1"/>
                      <a:endParaRPr lang="ar-SA"/>
                    </a:p>
                  </a:txBody>
                  <a:tcPr/>
                </a:tc>
              </a:tr>
            </a:tbl>
          </a:graphicData>
        </a:graphic>
      </p:graphicFrame>
    </p:spTree>
    <p:extLst>
      <p:ext uri="{BB962C8B-B14F-4D97-AF65-F5344CB8AC3E}">
        <p14:creationId xmlns:p14="http://schemas.microsoft.com/office/powerpoint/2010/main" xmlns="" val="1454290842"/>
      </p:ext>
    </p:extLst>
  </p:cSld>
  <p:clrMapOvr>
    <a:masterClrMapping/>
  </p:clrMapOvr>
  <p:transition spd="slow"/>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00" y="247650"/>
            <a:ext cx="1905000" cy="639762"/>
          </a:xfrm>
        </p:spPr>
        <p:txBody>
          <a:bodyPr>
            <a:normAutofit fontScale="90000"/>
          </a:bodyPr>
          <a:lstStyle/>
          <a:p>
            <a:pPr>
              <a:spcBef>
                <a:spcPts val="0"/>
              </a:spcBef>
            </a:pPr>
            <a:r>
              <a:rPr lang="en-US" sz="3200" b="1" i="1" u="sng" dirty="0" smtClean="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Example 2</a:t>
            </a:r>
            <a:endParaRPr lang="ar-SA" sz="3200" b="1" i="1" u="sng" dirty="0">
              <a:latin typeface="Times New Roman" panose="02020603050405020304" pitchFamily="18" charset="0"/>
              <a:cs typeface="Times New Roman" panose="02020603050405020304" pitchFamily="18" charset="0"/>
            </a:endParaRPr>
          </a:p>
        </p:txBody>
      </p:sp>
      <p:graphicFrame>
        <p:nvGraphicFramePr>
          <p:cNvPr id="6" name="Object 5"/>
          <p:cNvGraphicFramePr>
            <a:graphicFrameLocks noChangeAspect="1"/>
          </p:cNvGraphicFramePr>
          <p:nvPr>
            <p:extLst>
              <p:ext uri="{D42A27DB-BD31-4B8C-83A1-F6EECF244321}">
                <p14:modId xmlns:p14="http://schemas.microsoft.com/office/powerpoint/2010/main" xmlns="" val="3567877802"/>
              </p:ext>
            </p:extLst>
          </p:nvPr>
        </p:nvGraphicFramePr>
        <p:xfrm>
          <a:off x="152401" y="1447800"/>
          <a:ext cx="8628700" cy="4343400"/>
        </p:xfrm>
        <a:graphic>
          <a:graphicData uri="http://schemas.openxmlformats.org/presentationml/2006/ole">
            <p:oleObj spid="_x0000_s10277" name="Worksheet" r:id="rId3" imgW="6553200" imgH="3438581" progId="Excel.Sheet.8">
              <p:embed/>
            </p:oleObj>
          </a:graphicData>
        </a:graphic>
      </p:graphicFrame>
      <p:sp>
        <p:nvSpPr>
          <p:cNvPr id="7" name="TextBox 5"/>
          <p:cNvSpPr txBox="1">
            <a:spLocks noChangeArrowheads="1"/>
          </p:cNvSpPr>
          <p:nvPr/>
        </p:nvSpPr>
        <p:spPr bwMode="auto">
          <a:xfrm>
            <a:off x="1981200" y="381000"/>
            <a:ext cx="5943600" cy="461665"/>
          </a:xfrm>
          <a:prstGeom prst="rect">
            <a:avLst/>
          </a:prstGeom>
          <a:solidFill>
            <a:srgbClr val="F8F9BD"/>
          </a:solidFill>
          <a:ln w="9525">
            <a:solidFill>
              <a:schemeClr val="tx1"/>
            </a:solidFill>
            <a:miter lim="800000"/>
            <a:headEnd/>
            <a:tailEnd/>
          </a:ln>
        </p:spPr>
        <p:txBody>
          <a:bodyPr wrap="square">
            <a:spAutoFit/>
          </a:bodyPr>
          <a:lstStyle/>
          <a:p>
            <a:pPr algn="just"/>
            <a:r>
              <a:rPr lang="en-US" sz="2400" b="0" dirty="0">
                <a:latin typeface="Times New Roman" panose="02020603050405020304" pitchFamily="18" charset="0"/>
                <a:ea typeface="Times New Roman" panose="02020603050405020304" pitchFamily="18" charset="0"/>
                <a:cs typeface="Times New Roman" panose="02020603050405020304" pitchFamily="18" charset="0"/>
              </a:rPr>
              <a:t>Calculate the </a:t>
            </a:r>
            <a:r>
              <a:rPr lang="en-US" sz="2400" b="0" dirty="0" smtClean="0">
                <a:latin typeface="Times New Roman" panose="02020603050405020304" pitchFamily="18" charset="0"/>
                <a:ea typeface="Times New Roman" panose="02020603050405020304" pitchFamily="18" charset="0"/>
                <a:cs typeface="Times New Roman" panose="02020603050405020304" pitchFamily="18" charset="0"/>
              </a:rPr>
              <a:t>Early </a:t>
            </a:r>
            <a:r>
              <a:rPr lang="en-US" sz="2400" b="0" dirty="0">
                <a:latin typeface="Times New Roman" panose="02020603050405020304" pitchFamily="18" charset="0"/>
                <a:ea typeface="Times New Roman" panose="02020603050405020304" pitchFamily="18" charset="0"/>
                <a:cs typeface="Times New Roman" panose="02020603050405020304" pitchFamily="18" charset="0"/>
              </a:rPr>
              <a:t>activity times </a:t>
            </a:r>
            <a:r>
              <a:rPr lang="en-US" sz="2400" b="0" dirty="0" smtClean="0">
                <a:latin typeface="Times New Roman" panose="02020603050405020304" pitchFamily="18" charset="0"/>
                <a:ea typeface="Times New Roman" panose="02020603050405020304" pitchFamily="18" charset="0"/>
                <a:cs typeface="Times New Roman" panose="02020603050405020304" pitchFamily="18" charset="0"/>
              </a:rPr>
              <a:t>(ES and EF).</a:t>
            </a:r>
            <a:endParaRPr lang="en-US" sz="2400" dirty="0">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8" name="Group 20"/>
          <p:cNvGraphicFramePr>
            <a:graphicFrameLocks/>
          </p:cNvGraphicFramePr>
          <p:nvPr>
            <p:extLst>
              <p:ext uri="{D42A27DB-BD31-4B8C-83A1-F6EECF244321}">
                <p14:modId xmlns:p14="http://schemas.microsoft.com/office/powerpoint/2010/main" xmlns="" val="1922555654"/>
              </p:ext>
            </p:extLst>
          </p:nvPr>
        </p:nvGraphicFramePr>
        <p:xfrm>
          <a:off x="7852298" y="247650"/>
          <a:ext cx="1291702" cy="762000"/>
        </p:xfrm>
        <a:graphic>
          <a:graphicData uri="http://schemas.openxmlformats.org/drawingml/2006/table">
            <a:tbl>
              <a:tblPr rtl="1"/>
              <a:tblGrid>
                <a:gridCol w="416666"/>
                <a:gridCol w="481031"/>
                <a:gridCol w="25400"/>
                <a:gridCol w="368605"/>
              </a:tblGrid>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EF</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D</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lumMod val="40000"/>
                        <a:lumOff val="60000"/>
                      </a:schemeClr>
                    </a:solidFill>
                  </a:tcPr>
                </a:tc>
                <a:tc hMerge="1">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ES</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r>
              <a:tr h="26670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rPr>
                        <a:t>FF</a:t>
                      </a: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3">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defRPr/>
                      </a:pPr>
                      <a:r>
                        <a:rPr kumimoji="0" lang="en-US" sz="1200" b="1" i="0" u="none" strike="noStrike" cap="none" normalizeH="0" baseline="0" dirty="0" smtClean="0">
                          <a:ln>
                            <a:noFill/>
                          </a:ln>
                          <a:solidFill>
                            <a:schemeClr val="tx1"/>
                          </a:solidFill>
                          <a:effectLst/>
                          <a:latin typeface="Times New Roman" pitchFamily="18" charset="0"/>
                          <a:cs typeface="Times New Roman" pitchFamily="18" charset="0"/>
                        </a:rPr>
                        <a:t>Activity ID</a:t>
                      </a: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endParaRPr lang="en-US"/>
                    </a:p>
                  </a:txBody>
                  <a:tcPr/>
                </a:tc>
                <a:tc hMerge="1">
                  <a:txBody>
                    <a:bodyPr/>
                    <a:lstStyle/>
                    <a:p>
                      <a:pPr rtl="1"/>
                      <a:endParaRPr lang="ar-SA"/>
                    </a:p>
                  </a:txBody>
                  <a:tcPr/>
                </a:tc>
              </a:tr>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LF</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cs typeface="Times New Roman" pitchFamily="18" charset="0"/>
                        </a:rPr>
                        <a:t>TF</a:t>
                      </a:r>
                      <a:endParaRPr kumimoji="0" lang="en-US" sz="2400" b="0" i="0" u="none" strike="noStrike" cap="none" normalizeH="0" baseline="0" dirty="0" smtClean="0">
                        <a:ln>
                          <a:noFill/>
                        </a:ln>
                        <a:solidFill>
                          <a:schemeClr val="accent6"/>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LS</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pPr rtl="1"/>
                      <a:endParaRPr lang="ar-SA"/>
                    </a:p>
                  </a:txBody>
                  <a:tcPr/>
                </a:tc>
              </a:tr>
            </a:tbl>
          </a:graphicData>
        </a:graphic>
      </p:graphicFrame>
    </p:spTree>
    <p:extLst>
      <p:ext uri="{BB962C8B-B14F-4D97-AF65-F5344CB8AC3E}">
        <p14:creationId xmlns:p14="http://schemas.microsoft.com/office/powerpoint/2010/main" xmlns="" val="3392394694"/>
      </p:ext>
    </p:extLst>
  </p:cSld>
  <p:clrMapOvr>
    <a:masterClrMapping/>
  </p:clrMapOvr>
  <p:transition spd="slow"/>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00" y="274638"/>
            <a:ext cx="1676400" cy="542924"/>
          </a:xfrm>
        </p:spPr>
        <p:txBody>
          <a:bodyPr>
            <a:normAutofit fontScale="90000"/>
          </a:bodyPr>
          <a:lstStyle/>
          <a:p>
            <a:r>
              <a:rPr lang="en-US" sz="2800" b="1" i="1" u="sng" dirty="0" smtClean="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Example 2</a:t>
            </a:r>
            <a:endParaRPr lang="ar-SA" sz="2400" b="1" i="1" u="sng" dirty="0">
              <a:latin typeface="Times New Roman" panose="02020603050405020304" pitchFamily="18" charset="0"/>
              <a:cs typeface="Times New Roman" panose="02020603050405020304" pitchFamily="18" charset="0"/>
            </a:endParaRPr>
          </a:p>
        </p:txBody>
      </p:sp>
      <p:graphicFrame>
        <p:nvGraphicFramePr>
          <p:cNvPr id="6" name="Object 5"/>
          <p:cNvGraphicFramePr>
            <a:graphicFrameLocks noChangeAspect="1"/>
          </p:cNvGraphicFramePr>
          <p:nvPr>
            <p:extLst>
              <p:ext uri="{D42A27DB-BD31-4B8C-83A1-F6EECF244321}">
                <p14:modId xmlns:p14="http://schemas.microsoft.com/office/powerpoint/2010/main" xmlns="" val="1335261809"/>
              </p:ext>
            </p:extLst>
          </p:nvPr>
        </p:nvGraphicFramePr>
        <p:xfrm>
          <a:off x="190050" y="1752600"/>
          <a:ext cx="8530617" cy="4267200"/>
        </p:xfrm>
        <a:graphic>
          <a:graphicData uri="http://schemas.openxmlformats.org/presentationml/2006/ole">
            <p:oleObj spid="_x0000_s11300" name="Worksheet" r:id="rId3" imgW="6362700" imgH="3438581" progId="Excel.Sheet.8">
              <p:embed/>
            </p:oleObj>
          </a:graphicData>
        </a:graphic>
      </p:graphicFrame>
      <p:sp>
        <p:nvSpPr>
          <p:cNvPr id="7" name="TextBox 5"/>
          <p:cNvSpPr txBox="1">
            <a:spLocks noChangeArrowheads="1"/>
          </p:cNvSpPr>
          <p:nvPr/>
        </p:nvSpPr>
        <p:spPr bwMode="auto">
          <a:xfrm>
            <a:off x="1828800" y="457200"/>
            <a:ext cx="5715000" cy="461665"/>
          </a:xfrm>
          <a:prstGeom prst="rect">
            <a:avLst/>
          </a:prstGeom>
          <a:solidFill>
            <a:srgbClr val="F8F9BD"/>
          </a:solidFill>
          <a:ln w="9525">
            <a:solidFill>
              <a:schemeClr val="tx1"/>
            </a:solidFill>
            <a:miter lim="800000"/>
            <a:headEnd/>
            <a:tailEnd/>
          </a:ln>
        </p:spPr>
        <p:txBody>
          <a:bodyPr wrap="square">
            <a:spAutoFit/>
          </a:bodyPr>
          <a:lstStyle/>
          <a:p>
            <a:pPr algn="just"/>
            <a:r>
              <a:rPr lang="en-US" sz="2400" b="0" dirty="0">
                <a:latin typeface="Times New Roman" panose="02020603050405020304" pitchFamily="18" charset="0"/>
                <a:ea typeface="Times New Roman" panose="02020603050405020304" pitchFamily="18" charset="0"/>
                <a:cs typeface="Times New Roman" panose="02020603050405020304" pitchFamily="18" charset="0"/>
              </a:rPr>
              <a:t>Calculate the late activity times (LS and LF).</a:t>
            </a:r>
            <a:endParaRPr lang="en-US" sz="2400" dirty="0">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8" name="Group 20"/>
          <p:cNvGraphicFramePr>
            <a:graphicFrameLocks/>
          </p:cNvGraphicFramePr>
          <p:nvPr>
            <p:extLst>
              <p:ext uri="{D42A27DB-BD31-4B8C-83A1-F6EECF244321}">
                <p14:modId xmlns:p14="http://schemas.microsoft.com/office/powerpoint/2010/main" xmlns="" val="3643292548"/>
              </p:ext>
            </p:extLst>
          </p:nvPr>
        </p:nvGraphicFramePr>
        <p:xfrm>
          <a:off x="7699898" y="228600"/>
          <a:ext cx="1291702" cy="762000"/>
        </p:xfrm>
        <a:graphic>
          <a:graphicData uri="http://schemas.openxmlformats.org/drawingml/2006/table">
            <a:tbl>
              <a:tblPr rtl="1"/>
              <a:tblGrid>
                <a:gridCol w="416666"/>
                <a:gridCol w="481031"/>
                <a:gridCol w="25400"/>
                <a:gridCol w="368605"/>
              </a:tblGrid>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EF</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D</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lumMod val="40000"/>
                        <a:lumOff val="60000"/>
                      </a:schemeClr>
                    </a:solidFill>
                  </a:tcPr>
                </a:tc>
                <a:tc hMerge="1">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ES</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r>
              <a:tr h="26670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rPr>
                        <a:t>FF</a:t>
                      </a: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3">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defRPr/>
                      </a:pPr>
                      <a:r>
                        <a:rPr kumimoji="0" lang="en-US" sz="1200" b="1" i="0" u="none" strike="noStrike" cap="none" normalizeH="0" baseline="0" dirty="0" smtClean="0">
                          <a:ln>
                            <a:noFill/>
                          </a:ln>
                          <a:solidFill>
                            <a:schemeClr val="tx1"/>
                          </a:solidFill>
                          <a:effectLst/>
                          <a:latin typeface="Times New Roman" pitchFamily="18" charset="0"/>
                          <a:cs typeface="Times New Roman" pitchFamily="18" charset="0"/>
                        </a:rPr>
                        <a:t>Activity ID</a:t>
                      </a: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endParaRPr lang="en-US"/>
                    </a:p>
                  </a:txBody>
                  <a:tcPr/>
                </a:tc>
                <a:tc hMerge="1">
                  <a:txBody>
                    <a:bodyPr/>
                    <a:lstStyle/>
                    <a:p>
                      <a:pPr rtl="1"/>
                      <a:endParaRPr lang="ar-SA"/>
                    </a:p>
                  </a:txBody>
                  <a:tcPr/>
                </a:tc>
              </a:tr>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LF</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cs typeface="Times New Roman" pitchFamily="18" charset="0"/>
                        </a:rPr>
                        <a:t>TF</a:t>
                      </a:r>
                      <a:endParaRPr kumimoji="0" lang="en-US" sz="2400" b="0" i="0" u="none" strike="noStrike" cap="none" normalizeH="0" baseline="0" dirty="0" smtClean="0">
                        <a:ln>
                          <a:noFill/>
                        </a:ln>
                        <a:solidFill>
                          <a:schemeClr val="accent6"/>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LS</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pPr rtl="1"/>
                      <a:endParaRPr lang="ar-SA"/>
                    </a:p>
                  </a:txBody>
                  <a:tcPr/>
                </a:tc>
              </a:tr>
            </a:tbl>
          </a:graphicData>
        </a:graphic>
      </p:graphicFrame>
    </p:spTree>
    <p:extLst>
      <p:ext uri="{BB962C8B-B14F-4D97-AF65-F5344CB8AC3E}">
        <p14:creationId xmlns:p14="http://schemas.microsoft.com/office/powerpoint/2010/main" xmlns="" val="1269475008"/>
      </p:ext>
    </p:extLst>
  </p:cSld>
  <p:clrMapOvr>
    <a:masterClrMapping/>
  </p:clrMapOvr>
  <p:transition spd="slow"/>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400" y="271225"/>
            <a:ext cx="1625600" cy="487362"/>
          </a:xfrm>
        </p:spPr>
        <p:txBody>
          <a:bodyPr>
            <a:normAutofit fontScale="90000"/>
          </a:bodyPr>
          <a:lstStyle/>
          <a:p>
            <a:r>
              <a:rPr lang="en-US" sz="2800" b="1" i="1" u="sng" dirty="0" smtClean="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Example 2</a:t>
            </a:r>
            <a:endParaRPr lang="ar-SA" sz="2400" b="1" i="1" u="sng" dirty="0">
              <a:latin typeface="Times New Roman" panose="02020603050405020304" pitchFamily="18" charset="0"/>
              <a:cs typeface="Times New Roman" panose="02020603050405020304" pitchFamily="18" charset="0"/>
            </a:endParaRPr>
          </a:p>
        </p:txBody>
      </p:sp>
      <p:graphicFrame>
        <p:nvGraphicFramePr>
          <p:cNvPr id="6" name="Object 5"/>
          <p:cNvGraphicFramePr>
            <a:graphicFrameLocks noChangeAspect="1"/>
          </p:cNvGraphicFramePr>
          <p:nvPr>
            <p:extLst>
              <p:ext uri="{D42A27DB-BD31-4B8C-83A1-F6EECF244321}">
                <p14:modId xmlns:p14="http://schemas.microsoft.com/office/powerpoint/2010/main" xmlns="" val="3250451021"/>
              </p:ext>
            </p:extLst>
          </p:nvPr>
        </p:nvGraphicFramePr>
        <p:xfrm>
          <a:off x="76200" y="1295400"/>
          <a:ext cx="8835283" cy="4419600"/>
        </p:xfrm>
        <a:graphic>
          <a:graphicData uri="http://schemas.openxmlformats.org/presentationml/2006/ole">
            <p:oleObj spid="_x0000_s12325" name="Worksheet" r:id="rId3" imgW="6362700" imgH="3438581" progId="Excel.Sheet.8">
              <p:embed/>
            </p:oleObj>
          </a:graphicData>
        </a:graphic>
      </p:graphicFrame>
      <p:sp>
        <p:nvSpPr>
          <p:cNvPr id="7" name="TextBox 5"/>
          <p:cNvSpPr txBox="1">
            <a:spLocks noChangeArrowheads="1"/>
          </p:cNvSpPr>
          <p:nvPr/>
        </p:nvSpPr>
        <p:spPr bwMode="auto">
          <a:xfrm>
            <a:off x="1752600" y="321122"/>
            <a:ext cx="4724400" cy="461665"/>
          </a:xfrm>
          <a:prstGeom prst="rect">
            <a:avLst/>
          </a:prstGeom>
          <a:solidFill>
            <a:srgbClr val="F8F9BD"/>
          </a:solidFill>
          <a:ln w="9525">
            <a:solidFill>
              <a:schemeClr val="tx1"/>
            </a:solidFill>
            <a:miter lim="800000"/>
            <a:headEnd/>
            <a:tailEnd/>
          </a:ln>
        </p:spPr>
        <p:txBody>
          <a:bodyPr wrap="square">
            <a:spAutoFit/>
          </a:bodyPr>
          <a:lstStyle/>
          <a:p>
            <a:pPr algn="just"/>
            <a:r>
              <a:rPr lang="en-US" sz="2400" b="0" dirty="0" smtClean="0">
                <a:latin typeface="Times New Roman" panose="02020603050405020304" pitchFamily="18" charset="0"/>
                <a:ea typeface="Times New Roman" panose="02020603050405020304" pitchFamily="18" charset="0"/>
                <a:cs typeface="Times New Roman" panose="02020603050405020304" pitchFamily="18" charset="0"/>
              </a:rPr>
              <a:t>Calculate Total Float  for an activity.</a:t>
            </a:r>
            <a:endParaRPr lang="en-US" sz="2400" dirty="0">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8" name="Group 20"/>
          <p:cNvGraphicFramePr>
            <a:graphicFrameLocks/>
          </p:cNvGraphicFramePr>
          <p:nvPr>
            <p:extLst>
              <p:ext uri="{D42A27DB-BD31-4B8C-83A1-F6EECF244321}">
                <p14:modId xmlns:p14="http://schemas.microsoft.com/office/powerpoint/2010/main" xmlns="" val="214567323"/>
              </p:ext>
            </p:extLst>
          </p:nvPr>
        </p:nvGraphicFramePr>
        <p:xfrm>
          <a:off x="7548237" y="228600"/>
          <a:ext cx="1291702" cy="762000"/>
        </p:xfrm>
        <a:graphic>
          <a:graphicData uri="http://schemas.openxmlformats.org/drawingml/2006/table">
            <a:tbl>
              <a:tblPr rtl="1"/>
              <a:tblGrid>
                <a:gridCol w="416666"/>
                <a:gridCol w="481031"/>
                <a:gridCol w="25400"/>
                <a:gridCol w="368605"/>
              </a:tblGrid>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EF</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D</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lumMod val="40000"/>
                        <a:lumOff val="60000"/>
                      </a:schemeClr>
                    </a:solidFill>
                  </a:tcPr>
                </a:tc>
                <a:tc hMerge="1">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ES</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r>
              <a:tr h="26670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rPr>
                        <a:t>FF</a:t>
                      </a: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3">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defRPr/>
                      </a:pPr>
                      <a:r>
                        <a:rPr kumimoji="0" lang="en-US" sz="1200" b="1" i="0" u="none" strike="noStrike" cap="none" normalizeH="0" baseline="0" dirty="0" smtClean="0">
                          <a:ln>
                            <a:noFill/>
                          </a:ln>
                          <a:solidFill>
                            <a:schemeClr val="tx1"/>
                          </a:solidFill>
                          <a:effectLst/>
                          <a:latin typeface="Times New Roman" pitchFamily="18" charset="0"/>
                          <a:cs typeface="Times New Roman" pitchFamily="18" charset="0"/>
                        </a:rPr>
                        <a:t>Activity ID</a:t>
                      </a: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endParaRPr lang="en-US"/>
                    </a:p>
                  </a:txBody>
                  <a:tcPr/>
                </a:tc>
                <a:tc hMerge="1">
                  <a:txBody>
                    <a:bodyPr/>
                    <a:lstStyle/>
                    <a:p>
                      <a:pPr rtl="1"/>
                      <a:endParaRPr lang="ar-SA"/>
                    </a:p>
                  </a:txBody>
                  <a:tcPr/>
                </a:tc>
              </a:tr>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LF</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cs typeface="Times New Roman" pitchFamily="18" charset="0"/>
                        </a:rPr>
                        <a:t>TF</a:t>
                      </a:r>
                      <a:endParaRPr kumimoji="0" lang="en-US" sz="2400" b="0" i="0" u="none" strike="noStrike" cap="none" normalizeH="0" baseline="0" dirty="0" smtClean="0">
                        <a:ln>
                          <a:noFill/>
                        </a:ln>
                        <a:solidFill>
                          <a:schemeClr val="accent6"/>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LS</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pPr rtl="1"/>
                      <a:endParaRPr lang="ar-SA"/>
                    </a:p>
                  </a:txBody>
                  <a:tcPr/>
                </a:tc>
              </a:tr>
            </a:tbl>
          </a:graphicData>
        </a:graphic>
      </p:graphicFrame>
    </p:spTree>
    <p:extLst>
      <p:ext uri="{BB962C8B-B14F-4D97-AF65-F5344CB8AC3E}">
        <p14:creationId xmlns:p14="http://schemas.microsoft.com/office/powerpoint/2010/main" xmlns="" val="3054772572"/>
      </p:ext>
    </p:extLst>
  </p:cSld>
  <p:clrMapOvr>
    <a:masterClrMapping/>
  </p:clrMapOvr>
  <p:transition spd="slow"/>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4531" name="Rectangle 3"/>
          <p:cNvSpPr>
            <a:spLocks noChangeArrowheads="1"/>
          </p:cNvSpPr>
          <p:nvPr/>
        </p:nvSpPr>
        <p:spPr bwMode="auto">
          <a:xfrm>
            <a:off x="623888" y="322263"/>
            <a:ext cx="5624512" cy="515937"/>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3200" b="1" i="1" dirty="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Precedence Diagramming</a:t>
            </a:r>
            <a:endParaRPr lang="de-DE" sz="3200" b="1" i="1" dirty="0">
              <a:solidFill>
                <a:srgbClr val="CC3300"/>
              </a:solidFill>
              <a:latin typeface="Times New Roman" panose="02020603050405020304" pitchFamily="18" charset="0"/>
              <a:cs typeface="Times New Roman" panose="02020603050405020304" pitchFamily="18" charset="0"/>
            </a:endParaRPr>
          </a:p>
        </p:txBody>
      </p:sp>
      <p:sp>
        <p:nvSpPr>
          <p:cNvPr id="10" name="TextBox 9"/>
          <p:cNvSpPr txBox="1"/>
          <p:nvPr/>
        </p:nvSpPr>
        <p:spPr>
          <a:xfrm>
            <a:off x="762000" y="1137821"/>
            <a:ext cx="7772400" cy="4847481"/>
          </a:xfrm>
          <a:prstGeom prst="rect">
            <a:avLst/>
          </a:prstGeom>
          <a:solidFill>
            <a:schemeClr val="bg1"/>
          </a:solidFill>
          <a:ln>
            <a:solidFill>
              <a:schemeClr val="tx1"/>
            </a:solidFill>
          </a:ln>
          <a:effectLst>
            <a:innerShdw blurRad="63500" dist="50800" dir="18900000">
              <a:prstClr val="black">
                <a:alpha val="50000"/>
              </a:prstClr>
            </a:innerShdw>
          </a:effectLst>
        </p:spPr>
        <p:txBody>
          <a:bodyPr wrap="square">
            <a:spAutoFit/>
          </a:bodyPr>
          <a:lstStyle/>
          <a:p>
            <a:pPr marL="363538" indent="-363538" algn="just">
              <a:spcBef>
                <a:spcPts val="1800"/>
              </a:spcBef>
              <a:buClr>
                <a:srgbClr val="FF0000"/>
              </a:buClr>
              <a:buFont typeface="Wingdings" pitchFamily="2" charset="2"/>
              <a:buChar char="q"/>
              <a:defRPr/>
            </a:pPr>
            <a:r>
              <a:rPr lang="en-US" sz="2400" b="0" dirty="0">
                <a:latin typeface="Times New Roman" panose="02020603050405020304" pitchFamily="18" charset="0"/>
                <a:cs typeface="Times New Roman" panose="02020603050405020304" pitchFamily="18" charset="0"/>
              </a:rPr>
              <a:t>An important extension to the original activity-on-node concept appeared around 1964</a:t>
            </a:r>
            <a:r>
              <a:rPr lang="en-US" sz="2400" b="0" dirty="0" smtClean="0">
                <a:latin typeface="Times New Roman" panose="02020603050405020304" pitchFamily="18" charset="0"/>
                <a:cs typeface="Times New Roman" panose="02020603050405020304" pitchFamily="18" charset="0"/>
              </a:rPr>
              <a:t>.</a:t>
            </a:r>
            <a:endParaRPr lang="en-US" sz="2400" b="0" dirty="0">
              <a:latin typeface="Times New Roman" panose="02020603050405020304" pitchFamily="18" charset="0"/>
              <a:cs typeface="Times New Roman" panose="02020603050405020304" pitchFamily="18" charset="0"/>
            </a:endParaRPr>
          </a:p>
          <a:p>
            <a:pPr marL="363538" indent="-363538" algn="just">
              <a:spcBef>
                <a:spcPts val="1800"/>
              </a:spcBef>
              <a:buClr>
                <a:srgbClr val="FF0000"/>
              </a:buClr>
              <a:buFont typeface="Wingdings" pitchFamily="2" charset="2"/>
              <a:buChar char="q"/>
              <a:defRPr/>
            </a:pPr>
            <a:r>
              <a:rPr lang="en-US" sz="2400" b="0" dirty="0">
                <a:latin typeface="Times New Roman" panose="02020603050405020304" pitchFamily="18" charset="0"/>
                <a:cs typeface="Times New Roman" panose="02020603050405020304" pitchFamily="18" charset="0"/>
              </a:rPr>
              <a:t>The sole relationship used in </a:t>
            </a:r>
            <a:r>
              <a:rPr lang="en-US" sz="2400" b="1" i="1" dirty="0">
                <a:solidFill>
                  <a:srgbClr val="0000FF"/>
                </a:solidFill>
                <a:latin typeface="Times New Roman" panose="02020603050405020304" pitchFamily="18" charset="0"/>
                <a:cs typeface="Times New Roman" panose="02020603050405020304" pitchFamily="18" charset="0"/>
              </a:rPr>
              <a:t>PERT/CPM network </a:t>
            </a:r>
            <a:r>
              <a:rPr lang="en-US" sz="2400" b="0" dirty="0">
                <a:latin typeface="Times New Roman" panose="02020603050405020304" pitchFamily="18" charset="0"/>
                <a:cs typeface="Times New Roman" panose="02020603050405020304" pitchFamily="18" charset="0"/>
              </a:rPr>
              <a:t>is finish to start type of dependency, with </a:t>
            </a:r>
            <a:r>
              <a:rPr lang="en-US" sz="2400" b="1" i="1" dirty="0">
                <a:solidFill>
                  <a:srgbClr val="FF0000"/>
                </a:solidFill>
                <a:latin typeface="Times New Roman" panose="02020603050405020304" pitchFamily="18" charset="0"/>
                <a:cs typeface="Times New Roman" panose="02020603050405020304" pitchFamily="18" charset="0"/>
              </a:rPr>
              <a:t>Fs</a:t>
            </a:r>
            <a:r>
              <a:rPr lang="en-US" sz="2400" b="1" i="1" baseline="-25000" dirty="0">
                <a:solidFill>
                  <a:srgbClr val="FF0000"/>
                </a:solidFill>
                <a:latin typeface="Times New Roman" panose="02020603050405020304" pitchFamily="18" charset="0"/>
                <a:cs typeface="Times New Roman" panose="02020603050405020304" pitchFamily="18" charset="0"/>
              </a:rPr>
              <a:t>ij </a:t>
            </a:r>
            <a:r>
              <a:rPr lang="en-US" sz="2400" b="1" i="1" dirty="0">
                <a:solidFill>
                  <a:srgbClr val="FF0000"/>
                </a:solidFill>
                <a:latin typeface="Times New Roman" panose="02020603050405020304" pitchFamily="18" charset="0"/>
                <a:cs typeface="Times New Roman" panose="02020603050405020304" pitchFamily="18" charset="0"/>
              </a:rPr>
              <a:t>= 0 </a:t>
            </a:r>
            <a:r>
              <a:rPr lang="en-US" sz="2400" b="0" dirty="0" smtClean="0">
                <a:latin typeface="Times New Roman" panose="02020603050405020304" pitchFamily="18" charset="0"/>
                <a:cs typeface="Times New Roman" panose="02020603050405020304" pitchFamily="18" charset="0"/>
              </a:rPr>
              <a:t>.</a:t>
            </a:r>
            <a:endParaRPr lang="en-US" sz="2400" b="0" dirty="0">
              <a:latin typeface="Times New Roman" panose="02020603050405020304" pitchFamily="18" charset="0"/>
              <a:cs typeface="Times New Roman" panose="02020603050405020304" pitchFamily="18" charset="0"/>
            </a:endParaRPr>
          </a:p>
          <a:p>
            <a:pPr marL="363538" indent="-363538" algn="just">
              <a:spcBef>
                <a:spcPts val="1800"/>
              </a:spcBef>
              <a:buClr>
                <a:srgbClr val="FF0000"/>
              </a:buClr>
              <a:buFont typeface="Wingdings" pitchFamily="2" charset="2"/>
              <a:buChar char="q"/>
              <a:defRPr/>
            </a:pPr>
            <a:r>
              <a:rPr lang="en-US" sz="2400" b="0" dirty="0">
                <a:latin typeface="Times New Roman" panose="02020603050405020304" pitchFamily="18" charset="0"/>
                <a:cs typeface="Times New Roman" panose="02020603050405020304" pitchFamily="18" charset="0"/>
              </a:rPr>
              <a:t>Precedence diagramming includes precedence relationships among the activities. In Addition, one may specify a </a:t>
            </a:r>
            <a:r>
              <a:rPr lang="en-US" sz="2400" b="1" i="1" u="sng" dirty="0">
                <a:solidFill>
                  <a:srgbClr val="FF0000"/>
                </a:solidFill>
                <a:latin typeface="Times New Roman" panose="02020603050405020304" pitchFamily="18" charset="0"/>
                <a:cs typeface="Times New Roman" panose="02020603050405020304" pitchFamily="18" charset="0"/>
              </a:rPr>
              <a:t>“lag time” </a:t>
            </a:r>
            <a:r>
              <a:rPr lang="en-US" sz="2400" b="0" dirty="0">
                <a:latin typeface="Times New Roman" panose="02020603050405020304" pitchFamily="18" charset="0"/>
                <a:cs typeface="Times New Roman" panose="02020603050405020304" pitchFamily="18" charset="0"/>
              </a:rPr>
              <a:t>associated with any of the precedence relationships, which can be used to account for overlapping times among activities</a:t>
            </a:r>
            <a:r>
              <a:rPr lang="en-US" sz="2400" b="0" dirty="0" smtClean="0">
                <a:latin typeface="Times New Roman" panose="02020603050405020304" pitchFamily="18" charset="0"/>
                <a:cs typeface="Times New Roman" panose="02020603050405020304" pitchFamily="18" charset="0"/>
              </a:rPr>
              <a:t>.</a:t>
            </a:r>
            <a:endParaRPr lang="en-US" sz="2400" b="0" dirty="0">
              <a:latin typeface="Times New Roman" panose="02020603050405020304" pitchFamily="18" charset="0"/>
              <a:cs typeface="Times New Roman" panose="02020603050405020304" pitchFamily="18" charset="0"/>
            </a:endParaRPr>
          </a:p>
          <a:p>
            <a:pPr marL="363538" indent="-363538" algn="just">
              <a:spcBef>
                <a:spcPts val="1800"/>
              </a:spcBef>
              <a:buClr>
                <a:srgbClr val="FF0000"/>
              </a:buClr>
              <a:buFont typeface="Wingdings" pitchFamily="2" charset="2"/>
              <a:buChar char="q"/>
              <a:defRPr/>
            </a:pPr>
            <a:r>
              <a:rPr lang="en-US" sz="2400" b="0" dirty="0">
                <a:latin typeface="Times New Roman" panose="02020603050405020304" pitchFamily="18" charset="0"/>
                <a:cs typeface="Times New Roman" panose="02020603050405020304" pitchFamily="18" charset="0"/>
              </a:rPr>
              <a:t>The computation of activity times (published in 1973) is more complex than AON.</a:t>
            </a:r>
          </a:p>
        </p:txBody>
      </p:sp>
      <p:graphicFrame>
        <p:nvGraphicFramePr>
          <p:cNvPr id="8" name="Group 20"/>
          <p:cNvGraphicFramePr>
            <a:graphicFrameLocks/>
          </p:cNvGraphicFramePr>
          <p:nvPr>
            <p:extLst>
              <p:ext uri="{D42A27DB-BD31-4B8C-83A1-F6EECF244321}">
                <p14:modId xmlns:p14="http://schemas.microsoft.com/office/powerpoint/2010/main" xmlns="" val="22496058"/>
              </p:ext>
            </p:extLst>
          </p:nvPr>
        </p:nvGraphicFramePr>
        <p:xfrm>
          <a:off x="7696200" y="152400"/>
          <a:ext cx="1017077" cy="762000"/>
        </p:xfrm>
        <a:graphic>
          <a:graphicData uri="http://schemas.openxmlformats.org/drawingml/2006/table">
            <a:tbl>
              <a:tblPr rtl="1"/>
              <a:tblGrid>
                <a:gridCol w="233363"/>
                <a:gridCol w="481031"/>
                <a:gridCol w="25400"/>
                <a:gridCol w="277283"/>
              </a:tblGrid>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EF</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5">
                              <a:lumMod val="50000"/>
                            </a:schemeClr>
                          </a:solidFill>
                          <a:effectLst/>
                          <a:latin typeface="Times New Roman" pitchFamily="18" charset="0"/>
                          <a:cs typeface="Times New Roman" pitchFamily="18" charset="0"/>
                        </a:rPr>
                        <a:t>D</a:t>
                      </a:r>
                      <a:endParaRPr kumimoji="0" lang="en-US" sz="2400" b="0" i="0" u="none" strike="noStrike" cap="none" normalizeH="0" baseline="0" dirty="0" smtClean="0">
                        <a:ln>
                          <a:noFill/>
                        </a:ln>
                        <a:solidFill>
                          <a:schemeClr val="accent5">
                            <a:lumMod val="50000"/>
                          </a:schemeClr>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ES</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r>
              <a:tr h="266700">
                <a:tc gridSpan="4">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tx1"/>
                          </a:solidFill>
                          <a:effectLst/>
                          <a:latin typeface="Times New Roman" pitchFamily="18" charset="0"/>
                          <a:cs typeface="Times New Roman" pitchFamily="18" charset="0"/>
                        </a:rPr>
                        <a:t>Activity ID</a:t>
                      </a: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endParaRPr lang="en-US"/>
                    </a:p>
                  </a:txBody>
                  <a:tcPr/>
                </a:tc>
                <a:tc hMerge="1">
                  <a:txBody>
                    <a:bodyPr/>
                    <a:lstStyle/>
                    <a:p>
                      <a:endParaRPr lang="en-US"/>
                    </a:p>
                  </a:txBody>
                  <a:tcPr/>
                </a:tc>
                <a:tc hMerge="1">
                  <a:txBody>
                    <a:bodyPr/>
                    <a:lstStyle/>
                    <a:p>
                      <a:pPr rtl="1"/>
                      <a:endParaRPr lang="ar-SA"/>
                    </a:p>
                  </a:txBody>
                  <a:tcPr/>
                </a:tc>
              </a:tr>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LF</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cs typeface="Times New Roman" pitchFamily="18" charset="0"/>
                        </a:rPr>
                        <a:t>TF</a:t>
                      </a:r>
                      <a:endParaRPr kumimoji="0" lang="en-US" sz="2400" b="0" i="0" u="none" strike="noStrike" cap="none" normalizeH="0" baseline="0" dirty="0" smtClean="0">
                        <a:ln>
                          <a:noFill/>
                        </a:ln>
                        <a:solidFill>
                          <a:schemeClr val="accent6"/>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LS</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pPr rtl="1"/>
                      <a:endParaRPr lang="ar-SA"/>
                    </a:p>
                  </a:txBody>
                  <a:tcPr/>
                </a:tc>
              </a:tr>
            </a:tbl>
          </a:graphicData>
        </a:graphic>
      </p:graphicFrame>
    </p:spTree>
    <p:extLst>
      <p:ext uri="{BB962C8B-B14F-4D97-AF65-F5344CB8AC3E}">
        <p14:creationId xmlns:p14="http://schemas.microsoft.com/office/powerpoint/2010/main" xmlns="" val="4271145786"/>
      </p:ext>
    </p:extLst>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0">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3"/>
          <p:cNvSpPr>
            <a:spLocks noChangeArrowheads="1"/>
          </p:cNvSpPr>
          <p:nvPr/>
        </p:nvSpPr>
        <p:spPr bwMode="auto">
          <a:xfrm>
            <a:off x="76200" y="252676"/>
            <a:ext cx="1676400" cy="515938"/>
          </a:xfrm>
          <a:prstGeom prst="rect">
            <a:avLst/>
          </a:prstGeom>
          <a:solidFill>
            <a:schemeClr val="bg1"/>
          </a:solidFill>
          <a:ln w="9525">
            <a:solidFill>
              <a:schemeClr val="tx2"/>
            </a:solidFill>
            <a:miter lim="800000"/>
            <a:headEnd/>
            <a:tailEnd/>
          </a:ln>
          <a:effectLst/>
        </p:spPr>
        <p:txBody>
          <a:bodyPr lIns="0" tIns="0" rIns="0" bIns="0"/>
          <a:lstStyle/>
          <a:p>
            <a:pPr algn="l">
              <a:spcBef>
                <a:spcPct val="20000"/>
              </a:spcBef>
              <a:buClr>
                <a:srgbClr val="CC3300"/>
              </a:buClr>
              <a:buSzPct val="120000"/>
              <a:defRPr/>
            </a:pPr>
            <a:r>
              <a:rPr lang="en-US" sz="2800" b="1" i="1" u="sng" dirty="0" smtClean="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Example 2</a:t>
            </a:r>
            <a:endParaRPr lang="de-DE" sz="1900" b="1" i="1" u="sng" dirty="0">
              <a:solidFill>
                <a:srgbClr val="CC3300"/>
              </a:solidFill>
              <a:latin typeface="Times New Roman" panose="02020603050405020304" pitchFamily="18" charset="0"/>
              <a:cs typeface="Times New Roman" panose="02020603050405020304" pitchFamily="18" charset="0"/>
            </a:endParaRPr>
          </a:p>
        </p:txBody>
      </p:sp>
      <p:graphicFrame>
        <p:nvGraphicFramePr>
          <p:cNvPr id="2" name="Object 1"/>
          <p:cNvGraphicFramePr>
            <a:graphicFrameLocks noChangeAspect="1"/>
          </p:cNvGraphicFramePr>
          <p:nvPr>
            <p:extLst>
              <p:ext uri="{D42A27DB-BD31-4B8C-83A1-F6EECF244321}">
                <p14:modId xmlns:p14="http://schemas.microsoft.com/office/powerpoint/2010/main" xmlns="" val="3894533861"/>
              </p:ext>
            </p:extLst>
          </p:nvPr>
        </p:nvGraphicFramePr>
        <p:xfrm>
          <a:off x="1143000" y="1368425"/>
          <a:ext cx="7256463" cy="4270375"/>
        </p:xfrm>
        <a:graphic>
          <a:graphicData uri="http://schemas.openxmlformats.org/presentationml/2006/ole">
            <p:oleObj spid="_x0000_s13348" name="Worksheet" r:id="rId3" imgW="5857951" imgH="3438581" progId="Excel.Sheet.8">
              <p:embed/>
            </p:oleObj>
          </a:graphicData>
        </a:graphic>
      </p:graphicFrame>
      <p:sp>
        <p:nvSpPr>
          <p:cNvPr id="9" name="Rectangle 2"/>
          <p:cNvSpPr txBox="1">
            <a:spLocks noChangeArrowheads="1"/>
          </p:cNvSpPr>
          <p:nvPr/>
        </p:nvSpPr>
        <p:spPr bwMode="auto">
          <a:xfrm>
            <a:off x="1905000" y="399282"/>
            <a:ext cx="3657600" cy="369332"/>
          </a:xfrm>
          <a:prstGeom prst="rect">
            <a:avLst/>
          </a:prstGeom>
          <a:solidFill>
            <a:srgbClr val="F8F9BD"/>
          </a:solidFill>
          <a:ln w="9525">
            <a:solidFill>
              <a:schemeClr val="tx2"/>
            </a:solidFill>
            <a:miter lim="800000"/>
            <a:headEnd/>
            <a:tailEnd/>
          </a:ln>
          <a:effectLst>
            <a:outerShdw dist="107763" dir="18900000" algn="ctr" rotWithShape="0">
              <a:schemeClr val="bg2">
                <a:alpha val="50000"/>
              </a:schemeClr>
            </a:outerShdw>
          </a:effectLst>
        </p:spPr>
        <p:txBody>
          <a:bodyPr vert="horz" wrap="square" lIns="0" tIns="0" rIns="0" bIns="0" numCol="1" anchor="t" anchorCtr="0" compatLnSpc="1">
            <a:prstTxWarp prst="textNoShape">
              <a:avLst/>
            </a:prstTxWarp>
            <a:spAutoFit/>
          </a:bodyPr>
          <a:lstStyle>
            <a:lvl1pPr marL="195263" indent="-195263" algn="l" rtl="0" eaLnBrk="0" fontAlgn="base" hangingPunct="0">
              <a:lnSpc>
                <a:spcPct val="125000"/>
              </a:lnSpc>
              <a:spcBef>
                <a:spcPct val="25000"/>
              </a:spcBef>
              <a:spcAft>
                <a:spcPct val="0"/>
              </a:spcAft>
              <a:buClr>
                <a:srgbClr val="007AC2"/>
              </a:buClr>
              <a:buSzPct val="120000"/>
              <a:buChar char="•"/>
              <a:defRPr sz="1600">
                <a:solidFill>
                  <a:schemeClr val="tx1"/>
                </a:solidFill>
                <a:latin typeface="+mn-lt"/>
                <a:ea typeface="+mn-ea"/>
                <a:cs typeface="+mn-cs"/>
              </a:defRPr>
            </a:lvl1pPr>
            <a:lvl2pPr marL="574675" indent="-188913" algn="l" rtl="0" eaLnBrk="0" fontAlgn="base" hangingPunct="0">
              <a:lnSpc>
                <a:spcPct val="125000"/>
              </a:lnSpc>
              <a:spcBef>
                <a:spcPct val="25000"/>
              </a:spcBef>
              <a:spcAft>
                <a:spcPct val="0"/>
              </a:spcAft>
              <a:buClr>
                <a:srgbClr val="007AC2"/>
              </a:buClr>
              <a:buSzPct val="120000"/>
              <a:buChar char="•"/>
              <a:defRPr sz="1600">
                <a:solidFill>
                  <a:schemeClr val="tx1"/>
                </a:solidFill>
                <a:latin typeface="+mn-lt"/>
              </a:defRPr>
            </a:lvl2pPr>
            <a:lvl3pPr marL="952500" indent="-187325" algn="l" rtl="0" eaLnBrk="0" fontAlgn="base" hangingPunct="0">
              <a:lnSpc>
                <a:spcPct val="125000"/>
              </a:lnSpc>
              <a:spcBef>
                <a:spcPct val="25000"/>
              </a:spcBef>
              <a:spcAft>
                <a:spcPct val="0"/>
              </a:spcAft>
              <a:buClr>
                <a:srgbClr val="007AC2"/>
              </a:buClr>
              <a:buSzPct val="120000"/>
              <a:buChar char="•"/>
              <a:defRPr sz="1600">
                <a:solidFill>
                  <a:schemeClr val="tx1"/>
                </a:solidFill>
                <a:latin typeface="+mn-lt"/>
              </a:defRPr>
            </a:lvl3pPr>
            <a:lvl4pPr marL="1325563" indent="-182563" algn="l" rtl="0" eaLnBrk="0" fontAlgn="base" hangingPunct="0">
              <a:lnSpc>
                <a:spcPct val="125000"/>
              </a:lnSpc>
              <a:spcBef>
                <a:spcPct val="25000"/>
              </a:spcBef>
              <a:spcAft>
                <a:spcPct val="0"/>
              </a:spcAft>
              <a:buClr>
                <a:srgbClr val="007AC2"/>
              </a:buClr>
              <a:buSzPct val="120000"/>
              <a:buChar char="•"/>
              <a:defRPr sz="1600">
                <a:solidFill>
                  <a:schemeClr val="tx1"/>
                </a:solidFill>
                <a:latin typeface="+mn-lt"/>
              </a:defRPr>
            </a:lvl4pPr>
            <a:lvl5pPr marL="1698625" indent="-182563" algn="l" rtl="0" eaLnBrk="0" fontAlgn="base" hangingPunct="0">
              <a:lnSpc>
                <a:spcPct val="125000"/>
              </a:lnSpc>
              <a:spcBef>
                <a:spcPct val="25000"/>
              </a:spcBef>
              <a:spcAft>
                <a:spcPct val="0"/>
              </a:spcAft>
              <a:buClr>
                <a:srgbClr val="007AC2"/>
              </a:buClr>
              <a:buSzPct val="120000"/>
              <a:buChar char="•"/>
              <a:defRPr sz="1600">
                <a:solidFill>
                  <a:schemeClr val="tx1"/>
                </a:solidFill>
                <a:latin typeface="+mn-lt"/>
              </a:defRPr>
            </a:lvl5pPr>
            <a:lvl6pPr marL="2155825" indent="-182563" algn="l" rtl="0" eaLnBrk="0" fontAlgn="base" hangingPunct="0">
              <a:lnSpc>
                <a:spcPct val="125000"/>
              </a:lnSpc>
              <a:spcBef>
                <a:spcPct val="25000"/>
              </a:spcBef>
              <a:spcAft>
                <a:spcPct val="0"/>
              </a:spcAft>
              <a:buClr>
                <a:srgbClr val="007AC2"/>
              </a:buClr>
              <a:buSzPct val="120000"/>
              <a:buChar char="•"/>
              <a:defRPr sz="1600">
                <a:solidFill>
                  <a:schemeClr val="tx1"/>
                </a:solidFill>
                <a:latin typeface="+mn-lt"/>
              </a:defRPr>
            </a:lvl6pPr>
            <a:lvl7pPr marL="2613025" indent="-182563" algn="l" rtl="0" eaLnBrk="0" fontAlgn="base" hangingPunct="0">
              <a:lnSpc>
                <a:spcPct val="125000"/>
              </a:lnSpc>
              <a:spcBef>
                <a:spcPct val="25000"/>
              </a:spcBef>
              <a:spcAft>
                <a:spcPct val="0"/>
              </a:spcAft>
              <a:buClr>
                <a:srgbClr val="007AC2"/>
              </a:buClr>
              <a:buSzPct val="120000"/>
              <a:buChar char="•"/>
              <a:defRPr sz="1600">
                <a:solidFill>
                  <a:schemeClr val="tx1"/>
                </a:solidFill>
                <a:latin typeface="+mn-lt"/>
              </a:defRPr>
            </a:lvl7pPr>
            <a:lvl8pPr marL="3070225" indent="-182563" algn="l" rtl="0" eaLnBrk="0" fontAlgn="base" hangingPunct="0">
              <a:lnSpc>
                <a:spcPct val="125000"/>
              </a:lnSpc>
              <a:spcBef>
                <a:spcPct val="25000"/>
              </a:spcBef>
              <a:spcAft>
                <a:spcPct val="0"/>
              </a:spcAft>
              <a:buClr>
                <a:srgbClr val="007AC2"/>
              </a:buClr>
              <a:buSzPct val="120000"/>
              <a:buChar char="•"/>
              <a:defRPr sz="1600">
                <a:solidFill>
                  <a:schemeClr val="tx1"/>
                </a:solidFill>
                <a:latin typeface="+mn-lt"/>
              </a:defRPr>
            </a:lvl8pPr>
            <a:lvl9pPr marL="3527425" indent="-182563" algn="l" rtl="0" eaLnBrk="0" fontAlgn="base" hangingPunct="0">
              <a:lnSpc>
                <a:spcPct val="125000"/>
              </a:lnSpc>
              <a:spcBef>
                <a:spcPct val="25000"/>
              </a:spcBef>
              <a:spcAft>
                <a:spcPct val="0"/>
              </a:spcAft>
              <a:buClr>
                <a:srgbClr val="007AC2"/>
              </a:buClr>
              <a:buSzPct val="120000"/>
              <a:buChar char="•"/>
              <a:defRPr sz="1600">
                <a:solidFill>
                  <a:schemeClr val="tx1"/>
                </a:solidFill>
                <a:latin typeface="+mn-lt"/>
              </a:defRPr>
            </a:lvl9pPr>
          </a:lstStyle>
          <a:p>
            <a:pPr marL="0" indent="0" algn="justLow">
              <a:lnSpc>
                <a:spcPct val="100000"/>
              </a:lnSpc>
              <a:buClr>
                <a:srgbClr val="CC3300"/>
              </a:buClr>
              <a:buSzTx/>
              <a:buFontTx/>
              <a:buNone/>
              <a:defRPr/>
            </a:pPr>
            <a:r>
              <a:rPr lang="en-US" sz="2400" dirty="0" smtClean="0">
                <a:latin typeface="Times New Roman" panose="02020603050405020304" pitchFamily="18" charset="0"/>
                <a:cs typeface="Times New Roman" panose="02020603050405020304" pitchFamily="18" charset="0"/>
              </a:rPr>
              <a:t>Indicate the critical activities.</a:t>
            </a:r>
          </a:p>
        </p:txBody>
      </p:sp>
      <p:graphicFrame>
        <p:nvGraphicFramePr>
          <p:cNvPr id="6" name="Group 20"/>
          <p:cNvGraphicFramePr>
            <a:graphicFrameLocks/>
          </p:cNvGraphicFramePr>
          <p:nvPr>
            <p:extLst>
              <p:ext uri="{D42A27DB-BD31-4B8C-83A1-F6EECF244321}">
                <p14:modId xmlns:p14="http://schemas.microsoft.com/office/powerpoint/2010/main" xmlns="" val="214567323"/>
              </p:ext>
            </p:extLst>
          </p:nvPr>
        </p:nvGraphicFramePr>
        <p:xfrm>
          <a:off x="7548237" y="228600"/>
          <a:ext cx="1291702" cy="762000"/>
        </p:xfrm>
        <a:graphic>
          <a:graphicData uri="http://schemas.openxmlformats.org/drawingml/2006/table">
            <a:tbl>
              <a:tblPr rtl="1"/>
              <a:tblGrid>
                <a:gridCol w="416666"/>
                <a:gridCol w="481031"/>
                <a:gridCol w="25400"/>
                <a:gridCol w="368605"/>
              </a:tblGrid>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EF</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D</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lumMod val="40000"/>
                        <a:lumOff val="60000"/>
                      </a:schemeClr>
                    </a:solidFill>
                  </a:tcPr>
                </a:tc>
                <a:tc hMerge="1">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ES</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r>
              <a:tr h="26670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rPr>
                        <a:t>FF</a:t>
                      </a: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3">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defRPr/>
                      </a:pPr>
                      <a:r>
                        <a:rPr kumimoji="0" lang="en-US" sz="1200" b="1" i="0" u="none" strike="noStrike" cap="none" normalizeH="0" baseline="0" dirty="0" smtClean="0">
                          <a:ln>
                            <a:noFill/>
                          </a:ln>
                          <a:solidFill>
                            <a:schemeClr val="tx1"/>
                          </a:solidFill>
                          <a:effectLst/>
                          <a:latin typeface="Times New Roman" pitchFamily="18" charset="0"/>
                          <a:cs typeface="Times New Roman" pitchFamily="18" charset="0"/>
                        </a:rPr>
                        <a:t>Activity ID</a:t>
                      </a: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endParaRPr lang="en-US"/>
                    </a:p>
                  </a:txBody>
                  <a:tcPr/>
                </a:tc>
                <a:tc hMerge="1">
                  <a:txBody>
                    <a:bodyPr/>
                    <a:lstStyle/>
                    <a:p>
                      <a:pPr rtl="1"/>
                      <a:endParaRPr lang="ar-SA"/>
                    </a:p>
                  </a:txBody>
                  <a:tcPr/>
                </a:tc>
              </a:tr>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LF</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cs typeface="Times New Roman" pitchFamily="18" charset="0"/>
                        </a:rPr>
                        <a:t>TF</a:t>
                      </a:r>
                      <a:endParaRPr kumimoji="0" lang="en-US" sz="2400" b="0" i="0" u="none" strike="noStrike" cap="none" normalizeH="0" baseline="0" dirty="0" smtClean="0">
                        <a:ln>
                          <a:noFill/>
                        </a:ln>
                        <a:solidFill>
                          <a:schemeClr val="accent6"/>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LS</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pPr rtl="1"/>
                      <a:endParaRPr lang="ar-SA"/>
                    </a:p>
                  </a:txBody>
                  <a:tcPr/>
                </a:tc>
              </a:tr>
            </a:tbl>
          </a:graphicData>
        </a:graphic>
      </p:graphicFrame>
    </p:spTree>
    <p:extLst>
      <p:ext uri="{BB962C8B-B14F-4D97-AF65-F5344CB8AC3E}">
        <p14:creationId xmlns:p14="http://schemas.microsoft.com/office/powerpoint/2010/main" xmlns="" val="3563687580"/>
      </p:ext>
    </p:extLst>
  </p:cSld>
  <p:clrMapOvr>
    <a:masterClrMapping/>
  </p:clrMapOvr>
  <p:transition spd="slow"/>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5554" name="Rectangle 2"/>
          <p:cNvSpPr>
            <a:spLocks noGrp="1" noChangeArrowheads="1"/>
          </p:cNvSpPr>
          <p:nvPr>
            <p:ph type="body" idx="1"/>
          </p:nvPr>
        </p:nvSpPr>
        <p:spPr>
          <a:xfrm>
            <a:off x="533400" y="1524000"/>
            <a:ext cx="7772400" cy="4648200"/>
          </a:xfrm>
          <a:solidFill>
            <a:schemeClr val="bg1"/>
          </a:solidFill>
          <a:ln>
            <a:solidFill>
              <a:schemeClr val="tx2"/>
            </a:solidFill>
          </a:ln>
          <a:effectLst>
            <a:outerShdw dist="107763" dir="18900000" algn="ctr" rotWithShape="0">
              <a:schemeClr val="bg2">
                <a:alpha val="50000"/>
              </a:schemeClr>
            </a:outerShdw>
          </a:effectLst>
        </p:spPr>
        <p:txBody>
          <a:bodyPr>
            <a:noAutofit/>
          </a:bodyPr>
          <a:lstStyle/>
          <a:p>
            <a:pPr marL="454025" indent="-454025" algn="just">
              <a:buClr>
                <a:srgbClr val="CC3300"/>
              </a:buClr>
              <a:buSzTx/>
              <a:buFont typeface="Wingdings" pitchFamily="2" charset="2"/>
              <a:buChar char="Ø"/>
              <a:defRPr/>
            </a:pPr>
            <a:r>
              <a:rPr lang="en-US" sz="2800" dirty="0" smtClean="0">
                <a:latin typeface="Times New Roman" panose="02020603050405020304" pitchFamily="18" charset="0"/>
                <a:cs typeface="Times New Roman" panose="02020603050405020304" pitchFamily="18" charset="0"/>
              </a:rPr>
              <a:t>An activity that extends from one activity to another, but which </a:t>
            </a:r>
            <a:r>
              <a:rPr lang="en-US" sz="2800" b="1" i="1" u="sng" dirty="0" smtClean="0">
                <a:solidFill>
                  <a:srgbClr val="0000FF"/>
                </a:solidFill>
                <a:latin typeface="Times New Roman" panose="02020603050405020304" pitchFamily="18" charset="0"/>
                <a:cs typeface="Times New Roman" panose="02020603050405020304" pitchFamily="18" charset="0"/>
              </a:rPr>
              <a:t>has no estimated duration </a:t>
            </a:r>
            <a:r>
              <a:rPr lang="en-US" sz="2800" dirty="0" smtClean="0">
                <a:latin typeface="Times New Roman" panose="02020603050405020304" pitchFamily="18" charset="0"/>
                <a:cs typeface="Times New Roman" panose="02020603050405020304" pitchFamily="18" charset="0"/>
              </a:rPr>
              <a:t>of its own. </a:t>
            </a:r>
          </a:p>
          <a:p>
            <a:pPr marL="454025" indent="-454025" algn="just">
              <a:buClr>
                <a:srgbClr val="CC3300"/>
              </a:buClr>
              <a:buSzTx/>
              <a:buFont typeface="Wingdings" pitchFamily="2" charset="2"/>
              <a:buChar char="Ø"/>
              <a:defRPr/>
            </a:pPr>
            <a:r>
              <a:rPr lang="en-US" sz="2800" dirty="0" smtClean="0">
                <a:latin typeface="Times New Roman" panose="02020603050405020304" pitchFamily="18" charset="0"/>
                <a:cs typeface="Times New Roman" panose="02020603050405020304" pitchFamily="18" charset="0"/>
              </a:rPr>
              <a:t>It is time-consuming and requires resources, but its duration is controlled, not by its own nature, but by the two activities between which it spans.</a:t>
            </a:r>
          </a:p>
          <a:p>
            <a:pPr marL="454025" indent="-454025" algn="just">
              <a:buClr>
                <a:srgbClr val="CC3300"/>
              </a:buClr>
              <a:buSzTx/>
              <a:buFont typeface="Wingdings" pitchFamily="2" charset="2"/>
              <a:buChar char="Ø"/>
              <a:defRPr/>
            </a:pPr>
            <a:r>
              <a:rPr lang="en-US" sz="2800" dirty="0" smtClean="0">
                <a:latin typeface="Times New Roman" panose="02020603050405020304" pitchFamily="18" charset="0"/>
                <a:cs typeface="Times New Roman" panose="02020603050405020304" pitchFamily="18" charset="0"/>
              </a:rPr>
              <a:t>Its </a:t>
            </a:r>
            <a:r>
              <a:rPr lang="en-US" sz="2800" b="1" i="1" dirty="0" smtClean="0">
                <a:solidFill>
                  <a:srgbClr val="0000FF"/>
                </a:solidFill>
                <a:latin typeface="Times New Roman" panose="02020603050405020304" pitchFamily="18" charset="0"/>
                <a:cs typeface="Times New Roman" panose="02020603050405020304" pitchFamily="18" charset="0"/>
              </a:rPr>
              <a:t>ES and LS </a:t>
            </a:r>
            <a:r>
              <a:rPr lang="en-US" sz="2800" dirty="0" smtClean="0">
                <a:latin typeface="Times New Roman" panose="02020603050405020304" pitchFamily="18" charset="0"/>
                <a:cs typeface="Times New Roman" panose="02020603050405020304" pitchFamily="18" charset="0"/>
              </a:rPr>
              <a:t>times are determined by the activity where it begins and its </a:t>
            </a:r>
            <a:r>
              <a:rPr lang="en-US" sz="2800" b="1" i="1" dirty="0" smtClean="0">
                <a:solidFill>
                  <a:srgbClr val="0000FF"/>
                </a:solidFill>
                <a:latin typeface="Times New Roman" panose="02020603050405020304" pitchFamily="18" charset="0"/>
                <a:cs typeface="Times New Roman" panose="02020603050405020304" pitchFamily="18" charset="0"/>
              </a:rPr>
              <a:t>EF and LF </a:t>
            </a:r>
            <a:r>
              <a:rPr lang="en-US" sz="2800" dirty="0" smtClean="0">
                <a:latin typeface="Times New Roman" panose="02020603050405020304" pitchFamily="18" charset="0"/>
                <a:cs typeface="Times New Roman" panose="02020603050405020304" pitchFamily="18" charset="0"/>
              </a:rPr>
              <a:t>times are dictated by the activity at its conclusion. </a:t>
            </a:r>
          </a:p>
          <a:p>
            <a:pPr marL="454025" indent="-454025" algn="just">
              <a:buClr>
                <a:srgbClr val="CC3300"/>
              </a:buClr>
              <a:buSzTx/>
              <a:buFont typeface="Wingdings" pitchFamily="2" charset="2"/>
              <a:buChar char="Ø"/>
              <a:defRPr/>
            </a:pPr>
            <a:r>
              <a:rPr lang="en-US" sz="2800" b="1" i="1" u="sng" dirty="0" smtClean="0">
                <a:solidFill>
                  <a:srgbClr val="FF0000"/>
                </a:solidFill>
                <a:latin typeface="Times New Roman" panose="02020603050405020304" pitchFamily="18" charset="0"/>
                <a:cs typeface="Times New Roman" panose="02020603050405020304" pitchFamily="18" charset="0"/>
              </a:rPr>
              <a:t>Examples: </a:t>
            </a:r>
            <a:r>
              <a:rPr lang="en-US" sz="2800" dirty="0" smtClean="0">
                <a:solidFill>
                  <a:srgbClr val="FF0000"/>
                </a:solidFill>
                <a:latin typeface="Times New Roman" panose="02020603050405020304" pitchFamily="18" charset="0"/>
                <a:cs typeface="Times New Roman" panose="02020603050405020304" pitchFamily="18" charset="0"/>
              </a:rPr>
              <a:t>Dewatering, Haul road maintenance</a:t>
            </a:r>
          </a:p>
        </p:txBody>
      </p:sp>
      <p:sp>
        <p:nvSpPr>
          <p:cNvPr id="535555" name="Rectangle 3"/>
          <p:cNvSpPr>
            <a:spLocks noChangeArrowheads="1"/>
          </p:cNvSpPr>
          <p:nvPr/>
        </p:nvSpPr>
        <p:spPr bwMode="auto">
          <a:xfrm>
            <a:off x="623888" y="779463"/>
            <a:ext cx="5319712" cy="515937"/>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3200" b="1" i="1" dirty="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HAMMOCK ACTIVITY</a:t>
            </a:r>
            <a:endParaRPr lang="de-DE" sz="3200" b="1" i="1" dirty="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endParaRPr>
          </a:p>
        </p:txBody>
      </p:sp>
      <p:sp>
        <p:nvSpPr>
          <p:cNvPr id="7" name="Rounded Rectangle 6"/>
          <p:cNvSpPr/>
          <p:nvPr/>
        </p:nvSpPr>
        <p:spPr>
          <a:xfrm>
            <a:off x="0" y="0"/>
            <a:ext cx="9144000" cy="457200"/>
          </a:xfrm>
          <a:prstGeom prst="roundRect">
            <a:avLst>
              <a:gd name="adj" fmla="val 50000"/>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spcBef>
                <a:spcPct val="0"/>
              </a:spcBef>
              <a:defRPr/>
            </a:pPr>
            <a:r>
              <a:rPr lang="en-US" sz="3600" b="1" i="1" dirty="0" smtClean="0">
                <a:solidFill>
                  <a:schemeClr val="bg1"/>
                </a:solidFill>
                <a:latin typeface="Times New Roman" pitchFamily="18" charset="0"/>
                <a:cs typeface="Times New Roman" pitchFamily="18" charset="0"/>
              </a:rPr>
              <a:t>Notes on Schedule</a:t>
            </a:r>
          </a:p>
        </p:txBody>
      </p:sp>
    </p:spTree>
    <p:extLst>
      <p:ext uri="{BB962C8B-B14F-4D97-AF65-F5344CB8AC3E}">
        <p14:creationId xmlns:p14="http://schemas.microsoft.com/office/powerpoint/2010/main" xmlns="" val="1061623170"/>
      </p:ext>
    </p:extLst>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3555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35554">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35554">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35554">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6578" name="Rectangle 2"/>
          <p:cNvSpPr>
            <a:spLocks noGrp="1" noChangeArrowheads="1"/>
          </p:cNvSpPr>
          <p:nvPr>
            <p:ph type="body" idx="1"/>
          </p:nvPr>
        </p:nvSpPr>
        <p:spPr>
          <a:xfrm>
            <a:off x="524256" y="1524000"/>
            <a:ext cx="7848600" cy="3886199"/>
          </a:xfrm>
          <a:solidFill>
            <a:schemeClr val="bg1"/>
          </a:solidFill>
          <a:ln>
            <a:solidFill>
              <a:schemeClr val="tx2"/>
            </a:solidFill>
          </a:ln>
          <a:effectLst>
            <a:outerShdw dist="107763" dir="18900000" algn="ctr" rotWithShape="0">
              <a:schemeClr val="bg2">
                <a:alpha val="50000"/>
              </a:schemeClr>
            </a:outerShdw>
          </a:effectLst>
        </p:spPr>
        <p:txBody>
          <a:bodyPr>
            <a:noAutofit/>
          </a:bodyPr>
          <a:lstStyle/>
          <a:p>
            <a:pPr marL="454025" indent="-454025" algn="just">
              <a:spcBef>
                <a:spcPts val="2400"/>
              </a:spcBef>
              <a:buClr>
                <a:srgbClr val="CC3300"/>
              </a:buClr>
              <a:buFont typeface="Wingdings" pitchFamily="2" charset="2"/>
              <a:buChar char="Ø"/>
              <a:defRPr/>
            </a:pPr>
            <a:r>
              <a:rPr lang="en-US" sz="2800" dirty="0" smtClean="0">
                <a:latin typeface="Times New Roman" panose="02020603050405020304" pitchFamily="18" charset="0"/>
                <a:cs typeface="Times New Roman" panose="02020603050405020304" pitchFamily="18" charset="0"/>
              </a:rPr>
              <a:t>Milestones are points in time that have been identified as being important intermediate </a:t>
            </a:r>
            <a:r>
              <a:rPr lang="en-US" sz="2800" b="1" i="1" u="sng" dirty="0" smtClean="0">
                <a:solidFill>
                  <a:srgbClr val="FF00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reference points</a:t>
            </a:r>
            <a:r>
              <a:rPr lang="en-US" sz="2800" dirty="0" smtClean="0">
                <a:latin typeface="Times New Roman" panose="02020603050405020304" pitchFamily="18" charset="0"/>
                <a:cs typeface="Times New Roman" panose="02020603050405020304" pitchFamily="18" charset="0"/>
              </a:rPr>
              <a:t> during the accomplishment of the work. </a:t>
            </a:r>
          </a:p>
          <a:p>
            <a:pPr marL="454025" indent="-454025" algn="just">
              <a:spcBef>
                <a:spcPts val="2400"/>
              </a:spcBef>
              <a:buClr>
                <a:srgbClr val="CC3300"/>
              </a:buClr>
              <a:buFont typeface="Wingdings" pitchFamily="2" charset="2"/>
              <a:buChar char="Ø"/>
              <a:defRPr/>
            </a:pPr>
            <a:r>
              <a:rPr lang="en-US" sz="2800" dirty="0" smtClean="0">
                <a:latin typeface="Times New Roman" panose="02020603050405020304" pitchFamily="18" charset="0"/>
                <a:cs typeface="Times New Roman" panose="02020603050405020304" pitchFamily="18" charset="0"/>
              </a:rPr>
              <a:t>Milestone events can include dates imposed by the customer for the finishing of certain tasks as well as target dates set by the project manager for the completion of certain segments of the work.</a:t>
            </a:r>
          </a:p>
        </p:txBody>
      </p:sp>
      <p:sp>
        <p:nvSpPr>
          <p:cNvPr id="536579" name="Rectangle 3"/>
          <p:cNvSpPr>
            <a:spLocks noChangeArrowheads="1"/>
          </p:cNvSpPr>
          <p:nvPr/>
        </p:nvSpPr>
        <p:spPr bwMode="auto">
          <a:xfrm>
            <a:off x="524256" y="732631"/>
            <a:ext cx="2957512" cy="515937"/>
          </a:xfrm>
          <a:prstGeom prst="rect">
            <a:avLst/>
          </a:prstGeom>
          <a:solidFill>
            <a:srgbClr val="FFFFCC"/>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2800" b="1" i="1" u="sng" dirty="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MILESTONES</a:t>
            </a:r>
            <a:endParaRPr lang="de-DE" sz="2800" b="1" i="1" u="sng">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endParaRPr>
          </a:p>
        </p:txBody>
      </p:sp>
      <p:sp>
        <p:nvSpPr>
          <p:cNvPr id="6" name="Rounded Rectangle 5"/>
          <p:cNvSpPr/>
          <p:nvPr/>
        </p:nvSpPr>
        <p:spPr>
          <a:xfrm>
            <a:off x="0" y="0"/>
            <a:ext cx="9144000" cy="457200"/>
          </a:xfrm>
          <a:prstGeom prst="roundRect">
            <a:avLst>
              <a:gd name="adj" fmla="val 50000"/>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spcBef>
                <a:spcPct val="0"/>
              </a:spcBef>
              <a:defRPr/>
            </a:pPr>
            <a:r>
              <a:rPr lang="en-US" sz="3600" b="1" i="1" dirty="0" smtClean="0">
                <a:solidFill>
                  <a:schemeClr val="bg1"/>
                </a:solidFill>
                <a:latin typeface="Times New Roman" pitchFamily="18" charset="0"/>
                <a:cs typeface="Times New Roman" pitchFamily="18" charset="0"/>
              </a:rPr>
              <a:t>Notes on Schedule</a:t>
            </a:r>
          </a:p>
        </p:txBody>
      </p:sp>
    </p:spTree>
    <p:extLst>
      <p:ext uri="{BB962C8B-B14F-4D97-AF65-F5344CB8AC3E}">
        <p14:creationId xmlns:p14="http://schemas.microsoft.com/office/powerpoint/2010/main" xmlns="" val="1929085123"/>
      </p:ext>
    </p:extLst>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36578">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36578">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6578" name="Rectangle 2"/>
          <p:cNvSpPr>
            <a:spLocks noGrp="1" noChangeArrowheads="1"/>
          </p:cNvSpPr>
          <p:nvPr>
            <p:ph type="body" idx="1"/>
          </p:nvPr>
        </p:nvSpPr>
        <p:spPr>
          <a:xfrm>
            <a:off x="914400" y="1752600"/>
            <a:ext cx="6934200" cy="2667000"/>
          </a:xfrm>
          <a:solidFill>
            <a:schemeClr val="bg1"/>
          </a:solidFill>
          <a:ln>
            <a:solidFill>
              <a:schemeClr val="tx2"/>
            </a:solidFill>
          </a:ln>
          <a:effectLst>
            <a:outerShdw dist="107763" dir="18900000" algn="ctr" rotWithShape="0">
              <a:schemeClr val="bg2">
                <a:alpha val="50000"/>
              </a:schemeClr>
            </a:outerShdw>
          </a:effectLst>
        </p:spPr>
        <p:txBody>
          <a:bodyPr>
            <a:noAutofit/>
          </a:bodyPr>
          <a:lstStyle/>
          <a:p>
            <a:pPr marL="454025" indent="-454025" algn="just">
              <a:spcBef>
                <a:spcPts val="2400"/>
              </a:spcBef>
              <a:buClr>
                <a:srgbClr val="CC3300"/>
              </a:buClr>
              <a:buFont typeface="Wingdings" pitchFamily="2" charset="2"/>
              <a:buChar char="Ø"/>
              <a:defRPr/>
            </a:pPr>
            <a:r>
              <a:rPr lang="en-US" sz="2800" dirty="0" smtClean="0">
                <a:latin typeface="Times New Roman" panose="02020603050405020304" pitchFamily="18" charset="0"/>
                <a:cs typeface="Times New Roman" panose="02020603050405020304" pitchFamily="18" charset="0"/>
              </a:rPr>
              <a:t>Distinctive </a:t>
            </a:r>
            <a:r>
              <a:rPr lang="en-US" sz="2800" b="1" i="1" u="sng" dirty="0" smtClean="0">
                <a:solidFill>
                  <a:srgbClr val="FF0000"/>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geometric figure </a:t>
            </a:r>
            <a:r>
              <a:rPr lang="en-US" sz="2800" dirty="0" smtClean="0">
                <a:latin typeface="Times New Roman" panose="02020603050405020304" pitchFamily="18" charset="0"/>
                <a:cs typeface="Times New Roman" panose="02020603050405020304" pitchFamily="18" charset="0"/>
              </a:rPr>
              <a:t>is preferred to represent a milestone </a:t>
            </a:r>
            <a:r>
              <a:rPr lang="en-US" sz="2800" i="1" u="sng" dirty="0" smtClean="0">
                <a:solidFill>
                  <a:srgbClr val="0000FF"/>
                </a:solidFill>
                <a:latin typeface="Times New Roman" panose="02020603050405020304" pitchFamily="18" charset="0"/>
                <a:cs typeface="Times New Roman" panose="02020603050405020304" pitchFamily="18" charset="0"/>
              </a:rPr>
              <a:t>(circles, ovals, or other shapes)</a:t>
            </a:r>
            <a:r>
              <a:rPr lang="en-US" sz="2800" dirty="0" smtClean="0">
                <a:latin typeface="Times New Roman" panose="02020603050405020304" pitchFamily="18" charset="0"/>
                <a:cs typeface="Times New Roman" panose="02020603050405020304" pitchFamily="18" charset="0"/>
              </a:rPr>
              <a:t> can be used.</a:t>
            </a:r>
          </a:p>
          <a:p>
            <a:pPr marL="454025" indent="-454025" algn="just">
              <a:spcBef>
                <a:spcPts val="2400"/>
              </a:spcBef>
              <a:buClr>
                <a:srgbClr val="CC3300"/>
              </a:buClr>
              <a:buFont typeface="Wingdings" pitchFamily="2" charset="2"/>
              <a:buChar char="Ø"/>
              <a:defRPr/>
            </a:pPr>
            <a:r>
              <a:rPr lang="en-US" sz="2800" dirty="0" smtClean="0">
                <a:latin typeface="Times New Roman" panose="02020603050405020304" pitchFamily="18" charset="0"/>
                <a:cs typeface="Times New Roman" panose="02020603050405020304" pitchFamily="18" charset="0"/>
              </a:rPr>
              <a:t>Any information pertaining to a milestone and considered to be useful may be entered.</a:t>
            </a:r>
          </a:p>
        </p:txBody>
      </p:sp>
      <p:sp>
        <p:nvSpPr>
          <p:cNvPr id="536579" name="Rectangle 3"/>
          <p:cNvSpPr>
            <a:spLocks noChangeArrowheads="1"/>
          </p:cNvSpPr>
          <p:nvPr/>
        </p:nvSpPr>
        <p:spPr bwMode="auto">
          <a:xfrm>
            <a:off x="609600" y="838200"/>
            <a:ext cx="2957512" cy="515937"/>
          </a:xfrm>
          <a:prstGeom prst="rect">
            <a:avLst/>
          </a:prstGeom>
          <a:solidFill>
            <a:srgbClr val="FFFFCC"/>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2800" b="1" i="1" u="sng" dirty="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MILESTONES</a:t>
            </a:r>
            <a:endParaRPr lang="de-DE" sz="2800" b="1" i="1" u="sng" dirty="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endParaRPr>
          </a:p>
        </p:txBody>
      </p:sp>
      <p:sp>
        <p:nvSpPr>
          <p:cNvPr id="6" name="Rounded Rectangle 5"/>
          <p:cNvSpPr/>
          <p:nvPr/>
        </p:nvSpPr>
        <p:spPr>
          <a:xfrm>
            <a:off x="0" y="0"/>
            <a:ext cx="9144000" cy="457200"/>
          </a:xfrm>
          <a:prstGeom prst="roundRect">
            <a:avLst>
              <a:gd name="adj" fmla="val 50000"/>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spcBef>
                <a:spcPct val="0"/>
              </a:spcBef>
              <a:defRPr/>
            </a:pPr>
            <a:r>
              <a:rPr lang="en-US" sz="3600" b="1" i="1" dirty="0" smtClean="0">
                <a:solidFill>
                  <a:schemeClr val="bg1"/>
                </a:solidFill>
                <a:latin typeface="Times New Roman" pitchFamily="18" charset="0"/>
                <a:cs typeface="Times New Roman" pitchFamily="18" charset="0"/>
              </a:rPr>
              <a:t>Notes on Schedule</a:t>
            </a:r>
          </a:p>
        </p:txBody>
      </p:sp>
    </p:spTree>
    <p:extLst>
      <p:ext uri="{BB962C8B-B14F-4D97-AF65-F5344CB8AC3E}">
        <p14:creationId xmlns:p14="http://schemas.microsoft.com/office/powerpoint/2010/main" xmlns="" val="2618430117"/>
      </p:ext>
    </p:extLst>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36578">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36578">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6578" name="Rectangle 2"/>
          <p:cNvSpPr>
            <a:spLocks noGrp="1" noChangeArrowheads="1"/>
          </p:cNvSpPr>
          <p:nvPr>
            <p:ph type="body" idx="1"/>
          </p:nvPr>
        </p:nvSpPr>
        <p:spPr>
          <a:xfrm>
            <a:off x="914400" y="1752600"/>
            <a:ext cx="6934200" cy="3276600"/>
          </a:xfrm>
          <a:solidFill>
            <a:schemeClr val="bg1"/>
          </a:solidFill>
          <a:ln>
            <a:solidFill>
              <a:schemeClr val="tx2"/>
            </a:solidFill>
          </a:ln>
          <a:effectLst>
            <a:outerShdw dist="107763" dir="18900000" algn="ctr" rotWithShape="0">
              <a:schemeClr val="bg2">
                <a:alpha val="50000"/>
              </a:schemeClr>
            </a:outerShdw>
          </a:effectLst>
        </p:spPr>
        <p:txBody>
          <a:bodyPr>
            <a:noAutofit/>
          </a:bodyPr>
          <a:lstStyle/>
          <a:p>
            <a:pPr marL="0" lvl="0" indent="0" algn="just">
              <a:buNone/>
              <a:defRPr/>
            </a:pPr>
            <a:r>
              <a:rPr lang="en-US" sz="2800" b="1" i="1" dirty="0">
                <a:latin typeface="Times New Roman" pitchFamily="18" charset="0"/>
                <a:cs typeface="Times New Roman" pitchFamily="18" charset="0"/>
              </a:rPr>
              <a:t>How can you shorten the schedule?</a:t>
            </a:r>
          </a:p>
          <a:p>
            <a:pPr marL="0" lvl="0" indent="0" algn="just">
              <a:buNone/>
              <a:defRPr/>
            </a:pPr>
            <a:r>
              <a:rPr lang="en-US" sz="2800" b="1" i="1" dirty="0">
                <a:solidFill>
                  <a:srgbClr val="FF0000"/>
                </a:solidFill>
                <a:latin typeface="Times New Roman" pitchFamily="18" charset="0"/>
                <a:cs typeface="Times New Roman" pitchFamily="18" charset="0"/>
              </a:rPr>
              <a:t>Via</a:t>
            </a:r>
          </a:p>
          <a:p>
            <a:pPr marL="630238" lvl="1" indent="-366713" algn="just">
              <a:buFont typeface="Wingdings" pitchFamily="2" charset="2"/>
              <a:buChar char="Ø"/>
              <a:defRPr/>
            </a:pPr>
            <a:r>
              <a:rPr lang="en-US" dirty="0">
                <a:solidFill>
                  <a:srgbClr val="0000CC"/>
                </a:solidFill>
                <a:latin typeface="Times New Roman" pitchFamily="18" charset="0"/>
                <a:cs typeface="Times New Roman" pitchFamily="18" charset="0"/>
              </a:rPr>
              <a:t>Reducing scope (or quality)</a:t>
            </a:r>
          </a:p>
          <a:p>
            <a:pPr marL="630238" lvl="1" indent="-366713" algn="just">
              <a:buFont typeface="Wingdings" pitchFamily="2" charset="2"/>
              <a:buChar char="Ø"/>
              <a:defRPr/>
            </a:pPr>
            <a:r>
              <a:rPr lang="en-US" dirty="0">
                <a:solidFill>
                  <a:srgbClr val="0000CC"/>
                </a:solidFill>
                <a:latin typeface="Times New Roman" pitchFamily="18" charset="0"/>
                <a:cs typeface="Times New Roman" pitchFamily="18" charset="0"/>
              </a:rPr>
              <a:t>Adding resources</a:t>
            </a:r>
          </a:p>
          <a:p>
            <a:pPr marL="630238" lvl="1" indent="-366713" algn="just">
              <a:buFont typeface="Wingdings" pitchFamily="2" charset="2"/>
              <a:buChar char="Ø"/>
              <a:defRPr/>
            </a:pPr>
            <a:r>
              <a:rPr lang="en-US" dirty="0">
                <a:solidFill>
                  <a:srgbClr val="0000CC"/>
                </a:solidFill>
                <a:latin typeface="Times New Roman" pitchFamily="18" charset="0"/>
                <a:cs typeface="Times New Roman" pitchFamily="18" charset="0"/>
              </a:rPr>
              <a:t>Concurrency (perform tasks in parallel)</a:t>
            </a:r>
          </a:p>
          <a:p>
            <a:pPr marL="630238" lvl="1" indent="-366713" algn="just">
              <a:buFont typeface="Wingdings" pitchFamily="2" charset="2"/>
              <a:buChar char="Ø"/>
              <a:defRPr/>
            </a:pPr>
            <a:r>
              <a:rPr lang="en-US" dirty="0">
                <a:solidFill>
                  <a:srgbClr val="0000CC"/>
                </a:solidFill>
                <a:latin typeface="Times New Roman" pitchFamily="18" charset="0"/>
                <a:cs typeface="Times New Roman" pitchFamily="18" charset="0"/>
              </a:rPr>
              <a:t>Substitution of </a:t>
            </a:r>
            <a:r>
              <a:rPr lang="en-US" dirty="0" smtClean="0">
                <a:solidFill>
                  <a:srgbClr val="0000CC"/>
                </a:solidFill>
                <a:latin typeface="Times New Roman" pitchFamily="18" charset="0"/>
                <a:cs typeface="Times New Roman" pitchFamily="18" charset="0"/>
              </a:rPr>
              <a:t>activities</a:t>
            </a:r>
            <a:endParaRPr lang="en-US" dirty="0" smtClean="0">
              <a:latin typeface="Times New Roman" panose="02020603050405020304" pitchFamily="18" charset="0"/>
              <a:cs typeface="Times New Roman" panose="02020603050405020304" pitchFamily="18" charset="0"/>
            </a:endParaRPr>
          </a:p>
        </p:txBody>
      </p:sp>
      <p:sp>
        <p:nvSpPr>
          <p:cNvPr id="536579" name="Rectangle 3"/>
          <p:cNvSpPr>
            <a:spLocks noChangeArrowheads="1"/>
          </p:cNvSpPr>
          <p:nvPr/>
        </p:nvSpPr>
        <p:spPr bwMode="auto">
          <a:xfrm>
            <a:off x="609600" y="838200"/>
            <a:ext cx="5029200" cy="515937"/>
          </a:xfrm>
          <a:prstGeom prst="rect">
            <a:avLst/>
          </a:prstGeom>
          <a:solidFill>
            <a:srgbClr val="FFFFCC"/>
          </a:solidFill>
          <a:ln w="9525">
            <a:solidFill>
              <a:schemeClr val="tx2"/>
            </a:solidFill>
            <a:miter lim="800000"/>
            <a:headEnd/>
            <a:tailEnd/>
          </a:ln>
          <a:effectLst/>
        </p:spPr>
        <p:txBody>
          <a:bodyPr lIns="0" tIns="0" rIns="0" bIns="0"/>
          <a:lstStyle/>
          <a:p>
            <a:pPr lvl="0" algn="just">
              <a:spcBef>
                <a:spcPct val="0"/>
              </a:spcBef>
              <a:defRPr/>
            </a:pPr>
            <a:r>
              <a:rPr lang="en-US" sz="3200" b="1" i="1" u="sng" dirty="0">
                <a:solidFill>
                  <a:srgbClr val="FF0000"/>
                </a:solidFill>
                <a:latin typeface="Times New Roman" pitchFamily="18" charset="0"/>
                <a:cs typeface="Times New Roman" pitchFamily="18" charset="0"/>
              </a:rPr>
              <a:t>Reducing Project Duration</a:t>
            </a:r>
          </a:p>
        </p:txBody>
      </p:sp>
      <p:sp>
        <p:nvSpPr>
          <p:cNvPr id="6" name="Rounded Rectangle 5"/>
          <p:cNvSpPr/>
          <p:nvPr/>
        </p:nvSpPr>
        <p:spPr>
          <a:xfrm>
            <a:off x="0" y="0"/>
            <a:ext cx="9144000" cy="457200"/>
          </a:xfrm>
          <a:prstGeom prst="roundRect">
            <a:avLst>
              <a:gd name="adj" fmla="val 50000"/>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spcBef>
                <a:spcPct val="0"/>
              </a:spcBef>
              <a:defRPr/>
            </a:pPr>
            <a:r>
              <a:rPr lang="en-US" sz="3600" b="1" i="1" dirty="0" smtClean="0">
                <a:solidFill>
                  <a:schemeClr val="bg1"/>
                </a:solidFill>
                <a:latin typeface="Times New Roman" pitchFamily="18" charset="0"/>
                <a:cs typeface="Times New Roman" pitchFamily="18" charset="0"/>
              </a:rPr>
              <a:t>Notes on Schedule</a:t>
            </a:r>
          </a:p>
        </p:txBody>
      </p:sp>
    </p:spTree>
    <p:extLst>
      <p:ext uri="{BB962C8B-B14F-4D97-AF65-F5344CB8AC3E}">
        <p14:creationId xmlns:p14="http://schemas.microsoft.com/office/powerpoint/2010/main" xmlns="" val="2435157560"/>
      </p:ext>
    </p:extLst>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36578">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36578">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36578">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36578">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536578">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536578">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4530" name="Rectangle 2"/>
          <p:cNvSpPr>
            <a:spLocks noGrp="1" noChangeArrowheads="1"/>
          </p:cNvSpPr>
          <p:nvPr>
            <p:ph type="body" idx="1"/>
          </p:nvPr>
        </p:nvSpPr>
        <p:spPr>
          <a:xfrm>
            <a:off x="762000" y="990600"/>
            <a:ext cx="7772400" cy="4800600"/>
          </a:xfrm>
          <a:solidFill>
            <a:schemeClr val="bg1"/>
          </a:solidFill>
          <a:ln>
            <a:solidFill>
              <a:schemeClr val="tx2"/>
            </a:solidFill>
          </a:ln>
          <a:effectLst>
            <a:outerShdw dist="107763" dir="18900000" algn="ctr" rotWithShape="0">
              <a:schemeClr val="bg2">
                <a:alpha val="50000"/>
              </a:schemeClr>
            </a:outerShdw>
          </a:effectLst>
        </p:spPr>
        <p:txBody>
          <a:bodyPr>
            <a:noAutofit/>
          </a:bodyPr>
          <a:lstStyle/>
          <a:p>
            <a:pPr marL="454025" indent="-454025">
              <a:spcBef>
                <a:spcPts val="1200"/>
              </a:spcBef>
              <a:buClr>
                <a:srgbClr val="CC3300"/>
              </a:buClr>
              <a:buSzTx/>
              <a:buFont typeface="Wingdings" pitchFamily="2" charset="2"/>
              <a:buChar char="Ø"/>
              <a:defRPr/>
            </a:pPr>
            <a:r>
              <a:rPr lang="en-US" sz="2400" dirty="0" smtClean="0">
                <a:latin typeface="Times New Roman" panose="02020603050405020304" pitchFamily="18" charset="0"/>
                <a:cs typeface="Times New Roman" panose="02020603050405020304" pitchFamily="18" charset="0"/>
              </a:rPr>
              <a:t>In many cases,  there is a delay between the completion of one activity and the start of another following or there is a need to show that one activity will </a:t>
            </a:r>
            <a:r>
              <a:rPr lang="en-US" sz="2400" b="1" i="1" dirty="0" smtClean="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overlap</a:t>
            </a:r>
            <a:r>
              <a:rPr lang="en-US" sz="2400" dirty="0" smtClean="0">
                <a:latin typeface="Times New Roman" panose="02020603050405020304" pitchFamily="18" charset="0"/>
                <a:cs typeface="Times New Roman" panose="02020603050405020304" pitchFamily="18" charset="0"/>
              </a:rPr>
              <a:t> another in some fashion.</a:t>
            </a:r>
          </a:p>
          <a:p>
            <a:pPr marL="454025" indent="-454025">
              <a:spcBef>
                <a:spcPts val="1200"/>
              </a:spcBef>
              <a:buClr>
                <a:srgbClr val="CC3300"/>
              </a:buClr>
              <a:buSzTx/>
              <a:buFont typeface="Wingdings" pitchFamily="2" charset="2"/>
              <a:buChar char="Ø"/>
              <a:defRPr/>
            </a:pPr>
            <a:r>
              <a:rPr lang="en-US" sz="2400" dirty="0" smtClean="0">
                <a:latin typeface="Times New Roman" panose="02020603050405020304" pitchFamily="18" charset="0"/>
                <a:cs typeface="Times New Roman" panose="02020603050405020304" pitchFamily="18" charset="0"/>
              </a:rPr>
              <a:t>A successor </a:t>
            </a:r>
            <a:r>
              <a:rPr lang="en-US" sz="2400" b="1" i="1" u="sng" dirty="0" smtClean="0">
                <a:solidFill>
                  <a:srgbClr val="FF0000"/>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"lags" </a:t>
            </a:r>
            <a:r>
              <a:rPr lang="en-US" sz="2400" dirty="0" smtClean="0">
                <a:latin typeface="Times New Roman" panose="02020603050405020304" pitchFamily="18" charset="0"/>
                <a:cs typeface="Times New Roman" panose="02020603050405020304" pitchFamily="18" charset="0"/>
              </a:rPr>
              <a:t>a predecessor, but a predecessor </a:t>
            </a:r>
            <a:r>
              <a:rPr lang="en-US" sz="2400" b="1" i="1" u="sng" dirty="0" smtClean="0">
                <a:solidFill>
                  <a:srgbClr val="FF0000"/>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"leads" </a:t>
            </a:r>
            <a:r>
              <a:rPr lang="en-US" sz="2400" dirty="0" smtClean="0">
                <a:latin typeface="Times New Roman" panose="02020603050405020304" pitchFamily="18" charset="0"/>
                <a:cs typeface="Times New Roman" panose="02020603050405020304" pitchFamily="18" charset="0"/>
              </a:rPr>
              <a:t>a successor.</a:t>
            </a:r>
          </a:p>
          <a:p>
            <a:pPr marL="454025" indent="-454025">
              <a:spcBef>
                <a:spcPts val="1200"/>
              </a:spcBef>
              <a:buClr>
                <a:srgbClr val="CC3300"/>
              </a:buClr>
              <a:buSzTx/>
              <a:buFont typeface="Wingdings" pitchFamily="2" charset="2"/>
              <a:buChar char="Ø"/>
              <a:defRPr/>
            </a:pPr>
            <a:r>
              <a:rPr lang="en-US" sz="2400" b="1" i="1" dirty="0" smtClean="0">
                <a:solidFill>
                  <a:srgbClr val="0000FF"/>
                </a:solidFill>
                <a:latin typeface="Times New Roman" panose="02020603050405020304" pitchFamily="18" charset="0"/>
                <a:cs typeface="Times New Roman" panose="02020603050405020304" pitchFamily="18" charset="0"/>
              </a:rPr>
              <a:t>Lag time can be designated on a dependency line with a positive, negative, or zero value.</a:t>
            </a:r>
          </a:p>
          <a:p>
            <a:pPr marL="454025" indent="-454025">
              <a:spcBef>
                <a:spcPts val="1200"/>
              </a:spcBef>
              <a:buClr>
                <a:srgbClr val="CC3300"/>
              </a:buClr>
              <a:buSzTx/>
              <a:buFont typeface="Wingdings" pitchFamily="2" charset="2"/>
              <a:buChar char="Ø"/>
              <a:defRPr/>
            </a:pPr>
            <a:r>
              <a:rPr lang="en-US" sz="2400" b="1" dirty="0" smtClean="0">
                <a:latin typeface="Times New Roman" panose="02020603050405020304" pitchFamily="18" charset="0"/>
                <a:cs typeface="Times New Roman" panose="02020603050405020304" pitchFamily="18" charset="0"/>
              </a:rPr>
              <a:t>Limitations and Disadvantages of Lag</a:t>
            </a:r>
            <a:r>
              <a:rPr lang="en-US" sz="2400" dirty="0" smtClean="0">
                <a:latin typeface="Times New Roman" panose="02020603050405020304" pitchFamily="18" charset="0"/>
                <a:cs typeface="Times New Roman" panose="02020603050405020304" pitchFamily="18" charset="0"/>
              </a:rPr>
              <a:t>: </a:t>
            </a:r>
          </a:p>
          <a:p>
            <a:pPr marL="938213" lvl="1" indent="-304800">
              <a:spcBef>
                <a:spcPts val="0"/>
              </a:spcBef>
              <a:buClr>
                <a:schemeClr val="accent2"/>
              </a:buClr>
              <a:buSzTx/>
              <a:buFont typeface="Wingdings" pitchFamily="2" charset="2"/>
              <a:buChar char="q"/>
              <a:defRPr/>
            </a:pPr>
            <a:r>
              <a:rPr lang="en-US" sz="2000" dirty="0" smtClean="0">
                <a:latin typeface="Times New Roman" panose="02020603050405020304" pitchFamily="18" charset="0"/>
                <a:cs typeface="Times New Roman" panose="02020603050405020304" pitchFamily="18" charset="0"/>
              </a:rPr>
              <a:t>Lag would complicate the scheduling process.</a:t>
            </a:r>
          </a:p>
          <a:p>
            <a:pPr marL="938213" lvl="1" indent="-304800">
              <a:spcBef>
                <a:spcPts val="0"/>
              </a:spcBef>
              <a:buClr>
                <a:schemeClr val="accent2"/>
              </a:buClr>
              <a:buSzTx/>
              <a:buFont typeface="Wingdings" pitchFamily="2" charset="2"/>
              <a:buChar char="q"/>
              <a:defRPr/>
            </a:pPr>
            <a:r>
              <a:rPr lang="en-US" sz="2000" dirty="0" smtClean="0">
                <a:latin typeface="Times New Roman" panose="02020603050405020304" pitchFamily="18" charset="0"/>
                <a:cs typeface="Times New Roman" panose="02020603050405020304" pitchFamily="18" charset="0"/>
              </a:rPr>
              <a:t>Lags are not extensively used except where the time effects are substantial for special project type. </a:t>
            </a:r>
          </a:p>
        </p:txBody>
      </p:sp>
      <p:sp>
        <p:nvSpPr>
          <p:cNvPr id="534531" name="Rectangle 3"/>
          <p:cNvSpPr>
            <a:spLocks noChangeArrowheads="1"/>
          </p:cNvSpPr>
          <p:nvPr/>
        </p:nvSpPr>
        <p:spPr bwMode="auto">
          <a:xfrm>
            <a:off x="623888" y="322263"/>
            <a:ext cx="4252912" cy="515937"/>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3200" b="1" i="1" dirty="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Lag / Lead Times</a:t>
            </a:r>
            <a:r>
              <a:rPr lang="en-US" sz="3200" b="1" i="1" dirty="0">
                <a:solidFill>
                  <a:srgbClr val="CC3300"/>
                </a:solidFill>
                <a:latin typeface="Times New Roman" panose="02020603050405020304" pitchFamily="18" charset="0"/>
                <a:cs typeface="Times New Roman" panose="02020603050405020304" pitchFamily="18" charset="0"/>
              </a:rPr>
              <a:t> </a:t>
            </a:r>
            <a:endParaRPr lang="de-DE" sz="3200" b="1" i="1" dirty="0">
              <a:solidFill>
                <a:srgbClr val="CC3300"/>
              </a:solidFill>
              <a:latin typeface="Times New Roman" panose="02020603050405020304" pitchFamily="18" charset="0"/>
              <a:cs typeface="Times New Roman" panose="02020603050405020304" pitchFamily="18" charset="0"/>
            </a:endParaRPr>
          </a:p>
        </p:txBody>
      </p:sp>
      <p:graphicFrame>
        <p:nvGraphicFramePr>
          <p:cNvPr id="7" name="Group 20"/>
          <p:cNvGraphicFramePr>
            <a:graphicFrameLocks/>
          </p:cNvGraphicFramePr>
          <p:nvPr>
            <p:extLst>
              <p:ext uri="{D42A27DB-BD31-4B8C-83A1-F6EECF244321}">
                <p14:modId xmlns:p14="http://schemas.microsoft.com/office/powerpoint/2010/main" xmlns="" val="910913599"/>
              </p:ext>
            </p:extLst>
          </p:nvPr>
        </p:nvGraphicFramePr>
        <p:xfrm>
          <a:off x="7772400" y="152400"/>
          <a:ext cx="1017077" cy="762000"/>
        </p:xfrm>
        <a:graphic>
          <a:graphicData uri="http://schemas.openxmlformats.org/drawingml/2006/table">
            <a:tbl>
              <a:tblPr rtl="1"/>
              <a:tblGrid>
                <a:gridCol w="233363"/>
                <a:gridCol w="481031"/>
                <a:gridCol w="25400"/>
                <a:gridCol w="277283"/>
              </a:tblGrid>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EF</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5">
                              <a:lumMod val="50000"/>
                            </a:schemeClr>
                          </a:solidFill>
                          <a:effectLst/>
                          <a:latin typeface="Times New Roman" pitchFamily="18" charset="0"/>
                          <a:cs typeface="Times New Roman" pitchFamily="18" charset="0"/>
                        </a:rPr>
                        <a:t>D</a:t>
                      </a:r>
                      <a:endParaRPr kumimoji="0" lang="en-US" sz="2400" b="0" i="0" u="none" strike="noStrike" cap="none" normalizeH="0" baseline="0" dirty="0" smtClean="0">
                        <a:ln>
                          <a:noFill/>
                        </a:ln>
                        <a:solidFill>
                          <a:schemeClr val="accent5">
                            <a:lumMod val="50000"/>
                          </a:schemeClr>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ES</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r>
              <a:tr h="266700">
                <a:tc gridSpan="4">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tx1"/>
                          </a:solidFill>
                          <a:effectLst/>
                          <a:latin typeface="Times New Roman" pitchFamily="18" charset="0"/>
                          <a:cs typeface="Times New Roman" pitchFamily="18" charset="0"/>
                        </a:rPr>
                        <a:t>Activity ID</a:t>
                      </a: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endParaRPr lang="en-US"/>
                    </a:p>
                  </a:txBody>
                  <a:tcPr/>
                </a:tc>
                <a:tc hMerge="1">
                  <a:txBody>
                    <a:bodyPr/>
                    <a:lstStyle/>
                    <a:p>
                      <a:endParaRPr lang="en-US"/>
                    </a:p>
                  </a:txBody>
                  <a:tcPr/>
                </a:tc>
                <a:tc hMerge="1">
                  <a:txBody>
                    <a:bodyPr/>
                    <a:lstStyle/>
                    <a:p>
                      <a:pPr rtl="1"/>
                      <a:endParaRPr lang="ar-SA"/>
                    </a:p>
                  </a:txBody>
                  <a:tcPr/>
                </a:tc>
              </a:tr>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LF</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cs typeface="Times New Roman" pitchFamily="18" charset="0"/>
                        </a:rPr>
                        <a:t>TF</a:t>
                      </a:r>
                      <a:endParaRPr kumimoji="0" lang="en-US" sz="2400" b="0" i="0" u="none" strike="noStrike" cap="none" normalizeH="0" baseline="0" dirty="0" smtClean="0">
                        <a:ln>
                          <a:noFill/>
                        </a:ln>
                        <a:solidFill>
                          <a:schemeClr val="accent6"/>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LS</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pPr rtl="1"/>
                      <a:endParaRPr lang="ar-SA"/>
                    </a:p>
                  </a:txBody>
                  <a:tcPr/>
                </a:tc>
              </a:tr>
            </a:tbl>
          </a:graphicData>
        </a:graphic>
      </p:graphicFrame>
    </p:spTree>
    <p:extLst>
      <p:ext uri="{BB962C8B-B14F-4D97-AF65-F5344CB8AC3E}">
        <p14:creationId xmlns:p14="http://schemas.microsoft.com/office/powerpoint/2010/main" xmlns="" val="2182996034"/>
      </p:ext>
    </p:extLst>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34530">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34530">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34530">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34530">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534530">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534530">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4531" name="Rectangle 3"/>
          <p:cNvSpPr>
            <a:spLocks noChangeArrowheads="1"/>
          </p:cNvSpPr>
          <p:nvPr/>
        </p:nvSpPr>
        <p:spPr bwMode="auto">
          <a:xfrm>
            <a:off x="0" y="169863"/>
            <a:ext cx="9144000" cy="515937"/>
          </a:xfrm>
          <a:prstGeom prst="rect">
            <a:avLst/>
          </a:prstGeom>
          <a:solidFill>
            <a:srgbClr val="FFFF00"/>
          </a:solidFill>
          <a:ln w="9525">
            <a:solidFill>
              <a:schemeClr val="tx2"/>
            </a:solidFill>
            <a:miter lim="800000"/>
            <a:headEnd/>
            <a:tailEnd/>
          </a:ln>
          <a:effectLst/>
        </p:spPr>
        <p:txBody>
          <a:bodyPr lIns="0" tIns="0" rIns="0" bIns="0"/>
          <a:lstStyle/>
          <a:p>
            <a:pPr marL="381000" indent="-381000">
              <a:spcBef>
                <a:spcPct val="20000"/>
              </a:spcBef>
              <a:buClr>
                <a:srgbClr val="CC3300"/>
              </a:buClr>
              <a:buSzPct val="120000"/>
              <a:buFont typeface="Webdings" pitchFamily="18" charset="2"/>
              <a:buChar char="&lt;"/>
              <a:defRPr/>
            </a:pPr>
            <a:r>
              <a:rPr lang="en-US" sz="2600" b="1" i="1" dirty="0" smtClean="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Precedence Diagramming Relationships Types and constraint</a:t>
            </a:r>
            <a:endParaRPr lang="de-DE" sz="2600" b="1" i="1" dirty="0">
              <a:solidFill>
                <a:srgbClr val="CC3300"/>
              </a:solidFill>
              <a:latin typeface="Times New Roman" panose="02020603050405020304" pitchFamily="18" charset="0"/>
              <a:cs typeface="Times New Roman" panose="02020603050405020304" pitchFamily="18" charset="0"/>
            </a:endParaRPr>
          </a:p>
        </p:txBody>
      </p:sp>
      <p:sp>
        <p:nvSpPr>
          <p:cNvPr id="11" name="TextBox 10"/>
          <p:cNvSpPr txBox="1"/>
          <p:nvPr/>
        </p:nvSpPr>
        <p:spPr>
          <a:xfrm>
            <a:off x="304800" y="969020"/>
            <a:ext cx="8382000" cy="2616101"/>
          </a:xfrm>
          <a:prstGeom prst="rect">
            <a:avLst/>
          </a:prstGeom>
          <a:solidFill>
            <a:schemeClr val="bg1"/>
          </a:solidFill>
          <a:ln>
            <a:solidFill>
              <a:schemeClr val="tx1"/>
            </a:solidFill>
          </a:ln>
          <a:effectLst>
            <a:innerShdw blurRad="63500" dist="50800" dir="18900000">
              <a:prstClr val="black">
                <a:alpha val="50000"/>
              </a:prstClr>
            </a:innerShdw>
          </a:effectLst>
        </p:spPr>
        <p:txBody>
          <a:bodyPr wrap="square">
            <a:spAutoFit/>
          </a:bodyPr>
          <a:lstStyle/>
          <a:p>
            <a:pPr marL="342900" lvl="1" indent="-342900" algn="just">
              <a:spcBef>
                <a:spcPts val="1200"/>
              </a:spcBef>
              <a:buClr>
                <a:srgbClr val="FF0000"/>
              </a:buClr>
              <a:buFont typeface="+mj-lt"/>
              <a:buAutoNum type="arabicPeriod"/>
              <a:defRPr/>
            </a:pPr>
            <a:r>
              <a:rPr lang="en-US" sz="2400" b="1" i="1" u="sng" dirty="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Start-to-Start (</a:t>
            </a:r>
            <a:r>
              <a:rPr lang="en-US" sz="2400" b="1" i="1" u="sng" dirty="0" err="1">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SS</a:t>
            </a:r>
            <a:r>
              <a:rPr lang="en-US" sz="2400" b="1" i="1" u="sng" baseline="-25000" dirty="0" err="1">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ij</a:t>
            </a:r>
            <a:r>
              <a:rPr lang="en-US" sz="2400" b="1" i="1" u="sng" dirty="0" smtClean="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a:t>
            </a:r>
            <a:r>
              <a:rPr lang="en-US" sz="2400" dirty="0" smtClean="0">
                <a:solidFill>
                  <a:srgbClr val="0000FF"/>
                </a:solidFill>
                <a:latin typeface="Times New Roman" panose="02020603050405020304" pitchFamily="18" charset="0"/>
                <a:cs typeface="Times New Roman" panose="02020603050405020304" pitchFamily="18" charset="0"/>
              </a:rPr>
              <a:t>  </a:t>
            </a:r>
          </a:p>
          <a:p>
            <a:pPr marL="287338" lvl="1" algn="just">
              <a:spcBef>
                <a:spcPts val="1800"/>
              </a:spcBef>
              <a:buClr>
                <a:srgbClr val="FF0000"/>
              </a:buClr>
              <a:defRPr/>
            </a:pPr>
            <a:r>
              <a:rPr lang="en-US" sz="2000" b="1" u="sng" dirty="0" smtClean="0">
                <a:solidFill>
                  <a:srgbClr val="FF0000"/>
                </a:solidFill>
                <a:latin typeface="Times New Roman" panose="02020603050405020304" pitchFamily="18" charset="0"/>
                <a:cs typeface="Times New Roman" panose="02020603050405020304" pitchFamily="18" charset="0"/>
              </a:rPr>
              <a:t>[</a:t>
            </a:r>
            <a:r>
              <a:rPr lang="en-US" sz="2000" b="1" i="1" u="sng" dirty="0" smtClean="0">
                <a:solidFill>
                  <a:srgbClr val="FF0000"/>
                </a:solidFill>
                <a:latin typeface="Times New Roman" pitchFamily="18" charset="0"/>
                <a:cs typeface="Times New Roman" pitchFamily="18" charset="0"/>
              </a:rPr>
              <a:t>(</a:t>
            </a:r>
            <a:r>
              <a:rPr lang="en-US" sz="2000" b="1" i="1" u="sng" dirty="0">
                <a:solidFill>
                  <a:srgbClr val="FF0000"/>
                </a:solidFill>
                <a:latin typeface="Times New Roman" pitchFamily="18" charset="0"/>
                <a:cs typeface="Times New Roman" pitchFamily="18" charset="0"/>
              </a:rPr>
              <a:t>j) cannot start till (</a:t>
            </a:r>
            <a:r>
              <a:rPr lang="en-US" sz="2000" b="1" i="1" u="sng" dirty="0" err="1">
                <a:solidFill>
                  <a:srgbClr val="FF0000"/>
                </a:solidFill>
                <a:latin typeface="Times New Roman" pitchFamily="18" charset="0"/>
                <a:cs typeface="Times New Roman" pitchFamily="18" charset="0"/>
              </a:rPr>
              <a:t>i</a:t>
            </a:r>
            <a:r>
              <a:rPr lang="en-US" sz="2000" b="1" i="1" u="sng" dirty="0">
                <a:solidFill>
                  <a:srgbClr val="FF0000"/>
                </a:solidFill>
                <a:latin typeface="Times New Roman" pitchFamily="18" charset="0"/>
                <a:cs typeface="Times New Roman" pitchFamily="18" charset="0"/>
              </a:rPr>
              <a:t>) </a:t>
            </a:r>
            <a:r>
              <a:rPr lang="en-US" sz="2000" b="1" i="1" u="sng" dirty="0" smtClean="0">
                <a:solidFill>
                  <a:srgbClr val="FF0000"/>
                </a:solidFill>
                <a:latin typeface="Times New Roman" pitchFamily="18" charset="0"/>
                <a:cs typeface="Times New Roman" pitchFamily="18" charset="0"/>
              </a:rPr>
              <a:t>starts by amount of the SS</a:t>
            </a:r>
            <a:r>
              <a:rPr lang="en-US" sz="2000" b="1" u="sng" dirty="0" smtClean="0">
                <a:solidFill>
                  <a:srgbClr val="FF0000"/>
                </a:solidFill>
                <a:latin typeface="Times New Roman" pitchFamily="18" charset="0"/>
                <a:cs typeface="Times New Roman" pitchFamily="18" charset="0"/>
              </a:rPr>
              <a:t>]</a:t>
            </a:r>
            <a:endParaRPr lang="en-US" sz="2000" b="1" u="sng" dirty="0">
              <a:solidFill>
                <a:srgbClr val="FF0000"/>
              </a:solidFill>
              <a:latin typeface="Times New Roman" panose="02020603050405020304" pitchFamily="18" charset="0"/>
              <a:cs typeface="Times New Roman" panose="02020603050405020304" pitchFamily="18" charset="0"/>
            </a:endParaRPr>
          </a:p>
          <a:p>
            <a:pPr marL="363538" algn="just">
              <a:spcBef>
                <a:spcPts val="1800"/>
              </a:spcBef>
              <a:defRPr/>
            </a:pPr>
            <a:r>
              <a:rPr lang="en-US" sz="2000" b="1" i="1" dirty="0" smtClean="0">
                <a:solidFill>
                  <a:srgbClr val="FF0000"/>
                </a:solidFill>
                <a:latin typeface="Times New Roman" panose="02020603050405020304" pitchFamily="18" charset="0"/>
                <a:cs typeface="Times New Roman" panose="02020603050405020304" pitchFamily="18" charset="0"/>
              </a:rPr>
              <a:t>The value of </a:t>
            </a:r>
            <a:r>
              <a:rPr lang="en-US" sz="2000" b="1" i="1" dirty="0" err="1" smtClean="0">
                <a:solidFill>
                  <a:srgbClr val="FF0000"/>
                </a:solidFill>
                <a:latin typeface="Times New Roman" panose="02020603050405020304" pitchFamily="18" charset="0"/>
                <a:cs typeface="Times New Roman" panose="02020603050405020304" pitchFamily="18" charset="0"/>
              </a:rPr>
              <a:t>SS</a:t>
            </a:r>
            <a:r>
              <a:rPr lang="en-US" sz="2000" b="1" i="1" baseline="-25000" dirty="0" err="1" smtClean="0">
                <a:solidFill>
                  <a:srgbClr val="FF0000"/>
                </a:solidFill>
                <a:latin typeface="Times New Roman" panose="02020603050405020304" pitchFamily="18" charset="0"/>
                <a:cs typeface="Times New Roman" panose="02020603050405020304" pitchFamily="18" charset="0"/>
              </a:rPr>
              <a:t>ij</a:t>
            </a:r>
            <a:r>
              <a:rPr lang="en-US" sz="2000" b="0" dirty="0" smtClean="0">
                <a:latin typeface="Times New Roman" panose="02020603050405020304" pitchFamily="18" charset="0"/>
                <a:cs typeface="Times New Roman" panose="02020603050405020304" pitchFamily="18" charset="0"/>
              </a:rPr>
              <a:t> </a:t>
            </a:r>
            <a:r>
              <a:rPr lang="en-US" sz="2000" b="0" dirty="0">
                <a:latin typeface="Times New Roman" panose="02020603050405020304" pitchFamily="18" charset="0"/>
                <a:cs typeface="Times New Roman" panose="02020603050405020304" pitchFamily="18" charset="0"/>
              </a:rPr>
              <a:t>is equal to the minimum number of time units that must be </a:t>
            </a:r>
            <a:r>
              <a:rPr lang="en-US" sz="2000" b="0" dirty="0" smtClean="0">
                <a:latin typeface="Times New Roman" panose="02020603050405020304" pitchFamily="18" charset="0"/>
                <a:cs typeface="Times New Roman" panose="02020603050405020304" pitchFamily="18" charset="0"/>
              </a:rPr>
              <a:t>completed </a:t>
            </a:r>
            <a:r>
              <a:rPr lang="en-US" sz="2000" b="0" dirty="0">
                <a:latin typeface="Times New Roman" panose="02020603050405020304" pitchFamily="18" charset="0"/>
                <a:cs typeface="Times New Roman" panose="02020603050405020304" pitchFamily="18" charset="0"/>
              </a:rPr>
              <a:t>on the preceding activity (i) prior to the start of the successor (j). “Lag” is always applied to SS relation</a:t>
            </a:r>
            <a:r>
              <a:rPr lang="en-US" sz="2000" b="0" dirty="0" smtClean="0">
                <a:latin typeface="Times New Roman" panose="02020603050405020304" pitchFamily="18" charset="0"/>
                <a:cs typeface="Times New Roman" panose="02020603050405020304" pitchFamily="18" charset="0"/>
              </a:rPr>
              <a:t>. </a:t>
            </a:r>
          </a:p>
          <a:p>
            <a:pPr marL="363538" algn="just">
              <a:spcBef>
                <a:spcPts val="1200"/>
              </a:spcBef>
              <a:defRPr/>
            </a:pPr>
            <a:r>
              <a:rPr lang="en-US" sz="2000" b="1" i="1" u="sng" dirty="0" smtClean="0">
                <a:solidFill>
                  <a:srgbClr val="FF0000"/>
                </a:solidFill>
                <a:latin typeface="Times New Roman" panose="02020603050405020304" pitchFamily="18" charset="0"/>
                <a:cs typeface="Times New Roman" panose="02020603050405020304" pitchFamily="18" charset="0"/>
              </a:rPr>
              <a:t>Example </a:t>
            </a:r>
            <a:r>
              <a:rPr lang="en-US" sz="2000" b="1" i="1" u="sng" dirty="0" err="1" smtClean="0">
                <a:solidFill>
                  <a:srgbClr val="FF0000"/>
                </a:solidFill>
                <a:latin typeface="Times New Roman" panose="02020603050405020304" pitchFamily="18" charset="0"/>
                <a:cs typeface="Times New Roman" panose="02020603050405020304" pitchFamily="18" charset="0"/>
              </a:rPr>
              <a:t>SS</a:t>
            </a:r>
            <a:r>
              <a:rPr lang="en-US" sz="2000" b="1" i="1" u="sng" baseline="-25000" dirty="0" err="1" smtClean="0">
                <a:solidFill>
                  <a:srgbClr val="FF0000"/>
                </a:solidFill>
                <a:latin typeface="Times New Roman" panose="02020603050405020304" pitchFamily="18" charset="0"/>
                <a:cs typeface="Times New Roman" panose="02020603050405020304" pitchFamily="18" charset="0"/>
              </a:rPr>
              <a:t>ij</a:t>
            </a:r>
            <a:r>
              <a:rPr lang="en-US" sz="2000" b="1" i="1" u="sng" dirty="0" smtClean="0">
                <a:solidFill>
                  <a:srgbClr val="FF0000"/>
                </a:solidFill>
                <a:latin typeface="Times New Roman" panose="02020603050405020304" pitchFamily="18" charset="0"/>
                <a:cs typeface="Times New Roman" panose="02020603050405020304" pitchFamily="18" charset="0"/>
              </a:rPr>
              <a:t> =3  </a:t>
            </a:r>
            <a:r>
              <a:rPr lang="en-US" sz="2000" b="1" i="1" dirty="0" smtClean="0">
                <a:solidFill>
                  <a:srgbClr val="0000FF"/>
                </a:solidFill>
                <a:latin typeface="Times New Roman" panose="02020603050405020304" pitchFamily="18" charset="0"/>
                <a:cs typeface="Times New Roman" panose="02020603050405020304" pitchFamily="18" charset="0"/>
              </a:rPr>
              <a:t>[The start of (j) must lag 3 units after the start of (</a:t>
            </a:r>
            <a:r>
              <a:rPr lang="en-US" sz="2000" b="1" i="1" dirty="0" err="1" smtClean="0">
                <a:solidFill>
                  <a:srgbClr val="0000FF"/>
                </a:solidFill>
                <a:latin typeface="Times New Roman" panose="02020603050405020304" pitchFamily="18" charset="0"/>
                <a:cs typeface="Times New Roman" panose="02020603050405020304" pitchFamily="18" charset="0"/>
              </a:rPr>
              <a:t>i</a:t>
            </a:r>
            <a:r>
              <a:rPr lang="en-US" sz="2000" b="1" i="1" dirty="0" smtClean="0">
                <a:solidFill>
                  <a:srgbClr val="0000FF"/>
                </a:solidFill>
                <a:latin typeface="Times New Roman" panose="02020603050405020304" pitchFamily="18" charset="0"/>
                <a:cs typeface="Times New Roman" panose="02020603050405020304" pitchFamily="18" charset="0"/>
              </a:rPr>
              <a:t>)]</a:t>
            </a:r>
            <a:endParaRPr lang="en-US" sz="2000" b="1" i="1" dirty="0">
              <a:solidFill>
                <a:srgbClr val="0000FF"/>
              </a:solidFill>
              <a:latin typeface="Times New Roman" panose="02020603050405020304" pitchFamily="18" charset="0"/>
              <a:cs typeface="Times New Roman" panose="02020603050405020304" pitchFamily="18" charset="0"/>
            </a:endParaRPr>
          </a:p>
        </p:txBody>
      </p:sp>
      <p:graphicFrame>
        <p:nvGraphicFramePr>
          <p:cNvPr id="12" name="Table 11"/>
          <p:cNvGraphicFramePr>
            <a:graphicFrameLocks noGrp="1"/>
          </p:cNvGraphicFramePr>
          <p:nvPr>
            <p:extLst>
              <p:ext uri="{D42A27DB-BD31-4B8C-83A1-F6EECF244321}">
                <p14:modId xmlns:p14="http://schemas.microsoft.com/office/powerpoint/2010/main" xmlns="" val="3647005466"/>
              </p:ext>
            </p:extLst>
          </p:nvPr>
        </p:nvGraphicFramePr>
        <p:xfrm>
          <a:off x="5943600" y="1110535"/>
          <a:ext cx="2514600" cy="845820"/>
        </p:xfrm>
        <a:graphic>
          <a:graphicData uri="http://schemas.openxmlformats.org/drawingml/2006/table">
            <a:tbl>
              <a:tblPr/>
              <a:tblGrid>
                <a:gridCol w="914400"/>
                <a:gridCol w="685800"/>
                <a:gridCol w="914400"/>
              </a:tblGrid>
              <a:tr h="254812">
                <a:tc>
                  <a:txBody>
                    <a:bodyPr/>
                    <a:lstStyle/>
                    <a:p>
                      <a:pPr algn="ctr" fontAlgn="ctr"/>
                      <a:r>
                        <a:rPr lang="en-US" sz="2000" b="0" i="0" u="none" strike="noStrike" dirty="0">
                          <a:solidFill>
                            <a:srgbClr val="000000"/>
                          </a:solidFill>
                          <a:latin typeface="Calibri"/>
                        </a:rPr>
                        <a:t> </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ap="flat" cmpd="sng" algn="ctr">
                      <a:solidFill>
                        <a:schemeClr val="tx1"/>
                      </a:solidFill>
                      <a:prstDash val="solid"/>
                      <a:round/>
                      <a:headEnd type="none" w="med" len="med"/>
                      <a:tailEnd type="none" w="med" len="med"/>
                    </a:lnTlToBr>
                    <a:lnBlToTr w="12700" cap="flat" cmpd="sng" algn="ctr">
                      <a:solidFill>
                        <a:schemeClr val="tx1"/>
                      </a:solidFill>
                      <a:prstDash val="solid"/>
                      <a:round/>
                      <a:headEnd type="none" w="med" len="med"/>
                      <a:tailEnd type="none" w="med" len="med"/>
                    </a:lnBlToTr>
                    <a:solidFill>
                      <a:srgbClr val="FFFF00"/>
                    </a:solidFill>
                  </a:tcPr>
                </a:tc>
                <a:tc>
                  <a:txBody>
                    <a:bodyPr/>
                    <a:lstStyle/>
                    <a:p>
                      <a:pPr algn="ctr" fontAlgn="ctr"/>
                      <a:r>
                        <a:rPr lang="en-US" sz="2000" b="1" i="1" u="none" strike="noStrike" dirty="0" err="1">
                          <a:solidFill>
                            <a:srgbClr val="000000"/>
                          </a:solidFill>
                          <a:latin typeface="Times New Roman"/>
                        </a:rPr>
                        <a:t>i</a:t>
                      </a:r>
                      <a:endParaRPr lang="en-US" sz="2000" b="1" i="1" u="none" strike="noStrike" dirty="0">
                        <a:solidFill>
                          <a:srgbClr val="000000"/>
                        </a:solidFill>
                        <a:latin typeface="Times New Roman"/>
                      </a:endParaRP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l" fontAlgn="b"/>
                      <a:endParaRPr lang="en-US" sz="2000" b="0" i="0" u="none" strike="noStrike" dirty="0">
                        <a:solidFill>
                          <a:srgbClr val="000000"/>
                        </a:solidFill>
                        <a:latin typeface="Calibri"/>
                      </a:endParaRPr>
                    </a:p>
                  </a:txBody>
                  <a:tcPr marL="7620" marR="7620" marT="7620" marB="0" anchor="b">
                    <a:lnL w="12700" cap="flat" cmpd="sng" algn="ctr">
                      <a:solidFill>
                        <a:schemeClr val="tx1"/>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a:noFill/>
                    </a:lnB>
                  </a:tcPr>
                </a:tc>
              </a:tr>
              <a:tr h="155665">
                <a:tc>
                  <a:txBody>
                    <a:bodyPr/>
                    <a:lstStyle/>
                    <a:p>
                      <a:pPr algn="l" fontAlgn="b"/>
                      <a:endParaRPr lang="en-US" sz="1400" b="0" i="0" u="none" strike="noStrike" dirty="0">
                        <a:solidFill>
                          <a:srgbClr val="000000"/>
                        </a:solidFill>
                        <a:latin typeface="Calibri"/>
                      </a:endParaRPr>
                    </a:p>
                  </a:txBody>
                  <a:tcPr marL="7620" marR="7620" marT="7620" marB="0" anchor="b">
                    <a:lnL w="12700" cap="flat" cmpd="sng" algn="ctr">
                      <a:no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a:noFill/>
                    </a:lnB>
                  </a:tcPr>
                </a:tc>
                <a:tc gridSpan="2">
                  <a:txBody>
                    <a:bodyPr/>
                    <a:lstStyle/>
                    <a:p>
                      <a:pPr algn="ctr" fontAlgn="b"/>
                      <a:endParaRPr lang="en-US" sz="1100" b="0" i="0" u="none" strike="noStrike" dirty="0">
                        <a:solidFill>
                          <a:srgbClr val="000000"/>
                        </a:solidFill>
                        <a:latin typeface="Calibri"/>
                      </a:endParaRPr>
                    </a:p>
                  </a:txBody>
                  <a:tcPr marL="7620" marR="7620" marT="7620" marB="0" anchor="b">
                    <a:lnL>
                      <a:noFill/>
                    </a:lnL>
                    <a:lnR w="12700" cap="flat" cmpd="sng" algn="ctr">
                      <a:no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lang="en-US"/>
                    </a:p>
                  </a:txBody>
                  <a:tcPr/>
                </a:tc>
              </a:tr>
              <a:tr h="263260">
                <a:tc>
                  <a:txBody>
                    <a:bodyPr/>
                    <a:lstStyle/>
                    <a:p>
                      <a:pPr algn="ctr" fontAlgn="ctr"/>
                      <a:r>
                        <a:rPr lang="en-US" sz="2000" b="1" i="1" u="none" strike="noStrike" dirty="0">
                          <a:ln>
                            <a:solidFill>
                              <a:schemeClr val="tx1"/>
                            </a:solidFill>
                          </a:ln>
                          <a:solidFill>
                            <a:srgbClr val="000000"/>
                          </a:solidFill>
                          <a:latin typeface="Times New Roman"/>
                        </a:rPr>
                        <a:t>SS</a:t>
                      </a:r>
                      <a:r>
                        <a:rPr lang="en-US" sz="2000" b="1" i="1" u="none" strike="noStrike" baseline="-25000" dirty="0">
                          <a:ln>
                            <a:solidFill>
                              <a:schemeClr val="tx1"/>
                            </a:solidFill>
                          </a:ln>
                          <a:solidFill>
                            <a:srgbClr val="000000"/>
                          </a:solidFill>
                          <a:latin typeface="Times New Roman"/>
                        </a:rPr>
                        <a:t>IJ</a:t>
                      </a:r>
                      <a:endParaRPr lang="en-US" sz="2000" b="1" i="1" u="none" strike="noStrike" dirty="0">
                        <a:ln>
                          <a:solidFill>
                            <a:schemeClr val="tx1"/>
                          </a:solidFill>
                        </a:ln>
                        <a:solidFill>
                          <a:srgbClr val="000000"/>
                        </a:solidFill>
                        <a:latin typeface="Times New Roman"/>
                      </a:endParaRPr>
                    </a:p>
                  </a:txBody>
                  <a:tcPr marL="7620" marR="7620" marT="7620" marB="0" anchor="ctr">
                    <a:lnL w="12700" cap="flat" cmpd="sng" algn="ctr">
                      <a:noFill/>
                      <a:prstDash val="solid"/>
                      <a:round/>
                      <a:headEnd type="none" w="med" len="med"/>
                      <a:tailEnd type="none" w="med" len="med"/>
                    </a:lnL>
                    <a:lnR w="12700" cap="flat" cmpd="sng" algn="ctr">
                      <a:solidFill>
                        <a:schemeClr val="tx1"/>
                      </a:solidFill>
                      <a:prstDash val="solid"/>
                      <a:round/>
                      <a:headEnd type="none" w="med" len="med"/>
                      <a:tailEnd type="none" w="med" len="med"/>
                    </a:lnR>
                    <a:lnT>
                      <a:noFill/>
                    </a:lnT>
                    <a:lnB w="12700" cap="flat" cmpd="sng" algn="ctr">
                      <a:noFill/>
                      <a:prstDash val="solid"/>
                      <a:round/>
                      <a:headEnd type="none" w="med" len="med"/>
                      <a:tailEnd type="none" w="med" len="med"/>
                    </a:lnB>
                  </a:tcPr>
                </a:tc>
                <a:tc gridSpan="2">
                  <a:txBody>
                    <a:bodyPr/>
                    <a:lstStyle/>
                    <a:p>
                      <a:pPr algn="ctr" fontAlgn="ctr"/>
                      <a:r>
                        <a:rPr lang="en-US" sz="2000" b="1" i="1" u="none" strike="noStrike" dirty="0">
                          <a:solidFill>
                            <a:srgbClr val="000000"/>
                          </a:solidFill>
                          <a:latin typeface="Times New Roman"/>
                        </a:rPr>
                        <a:t>j</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1">
                        <a:lumMod val="40000"/>
                        <a:lumOff val="60000"/>
                      </a:schemeClr>
                    </a:solidFill>
                  </a:tcPr>
                </a:tc>
                <a:tc hMerge="1">
                  <a:txBody>
                    <a:bodyPr/>
                    <a:lstStyle/>
                    <a:p>
                      <a:endParaRPr lang="en-US"/>
                    </a:p>
                  </a:txBody>
                  <a:tcPr/>
                </a:tc>
              </a:tr>
            </a:tbl>
          </a:graphicData>
        </a:graphic>
      </p:graphicFrame>
      <p:sp>
        <p:nvSpPr>
          <p:cNvPr id="13" name="TextBox 12"/>
          <p:cNvSpPr txBox="1"/>
          <p:nvPr/>
        </p:nvSpPr>
        <p:spPr>
          <a:xfrm>
            <a:off x="389752" y="4093220"/>
            <a:ext cx="8364495" cy="2231380"/>
          </a:xfrm>
          <a:prstGeom prst="rect">
            <a:avLst/>
          </a:prstGeom>
          <a:solidFill>
            <a:schemeClr val="bg1"/>
          </a:solidFill>
          <a:ln>
            <a:solidFill>
              <a:schemeClr val="tx1"/>
            </a:solidFill>
          </a:ln>
          <a:effectLst>
            <a:innerShdw blurRad="63500" dist="50800" dir="18900000">
              <a:prstClr val="black">
                <a:alpha val="50000"/>
              </a:prstClr>
            </a:innerShdw>
          </a:effectLst>
        </p:spPr>
        <p:txBody>
          <a:bodyPr wrap="square">
            <a:spAutoFit/>
          </a:bodyPr>
          <a:lstStyle/>
          <a:p>
            <a:pPr marL="342900" lvl="1" indent="-342900" algn="just">
              <a:spcBef>
                <a:spcPts val="1200"/>
              </a:spcBef>
              <a:buClr>
                <a:srgbClr val="FF0000"/>
              </a:buClr>
              <a:buFont typeface="+mj-lt"/>
              <a:buAutoNum type="arabicPeriod" startAt="2"/>
              <a:defRPr/>
            </a:pPr>
            <a:r>
              <a:rPr lang="en-US" sz="2400" b="1" i="1" u="sng" dirty="0" smtClean="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Finish-to-Finish </a:t>
            </a:r>
            <a:r>
              <a:rPr lang="en-US" sz="2400" b="1" i="1" u="sng" dirty="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a:t>
            </a:r>
            <a:r>
              <a:rPr lang="en-US" sz="2400" b="1" i="1" u="sng" dirty="0" err="1">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FF</a:t>
            </a:r>
            <a:r>
              <a:rPr lang="en-US" sz="2400" b="1" i="1" u="sng" baseline="-25000" dirty="0" err="1">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ij</a:t>
            </a:r>
            <a:r>
              <a:rPr lang="en-US" sz="2400" b="1" i="1" u="sng" dirty="0" smtClean="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a:t>
            </a:r>
            <a:r>
              <a:rPr lang="en-US" sz="2400" dirty="0" smtClean="0">
                <a:solidFill>
                  <a:srgbClr val="0000FF"/>
                </a:solidFill>
                <a:latin typeface="Times New Roman" panose="02020603050405020304" pitchFamily="18" charset="0"/>
                <a:cs typeface="Times New Roman" panose="02020603050405020304" pitchFamily="18" charset="0"/>
              </a:rPr>
              <a:t> </a:t>
            </a:r>
          </a:p>
          <a:p>
            <a:pPr marL="287338" lvl="1" algn="just">
              <a:spcBef>
                <a:spcPts val="1200"/>
              </a:spcBef>
              <a:buClr>
                <a:srgbClr val="FF0000"/>
              </a:buClr>
              <a:defRPr/>
            </a:pPr>
            <a:r>
              <a:rPr lang="en-US" sz="2000" b="1" u="sng" dirty="0" smtClean="0">
                <a:solidFill>
                  <a:srgbClr val="FF0000"/>
                </a:solidFill>
                <a:latin typeface="Times New Roman" panose="02020603050405020304" pitchFamily="18" charset="0"/>
                <a:cs typeface="Times New Roman" panose="02020603050405020304" pitchFamily="18" charset="0"/>
              </a:rPr>
              <a:t>[</a:t>
            </a:r>
            <a:r>
              <a:rPr lang="en-US" sz="2000" b="1" i="1" u="sng" dirty="0" smtClean="0">
                <a:solidFill>
                  <a:srgbClr val="FF0000"/>
                </a:solidFill>
                <a:latin typeface="Times New Roman" pitchFamily="18" charset="0"/>
                <a:cs typeface="Times New Roman" pitchFamily="18" charset="0"/>
              </a:rPr>
              <a:t>(</a:t>
            </a:r>
            <a:r>
              <a:rPr lang="en-US" sz="2000" b="1" i="1" u="sng" dirty="0">
                <a:solidFill>
                  <a:srgbClr val="FF0000"/>
                </a:solidFill>
                <a:latin typeface="Times New Roman" pitchFamily="18" charset="0"/>
                <a:cs typeface="Times New Roman" pitchFamily="18" charset="0"/>
              </a:rPr>
              <a:t>j) cannot finish till (</a:t>
            </a:r>
            <a:r>
              <a:rPr lang="en-US" sz="2000" b="1" i="1" u="sng" dirty="0" err="1">
                <a:solidFill>
                  <a:srgbClr val="FF0000"/>
                </a:solidFill>
                <a:latin typeface="Times New Roman" pitchFamily="18" charset="0"/>
                <a:cs typeface="Times New Roman" pitchFamily="18" charset="0"/>
              </a:rPr>
              <a:t>i</a:t>
            </a:r>
            <a:r>
              <a:rPr lang="en-US" sz="2000" b="1" i="1" u="sng" dirty="0">
                <a:solidFill>
                  <a:srgbClr val="FF0000"/>
                </a:solidFill>
                <a:latin typeface="Times New Roman" pitchFamily="18" charset="0"/>
                <a:cs typeface="Times New Roman" pitchFamily="18" charset="0"/>
              </a:rPr>
              <a:t>) finishes by amount of the </a:t>
            </a:r>
            <a:r>
              <a:rPr lang="en-US" sz="2000" b="1" i="1" u="sng" dirty="0" smtClean="0">
                <a:solidFill>
                  <a:srgbClr val="FF0000"/>
                </a:solidFill>
                <a:latin typeface="Times New Roman" pitchFamily="18" charset="0"/>
                <a:cs typeface="Times New Roman" pitchFamily="18" charset="0"/>
              </a:rPr>
              <a:t>FF</a:t>
            </a:r>
            <a:r>
              <a:rPr lang="en-US" sz="2000" b="1" u="sng" dirty="0" smtClean="0">
                <a:solidFill>
                  <a:srgbClr val="FF0000"/>
                </a:solidFill>
                <a:latin typeface="Times New Roman" pitchFamily="18" charset="0"/>
                <a:cs typeface="Times New Roman" pitchFamily="18" charset="0"/>
              </a:rPr>
              <a:t>]</a:t>
            </a:r>
            <a:endParaRPr lang="en-US" sz="2000" b="1" i="1" u="sng" dirty="0">
              <a:solidFill>
                <a:srgbClr val="FF0000"/>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endParaRPr>
          </a:p>
          <a:p>
            <a:pPr marL="363538" algn="just">
              <a:spcBef>
                <a:spcPts val="1800"/>
              </a:spcBef>
              <a:defRPr/>
            </a:pPr>
            <a:r>
              <a:rPr lang="en-US" sz="2000" b="1" i="1" dirty="0">
                <a:solidFill>
                  <a:srgbClr val="FF0000"/>
                </a:solidFill>
                <a:latin typeface="Times New Roman" panose="02020603050405020304" pitchFamily="18" charset="0"/>
                <a:cs typeface="Times New Roman" panose="02020603050405020304" pitchFamily="18" charset="0"/>
              </a:rPr>
              <a:t>FF</a:t>
            </a:r>
            <a:r>
              <a:rPr lang="en-US" sz="2000" b="1" i="1" baseline="-25000" dirty="0">
                <a:solidFill>
                  <a:srgbClr val="FF0000"/>
                </a:solidFill>
                <a:latin typeface="Times New Roman" panose="02020603050405020304" pitchFamily="18" charset="0"/>
                <a:cs typeface="Times New Roman" panose="02020603050405020304" pitchFamily="18" charset="0"/>
              </a:rPr>
              <a:t>ij</a:t>
            </a:r>
            <a:r>
              <a:rPr lang="en-US" sz="2000" b="0" dirty="0">
                <a:latin typeface="Times New Roman" panose="02020603050405020304" pitchFamily="18" charset="0"/>
                <a:cs typeface="Times New Roman" panose="02020603050405020304" pitchFamily="18" charset="0"/>
              </a:rPr>
              <a:t> is equal to the minimum number of time units that must remain to be completed on the successor (j) after the completion of the predecessor (</a:t>
            </a:r>
            <a:r>
              <a:rPr lang="en-US" sz="2000" b="0" dirty="0" err="1">
                <a:latin typeface="Times New Roman" panose="02020603050405020304" pitchFamily="18" charset="0"/>
                <a:cs typeface="Times New Roman" panose="02020603050405020304" pitchFamily="18" charset="0"/>
              </a:rPr>
              <a:t>i</a:t>
            </a:r>
            <a:r>
              <a:rPr lang="en-US" sz="2000" b="0" dirty="0" smtClean="0">
                <a:latin typeface="Times New Roman" panose="02020603050405020304" pitchFamily="18" charset="0"/>
                <a:cs typeface="Times New Roman" panose="02020603050405020304" pitchFamily="18" charset="0"/>
              </a:rPr>
              <a:t>).</a:t>
            </a:r>
          </a:p>
          <a:p>
            <a:pPr marL="363538" algn="just">
              <a:spcBef>
                <a:spcPts val="1200"/>
              </a:spcBef>
              <a:defRPr/>
            </a:pPr>
            <a:r>
              <a:rPr lang="en-US" sz="2000" b="1" i="1" u="sng" dirty="0" smtClean="0">
                <a:solidFill>
                  <a:srgbClr val="FF0000"/>
                </a:solidFill>
                <a:latin typeface="Times New Roman" panose="02020603050405020304" pitchFamily="18" charset="0"/>
                <a:cs typeface="Times New Roman" panose="02020603050405020304" pitchFamily="18" charset="0"/>
              </a:rPr>
              <a:t>Example </a:t>
            </a:r>
            <a:r>
              <a:rPr lang="en-US" sz="2000" b="1" i="1" u="sng" dirty="0" err="1" smtClean="0">
                <a:solidFill>
                  <a:srgbClr val="FF0000"/>
                </a:solidFill>
                <a:latin typeface="Times New Roman" panose="02020603050405020304" pitchFamily="18" charset="0"/>
                <a:cs typeface="Times New Roman" panose="02020603050405020304" pitchFamily="18" charset="0"/>
              </a:rPr>
              <a:t>FF</a:t>
            </a:r>
            <a:r>
              <a:rPr lang="en-US" sz="2000" b="1" i="1" u="sng" baseline="-25000" dirty="0" err="1" smtClean="0">
                <a:solidFill>
                  <a:srgbClr val="FF0000"/>
                </a:solidFill>
                <a:latin typeface="Times New Roman" panose="02020603050405020304" pitchFamily="18" charset="0"/>
                <a:cs typeface="Times New Roman" panose="02020603050405020304" pitchFamily="18" charset="0"/>
              </a:rPr>
              <a:t>ij</a:t>
            </a:r>
            <a:r>
              <a:rPr lang="en-US" sz="2000" b="1" i="1" u="sng" dirty="0" smtClean="0">
                <a:solidFill>
                  <a:srgbClr val="FF0000"/>
                </a:solidFill>
                <a:latin typeface="Times New Roman" panose="02020603050405020304" pitchFamily="18" charset="0"/>
                <a:cs typeface="Times New Roman" panose="02020603050405020304" pitchFamily="18" charset="0"/>
              </a:rPr>
              <a:t> =5  </a:t>
            </a:r>
            <a:r>
              <a:rPr lang="en-US" sz="2000" b="1" i="1" dirty="0" smtClean="0">
                <a:solidFill>
                  <a:srgbClr val="0000FF"/>
                </a:solidFill>
                <a:latin typeface="Times New Roman" panose="02020603050405020304" pitchFamily="18" charset="0"/>
                <a:cs typeface="Times New Roman" panose="02020603050405020304" pitchFamily="18" charset="0"/>
              </a:rPr>
              <a:t>[The finish of (j) must </a:t>
            </a:r>
            <a:r>
              <a:rPr lang="en-US" sz="2000" b="1" i="1" dirty="0">
                <a:solidFill>
                  <a:srgbClr val="0000FF"/>
                </a:solidFill>
                <a:latin typeface="Times New Roman" panose="02020603050405020304" pitchFamily="18" charset="0"/>
                <a:cs typeface="Times New Roman" panose="02020603050405020304" pitchFamily="18" charset="0"/>
              </a:rPr>
              <a:t>lag </a:t>
            </a:r>
            <a:r>
              <a:rPr lang="en-US" sz="2000" b="1" i="1" dirty="0" smtClean="0">
                <a:solidFill>
                  <a:srgbClr val="0000FF"/>
                </a:solidFill>
                <a:latin typeface="Times New Roman" panose="02020603050405020304" pitchFamily="18" charset="0"/>
                <a:cs typeface="Times New Roman" panose="02020603050405020304" pitchFamily="18" charset="0"/>
              </a:rPr>
              <a:t>5 units </a:t>
            </a:r>
            <a:r>
              <a:rPr lang="en-US" sz="2000" b="1" i="1" dirty="0">
                <a:solidFill>
                  <a:srgbClr val="0000FF"/>
                </a:solidFill>
                <a:latin typeface="Times New Roman" panose="02020603050405020304" pitchFamily="18" charset="0"/>
                <a:cs typeface="Times New Roman" panose="02020603050405020304" pitchFamily="18" charset="0"/>
              </a:rPr>
              <a:t>after the </a:t>
            </a:r>
            <a:r>
              <a:rPr lang="en-US" sz="2000" b="1" i="1" dirty="0" smtClean="0">
                <a:solidFill>
                  <a:srgbClr val="0000FF"/>
                </a:solidFill>
                <a:latin typeface="Times New Roman" panose="02020603050405020304" pitchFamily="18" charset="0"/>
                <a:cs typeface="Times New Roman" panose="02020603050405020304" pitchFamily="18" charset="0"/>
              </a:rPr>
              <a:t>finish of (</a:t>
            </a:r>
            <a:r>
              <a:rPr lang="en-US" sz="2000" b="1" i="1" dirty="0" err="1" smtClean="0">
                <a:solidFill>
                  <a:srgbClr val="0000FF"/>
                </a:solidFill>
                <a:latin typeface="Times New Roman" panose="02020603050405020304" pitchFamily="18" charset="0"/>
                <a:cs typeface="Times New Roman" panose="02020603050405020304" pitchFamily="18" charset="0"/>
              </a:rPr>
              <a:t>i</a:t>
            </a:r>
            <a:r>
              <a:rPr lang="en-US" sz="2000" b="1" i="1" dirty="0" smtClean="0">
                <a:solidFill>
                  <a:srgbClr val="0000FF"/>
                </a:solidFill>
                <a:latin typeface="Times New Roman" panose="02020603050405020304" pitchFamily="18" charset="0"/>
                <a:cs typeface="Times New Roman" panose="02020603050405020304" pitchFamily="18" charset="0"/>
              </a:rPr>
              <a:t>) ]</a:t>
            </a:r>
            <a:endParaRPr lang="en-US" sz="2000" b="1" i="1" dirty="0">
              <a:solidFill>
                <a:srgbClr val="0000FF"/>
              </a:solidFill>
              <a:latin typeface="Times New Roman" panose="02020603050405020304" pitchFamily="18" charset="0"/>
              <a:cs typeface="Times New Roman" panose="02020603050405020304" pitchFamily="18" charset="0"/>
            </a:endParaRPr>
          </a:p>
        </p:txBody>
      </p:sp>
      <p:graphicFrame>
        <p:nvGraphicFramePr>
          <p:cNvPr id="14" name="Table 13"/>
          <p:cNvGraphicFramePr>
            <a:graphicFrameLocks noGrp="1"/>
          </p:cNvGraphicFramePr>
          <p:nvPr>
            <p:extLst>
              <p:ext uri="{D42A27DB-BD31-4B8C-83A1-F6EECF244321}">
                <p14:modId xmlns:p14="http://schemas.microsoft.com/office/powerpoint/2010/main" xmlns="" val="1172812453"/>
              </p:ext>
            </p:extLst>
          </p:nvPr>
        </p:nvGraphicFramePr>
        <p:xfrm>
          <a:off x="6248400" y="4253240"/>
          <a:ext cx="2209800" cy="914400"/>
        </p:xfrm>
        <a:graphic>
          <a:graphicData uri="http://schemas.openxmlformats.org/drawingml/2006/table">
            <a:tbl>
              <a:tblPr/>
              <a:tblGrid>
                <a:gridCol w="600650"/>
                <a:gridCol w="533911"/>
                <a:gridCol w="1075239"/>
              </a:tblGrid>
              <a:tr h="373380">
                <a:tc gridSpan="2">
                  <a:txBody>
                    <a:bodyPr/>
                    <a:lstStyle/>
                    <a:p>
                      <a:pPr algn="ctr" fontAlgn="ctr"/>
                      <a:r>
                        <a:rPr lang="en-US" sz="2000" b="1" i="1" u="none" strike="noStrike" dirty="0" err="1">
                          <a:solidFill>
                            <a:srgbClr val="000000"/>
                          </a:solidFill>
                          <a:latin typeface="Times New Roman" panose="02020603050405020304" pitchFamily="18" charset="0"/>
                          <a:cs typeface="Times New Roman" panose="02020603050405020304" pitchFamily="18" charset="0"/>
                        </a:rPr>
                        <a:t>i</a:t>
                      </a:r>
                      <a:endParaRPr lang="en-US" sz="2000" b="1" i="1"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FFFF00"/>
                    </a:solidFill>
                  </a:tcPr>
                </a:tc>
                <a:tc hMerge="1">
                  <a:txBody>
                    <a:bodyPr/>
                    <a:lstStyle/>
                    <a:p>
                      <a:endParaRPr lang="en-US"/>
                    </a:p>
                  </a:txBody>
                  <a:tcPr/>
                </a:tc>
                <a:tc>
                  <a:txBody>
                    <a:bodyPr/>
                    <a:lstStyle/>
                    <a:p>
                      <a:pPr algn="ctr" fontAlgn="ctr"/>
                      <a:r>
                        <a:rPr lang="en-US" sz="2000" b="1" i="1" u="none" strike="noStrike" dirty="0" smtClean="0">
                          <a:solidFill>
                            <a:srgbClr val="000000"/>
                          </a:solidFill>
                          <a:latin typeface="Times New Roman" panose="02020603050405020304" pitchFamily="18" charset="0"/>
                          <a:cs typeface="Times New Roman" panose="02020603050405020304" pitchFamily="18" charset="0"/>
                        </a:rPr>
                        <a:t>FF</a:t>
                      </a:r>
                      <a:r>
                        <a:rPr lang="en-US" sz="2000" b="1" i="1" u="none" strike="noStrike" baseline="-25000" dirty="0" smtClean="0">
                          <a:solidFill>
                            <a:srgbClr val="000000"/>
                          </a:solidFill>
                          <a:latin typeface="Times New Roman" panose="02020603050405020304" pitchFamily="18" charset="0"/>
                          <a:cs typeface="Times New Roman" panose="02020603050405020304" pitchFamily="18" charset="0"/>
                        </a:rPr>
                        <a:t>IJ</a:t>
                      </a:r>
                      <a:endParaRPr lang="en-US" sz="2000" b="1" i="1"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ctr">
                    <a:lnL w="12700" cap="flat" cmpd="sng" algn="ctr">
                      <a:solidFill>
                        <a:schemeClr val="tx1"/>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a:noFill/>
                    </a:lnB>
                    <a:lnTlToBr w="12700" cmpd="sng">
                      <a:noFill/>
                      <a:prstDash val="solid"/>
                    </a:lnTlToBr>
                    <a:lnBlToTr w="12700" cmpd="sng">
                      <a:noFill/>
                      <a:prstDash val="solid"/>
                    </a:lnBlToTr>
                  </a:tcPr>
                </a:tc>
              </a:tr>
              <a:tr h="228600">
                <a:tc>
                  <a:txBody>
                    <a:bodyPr/>
                    <a:lstStyle/>
                    <a:p>
                      <a:pPr algn="l" fontAlgn="b"/>
                      <a:endParaRPr lang="en-US" sz="200" b="0" i="0"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b">
                    <a:lnL w="12700" cap="flat" cmpd="sng" algn="ctr">
                      <a:no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a:noFill/>
                    </a:lnB>
                    <a:lnTlToBr w="12700" cmpd="sng">
                      <a:noFill/>
                      <a:prstDash val="solid"/>
                    </a:lnTlToBr>
                    <a:lnBlToTr w="12700" cmpd="sng">
                      <a:noFill/>
                      <a:prstDash val="solid"/>
                    </a:lnBlToTr>
                  </a:tcPr>
                </a:tc>
                <a:tc gridSpan="2">
                  <a:txBody>
                    <a:bodyPr/>
                    <a:lstStyle/>
                    <a:p>
                      <a:pPr algn="ctr" fontAlgn="b"/>
                      <a:endParaRPr lang="en-US" sz="200" b="0" i="0"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b">
                    <a:lnL>
                      <a:noFill/>
                    </a:lnL>
                    <a:lnR w="12700" cap="flat" cmpd="sng" algn="ctr">
                      <a:no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lang="en-US"/>
                    </a:p>
                  </a:txBody>
                  <a:tcPr/>
                </a:tc>
              </a:tr>
              <a:tr h="256788">
                <a:tc>
                  <a:txBody>
                    <a:bodyPr/>
                    <a:lstStyle/>
                    <a:p>
                      <a:pPr algn="l" fontAlgn="b"/>
                      <a:endParaRPr lang="en-US" sz="2000" b="0" i="0"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b">
                    <a:lnL w="12700" cap="flat" cmpd="sng" algn="ctr">
                      <a:noFill/>
                      <a:prstDash val="solid"/>
                      <a:round/>
                      <a:headEnd type="none" w="med" len="med"/>
                      <a:tailEnd type="none" w="med" len="med"/>
                    </a:lnL>
                    <a:lnR w="12700" cap="flat" cmpd="sng" algn="ctr">
                      <a:solidFill>
                        <a:schemeClr val="tx1"/>
                      </a:solidFill>
                      <a:prstDash val="solid"/>
                      <a:round/>
                      <a:headEnd type="none" w="med" len="med"/>
                      <a:tailEnd type="none" w="med" len="med"/>
                    </a:lnR>
                    <a:lnT>
                      <a:noFill/>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r>
                        <a:rPr lang="en-US" sz="2000" b="1" i="1" u="none" strike="noStrike" dirty="0">
                          <a:solidFill>
                            <a:srgbClr val="000000"/>
                          </a:solidFill>
                          <a:latin typeface="Times New Roman" panose="02020603050405020304" pitchFamily="18" charset="0"/>
                          <a:cs typeface="Times New Roman" panose="02020603050405020304" pitchFamily="18" charset="0"/>
                        </a:rPr>
                        <a:t>j</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B8CCE4"/>
                    </a:solidFill>
                  </a:tcPr>
                </a:tc>
                <a:tc hMerge="1">
                  <a:txBody>
                    <a:bodyPr/>
                    <a:lstStyle/>
                    <a:p>
                      <a:endParaRPr lang="en-US"/>
                    </a:p>
                  </a:txBody>
                  <a:tcPr/>
                </a:tc>
              </a:tr>
            </a:tbl>
          </a:graphicData>
        </a:graphic>
      </p:graphicFrame>
      <p:cxnSp>
        <p:nvCxnSpPr>
          <p:cNvPr id="15" name="Elbow Connector 14"/>
          <p:cNvCxnSpPr/>
          <p:nvPr/>
        </p:nvCxnSpPr>
        <p:spPr>
          <a:xfrm>
            <a:off x="5943600" y="1426220"/>
            <a:ext cx="914400" cy="228599"/>
          </a:xfrm>
          <a:prstGeom prst="bentConnector3">
            <a:avLst>
              <a:gd name="adj1" fmla="val 0"/>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6" name="Elbow Connector 15"/>
          <p:cNvCxnSpPr>
            <a:stCxn id="14" idx="0"/>
          </p:cNvCxnSpPr>
          <p:nvPr/>
        </p:nvCxnSpPr>
        <p:spPr>
          <a:xfrm rot="16200000" flipH="1">
            <a:off x="7604760" y="4001780"/>
            <a:ext cx="601980" cy="1104900"/>
          </a:xfrm>
          <a:prstGeom prst="bentConnector4">
            <a:avLst>
              <a:gd name="adj1" fmla="val 1406"/>
              <a:gd name="adj2" fmla="val 96934"/>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1753505315"/>
      </p:ext>
    </p:extLst>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1">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2"/>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1">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11">
                                            <p:txEl>
                                              <p:pRg st="3" end="3"/>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3">
                                            <p:txEl>
                                              <p:pRg st="0" end="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3">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4"/>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3">
                                            <p:txEl>
                                              <p:pRg st="2" end="2"/>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4531" name="Rectangle 3"/>
          <p:cNvSpPr>
            <a:spLocks noChangeArrowheads="1"/>
          </p:cNvSpPr>
          <p:nvPr/>
        </p:nvSpPr>
        <p:spPr bwMode="auto">
          <a:xfrm>
            <a:off x="0" y="169863"/>
            <a:ext cx="9144000" cy="515937"/>
          </a:xfrm>
          <a:prstGeom prst="rect">
            <a:avLst/>
          </a:prstGeom>
          <a:solidFill>
            <a:srgbClr val="FFFF00"/>
          </a:solidFill>
          <a:ln w="9525">
            <a:solidFill>
              <a:schemeClr val="tx2"/>
            </a:solidFill>
            <a:miter lim="800000"/>
            <a:headEnd/>
            <a:tailEnd/>
          </a:ln>
          <a:effectLst/>
        </p:spPr>
        <p:txBody>
          <a:bodyPr lIns="0" tIns="0" rIns="0" bIns="0"/>
          <a:lstStyle/>
          <a:p>
            <a:pPr marL="381000" indent="-381000">
              <a:spcBef>
                <a:spcPct val="20000"/>
              </a:spcBef>
              <a:buClr>
                <a:srgbClr val="CC3300"/>
              </a:buClr>
              <a:buSzPct val="120000"/>
              <a:buFont typeface="Webdings" pitchFamily="18" charset="2"/>
              <a:buChar char="&lt;"/>
              <a:defRPr/>
            </a:pPr>
            <a:r>
              <a:rPr lang="en-US" sz="2600" b="1" i="1" dirty="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Precedence Diagramming Relationships Types and constraint</a:t>
            </a:r>
            <a:endParaRPr lang="de-DE" sz="2600" b="1" i="1" dirty="0">
              <a:solidFill>
                <a:srgbClr val="CC3300"/>
              </a:solidFill>
              <a:latin typeface="Times New Roman" panose="02020603050405020304" pitchFamily="18" charset="0"/>
              <a:cs typeface="Times New Roman" panose="02020603050405020304" pitchFamily="18" charset="0"/>
            </a:endParaRPr>
          </a:p>
        </p:txBody>
      </p:sp>
      <p:sp>
        <p:nvSpPr>
          <p:cNvPr id="9" name="TextBox 8"/>
          <p:cNvSpPr txBox="1"/>
          <p:nvPr/>
        </p:nvSpPr>
        <p:spPr>
          <a:xfrm>
            <a:off x="457200" y="838200"/>
            <a:ext cx="8305800" cy="2154436"/>
          </a:xfrm>
          <a:prstGeom prst="rect">
            <a:avLst/>
          </a:prstGeom>
          <a:solidFill>
            <a:schemeClr val="bg1"/>
          </a:solidFill>
          <a:ln>
            <a:solidFill>
              <a:schemeClr val="tx1"/>
            </a:solidFill>
          </a:ln>
          <a:effectLst>
            <a:innerShdw blurRad="63500" dist="50800" dir="18900000">
              <a:prstClr val="black">
                <a:alpha val="50000"/>
              </a:prstClr>
            </a:innerShdw>
          </a:effectLst>
        </p:spPr>
        <p:txBody>
          <a:bodyPr wrap="square">
            <a:spAutoFit/>
          </a:bodyPr>
          <a:lstStyle/>
          <a:p>
            <a:pPr marL="342900" indent="-342900" algn="just">
              <a:spcBef>
                <a:spcPts val="1200"/>
              </a:spcBef>
              <a:buClr>
                <a:srgbClr val="FF0000"/>
              </a:buClr>
              <a:buFont typeface="+mj-lt"/>
              <a:buAutoNum type="arabicPeriod" startAt="3"/>
              <a:defRPr/>
            </a:pPr>
            <a:r>
              <a:rPr lang="en-US" sz="2400" b="1" i="1" u="sng" dirty="0" smtClean="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Finish-to-Start </a:t>
            </a:r>
            <a:r>
              <a:rPr lang="en-US" sz="2400" b="1" i="1" u="sng" dirty="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(FS</a:t>
            </a:r>
            <a:r>
              <a:rPr lang="en-US" sz="2400" b="1" i="1" u="sng" baseline="-25000" dirty="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ij</a:t>
            </a:r>
            <a:r>
              <a:rPr lang="en-US" sz="2400" b="1" i="1" u="sng" dirty="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a:t>
            </a:r>
          </a:p>
          <a:p>
            <a:pPr marL="363538" algn="just">
              <a:spcBef>
                <a:spcPts val="1200"/>
              </a:spcBef>
              <a:defRPr/>
            </a:pPr>
            <a:r>
              <a:rPr lang="en-US" sz="2000" b="0" dirty="0" smtClean="0">
                <a:solidFill>
                  <a:srgbClr val="0000FF"/>
                </a:solidFill>
                <a:latin typeface="Times New Roman" panose="02020603050405020304" pitchFamily="18" charset="0"/>
                <a:cs typeface="Times New Roman" panose="02020603050405020304" pitchFamily="18" charset="0"/>
              </a:rPr>
              <a:t>[</a:t>
            </a:r>
            <a:r>
              <a:rPr lang="en-US" sz="2000" b="1" i="1" dirty="0" smtClean="0">
                <a:solidFill>
                  <a:srgbClr val="FF0000"/>
                </a:solidFill>
                <a:latin typeface="Times New Roman" pitchFamily="18" charset="0"/>
                <a:cs typeface="Times New Roman" pitchFamily="18" charset="0"/>
              </a:rPr>
              <a:t>(j) cannot start till (</a:t>
            </a:r>
            <a:r>
              <a:rPr lang="en-US" sz="2000" b="1" i="1" dirty="0" err="1" smtClean="0">
                <a:solidFill>
                  <a:srgbClr val="FF0000"/>
                </a:solidFill>
                <a:latin typeface="Times New Roman" pitchFamily="18" charset="0"/>
                <a:cs typeface="Times New Roman" pitchFamily="18" charset="0"/>
              </a:rPr>
              <a:t>i</a:t>
            </a:r>
            <a:r>
              <a:rPr lang="en-US" sz="2000" b="1" i="1" dirty="0" smtClean="0">
                <a:solidFill>
                  <a:srgbClr val="FF0000"/>
                </a:solidFill>
                <a:latin typeface="Times New Roman" pitchFamily="18" charset="0"/>
                <a:cs typeface="Times New Roman" pitchFamily="18" charset="0"/>
              </a:rPr>
              <a:t>) finishes</a:t>
            </a:r>
            <a:r>
              <a:rPr lang="en-US" sz="2000" b="1" i="1" u="sng" dirty="0">
                <a:solidFill>
                  <a:srgbClr val="FF0000"/>
                </a:solidFill>
                <a:latin typeface="Times New Roman" pitchFamily="18" charset="0"/>
                <a:cs typeface="Times New Roman" pitchFamily="18" charset="0"/>
              </a:rPr>
              <a:t> by amount of the F</a:t>
            </a:r>
            <a:r>
              <a:rPr lang="en-US" sz="2000" b="1" i="1" u="sng" dirty="0" smtClean="0">
                <a:solidFill>
                  <a:srgbClr val="FF0000"/>
                </a:solidFill>
                <a:latin typeface="Times New Roman" pitchFamily="18" charset="0"/>
                <a:cs typeface="Times New Roman" pitchFamily="18" charset="0"/>
              </a:rPr>
              <a:t>S</a:t>
            </a:r>
            <a:r>
              <a:rPr lang="en-US" sz="2000" b="0" dirty="0" smtClean="0">
                <a:solidFill>
                  <a:srgbClr val="0000FF"/>
                </a:solidFill>
                <a:latin typeface="Times New Roman" panose="02020603050405020304" pitchFamily="18" charset="0"/>
                <a:cs typeface="Times New Roman" panose="02020603050405020304" pitchFamily="18" charset="0"/>
              </a:rPr>
              <a:t>]</a:t>
            </a:r>
          </a:p>
          <a:p>
            <a:pPr marL="363538" algn="just">
              <a:spcBef>
                <a:spcPts val="1200"/>
              </a:spcBef>
              <a:defRPr/>
            </a:pPr>
            <a:r>
              <a:rPr lang="en-US" sz="2000" b="0" i="1" dirty="0" err="1" smtClean="0">
                <a:solidFill>
                  <a:srgbClr val="FF0000"/>
                </a:solidFill>
                <a:latin typeface="Times New Roman" panose="02020603050405020304" pitchFamily="18" charset="0"/>
                <a:cs typeface="Times New Roman" panose="02020603050405020304" pitchFamily="18" charset="0"/>
              </a:rPr>
              <a:t>FS</a:t>
            </a:r>
            <a:r>
              <a:rPr lang="en-US" sz="2000" b="0" i="1" baseline="-25000" dirty="0" err="1" smtClean="0">
                <a:solidFill>
                  <a:srgbClr val="FF0000"/>
                </a:solidFill>
                <a:latin typeface="Times New Roman" panose="02020603050405020304" pitchFamily="18" charset="0"/>
                <a:cs typeface="Times New Roman" panose="02020603050405020304" pitchFamily="18" charset="0"/>
              </a:rPr>
              <a:t>ij</a:t>
            </a:r>
            <a:r>
              <a:rPr lang="en-US" sz="2000" b="0" dirty="0" smtClean="0">
                <a:solidFill>
                  <a:srgbClr val="FF0000"/>
                </a:solidFill>
                <a:latin typeface="Times New Roman" panose="02020603050405020304" pitchFamily="18" charset="0"/>
                <a:cs typeface="Times New Roman" panose="02020603050405020304" pitchFamily="18" charset="0"/>
              </a:rPr>
              <a:t> </a:t>
            </a:r>
            <a:r>
              <a:rPr lang="en-US" sz="2000" b="0" dirty="0">
                <a:latin typeface="Times New Roman" panose="02020603050405020304" pitchFamily="18" charset="0"/>
                <a:cs typeface="Times New Roman" panose="02020603050405020304" pitchFamily="18" charset="0"/>
              </a:rPr>
              <a:t>is equal to the minimum number of time units that must transpire from the completion of the predecessor (i) prior to the start of the successor (j</a:t>
            </a:r>
            <a:r>
              <a:rPr lang="en-US" sz="2000" b="0" dirty="0" smtClean="0">
                <a:latin typeface="Times New Roman" panose="02020603050405020304" pitchFamily="18" charset="0"/>
                <a:cs typeface="Times New Roman" panose="02020603050405020304" pitchFamily="18" charset="0"/>
              </a:rPr>
              <a:t>).</a:t>
            </a:r>
          </a:p>
          <a:p>
            <a:pPr marL="363538" algn="just">
              <a:spcBef>
                <a:spcPts val="1200"/>
              </a:spcBef>
              <a:defRPr/>
            </a:pPr>
            <a:r>
              <a:rPr lang="en-US" sz="2000" b="1" i="1" u="sng" dirty="0">
                <a:solidFill>
                  <a:srgbClr val="FF0000"/>
                </a:solidFill>
                <a:latin typeface="Times New Roman" panose="02020603050405020304" pitchFamily="18" charset="0"/>
                <a:cs typeface="Times New Roman" panose="02020603050405020304" pitchFamily="18" charset="0"/>
              </a:rPr>
              <a:t>Example </a:t>
            </a:r>
            <a:r>
              <a:rPr lang="en-US" sz="2000" b="1" i="1" u="sng" dirty="0" err="1" smtClean="0">
                <a:solidFill>
                  <a:srgbClr val="FF0000"/>
                </a:solidFill>
                <a:latin typeface="Times New Roman" panose="02020603050405020304" pitchFamily="18" charset="0"/>
                <a:cs typeface="Times New Roman" panose="02020603050405020304" pitchFamily="18" charset="0"/>
              </a:rPr>
              <a:t>FS</a:t>
            </a:r>
            <a:r>
              <a:rPr lang="en-US" sz="2000" b="1" i="1" u="sng" baseline="-25000" dirty="0" err="1" smtClean="0">
                <a:solidFill>
                  <a:srgbClr val="FF0000"/>
                </a:solidFill>
                <a:latin typeface="Times New Roman" panose="02020603050405020304" pitchFamily="18" charset="0"/>
                <a:cs typeface="Times New Roman" panose="02020603050405020304" pitchFamily="18" charset="0"/>
              </a:rPr>
              <a:t>ij</a:t>
            </a:r>
            <a:r>
              <a:rPr lang="en-US" sz="2000" b="1" i="1" u="sng" dirty="0" smtClean="0">
                <a:solidFill>
                  <a:srgbClr val="FF0000"/>
                </a:solidFill>
                <a:latin typeface="Times New Roman" panose="02020603050405020304" pitchFamily="18" charset="0"/>
                <a:cs typeface="Times New Roman" panose="02020603050405020304" pitchFamily="18" charset="0"/>
              </a:rPr>
              <a:t> =6  </a:t>
            </a:r>
            <a:r>
              <a:rPr lang="en-US" sz="2000" b="1" i="1" dirty="0">
                <a:solidFill>
                  <a:srgbClr val="0000FF"/>
                </a:solidFill>
                <a:latin typeface="Times New Roman" panose="02020603050405020304" pitchFamily="18" charset="0"/>
                <a:cs typeface="Times New Roman" panose="02020603050405020304" pitchFamily="18" charset="0"/>
              </a:rPr>
              <a:t>[The </a:t>
            </a:r>
            <a:r>
              <a:rPr lang="en-US" sz="2000" b="1" i="1" dirty="0" smtClean="0">
                <a:solidFill>
                  <a:srgbClr val="0000FF"/>
                </a:solidFill>
                <a:latin typeface="Times New Roman" panose="02020603050405020304" pitchFamily="18" charset="0"/>
                <a:cs typeface="Times New Roman" panose="02020603050405020304" pitchFamily="18" charset="0"/>
              </a:rPr>
              <a:t>start </a:t>
            </a:r>
            <a:r>
              <a:rPr lang="en-US" sz="2000" b="1" i="1" dirty="0">
                <a:solidFill>
                  <a:srgbClr val="0000FF"/>
                </a:solidFill>
                <a:latin typeface="Times New Roman" panose="02020603050405020304" pitchFamily="18" charset="0"/>
                <a:cs typeface="Times New Roman" panose="02020603050405020304" pitchFamily="18" charset="0"/>
              </a:rPr>
              <a:t>of </a:t>
            </a:r>
            <a:r>
              <a:rPr lang="en-US" sz="2000" b="1" i="1" dirty="0" smtClean="0">
                <a:solidFill>
                  <a:srgbClr val="0000FF"/>
                </a:solidFill>
                <a:latin typeface="Times New Roman" panose="02020603050405020304" pitchFamily="18" charset="0"/>
                <a:cs typeface="Times New Roman" panose="02020603050405020304" pitchFamily="18" charset="0"/>
              </a:rPr>
              <a:t>(j) must </a:t>
            </a:r>
            <a:r>
              <a:rPr lang="en-US" sz="2000" b="1" i="1" dirty="0">
                <a:solidFill>
                  <a:srgbClr val="0000FF"/>
                </a:solidFill>
                <a:latin typeface="Times New Roman" panose="02020603050405020304" pitchFamily="18" charset="0"/>
                <a:cs typeface="Times New Roman" panose="02020603050405020304" pitchFamily="18" charset="0"/>
              </a:rPr>
              <a:t>lag </a:t>
            </a:r>
            <a:r>
              <a:rPr lang="en-US" sz="2000" b="1" i="1" dirty="0" smtClean="0">
                <a:solidFill>
                  <a:srgbClr val="0000FF"/>
                </a:solidFill>
                <a:latin typeface="Times New Roman" panose="02020603050405020304" pitchFamily="18" charset="0"/>
                <a:cs typeface="Times New Roman" panose="02020603050405020304" pitchFamily="18" charset="0"/>
              </a:rPr>
              <a:t>6 units </a:t>
            </a:r>
            <a:r>
              <a:rPr lang="en-US" sz="2000" b="1" i="1" dirty="0">
                <a:solidFill>
                  <a:srgbClr val="0000FF"/>
                </a:solidFill>
                <a:latin typeface="Times New Roman" panose="02020603050405020304" pitchFamily="18" charset="0"/>
                <a:cs typeface="Times New Roman" panose="02020603050405020304" pitchFamily="18" charset="0"/>
              </a:rPr>
              <a:t>after the finish of </a:t>
            </a:r>
            <a:r>
              <a:rPr lang="en-US" sz="2000" b="1" i="1" dirty="0" smtClean="0">
                <a:solidFill>
                  <a:srgbClr val="0000FF"/>
                </a:solidFill>
                <a:latin typeface="Times New Roman" panose="02020603050405020304" pitchFamily="18" charset="0"/>
                <a:cs typeface="Times New Roman" panose="02020603050405020304" pitchFamily="18" charset="0"/>
              </a:rPr>
              <a:t>(</a:t>
            </a:r>
            <a:r>
              <a:rPr lang="en-US" sz="2000" b="1" i="1" dirty="0" err="1" smtClean="0">
                <a:solidFill>
                  <a:srgbClr val="0000FF"/>
                </a:solidFill>
                <a:latin typeface="Times New Roman" panose="02020603050405020304" pitchFamily="18" charset="0"/>
                <a:cs typeface="Times New Roman" panose="02020603050405020304" pitchFamily="18" charset="0"/>
              </a:rPr>
              <a:t>i</a:t>
            </a:r>
            <a:r>
              <a:rPr lang="en-US" sz="2000" b="1" i="1" dirty="0" smtClean="0">
                <a:solidFill>
                  <a:srgbClr val="0000FF"/>
                </a:solidFill>
                <a:latin typeface="Times New Roman" panose="02020603050405020304" pitchFamily="18" charset="0"/>
                <a:cs typeface="Times New Roman" panose="02020603050405020304" pitchFamily="18" charset="0"/>
              </a:rPr>
              <a:t>)]</a:t>
            </a:r>
            <a:endParaRPr lang="en-US" sz="2000" b="1" i="1" dirty="0">
              <a:solidFill>
                <a:srgbClr val="0000FF"/>
              </a:solidFill>
              <a:latin typeface="Times New Roman" panose="02020603050405020304" pitchFamily="18" charset="0"/>
              <a:cs typeface="Times New Roman" panose="02020603050405020304" pitchFamily="18" charset="0"/>
            </a:endParaRPr>
          </a:p>
        </p:txBody>
      </p:sp>
      <p:graphicFrame>
        <p:nvGraphicFramePr>
          <p:cNvPr id="11" name="Table 10"/>
          <p:cNvGraphicFramePr>
            <a:graphicFrameLocks noGrp="1"/>
          </p:cNvGraphicFramePr>
          <p:nvPr>
            <p:extLst>
              <p:ext uri="{D42A27DB-BD31-4B8C-83A1-F6EECF244321}">
                <p14:modId xmlns:p14="http://schemas.microsoft.com/office/powerpoint/2010/main" xmlns="" val="117816700"/>
              </p:ext>
            </p:extLst>
          </p:nvPr>
        </p:nvGraphicFramePr>
        <p:xfrm>
          <a:off x="4495801" y="1019056"/>
          <a:ext cx="3816290" cy="312420"/>
        </p:xfrm>
        <a:graphic>
          <a:graphicData uri="http://schemas.openxmlformats.org/drawingml/2006/table">
            <a:tbl>
              <a:tblPr/>
              <a:tblGrid>
                <a:gridCol w="838199"/>
                <a:gridCol w="2133600"/>
                <a:gridCol w="844491"/>
              </a:tblGrid>
              <a:tr h="288032">
                <a:tc>
                  <a:txBody>
                    <a:bodyPr/>
                    <a:lstStyle/>
                    <a:p>
                      <a:pPr algn="ctr" fontAlgn="ctr"/>
                      <a:r>
                        <a:rPr lang="en-US" sz="2000" b="1" i="1" u="none" strike="noStrike" dirty="0" err="1">
                          <a:solidFill>
                            <a:srgbClr val="000000"/>
                          </a:solidFill>
                          <a:latin typeface="Times New Roman"/>
                        </a:rPr>
                        <a:t>i</a:t>
                      </a:r>
                      <a:endParaRPr lang="en-US" sz="2000" b="1" i="1" u="none" strike="noStrike" dirty="0">
                        <a:solidFill>
                          <a:srgbClr val="000000"/>
                        </a:solidFill>
                        <a:latin typeface="Times New Roman"/>
                      </a:endParaRPr>
                    </a:p>
                  </a:txBody>
                  <a:tcPr marL="7620" marR="7620" marT="7620" marB="0" anchor="ctr">
                    <a:lnL w="12700" cap="flat" cmpd="sng" algn="ctr">
                      <a:solidFill>
                        <a:schemeClr val="tx1"/>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lgn="ctr" fontAlgn="ctr"/>
                      <a:r>
                        <a:rPr lang="en-US" sz="2000" b="1" i="1" u="none" strike="noStrike" dirty="0">
                          <a:solidFill>
                            <a:srgbClr val="000000"/>
                          </a:solidFill>
                          <a:latin typeface="Times New Roman"/>
                        </a:rPr>
                        <a:t>FS</a:t>
                      </a:r>
                      <a:r>
                        <a:rPr lang="en-US" sz="2000" b="1" i="1" u="none" strike="noStrike" baseline="-25000" dirty="0">
                          <a:solidFill>
                            <a:srgbClr val="000000"/>
                          </a:solidFill>
                          <a:latin typeface="Times New Roman"/>
                        </a:rPr>
                        <a:t>IJ</a:t>
                      </a:r>
                      <a:endParaRPr lang="en-US" sz="2000" b="1" i="1" u="none" strike="noStrike" dirty="0">
                        <a:solidFill>
                          <a:srgbClr val="000000"/>
                        </a:solidFill>
                        <a:latin typeface="Times New Roman"/>
                      </a:endParaRPr>
                    </a:p>
                  </a:txBody>
                  <a:tcPr marL="7620" marR="7620" marT="762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fontAlgn="ctr"/>
                      <a:r>
                        <a:rPr lang="en-US" sz="2000" b="1" i="1" u="none" strike="noStrike" dirty="0">
                          <a:solidFill>
                            <a:srgbClr val="000000"/>
                          </a:solidFill>
                          <a:latin typeface="Times New Roman"/>
                        </a:rPr>
                        <a:t>j</a:t>
                      </a:r>
                    </a:p>
                  </a:txBody>
                  <a:tcPr marL="7620" marR="7620" marT="7620" marB="0" anchor="ctr">
                    <a:lnL w="6350" cap="flat" cmpd="sng" algn="ctr">
                      <a:solidFill>
                        <a:srgbClr val="000000"/>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B8CCE4"/>
                    </a:solidFill>
                  </a:tcPr>
                </a:tc>
              </a:tr>
            </a:tbl>
          </a:graphicData>
        </a:graphic>
      </p:graphicFrame>
      <p:sp>
        <p:nvSpPr>
          <p:cNvPr id="12" name="TextBox 11"/>
          <p:cNvSpPr txBox="1"/>
          <p:nvPr/>
        </p:nvSpPr>
        <p:spPr>
          <a:xfrm>
            <a:off x="457200" y="3331467"/>
            <a:ext cx="8305800" cy="3231654"/>
          </a:xfrm>
          <a:prstGeom prst="rect">
            <a:avLst/>
          </a:prstGeom>
          <a:solidFill>
            <a:schemeClr val="bg1"/>
          </a:solidFill>
          <a:ln>
            <a:solidFill>
              <a:schemeClr val="tx1"/>
            </a:solidFill>
          </a:ln>
          <a:effectLst>
            <a:innerShdw blurRad="63500" dist="50800" dir="18900000">
              <a:prstClr val="black">
                <a:alpha val="50000"/>
              </a:prstClr>
            </a:innerShdw>
          </a:effectLst>
        </p:spPr>
        <p:txBody>
          <a:bodyPr wrap="square">
            <a:spAutoFit/>
          </a:bodyPr>
          <a:lstStyle/>
          <a:p>
            <a:pPr marL="342900" indent="-342900" algn="just">
              <a:spcBef>
                <a:spcPts val="1200"/>
              </a:spcBef>
              <a:spcAft>
                <a:spcPts val="600"/>
              </a:spcAft>
              <a:buClr>
                <a:srgbClr val="FF0000"/>
              </a:buClr>
              <a:buFont typeface="+mj-lt"/>
              <a:buAutoNum type="arabicPeriod" startAt="4"/>
              <a:defRPr/>
            </a:pPr>
            <a:r>
              <a:rPr lang="en-US" sz="2400" b="1" i="1" u="sng" dirty="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Start-to-Finish (SF</a:t>
            </a:r>
            <a:r>
              <a:rPr lang="en-US" sz="2400" b="1" i="1" u="sng" baseline="-25000" dirty="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ij</a:t>
            </a:r>
            <a:r>
              <a:rPr lang="en-US" sz="2400" b="1" i="1" u="sng" dirty="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a:t>
            </a:r>
          </a:p>
          <a:p>
            <a:pPr marL="363538" lvl="1" algn="just">
              <a:spcBef>
                <a:spcPts val="1200"/>
              </a:spcBef>
              <a:spcAft>
                <a:spcPts val="600"/>
              </a:spcAft>
              <a:defRPr/>
            </a:pPr>
            <a:r>
              <a:rPr lang="en-US" sz="2000" b="0" dirty="0" smtClean="0">
                <a:solidFill>
                  <a:srgbClr val="0000FF"/>
                </a:solidFill>
                <a:latin typeface="Times New Roman" panose="02020603050405020304" pitchFamily="18" charset="0"/>
                <a:cs typeface="Times New Roman" panose="02020603050405020304" pitchFamily="18" charset="0"/>
              </a:rPr>
              <a:t>[</a:t>
            </a:r>
            <a:r>
              <a:rPr lang="en-US" sz="2000" b="1" i="1" dirty="0" smtClean="0">
                <a:solidFill>
                  <a:srgbClr val="FF0000"/>
                </a:solidFill>
                <a:latin typeface="Times New Roman" pitchFamily="18" charset="0"/>
                <a:cs typeface="Times New Roman" pitchFamily="18" charset="0"/>
              </a:rPr>
              <a:t>(j) cannot finish till (</a:t>
            </a:r>
            <a:r>
              <a:rPr lang="en-US" sz="2000" b="1" i="1" dirty="0" err="1" smtClean="0">
                <a:solidFill>
                  <a:srgbClr val="FF0000"/>
                </a:solidFill>
                <a:latin typeface="Times New Roman" pitchFamily="18" charset="0"/>
                <a:cs typeface="Times New Roman" pitchFamily="18" charset="0"/>
              </a:rPr>
              <a:t>i</a:t>
            </a:r>
            <a:r>
              <a:rPr lang="en-US" sz="2000" b="1" i="1" dirty="0" smtClean="0">
                <a:solidFill>
                  <a:srgbClr val="FF0000"/>
                </a:solidFill>
                <a:latin typeface="Times New Roman" pitchFamily="18" charset="0"/>
                <a:cs typeface="Times New Roman" pitchFamily="18" charset="0"/>
              </a:rPr>
              <a:t>) starts (rare)</a:t>
            </a:r>
            <a:r>
              <a:rPr lang="en-US" sz="2000" b="0" dirty="0" smtClean="0">
                <a:solidFill>
                  <a:srgbClr val="0000FF"/>
                </a:solidFill>
                <a:latin typeface="Times New Roman" panose="02020603050405020304" pitchFamily="18" charset="0"/>
                <a:cs typeface="Times New Roman" panose="02020603050405020304" pitchFamily="18" charset="0"/>
              </a:rPr>
              <a:t>]</a:t>
            </a:r>
          </a:p>
          <a:p>
            <a:pPr marL="363538" algn="just">
              <a:spcBef>
                <a:spcPts val="1200"/>
              </a:spcBef>
              <a:spcAft>
                <a:spcPts val="600"/>
              </a:spcAft>
              <a:defRPr/>
            </a:pPr>
            <a:endParaRPr lang="en-US" sz="2000" b="0" i="1" dirty="0" smtClean="0">
              <a:solidFill>
                <a:srgbClr val="FF0000"/>
              </a:solidFill>
              <a:latin typeface="Times New Roman" panose="02020603050405020304" pitchFamily="18" charset="0"/>
              <a:cs typeface="Times New Roman" panose="02020603050405020304" pitchFamily="18" charset="0"/>
            </a:endParaRPr>
          </a:p>
          <a:p>
            <a:pPr marL="363538" algn="just">
              <a:spcBef>
                <a:spcPts val="1200"/>
              </a:spcBef>
              <a:spcAft>
                <a:spcPts val="600"/>
              </a:spcAft>
              <a:defRPr/>
            </a:pPr>
            <a:r>
              <a:rPr lang="en-US" sz="2000" b="0" i="1" dirty="0" err="1" smtClean="0">
                <a:solidFill>
                  <a:srgbClr val="FF0000"/>
                </a:solidFill>
                <a:latin typeface="Times New Roman" panose="02020603050405020304" pitchFamily="18" charset="0"/>
                <a:cs typeface="Times New Roman" panose="02020603050405020304" pitchFamily="18" charset="0"/>
              </a:rPr>
              <a:t>SF</a:t>
            </a:r>
            <a:r>
              <a:rPr lang="en-US" sz="2000" b="0" i="1" baseline="-25000" dirty="0" err="1" smtClean="0">
                <a:solidFill>
                  <a:srgbClr val="FF0000"/>
                </a:solidFill>
                <a:latin typeface="Times New Roman" panose="02020603050405020304" pitchFamily="18" charset="0"/>
                <a:cs typeface="Times New Roman" panose="02020603050405020304" pitchFamily="18" charset="0"/>
              </a:rPr>
              <a:t>ij</a:t>
            </a:r>
            <a:r>
              <a:rPr lang="en-US" sz="2000" b="0" dirty="0" smtClean="0">
                <a:latin typeface="Times New Roman" panose="02020603050405020304" pitchFamily="18" charset="0"/>
                <a:cs typeface="Times New Roman" panose="02020603050405020304" pitchFamily="18" charset="0"/>
              </a:rPr>
              <a:t> </a:t>
            </a:r>
            <a:r>
              <a:rPr lang="en-US" sz="2000" b="0" dirty="0">
                <a:latin typeface="Times New Roman" panose="02020603050405020304" pitchFamily="18" charset="0"/>
                <a:cs typeface="Times New Roman" panose="02020603050405020304" pitchFamily="18" charset="0"/>
              </a:rPr>
              <a:t>is equal to the minimum number of time units that must transpire from the start of the predecessor (i) to the completion of the successor (j</a:t>
            </a:r>
            <a:r>
              <a:rPr lang="en-US" sz="2000" b="0" dirty="0" smtClean="0">
                <a:latin typeface="Times New Roman" panose="02020603050405020304" pitchFamily="18" charset="0"/>
                <a:cs typeface="Times New Roman" panose="02020603050405020304" pitchFamily="18" charset="0"/>
              </a:rPr>
              <a:t>).</a:t>
            </a:r>
          </a:p>
          <a:p>
            <a:pPr marL="363538" algn="just">
              <a:spcBef>
                <a:spcPts val="1200"/>
              </a:spcBef>
              <a:spcAft>
                <a:spcPts val="600"/>
              </a:spcAft>
              <a:defRPr/>
            </a:pPr>
            <a:r>
              <a:rPr lang="en-US" sz="2000" b="1" i="1" u="sng" dirty="0">
                <a:solidFill>
                  <a:srgbClr val="FF0000"/>
                </a:solidFill>
                <a:latin typeface="Times New Roman" panose="02020603050405020304" pitchFamily="18" charset="0"/>
                <a:cs typeface="Times New Roman" panose="02020603050405020304" pitchFamily="18" charset="0"/>
              </a:rPr>
              <a:t>Example </a:t>
            </a:r>
            <a:r>
              <a:rPr lang="en-US" sz="2000" b="1" i="1" u="sng" dirty="0" err="1" smtClean="0">
                <a:solidFill>
                  <a:srgbClr val="FF0000"/>
                </a:solidFill>
                <a:latin typeface="Times New Roman" panose="02020603050405020304" pitchFamily="18" charset="0"/>
                <a:cs typeface="Times New Roman" panose="02020603050405020304" pitchFamily="18" charset="0"/>
              </a:rPr>
              <a:t>SF</a:t>
            </a:r>
            <a:r>
              <a:rPr lang="en-US" sz="2000" b="1" i="1" u="sng" baseline="-25000" dirty="0" err="1" smtClean="0">
                <a:solidFill>
                  <a:srgbClr val="FF0000"/>
                </a:solidFill>
                <a:latin typeface="Times New Roman" panose="02020603050405020304" pitchFamily="18" charset="0"/>
                <a:cs typeface="Times New Roman" panose="02020603050405020304" pitchFamily="18" charset="0"/>
              </a:rPr>
              <a:t>ij</a:t>
            </a:r>
            <a:r>
              <a:rPr lang="en-US" sz="2000" b="1" i="1" u="sng" dirty="0" smtClean="0">
                <a:solidFill>
                  <a:srgbClr val="FF0000"/>
                </a:solidFill>
                <a:latin typeface="Times New Roman" panose="02020603050405020304" pitchFamily="18" charset="0"/>
                <a:cs typeface="Times New Roman" panose="02020603050405020304" pitchFamily="18" charset="0"/>
              </a:rPr>
              <a:t> </a:t>
            </a:r>
            <a:r>
              <a:rPr lang="en-US" sz="2000" b="1" i="1" u="sng" dirty="0">
                <a:solidFill>
                  <a:srgbClr val="FF0000"/>
                </a:solidFill>
                <a:latin typeface="Times New Roman" panose="02020603050405020304" pitchFamily="18" charset="0"/>
                <a:cs typeface="Times New Roman" panose="02020603050405020304" pitchFamily="18" charset="0"/>
              </a:rPr>
              <a:t>(</a:t>
            </a:r>
            <a:r>
              <a:rPr lang="en-US" sz="2000" b="1" i="1" u="sng" dirty="0" err="1" smtClean="0">
                <a:solidFill>
                  <a:srgbClr val="FF0000"/>
                </a:solidFill>
                <a:latin typeface="Times New Roman" panose="02020603050405020304" pitchFamily="18" charset="0"/>
                <a:cs typeface="Times New Roman" panose="02020603050405020304" pitchFamily="18" charset="0"/>
              </a:rPr>
              <a:t>SF</a:t>
            </a:r>
            <a:r>
              <a:rPr lang="en-US" sz="2000" b="1" i="1" u="sng" baseline="-25000" dirty="0" err="1" smtClean="0">
                <a:solidFill>
                  <a:srgbClr val="FF0000"/>
                </a:solidFill>
                <a:latin typeface="Times New Roman" panose="02020603050405020304" pitchFamily="18" charset="0"/>
                <a:cs typeface="Times New Roman" panose="02020603050405020304" pitchFamily="18" charset="0"/>
              </a:rPr>
              <a:t>ij</a:t>
            </a:r>
            <a:r>
              <a:rPr lang="en-US" sz="2000" b="1" i="1" u="sng" dirty="0" smtClean="0">
                <a:solidFill>
                  <a:srgbClr val="FF0000"/>
                </a:solidFill>
                <a:latin typeface="Times New Roman" panose="02020603050405020304" pitchFamily="18" charset="0"/>
                <a:cs typeface="Times New Roman" panose="02020603050405020304" pitchFamily="18" charset="0"/>
              </a:rPr>
              <a:t> </a:t>
            </a:r>
            <a:r>
              <a:rPr lang="en-US" sz="2000" b="1" i="1" u="sng" dirty="0">
                <a:solidFill>
                  <a:srgbClr val="FF0000"/>
                </a:solidFill>
                <a:latin typeface="Times New Roman" panose="02020603050405020304" pitchFamily="18" charset="0"/>
                <a:cs typeface="Times New Roman" panose="02020603050405020304" pitchFamily="18" charset="0"/>
              </a:rPr>
              <a:t>‘ + </a:t>
            </a:r>
            <a:r>
              <a:rPr lang="en-US" sz="2000" b="1" i="1" u="sng" dirty="0" err="1" smtClean="0">
                <a:solidFill>
                  <a:srgbClr val="FF0000"/>
                </a:solidFill>
                <a:latin typeface="Times New Roman" panose="02020603050405020304" pitchFamily="18" charset="0"/>
                <a:cs typeface="Times New Roman" panose="02020603050405020304" pitchFamily="18" charset="0"/>
              </a:rPr>
              <a:t>SF</a:t>
            </a:r>
            <a:r>
              <a:rPr lang="en-US" sz="2000" b="1" i="1" u="sng" baseline="-25000" dirty="0" err="1" smtClean="0">
                <a:solidFill>
                  <a:srgbClr val="FF0000"/>
                </a:solidFill>
                <a:latin typeface="Times New Roman" panose="02020603050405020304" pitchFamily="18" charset="0"/>
                <a:cs typeface="Times New Roman" panose="02020603050405020304" pitchFamily="18" charset="0"/>
              </a:rPr>
              <a:t>ij</a:t>
            </a:r>
            <a:r>
              <a:rPr lang="en-US" sz="2000" b="1" i="1" u="sng" dirty="0" smtClean="0">
                <a:solidFill>
                  <a:srgbClr val="FF0000"/>
                </a:solidFill>
                <a:latin typeface="Times New Roman" panose="02020603050405020304" pitchFamily="18" charset="0"/>
                <a:cs typeface="Times New Roman" panose="02020603050405020304" pitchFamily="18" charset="0"/>
              </a:rPr>
              <a:t> “)  =(4+6) =10 </a:t>
            </a:r>
            <a:r>
              <a:rPr lang="en-US" sz="2000" b="1" i="1" dirty="0">
                <a:solidFill>
                  <a:srgbClr val="0000FF"/>
                </a:solidFill>
                <a:latin typeface="Times New Roman" panose="02020603050405020304" pitchFamily="18" charset="0"/>
                <a:cs typeface="Times New Roman" panose="02020603050405020304" pitchFamily="18" charset="0"/>
              </a:rPr>
              <a:t>[The finish of </a:t>
            </a:r>
            <a:r>
              <a:rPr lang="en-US" sz="2000" b="1" i="1" dirty="0" smtClean="0">
                <a:solidFill>
                  <a:srgbClr val="0000FF"/>
                </a:solidFill>
                <a:latin typeface="Times New Roman" panose="02020603050405020304" pitchFamily="18" charset="0"/>
                <a:cs typeface="Times New Roman" panose="02020603050405020304" pitchFamily="18" charset="0"/>
              </a:rPr>
              <a:t>(j) </a:t>
            </a:r>
            <a:r>
              <a:rPr lang="en-US" sz="2000" b="1" i="1" dirty="0">
                <a:solidFill>
                  <a:srgbClr val="0000FF"/>
                </a:solidFill>
                <a:latin typeface="Times New Roman" panose="02020603050405020304" pitchFamily="18" charset="0"/>
                <a:cs typeface="Times New Roman" panose="02020603050405020304" pitchFamily="18" charset="0"/>
              </a:rPr>
              <a:t>must lag </a:t>
            </a:r>
            <a:r>
              <a:rPr lang="en-US" sz="2000" b="1" i="1" dirty="0" smtClean="0">
                <a:solidFill>
                  <a:srgbClr val="0000FF"/>
                </a:solidFill>
                <a:latin typeface="Times New Roman" panose="02020603050405020304" pitchFamily="18" charset="0"/>
                <a:cs typeface="Times New Roman" panose="02020603050405020304" pitchFamily="18" charset="0"/>
              </a:rPr>
              <a:t>10 </a:t>
            </a:r>
            <a:r>
              <a:rPr lang="en-US" sz="2000" b="1" i="1" dirty="0">
                <a:solidFill>
                  <a:srgbClr val="0000FF"/>
                </a:solidFill>
                <a:latin typeface="Times New Roman" panose="02020603050405020304" pitchFamily="18" charset="0"/>
                <a:cs typeface="Times New Roman" panose="02020603050405020304" pitchFamily="18" charset="0"/>
              </a:rPr>
              <a:t>units after the </a:t>
            </a:r>
            <a:r>
              <a:rPr lang="en-US" sz="2000" b="1" i="1" dirty="0" smtClean="0">
                <a:solidFill>
                  <a:srgbClr val="0000FF"/>
                </a:solidFill>
                <a:latin typeface="Times New Roman" panose="02020603050405020304" pitchFamily="18" charset="0"/>
                <a:cs typeface="Times New Roman" panose="02020603050405020304" pitchFamily="18" charset="0"/>
              </a:rPr>
              <a:t>start of (</a:t>
            </a:r>
            <a:r>
              <a:rPr lang="en-US" sz="2000" b="1" i="1" dirty="0" err="1" smtClean="0">
                <a:solidFill>
                  <a:srgbClr val="0000FF"/>
                </a:solidFill>
                <a:latin typeface="Times New Roman" panose="02020603050405020304" pitchFamily="18" charset="0"/>
                <a:cs typeface="Times New Roman" panose="02020603050405020304" pitchFamily="18" charset="0"/>
              </a:rPr>
              <a:t>i</a:t>
            </a:r>
            <a:r>
              <a:rPr lang="en-US" sz="2000" b="1" i="1" dirty="0" smtClean="0">
                <a:solidFill>
                  <a:srgbClr val="0000FF"/>
                </a:solidFill>
                <a:latin typeface="Times New Roman" panose="02020603050405020304" pitchFamily="18" charset="0"/>
                <a:cs typeface="Times New Roman" panose="02020603050405020304" pitchFamily="18" charset="0"/>
              </a:rPr>
              <a:t>)]</a:t>
            </a:r>
            <a:endParaRPr lang="en-US" sz="2000" b="1" i="1" dirty="0">
              <a:solidFill>
                <a:srgbClr val="0000FF"/>
              </a:solidFill>
              <a:latin typeface="Times New Roman" panose="02020603050405020304" pitchFamily="18" charset="0"/>
              <a:cs typeface="Times New Roman" panose="02020603050405020304" pitchFamily="18" charset="0"/>
            </a:endParaRPr>
          </a:p>
        </p:txBody>
      </p:sp>
      <p:graphicFrame>
        <p:nvGraphicFramePr>
          <p:cNvPr id="13" name="Table 12"/>
          <p:cNvGraphicFramePr>
            <a:graphicFrameLocks noGrp="1"/>
          </p:cNvGraphicFramePr>
          <p:nvPr>
            <p:extLst>
              <p:ext uri="{D42A27DB-BD31-4B8C-83A1-F6EECF244321}">
                <p14:modId xmlns:p14="http://schemas.microsoft.com/office/powerpoint/2010/main" xmlns="" val="2071972334"/>
              </p:ext>
            </p:extLst>
          </p:nvPr>
        </p:nvGraphicFramePr>
        <p:xfrm>
          <a:off x="5742112" y="3497580"/>
          <a:ext cx="2716088" cy="1531620"/>
        </p:xfrm>
        <a:graphic>
          <a:graphicData uri="http://schemas.openxmlformats.org/drawingml/2006/table">
            <a:tbl>
              <a:tblPr/>
              <a:tblGrid>
                <a:gridCol w="574420"/>
                <a:gridCol w="510596"/>
                <a:gridCol w="1028284"/>
                <a:gridCol w="602788"/>
              </a:tblGrid>
              <a:tr h="373380">
                <a:tc gridSpan="2">
                  <a:txBody>
                    <a:bodyPr/>
                    <a:lstStyle/>
                    <a:p>
                      <a:pPr algn="ctr" fontAlgn="ctr"/>
                      <a:r>
                        <a:rPr lang="en-US" sz="2000" b="1" i="1" u="none" strike="noStrike" dirty="0" err="1" smtClean="0">
                          <a:solidFill>
                            <a:srgbClr val="000000"/>
                          </a:solidFill>
                          <a:latin typeface="Times New Roman" panose="02020603050405020304" pitchFamily="18" charset="0"/>
                          <a:cs typeface="Times New Roman" panose="02020603050405020304" pitchFamily="18" charset="0"/>
                        </a:rPr>
                        <a:t>SF</a:t>
                      </a:r>
                      <a:r>
                        <a:rPr lang="en-US" sz="2000" b="1" i="1" u="none" strike="noStrike" baseline="-25000" dirty="0" err="1" smtClean="0">
                          <a:solidFill>
                            <a:srgbClr val="000000"/>
                          </a:solidFill>
                          <a:latin typeface="Times New Roman" panose="02020603050405020304" pitchFamily="18" charset="0"/>
                          <a:cs typeface="Times New Roman" panose="02020603050405020304" pitchFamily="18" charset="0"/>
                        </a:rPr>
                        <a:t>ij</a:t>
                      </a:r>
                      <a:r>
                        <a:rPr lang="en-US" sz="2000" b="1" i="1" u="none" strike="noStrike" baseline="30000" dirty="0" smtClean="0">
                          <a:solidFill>
                            <a:srgbClr val="000000"/>
                          </a:solidFill>
                          <a:latin typeface="Times New Roman" panose="02020603050405020304" pitchFamily="18" charset="0"/>
                          <a:cs typeface="Times New Roman" panose="02020603050405020304" pitchFamily="18" charset="0"/>
                        </a:rPr>
                        <a:t>'</a:t>
                      </a:r>
                      <a:endParaRPr lang="en-US" sz="2000" b="1" i="1"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ctr">
                    <a:lnL>
                      <a:noFill/>
                    </a:lnL>
                    <a:lnR>
                      <a:noFill/>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a:txBody>
                    <a:bodyPr/>
                    <a:lstStyle/>
                    <a:p>
                      <a:pPr algn="l" fontAlgn="b"/>
                      <a:endParaRPr lang="en-US" sz="2000" b="0" i="0"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endParaRPr lang="en-US" sz="2000" b="0" i="0" u="none" strike="noStrike">
                        <a:solidFill>
                          <a:srgbClr val="000000"/>
                        </a:solidFill>
                        <a:latin typeface="Times New Roman" panose="02020603050405020304" pitchFamily="18" charset="0"/>
                        <a:cs typeface="Times New Roman" panose="02020603050405020304" pitchFamily="18" charset="0"/>
                      </a:endParaRPr>
                    </a:p>
                  </a:txBody>
                  <a:tcPr marL="7620" marR="7620" marT="7620" marB="0" anchor="b">
                    <a:lnL>
                      <a:noFill/>
                    </a:lnL>
                    <a:lnR>
                      <a:noFill/>
                    </a:lnR>
                    <a:lnT>
                      <a:noFill/>
                    </a:lnT>
                    <a:lnB>
                      <a:noFill/>
                    </a:lnB>
                  </a:tcPr>
                </a:tc>
              </a:tr>
              <a:tr h="289560">
                <a:tc gridSpan="2">
                  <a:txBody>
                    <a:bodyPr/>
                    <a:lstStyle/>
                    <a:p>
                      <a:pPr algn="ctr" fontAlgn="ctr"/>
                      <a:r>
                        <a:rPr lang="en-US" sz="2000" b="1" i="1" u="none" strike="noStrike" dirty="0">
                          <a:solidFill>
                            <a:srgbClr val="000000"/>
                          </a:solidFill>
                          <a:latin typeface="Times New Roman" panose="02020603050405020304" pitchFamily="18" charset="0"/>
                          <a:cs typeface="Times New Roman" panose="02020603050405020304" pitchFamily="18" charset="0"/>
                        </a:rPr>
                        <a:t> </a:t>
                      </a:r>
                    </a:p>
                  </a:txBody>
                  <a:tcPr marL="7620" marR="7620" marT="762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w="12700" cap="flat" cmpd="sng" algn="ctr">
                      <a:solidFill>
                        <a:schemeClr val="tx1"/>
                      </a:solidFill>
                      <a:prstDash val="solid"/>
                      <a:round/>
                      <a:headEnd type="none" w="med" len="med"/>
                      <a:tailEnd type="none" w="med" len="med"/>
                    </a:lnTlToBr>
                    <a:lnBlToTr w="12700" cap="flat" cmpd="sng" algn="ctr">
                      <a:solidFill>
                        <a:schemeClr val="tx1"/>
                      </a:solidFill>
                      <a:prstDash val="solid"/>
                      <a:round/>
                      <a:headEnd type="none" w="med" len="med"/>
                      <a:tailEnd type="none" w="med" len="med"/>
                    </a:lnBlToTr>
                    <a:solidFill>
                      <a:srgbClr val="FFFF00"/>
                    </a:solidFill>
                  </a:tcPr>
                </a:tc>
                <a:tc hMerge="1">
                  <a:txBody>
                    <a:bodyPr/>
                    <a:lstStyle/>
                    <a:p>
                      <a:endParaRPr lang="en-US"/>
                    </a:p>
                  </a:txBody>
                  <a:tcPr/>
                </a:tc>
                <a:tc>
                  <a:txBody>
                    <a:bodyPr/>
                    <a:lstStyle/>
                    <a:p>
                      <a:pPr algn="ctr" fontAlgn="ctr"/>
                      <a:r>
                        <a:rPr lang="en-US" sz="2000" b="0" i="1" u="none" strike="noStrike" dirty="0" err="1">
                          <a:solidFill>
                            <a:srgbClr val="000000"/>
                          </a:solidFill>
                          <a:latin typeface="Times New Roman" panose="02020603050405020304" pitchFamily="18" charset="0"/>
                          <a:cs typeface="Times New Roman" panose="02020603050405020304" pitchFamily="18" charset="0"/>
                        </a:rPr>
                        <a:t>i</a:t>
                      </a:r>
                      <a:endParaRPr lang="en-US" sz="2000" b="0" i="1"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FFFF00"/>
                    </a:solidFill>
                  </a:tcPr>
                </a:tc>
                <a:tc>
                  <a:txBody>
                    <a:bodyPr/>
                    <a:lstStyle/>
                    <a:p>
                      <a:pPr algn="l" fontAlgn="b"/>
                      <a:endParaRPr lang="en-US" sz="2000" b="0" i="0"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b">
                    <a:lnL w="6350" cap="flat" cmpd="sng" algn="ctr">
                      <a:solidFill>
                        <a:srgbClr val="000000"/>
                      </a:solidFill>
                      <a:prstDash val="solid"/>
                      <a:round/>
                      <a:headEnd type="none" w="med" len="med"/>
                      <a:tailEnd type="none" w="med" len="med"/>
                    </a:lnL>
                    <a:lnR>
                      <a:noFill/>
                    </a:lnR>
                    <a:lnT>
                      <a:noFill/>
                    </a:lnT>
                    <a:lnB>
                      <a:noFill/>
                    </a:lnB>
                  </a:tcPr>
                </a:tc>
              </a:tr>
              <a:tr h="160020">
                <a:tc>
                  <a:txBody>
                    <a:bodyPr/>
                    <a:lstStyle/>
                    <a:p>
                      <a:pPr algn="l" fontAlgn="b"/>
                      <a:endParaRPr lang="en-US" sz="200" b="0" i="0"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b">
                    <a:lnL>
                      <a:noFill/>
                    </a:lnL>
                    <a:lnR>
                      <a:noFill/>
                    </a:lnR>
                    <a:lnT w="6350" cap="flat" cmpd="sng" algn="ctr">
                      <a:solidFill>
                        <a:srgbClr val="000000"/>
                      </a:solidFill>
                      <a:prstDash val="solid"/>
                      <a:round/>
                      <a:headEnd type="none" w="med" len="med"/>
                      <a:tailEnd type="none" w="med" len="med"/>
                    </a:lnT>
                    <a:lnB>
                      <a:noFill/>
                    </a:lnB>
                  </a:tcPr>
                </a:tc>
                <a:tc gridSpan="2">
                  <a:txBody>
                    <a:bodyPr/>
                    <a:lstStyle/>
                    <a:p>
                      <a:pPr algn="ctr" fontAlgn="b"/>
                      <a:endParaRPr lang="en-US" sz="200" b="0" i="0"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hMerge="1">
                  <a:txBody>
                    <a:bodyPr/>
                    <a:lstStyle/>
                    <a:p>
                      <a:endParaRPr lang="en-US"/>
                    </a:p>
                  </a:txBody>
                  <a:tcPr/>
                </a:tc>
                <a:tc>
                  <a:txBody>
                    <a:bodyPr/>
                    <a:lstStyle/>
                    <a:p>
                      <a:pPr algn="l" fontAlgn="b"/>
                      <a:endParaRPr lang="en-US" sz="200" b="0" i="0"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b">
                    <a:lnL>
                      <a:noFill/>
                    </a:lnL>
                    <a:lnR>
                      <a:noFill/>
                    </a:lnR>
                    <a:lnT>
                      <a:noFill/>
                    </a:lnT>
                    <a:lnB w="6350" cap="flat" cmpd="sng" algn="ctr">
                      <a:solidFill>
                        <a:srgbClr val="000000"/>
                      </a:solidFill>
                      <a:prstDash val="solid"/>
                      <a:round/>
                      <a:headEnd type="none" w="med" len="med"/>
                      <a:tailEnd type="none" w="med" len="med"/>
                    </a:lnB>
                  </a:tcPr>
                </a:tc>
              </a:tr>
              <a:tr h="281940">
                <a:tc>
                  <a:txBody>
                    <a:bodyPr/>
                    <a:lstStyle/>
                    <a:p>
                      <a:pPr algn="l" fontAlgn="b"/>
                      <a:endParaRPr lang="en-US" sz="2000" b="0" i="0"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b">
                    <a:lnL>
                      <a:noFill/>
                    </a:lnL>
                    <a:lnR w="6350" cap="flat" cmpd="sng" algn="ctr">
                      <a:solidFill>
                        <a:srgbClr val="000000"/>
                      </a:solidFill>
                      <a:prstDash val="solid"/>
                      <a:round/>
                      <a:headEnd type="none" w="med" len="med"/>
                      <a:tailEnd type="none" w="med" len="med"/>
                    </a:lnR>
                    <a:lnT>
                      <a:noFill/>
                    </a:lnT>
                    <a:lnB>
                      <a:noFill/>
                    </a:lnB>
                  </a:tcPr>
                </a:tc>
                <a:tc>
                  <a:txBody>
                    <a:bodyPr/>
                    <a:lstStyle/>
                    <a:p>
                      <a:pPr algn="ctr" fontAlgn="ctr"/>
                      <a:r>
                        <a:rPr lang="en-US" sz="2000" b="1" i="1" u="none" strike="noStrike" dirty="0">
                          <a:solidFill>
                            <a:srgbClr val="000000"/>
                          </a:solidFill>
                          <a:latin typeface="Times New Roman" panose="02020603050405020304" pitchFamily="18" charset="0"/>
                          <a:cs typeface="Times New Roman" panose="02020603050405020304" pitchFamily="18" charset="0"/>
                        </a:rPr>
                        <a:t>j</a:t>
                      </a:r>
                    </a:p>
                  </a:txBody>
                  <a:tcPr marL="7620" marR="7620" marT="762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solidFill>
                      <a:srgbClr val="B8CCE4"/>
                    </a:solidFill>
                  </a:tcPr>
                </a:tc>
                <a:tc gridSpan="2">
                  <a:txBody>
                    <a:bodyPr/>
                    <a:lstStyle/>
                    <a:p>
                      <a:pPr algn="ctr" fontAlgn="ctr"/>
                      <a:r>
                        <a:rPr lang="en-US" sz="2000" b="1" i="1" u="none" strike="noStrike" dirty="0">
                          <a:solidFill>
                            <a:srgbClr val="000000"/>
                          </a:solidFill>
                          <a:latin typeface="Times New Roman" panose="02020603050405020304" pitchFamily="18" charset="0"/>
                          <a:cs typeface="Times New Roman" panose="02020603050405020304" pitchFamily="18" charset="0"/>
                        </a:rPr>
                        <a:t> </a:t>
                      </a:r>
                    </a:p>
                  </a:txBody>
                  <a:tcPr marL="7620" marR="7620" marT="762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w="12700" cap="flat" cmpd="sng" algn="ctr">
                      <a:solidFill>
                        <a:schemeClr val="tx1"/>
                      </a:solidFill>
                      <a:prstDash val="solid"/>
                      <a:round/>
                      <a:headEnd type="none" w="med" len="med"/>
                      <a:tailEnd type="none" w="med" len="med"/>
                    </a:lnTlToBr>
                    <a:lnBlToTr w="12700" cap="flat" cmpd="sng" algn="ctr">
                      <a:solidFill>
                        <a:schemeClr val="tx1"/>
                      </a:solidFill>
                      <a:prstDash val="solid"/>
                      <a:round/>
                      <a:headEnd type="none" w="med" len="med"/>
                      <a:tailEnd type="none" w="med" len="med"/>
                    </a:lnBlToTr>
                    <a:solidFill>
                      <a:srgbClr val="B8CCE4"/>
                    </a:solidFill>
                  </a:tcPr>
                </a:tc>
                <a:tc hMerge="1">
                  <a:txBody>
                    <a:bodyPr/>
                    <a:lstStyle/>
                    <a:p>
                      <a:endParaRPr lang="en-US"/>
                    </a:p>
                  </a:txBody>
                  <a:tcPr/>
                </a:tc>
              </a:tr>
              <a:tr h="373380">
                <a:tc>
                  <a:txBody>
                    <a:bodyPr/>
                    <a:lstStyle/>
                    <a:p>
                      <a:pPr algn="l" fontAlgn="b"/>
                      <a:endParaRPr lang="en-US" sz="2000" b="0" i="0"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b">
                    <a:lnL>
                      <a:noFill/>
                    </a:lnL>
                    <a:lnR>
                      <a:noFill/>
                    </a:lnR>
                    <a:lnT>
                      <a:noFill/>
                    </a:lnT>
                    <a:lnB>
                      <a:noFill/>
                    </a:lnB>
                  </a:tcPr>
                </a:tc>
                <a:tc>
                  <a:txBody>
                    <a:bodyPr/>
                    <a:lstStyle/>
                    <a:p>
                      <a:pPr algn="l" fontAlgn="b"/>
                      <a:endParaRPr lang="en-US" sz="2000" b="0" i="0"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b">
                    <a:lnL>
                      <a:noFill/>
                    </a:lnL>
                    <a:lnR>
                      <a:noFill/>
                    </a:lnR>
                    <a:lnT w="6350" cap="flat" cmpd="sng" algn="ctr">
                      <a:solidFill>
                        <a:srgbClr val="000000"/>
                      </a:solidFill>
                      <a:prstDash val="solid"/>
                      <a:round/>
                      <a:headEnd type="none" w="med" len="med"/>
                      <a:tailEnd type="none" w="med" len="med"/>
                    </a:lnT>
                    <a:lnB>
                      <a:noFill/>
                    </a:lnB>
                  </a:tcPr>
                </a:tc>
                <a:tc gridSpan="2">
                  <a:txBody>
                    <a:bodyPr/>
                    <a:lstStyle/>
                    <a:p>
                      <a:pPr algn="ctr" fontAlgn="ctr"/>
                      <a:r>
                        <a:rPr lang="en-US" sz="2000" b="1" i="1" u="none" strike="noStrike" dirty="0" err="1" smtClean="0">
                          <a:solidFill>
                            <a:srgbClr val="000000"/>
                          </a:solidFill>
                          <a:latin typeface="Times New Roman" panose="02020603050405020304" pitchFamily="18" charset="0"/>
                          <a:cs typeface="Times New Roman" panose="02020603050405020304" pitchFamily="18" charset="0"/>
                        </a:rPr>
                        <a:t>SF</a:t>
                      </a:r>
                      <a:r>
                        <a:rPr lang="en-US" sz="2000" b="1" i="1" u="none" strike="noStrike" baseline="-25000" dirty="0" err="1" smtClean="0">
                          <a:solidFill>
                            <a:srgbClr val="000000"/>
                          </a:solidFill>
                          <a:latin typeface="Times New Roman" panose="02020603050405020304" pitchFamily="18" charset="0"/>
                          <a:cs typeface="Times New Roman" panose="02020603050405020304" pitchFamily="18" charset="0"/>
                        </a:rPr>
                        <a:t>ij</a:t>
                      </a:r>
                      <a:r>
                        <a:rPr lang="en-US" sz="2000" b="1" i="1" u="none" strike="noStrike" baseline="30000" dirty="0" smtClean="0">
                          <a:solidFill>
                            <a:srgbClr val="000000"/>
                          </a:solidFill>
                          <a:latin typeface="Times New Roman" panose="02020603050405020304" pitchFamily="18" charset="0"/>
                          <a:cs typeface="Times New Roman" panose="02020603050405020304" pitchFamily="18" charset="0"/>
                        </a:rPr>
                        <a:t>''</a:t>
                      </a:r>
                      <a:endParaRPr lang="en-US" sz="2000" b="1" i="1" u="none" strike="noStrike" dirty="0">
                        <a:solidFill>
                          <a:srgbClr val="000000"/>
                        </a:solidFill>
                        <a:latin typeface="Times New Roman" panose="02020603050405020304" pitchFamily="18" charset="0"/>
                        <a:cs typeface="Times New Roman" panose="02020603050405020304" pitchFamily="18" charset="0"/>
                      </a:endParaRPr>
                    </a:p>
                  </a:txBody>
                  <a:tcPr marL="7620" marR="7620" marT="7620" marB="0" anchor="ctr">
                    <a:lnL>
                      <a:noFill/>
                    </a:lnL>
                    <a:lnR>
                      <a:noFill/>
                    </a:lnR>
                    <a:lnT w="6350" cap="flat" cmpd="sng" algn="ctr">
                      <a:solidFill>
                        <a:srgbClr val="000000"/>
                      </a:solidFill>
                      <a:prstDash val="solid"/>
                      <a:round/>
                      <a:headEnd type="none" w="med" len="med"/>
                      <a:tailEnd type="none" w="med" len="med"/>
                    </a:lnT>
                    <a:lnB>
                      <a:noFill/>
                    </a:lnB>
                  </a:tcPr>
                </a:tc>
                <a:tc hMerge="1">
                  <a:txBody>
                    <a:bodyPr/>
                    <a:lstStyle/>
                    <a:p>
                      <a:endParaRPr lang="en-US"/>
                    </a:p>
                  </a:txBody>
                  <a:tcPr/>
                </a:tc>
              </a:tr>
            </a:tbl>
          </a:graphicData>
        </a:graphic>
      </p:graphicFrame>
      <p:cxnSp>
        <p:nvCxnSpPr>
          <p:cNvPr id="14" name="Straight Arrow Connector 13"/>
          <p:cNvCxnSpPr/>
          <p:nvPr/>
        </p:nvCxnSpPr>
        <p:spPr>
          <a:xfrm>
            <a:off x="5334000" y="1011436"/>
            <a:ext cx="2133600" cy="0"/>
          </a:xfrm>
          <a:prstGeom prst="straightConnector1">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5" name="Elbow Connector 14"/>
          <p:cNvCxnSpPr/>
          <p:nvPr/>
        </p:nvCxnSpPr>
        <p:spPr>
          <a:xfrm>
            <a:off x="5715000" y="3505200"/>
            <a:ext cx="2743200" cy="914400"/>
          </a:xfrm>
          <a:prstGeom prst="bentConnector3">
            <a:avLst>
              <a:gd name="adj1" fmla="val 99691"/>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5715000" y="3505200"/>
            <a:ext cx="0" cy="387341"/>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3315883464"/>
      </p:ext>
    </p:extLst>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9">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1"/>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9">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9">
                                            <p:txEl>
                                              <p:pRg st="3" end="3"/>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12">
                                            <p:txEl>
                                              <p:pRg st="0" end="0"/>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12">
                                            <p:txEl>
                                              <p:pRg st="1" end="1"/>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13"/>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12">
                                            <p:txEl>
                                              <p:pRg st="3" end="3"/>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nodeType="clickEffect">
                                  <p:stCondLst>
                                    <p:cond delay="0"/>
                                  </p:stCondLst>
                                  <p:childTnLst>
                                    <p:set>
                                      <p:cBhvr>
                                        <p:cTn id="42" dur="1" fill="hold">
                                          <p:stCondLst>
                                            <p:cond delay="0"/>
                                          </p:stCondLst>
                                        </p:cTn>
                                        <p:tgtEl>
                                          <p:spTgt spid="12">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4531" name="Rectangle 3"/>
          <p:cNvSpPr>
            <a:spLocks noChangeArrowheads="1"/>
          </p:cNvSpPr>
          <p:nvPr/>
        </p:nvSpPr>
        <p:spPr bwMode="auto">
          <a:xfrm>
            <a:off x="533400" y="322263"/>
            <a:ext cx="8215312" cy="820737"/>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2800" b="1" i="1" dirty="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Precedence Diagramming </a:t>
            </a:r>
            <a:r>
              <a:rPr lang="en-US" sz="2800" b="1" i="1" dirty="0" smtClean="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Relationships Types and constraint</a:t>
            </a:r>
            <a:endParaRPr lang="de-DE" sz="1900" b="1" i="1" dirty="0">
              <a:solidFill>
                <a:srgbClr val="CC3300"/>
              </a:solidFill>
              <a:latin typeface="Times New Roman" panose="02020603050405020304" pitchFamily="18" charset="0"/>
              <a:cs typeface="Times New Roman" panose="02020603050405020304" pitchFamily="18" charset="0"/>
            </a:endParaRPr>
          </a:p>
        </p:txBody>
      </p:sp>
      <p:sp>
        <p:nvSpPr>
          <p:cNvPr id="10" name="TextBox 9"/>
          <p:cNvSpPr txBox="1"/>
          <p:nvPr/>
        </p:nvSpPr>
        <p:spPr>
          <a:xfrm>
            <a:off x="501210" y="1143000"/>
            <a:ext cx="8215312" cy="2769989"/>
          </a:xfrm>
          <a:prstGeom prst="rect">
            <a:avLst/>
          </a:prstGeom>
          <a:solidFill>
            <a:schemeClr val="bg1"/>
          </a:solidFill>
          <a:ln>
            <a:solidFill>
              <a:schemeClr val="tx1"/>
            </a:solidFill>
          </a:ln>
          <a:effectLst>
            <a:innerShdw blurRad="63500" dist="50800" dir="18900000">
              <a:prstClr val="black">
                <a:alpha val="50000"/>
              </a:prstClr>
            </a:innerShdw>
          </a:effectLst>
        </p:spPr>
        <p:txBody>
          <a:bodyPr wrap="square">
            <a:spAutoFit/>
          </a:bodyPr>
          <a:lstStyle/>
          <a:p>
            <a:pPr marL="342900" indent="-342900" algn="just">
              <a:spcBef>
                <a:spcPts val="1200"/>
              </a:spcBef>
              <a:spcAft>
                <a:spcPts val="600"/>
              </a:spcAft>
              <a:buClr>
                <a:srgbClr val="FF0000"/>
              </a:buClr>
              <a:buFont typeface="+mj-lt"/>
              <a:buAutoNum type="arabicPeriod" startAt="5"/>
              <a:defRPr/>
            </a:pPr>
            <a:r>
              <a:rPr lang="en-US" sz="2400" b="1" i="1" u="sng" dirty="0" smtClean="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Start-to-Start </a:t>
            </a:r>
            <a:r>
              <a:rPr lang="en-US" sz="2400" b="1" i="1" u="sng" dirty="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and Finish-to-Finish (ZZ</a:t>
            </a:r>
            <a:r>
              <a:rPr lang="en-US" sz="2400" b="1" i="1" u="sng" baseline="-25000" dirty="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ij</a:t>
            </a:r>
            <a:r>
              <a:rPr lang="en-US" sz="2400" b="1" i="1" u="sng" dirty="0">
                <a:solidFill>
                  <a:srgbClr val="0000FF"/>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a:t>
            </a:r>
          </a:p>
          <a:p>
            <a:pPr marL="363538" algn="just">
              <a:spcBef>
                <a:spcPts val="1200"/>
              </a:spcBef>
              <a:spcAft>
                <a:spcPts val="600"/>
              </a:spcAft>
              <a:defRPr/>
            </a:pPr>
            <a:r>
              <a:rPr lang="en-US" sz="2000" b="0" i="1" dirty="0">
                <a:solidFill>
                  <a:srgbClr val="FF0000"/>
                </a:solidFill>
                <a:latin typeface="Times New Roman" panose="02020603050405020304" pitchFamily="18" charset="0"/>
                <a:cs typeface="Times New Roman" panose="02020603050405020304" pitchFamily="18" charset="0"/>
              </a:rPr>
              <a:t>ZZ</a:t>
            </a:r>
            <a:r>
              <a:rPr lang="en-US" sz="2000" b="0" i="1" baseline="-25000" dirty="0">
                <a:solidFill>
                  <a:srgbClr val="FF0000"/>
                </a:solidFill>
                <a:latin typeface="Times New Roman" panose="02020603050405020304" pitchFamily="18" charset="0"/>
                <a:cs typeface="Times New Roman" panose="02020603050405020304" pitchFamily="18" charset="0"/>
              </a:rPr>
              <a:t>ij</a:t>
            </a:r>
            <a:r>
              <a:rPr lang="en-US" sz="2000" b="0" dirty="0">
                <a:latin typeface="Times New Roman" panose="02020603050405020304" pitchFamily="18" charset="0"/>
                <a:cs typeface="Times New Roman" panose="02020603050405020304" pitchFamily="18" charset="0"/>
              </a:rPr>
              <a:t> is a combination of two constraints, i.e., a start-to-start and finish-to-finish relationship. </a:t>
            </a:r>
            <a:r>
              <a:rPr lang="en-US" sz="2000" b="0" dirty="0" smtClean="0">
                <a:latin typeface="Times New Roman" panose="02020603050405020304" pitchFamily="18" charset="0"/>
                <a:cs typeface="Times New Roman" panose="02020603050405020304" pitchFamily="18" charset="0"/>
              </a:rPr>
              <a:t>It </a:t>
            </a:r>
            <a:r>
              <a:rPr lang="en-US" sz="2000" b="0" dirty="0">
                <a:latin typeface="Times New Roman" panose="02020603050405020304" pitchFamily="18" charset="0"/>
                <a:cs typeface="Times New Roman" panose="02020603050405020304" pitchFamily="18" charset="0"/>
              </a:rPr>
              <a:t>is written with the </a:t>
            </a:r>
            <a:r>
              <a:rPr lang="en-US" sz="2000" b="0" i="1" dirty="0">
                <a:solidFill>
                  <a:srgbClr val="FF0000"/>
                </a:solidFill>
                <a:latin typeface="Times New Roman" panose="02020603050405020304" pitchFamily="18" charset="0"/>
                <a:cs typeface="Times New Roman" panose="02020603050405020304" pitchFamily="18" charset="0"/>
              </a:rPr>
              <a:t>SS</a:t>
            </a:r>
            <a:r>
              <a:rPr lang="en-US" sz="2000" b="0" i="1" baseline="-25000" dirty="0">
                <a:solidFill>
                  <a:srgbClr val="FF0000"/>
                </a:solidFill>
                <a:latin typeface="Times New Roman" panose="02020603050405020304" pitchFamily="18" charset="0"/>
                <a:cs typeface="Times New Roman" panose="02020603050405020304" pitchFamily="18" charset="0"/>
              </a:rPr>
              <a:t>ij</a:t>
            </a:r>
            <a:r>
              <a:rPr lang="en-US" sz="2000" b="0" dirty="0">
                <a:latin typeface="Times New Roman" panose="02020603050405020304" pitchFamily="18" charset="0"/>
                <a:cs typeface="Times New Roman" panose="02020603050405020304" pitchFamily="18" charset="0"/>
              </a:rPr>
              <a:t> time units first, followed by the </a:t>
            </a:r>
            <a:r>
              <a:rPr lang="en-US" sz="2000" b="0" i="1" dirty="0">
                <a:solidFill>
                  <a:srgbClr val="FF0000"/>
                </a:solidFill>
                <a:latin typeface="Times New Roman" panose="02020603050405020304" pitchFamily="18" charset="0"/>
                <a:cs typeface="Times New Roman" panose="02020603050405020304" pitchFamily="18" charset="0"/>
              </a:rPr>
              <a:t>FF</a:t>
            </a:r>
            <a:r>
              <a:rPr lang="en-US" sz="2000" b="0" i="1" baseline="-25000" dirty="0">
                <a:solidFill>
                  <a:srgbClr val="FF0000"/>
                </a:solidFill>
                <a:latin typeface="Times New Roman" panose="02020603050405020304" pitchFamily="18" charset="0"/>
                <a:cs typeface="Times New Roman" panose="02020603050405020304" pitchFamily="18" charset="0"/>
              </a:rPr>
              <a:t>ij</a:t>
            </a:r>
            <a:r>
              <a:rPr lang="en-US" sz="2000" b="0" dirty="0">
                <a:latin typeface="Times New Roman" panose="02020603050405020304" pitchFamily="18" charset="0"/>
                <a:cs typeface="Times New Roman" panose="02020603050405020304" pitchFamily="18" charset="0"/>
              </a:rPr>
              <a:t> time units</a:t>
            </a:r>
            <a:r>
              <a:rPr lang="en-US" sz="2000" b="0" dirty="0" smtClean="0">
                <a:latin typeface="Times New Roman" panose="02020603050405020304" pitchFamily="18" charset="0"/>
                <a:cs typeface="Times New Roman" panose="02020603050405020304" pitchFamily="18" charset="0"/>
              </a:rPr>
              <a:t>.</a:t>
            </a:r>
          </a:p>
          <a:p>
            <a:pPr marL="363538" algn="just">
              <a:spcBef>
                <a:spcPts val="1200"/>
              </a:spcBef>
              <a:spcAft>
                <a:spcPts val="600"/>
              </a:spcAft>
              <a:defRPr/>
            </a:pPr>
            <a:r>
              <a:rPr lang="en-US" sz="2000" b="1" i="1" u="sng" dirty="0">
                <a:solidFill>
                  <a:srgbClr val="FF0000"/>
                </a:solidFill>
                <a:latin typeface="Times New Roman" panose="02020603050405020304" pitchFamily="18" charset="0"/>
                <a:cs typeface="Times New Roman" panose="02020603050405020304" pitchFamily="18" charset="0"/>
              </a:rPr>
              <a:t>Example </a:t>
            </a:r>
            <a:r>
              <a:rPr lang="en-US" sz="2000" b="1" i="1" u="sng" dirty="0" err="1" smtClean="0">
                <a:solidFill>
                  <a:srgbClr val="FF0000"/>
                </a:solidFill>
                <a:latin typeface="Times New Roman" panose="02020603050405020304" pitchFamily="18" charset="0"/>
                <a:cs typeface="Times New Roman" panose="02020603050405020304" pitchFamily="18" charset="0"/>
              </a:rPr>
              <a:t>ZZ</a:t>
            </a:r>
            <a:r>
              <a:rPr lang="en-US" sz="2000" b="1" i="1" u="sng" baseline="-25000" dirty="0" err="1" smtClean="0">
                <a:solidFill>
                  <a:srgbClr val="FF0000"/>
                </a:solidFill>
                <a:latin typeface="Times New Roman" panose="02020603050405020304" pitchFamily="18" charset="0"/>
                <a:cs typeface="Times New Roman" panose="02020603050405020304" pitchFamily="18" charset="0"/>
              </a:rPr>
              <a:t>ij</a:t>
            </a:r>
            <a:r>
              <a:rPr lang="en-US" sz="2000" b="1" i="1" u="sng" dirty="0" smtClean="0">
                <a:solidFill>
                  <a:srgbClr val="FF0000"/>
                </a:solidFill>
                <a:latin typeface="Times New Roman" panose="02020603050405020304" pitchFamily="18" charset="0"/>
                <a:cs typeface="Times New Roman" panose="02020603050405020304" pitchFamily="18" charset="0"/>
              </a:rPr>
              <a:t> </a:t>
            </a:r>
            <a:r>
              <a:rPr lang="en-US" sz="2000" b="1" i="1" u="sng" dirty="0">
                <a:solidFill>
                  <a:srgbClr val="FF0000"/>
                </a:solidFill>
                <a:latin typeface="Times New Roman" panose="02020603050405020304" pitchFamily="18" charset="0"/>
                <a:cs typeface="Times New Roman" panose="02020603050405020304" pitchFamily="18" charset="0"/>
              </a:rPr>
              <a:t>=5 </a:t>
            </a:r>
            <a:r>
              <a:rPr lang="en-US" sz="2000" b="1" i="1" u="sng" dirty="0" smtClean="0">
                <a:solidFill>
                  <a:srgbClr val="FF0000"/>
                </a:solidFill>
                <a:latin typeface="Times New Roman" panose="02020603050405020304" pitchFamily="18" charset="0"/>
                <a:cs typeface="Times New Roman" panose="02020603050405020304" pitchFamily="18" charset="0"/>
              </a:rPr>
              <a:t>, 6 </a:t>
            </a:r>
            <a:r>
              <a:rPr lang="en-US" sz="2000" b="1" i="1" dirty="0">
                <a:solidFill>
                  <a:srgbClr val="0000FF"/>
                </a:solidFill>
                <a:latin typeface="Times New Roman" panose="02020603050405020304" pitchFamily="18" charset="0"/>
                <a:cs typeface="Times New Roman" panose="02020603050405020304" pitchFamily="18" charset="0"/>
              </a:rPr>
              <a:t>[The </a:t>
            </a:r>
            <a:r>
              <a:rPr lang="en-US" sz="2000" b="1" i="1" dirty="0" smtClean="0">
                <a:solidFill>
                  <a:srgbClr val="0000FF"/>
                </a:solidFill>
                <a:latin typeface="Times New Roman" panose="02020603050405020304" pitchFamily="18" charset="0"/>
                <a:cs typeface="Times New Roman" panose="02020603050405020304" pitchFamily="18" charset="0"/>
              </a:rPr>
              <a:t>start </a:t>
            </a:r>
            <a:r>
              <a:rPr lang="en-US" sz="2000" b="1" i="1" dirty="0">
                <a:solidFill>
                  <a:srgbClr val="0000FF"/>
                </a:solidFill>
                <a:latin typeface="Times New Roman" panose="02020603050405020304" pitchFamily="18" charset="0"/>
                <a:cs typeface="Times New Roman" panose="02020603050405020304" pitchFamily="18" charset="0"/>
              </a:rPr>
              <a:t>of </a:t>
            </a:r>
            <a:r>
              <a:rPr lang="en-US" sz="2000" b="1" i="1" dirty="0" smtClean="0">
                <a:solidFill>
                  <a:srgbClr val="0000FF"/>
                </a:solidFill>
                <a:latin typeface="Times New Roman" panose="02020603050405020304" pitchFamily="18" charset="0"/>
                <a:cs typeface="Times New Roman" panose="02020603050405020304" pitchFamily="18" charset="0"/>
              </a:rPr>
              <a:t>(j) must </a:t>
            </a:r>
            <a:r>
              <a:rPr lang="en-US" sz="2000" b="1" i="1" dirty="0">
                <a:solidFill>
                  <a:srgbClr val="0000FF"/>
                </a:solidFill>
                <a:latin typeface="Times New Roman" panose="02020603050405020304" pitchFamily="18" charset="0"/>
                <a:cs typeface="Times New Roman" panose="02020603050405020304" pitchFamily="18" charset="0"/>
              </a:rPr>
              <a:t>lag 5 units after the </a:t>
            </a:r>
            <a:r>
              <a:rPr lang="en-US" sz="2000" b="1" i="1" dirty="0" smtClean="0">
                <a:solidFill>
                  <a:srgbClr val="0000FF"/>
                </a:solidFill>
                <a:latin typeface="Times New Roman" panose="02020603050405020304" pitchFamily="18" charset="0"/>
                <a:cs typeface="Times New Roman" panose="02020603050405020304" pitchFamily="18" charset="0"/>
              </a:rPr>
              <a:t>start </a:t>
            </a:r>
            <a:r>
              <a:rPr lang="en-US" sz="2000" b="1" i="1" dirty="0">
                <a:solidFill>
                  <a:srgbClr val="0000FF"/>
                </a:solidFill>
                <a:latin typeface="Times New Roman" panose="02020603050405020304" pitchFamily="18" charset="0"/>
                <a:cs typeface="Times New Roman" panose="02020603050405020304" pitchFamily="18" charset="0"/>
              </a:rPr>
              <a:t>of </a:t>
            </a:r>
            <a:r>
              <a:rPr lang="en-US" sz="2000" b="1" i="1" dirty="0" smtClean="0">
                <a:solidFill>
                  <a:srgbClr val="0000FF"/>
                </a:solidFill>
                <a:latin typeface="Times New Roman" panose="02020603050405020304" pitchFamily="18" charset="0"/>
                <a:cs typeface="Times New Roman" panose="02020603050405020304" pitchFamily="18" charset="0"/>
              </a:rPr>
              <a:t>(</a:t>
            </a:r>
            <a:r>
              <a:rPr lang="en-US" sz="2000" b="1" i="1" dirty="0" err="1" smtClean="0">
                <a:solidFill>
                  <a:srgbClr val="0000FF"/>
                </a:solidFill>
                <a:latin typeface="Times New Roman" panose="02020603050405020304" pitchFamily="18" charset="0"/>
                <a:cs typeface="Times New Roman" panose="02020603050405020304" pitchFamily="18" charset="0"/>
              </a:rPr>
              <a:t>i</a:t>
            </a:r>
            <a:r>
              <a:rPr lang="en-US" sz="2000" b="1" i="1" dirty="0" smtClean="0">
                <a:solidFill>
                  <a:srgbClr val="0000FF"/>
                </a:solidFill>
                <a:latin typeface="Times New Roman" panose="02020603050405020304" pitchFamily="18" charset="0"/>
                <a:cs typeface="Times New Roman" panose="02020603050405020304" pitchFamily="18" charset="0"/>
              </a:rPr>
              <a:t>)  (</a:t>
            </a:r>
            <a:r>
              <a:rPr lang="en-US" sz="2000" i="1" dirty="0" err="1">
                <a:solidFill>
                  <a:srgbClr val="FF0000"/>
                </a:solidFill>
                <a:latin typeface="Times New Roman" panose="02020603050405020304" pitchFamily="18" charset="0"/>
                <a:cs typeface="Times New Roman" panose="02020603050405020304" pitchFamily="18" charset="0"/>
              </a:rPr>
              <a:t>SS</a:t>
            </a:r>
            <a:r>
              <a:rPr lang="en-US" sz="2000" i="1" baseline="-25000" dirty="0" err="1">
                <a:solidFill>
                  <a:srgbClr val="FF0000"/>
                </a:solidFill>
                <a:latin typeface="Times New Roman" panose="02020603050405020304" pitchFamily="18" charset="0"/>
                <a:cs typeface="Times New Roman" panose="02020603050405020304" pitchFamily="18" charset="0"/>
              </a:rPr>
              <a:t>ij</a:t>
            </a:r>
            <a:r>
              <a:rPr lang="en-US" sz="2000" dirty="0">
                <a:latin typeface="Times New Roman" panose="02020603050405020304" pitchFamily="18" charset="0"/>
                <a:cs typeface="Times New Roman" panose="02020603050405020304" pitchFamily="18" charset="0"/>
              </a:rPr>
              <a:t> </a:t>
            </a:r>
            <a:r>
              <a:rPr lang="en-US" sz="2000" b="1" i="1" dirty="0" smtClean="0">
                <a:solidFill>
                  <a:srgbClr val="0000FF"/>
                </a:solidFill>
                <a:latin typeface="Times New Roman" panose="02020603050405020304" pitchFamily="18" charset="0"/>
                <a:cs typeface="Times New Roman" panose="02020603050405020304" pitchFamily="18" charset="0"/>
              </a:rPr>
              <a:t>= 5) &amp; </a:t>
            </a:r>
            <a:r>
              <a:rPr lang="en-US" sz="2000" b="1" i="1" dirty="0">
                <a:solidFill>
                  <a:srgbClr val="0000FF"/>
                </a:solidFill>
                <a:latin typeface="Times New Roman" panose="02020603050405020304" pitchFamily="18" charset="0"/>
                <a:cs typeface="Times New Roman" panose="02020603050405020304" pitchFamily="18" charset="0"/>
              </a:rPr>
              <a:t>The </a:t>
            </a:r>
            <a:r>
              <a:rPr lang="en-US" sz="2000" b="1" i="1" dirty="0" smtClean="0">
                <a:solidFill>
                  <a:srgbClr val="0000FF"/>
                </a:solidFill>
                <a:latin typeface="Times New Roman" panose="02020603050405020304" pitchFamily="18" charset="0"/>
                <a:cs typeface="Times New Roman" panose="02020603050405020304" pitchFamily="18" charset="0"/>
              </a:rPr>
              <a:t>finish of (j) must </a:t>
            </a:r>
            <a:r>
              <a:rPr lang="en-US" sz="2000" b="1" i="1" dirty="0">
                <a:solidFill>
                  <a:srgbClr val="0000FF"/>
                </a:solidFill>
                <a:latin typeface="Times New Roman" panose="02020603050405020304" pitchFamily="18" charset="0"/>
                <a:cs typeface="Times New Roman" panose="02020603050405020304" pitchFamily="18" charset="0"/>
              </a:rPr>
              <a:t>lag </a:t>
            </a:r>
            <a:r>
              <a:rPr lang="en-US" sz="2000" b="1" i="1" dirty="0" smtClean="0">
                <a:solidFill>
                  <a:srgbClr val="0000FF"/>
                </a:solidFill>
                <a:latin typeface="Times New Roman" panose="02020603050405020304" pitchFamily="18" charset="0"/>
                <a:cs typeface="Times New Roman" panose="02020603050405020304" pitchFamily="18" charset="0"/>
              </a:rPr>
              <a:t>6 </a:t>
            </a:r>
            <a:r>
              <a:rPr lang="en-US" sz="2000" b="1" i="1" dirty="0">
                <a:solidFill>
                  <a:srgbClr val="0000FF"/>
                </a:solidFill>
                <a:latin typeface="Times New Roman" panose="02020603050405020304" pitchFamily="18" charset="0"/>
                <a:cs typeface="Times New Roman" panose="02020603050405020304" pitchFamily="18" charset="0"/>
              </a:rPr>
              <a:t>units after the </a:t>
            </a:r>
            <a:r>
              <a:rPr lang="en-US" sz="2000" b="1" i="1" dirty="0" smtClean="0">
                <a:solidFill>
                  <a:srgbClr val="0000FF"/>
                </a:solidFill>
                <a:latin typeface="Times New Roman" panose="02020603050405020304" pitchFamily="18" charset="0"/>
                <a:cs typeface="Times New Roman" panose="02020603050405020304" pitchFamily="18" charset="0"/>
              </a:rPr>
              <a:t>finish of (</a:t>
            </a:r>
            <a:r>
              <a:rPr lang="en-US" sz="2000" b="1" i="1" dirty="0" err="1" smtClean="0">
                <a:solidFill>
                  <a:srgbClr val="0000FF"/>
                </a:solidFill>
                <a:latin typeface="Times New Roman" panose="02020603050405020304" pitchFamily="18" charset="0"/>
                <a:cs typeface="Times New Roman" panose="02020603050405020304" pitchFamily="18" charset="0"/>
              </a:rPr>
              <a:t>i</a:t>
            </a:r>
            <a:r>
              <a:rPr lang="en-US" sz="2000" b="1" i="1" dirty="0" smtClean="0">
                <a:solidFill>
                  <a:srgbClr val="0000FF"/>
                </a:solidFill>
                <a:latin typeface="Times New Roman" panose="02020603050405020304" pitchFamily="18" charset="0"/>
                <a:cs typeface="Times New Roman" panose="02020603050405020304" pitchFamily="18" charset="0"/>
              </a:rPr>
              <a:t>) (</a:t>
            </a:r>
            <a:r>
              <a:rPr lang="en-US" sz="2000" i="1" dirty="0" err="1">
                <a:solidFill>
                  <a:srgbClr val="FF0000"/>
                </a:solidFill>
                <a:latin typeface="Times New Roman" panose="02020603050405020304" pitchFamily="18" charset="0"/>
                <a:cs typeface="Times New Roman" panose="02020603050405020304" pitchFamily="18" charset="0"/>
              </a:rPr>
              <a:t>FF</a:t>
            </a:r>
            <a:r>
              <a:rPr lang="en-US" sz="2000" i="1" baseline="-25000" dirty="0" err="1">
                <a:solidFill>
                  <a:srgbClr val="FF0000"/>
                </a:solidFill>
                <a:latin typeface="Times New Roman" panose="02020603050405020304" pitchFamily="18" charset="0"/>
                <a:cs typeface="Times New Roman" panose="02020603050405020304" pitchFamily="18" charset="0"/>
              </a:rPr>
              <a:t>ij</a:t>
            </a:r>
            <a:r>
              <a:rPr lang="en-US" sz="2000" i="1" baseline="-25000" dirty="0">
                <a:solidFill>
                  <a:srgbClr val="FF0000"/>
                </a:solidFill>
                <a:latin typeface="Times New Roman" panose="02020603050405020304" pitchFamily="18" charset="0"/>
                <a:cs typeface="Times New Roman" panose="02020603050405020304" pitchFamily="18" charset="0"/>
              </a:rPr>
              <a:t> </a:t>
            </a:r>
            <a:r>
              <a:rPr lang="en-US" sz="2000" b="1" i="1" dirty="0" smtClean="0">
                <a:solidFill>
                  <a:srgbClr val="0000FF"/>
                </a:solidFill>
                <a:latin typeface="Times New Roman" panose="02020603050405020304" pitchFamily="18" charset="0"/>
                <a:cs typeface="Times New Roman" panose="02020603050405020304" pitchFamily="18" charset="0"/>
              </a:rPr>
              <a:t>= 6)]</a:t>
            </a:r>
            <a:endParaRPr lang="en-US" sz="2000" b="1" i="1" dirty="0">
              <a:solidFill>
                <a:srgbClr val="0000FF"/>
              </a:solidFill>
              <a:latin typeface="Times New Roman" panose="02020603050405020304" pitchFamily="18" charset="0"/>
              <a:cs typeface="Times New Roman" panose="02020603050405020304" pitchFamily="18" charset="0"/>
            </a:endParaRPr>
          </a:p>
        </p:txBody>
      </p:sp>
      <p:graphicFrame>
        <p:nvGraphicFramePr>
          <p:cNvPr id="6" name="Table 5"/>
          <p:cNvGraphicFramePr>
            <a:graphicFrameLocks noGrp="1"/>
          </p:cNvGraphicFramePr>
          <p:nvPr>
            <p:extLst>
              <p:ext uri="{D42A27DB-BD31-4B8C-83A1-F6EECF244321}">
                <p14:modId xmlns:p14="http://schemas.microsoft.com/office/powerpoint/2010/main" xmlns="" val="626038254"/>
              </p:ext>
            </p:extLst>
          </p:nvPr>
        </p:nvGraphicFramePr>
        <p:xfrm>
          <a:off x="457200" y="4092978"/>
          <a:ext cx="2340260" cy="1224135"/>
        </p:xfrm>
        <a:graphic>
          <a:graphicData uri="http://schemas.openxmlformats.org/drawingml/2006/table">
            <a:tbl>
              <a:tblPr firstRow="1" bandRow="1">
                <a:tableStyleId>{5940675A-B579-460E-94D1-54222C63F5DA}</a:tableStyleId>
              </a:tblPr>
              <a:tblGrid>
                <a:gridCol w="468052"/>
                <a:gridCol w="1440160"/>
                <a:gridCol w="432048"/>
              </a:tblGrid>
              <a:tr h="408045">
                <a:tc>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ES</a:t>
                      </a:r>
                      <a:endParaRPr lang="en-US" sz="1400" b="1" dirty="0">
                        <a:solidFill>
                          <a:schemeClr val="tx1"/>
                        </a:solidFill>
                        <a:latin typeface="Times New Roman" panose="02020603050405020304" pitchFamily="18" charset="0"/>
                        <a:cs typeface="Times New Roman" panose="02020603050405020304" pitchFamily="18" charset="0"/>
                      </a:endParaRPr>
                    </a:p>
                  </a:txBody>
                  <a:tcPr>
                    <a:solidFill>
                      <a:srgbClr val="FFFF00"/>
                    </a:solidFill>
                  </a:tcPr>
                </a:tc>
                <a:tc>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Duration</a:t>
                      </a:r>
                    </a:p>
                  </a:txBody>
                  <a:tcPr>
                    <a:solidFill>
                      <a:schemeClr val="accent2">
                        <a:lumMod val="20000"/>
                        <a:lumOff val="80000"/>
                      </a:schemeClr>
                    </a:solidFill>
                  </a:tcPr>
                </a:tc>
                <a:tc>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EF</a:t>
                      </a:r>
                      <a:endParaRPr lang="en-US" sz="1400" b="1" dirty="0">
                        <a:solidFill>
                          <a:schemeClr val="tx1"/>
                        </a:solidFill>
                        <a:latin typeface="Times New Roman" panose="02020603050405020304" pitchFamily="18" charset="0"/>
                        <a:cs typeface="Times New Roman" panose="02020603050405020304" pitchFamily="18" charset="0"/>
                      </a:endParaRPr>
                    </a:p>
                  </a:txBody>
                  <a:tcPr>
                    <a:solidFill>
                      <a:schemeClr val="accent6">
                        <a:lumMod val="60000"/>
                        <a:lumOff val="40000"/>
                      </a:schemeClr>
                    </a:solidFill>
                  </a:tcPr>
                </a:tc>
              </a:tr>
              <a:tr h="408045">
                <a:tc gridSpan="3">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Activity (i)</a:t>
                      </a:r>
                    </a:p>
                  </a:txBody>
                  <a:tcPr>
                    <a:solidFill>
                      <a:srgbClr val="F8F9BD"/>
                    </a:solidFill>
                  </a:tcPr>
                </a:tc>
                <a:tc hMerge="1">
                  <a:txBody>
                    <a:bodyPr/>
                    <a:lstStyle/>
                    <a:p>
                      <a:endParaRPr lang="en-US"/>
                    </a:p>
                  </a:txBody>
                  <a:tcPr/>
                </a:tc>
                <a:tc hMerge="1">
                  <a:txBody>
                    <a:bodyPr/>
                    <a:lstStyle/>
                    <a:p>
                      <a:endParaRPr lang="en-US"/>
                    </a:p>
                  </a:txBody>
                  <a:tcPr/>
                </a:tc>
              </a:tr>
              <a:tr h="408045">
                <a:tc>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LS</a:t>
                      </a:r>
                      <a:endParaRPr lang="en-US" sz="1400" b="1" dirty="0">
                        <a:solidFill>
                          <a:schemeClr val="tx1"/>
                        </a:solidFill>
                        <a:latin typeface="Times New Roman" panose="02020603050405020304" pitchFamily="18" charset="0"/>
                        <a:cs typeface="Times New Roman" panose="02020603050405020304" pitchFamily="18" charset="0"/>
                      </a:endParaRPr>
                    </a:p>
                  </a:txBody>
                  <a:tcPr>
                    <a:solidFill>
                      <a:srgbClr val="CC00CC"/>
                    </a:solidFill>
                  </a:tcPr>
                </a:tc>
                <a:tc>
                  <a:txBody>
                    <a:bodyPr/>
                    <a:lstStyle/>
                    <a:p>
                      <a:pPr algn="ctr"/>
                      <a:r>
                        <a:rPr lang="en-US" sz="1400" b="1" dirty="0" smtClean="0">
                          <a:latin typeface="Times New Roman" panose="02020603050405020304" pitchFamily="18" charset="0"/>
                          <a:cs typeface="Times New Roman" panose="02020603050405020304" pitchFamily="18" charset="0"/>
                        </a:rPr>
                        <a:t>Total</a:t>
                      </a:r>
                      <a:r>
                        <a:rPr lang="en-US" sz="1400" b="1" baseline="0" dirty="0" smtClean="0">
                          <a:latin typeface="Times New Roman" panose="02020603050405020304" pitchFamily="18" charset="0"/>
                          <a:cs typeface="Times New Roman" panose="02020603050405020304" pitchFamily="18" charset="0"/>
                        </a:rPr>
                        <a:t> Float</a:t>
                      </a:r>
                      <a:endParaRPr lang="en-US" sz="1400" b="1" dirty="0" smtClean="0">
                        <a:latin typeface="Times New Roman" panose="02020603050405020304" pitchFamily="18" charset="0"/>
                        <a:cs typeface="Times New Roman" panose="02020603050405020304" pitchFamily="18" charset="0"/>
                      </a:endParaRPr>
                    </a:p>
                  </a:txBody>
                  <a:tcPr>
                    <a:solidFill>
                      <a:schemeClr val="accent1">
                        <a:lumMod val="40000"/>
                        <a:lumOff val="60000"/>
                      </a:schemeClr>
                    </a:solidFill>
                  </a:tcPr>
                </a:tc>
                <a:tc>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LF</a:t>
                      </a:r>
                      <a:endParaRPr lang="en-US" sz="1400" b="1" dirty="0">
                        <a:solidFill>
                          <a:schemeClr val="tx1"/>
                        </a:solidFill>
                        <a:latin typeface="Times New Roman" panose="02020603050405020304" pitchFamily="18" charset="0"/>
                        <a:cs typeface="Times New Roman" panose="02020603050405020304" pitchFamily="18" charset="0"/>
                      </a:endParaRPr>
                    </a:p>
                  </a:txBody>
                  <a:tcPr>
                    <a:solidFill>
                      <a:schemeClr val="accent3">
                        <a:lumMod val="60000"/>
                        <a:lumOff val="40000"/>
                      </a:schemeClr>
                    </a:solidFill>
                  </a:tcPr>
                </a:tc>
              </a:tr>
            </a:tbl>
          </a:graphicData>
        </a:graphic>
      </p:graphicFrame>
      <p:graphicFrame>
        <p:nvGraphicFramePr>
          <p:cNvPr id="7" name="Table 6"/>
          <p:cNvGraphicFramePr>
            <a:graphicFrameLocks noGrp="1"/>
          </p:cNvGraphicFramePr>
          <p:nvPr>
            <p:extLst>
              <p:ext uri="{D42A27DB-BD31-4B8C-83A1-F6EECF244321}">
                <p14:modId xmlns:p14="http://schemas.microsoft.com/office/powerpoint/2010/main" xmlns="" val="2917053527"/>
              </p:ext>
            </p:extLst>
          </p:nvPr>
        </p:nvGraphicFramePr>
        <p:xfrm>
          <a:off x="6422740" y="4056975"/>
          <a:ext cx="2340260" cy="1224135"/>
        </p:xfrm>
        <a:graphic>
          <a:graphicData uri="http://schemas.openxmlformats.org/drawingml/2006/table">
            <a:tbl>
              <a:tblPr firstRow="1" bandRow="1">
                <a:tableStyleId>{5940675A-B579-460E-94D1-54222C63F5DA}</a:tableStyleId>
              </a:tblPr>
              <a:tblGrid>
                <a:gridCol w="468052"/>
                <a:gridCol w="1440160"/>
                <a:gridCol w="432048"/>
              </a:tblGrid>
              <a:tr h="408045">
                <a:tc>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ES</a:t>
                      </a:r>
                      <a:endParaRPr lang="en-US" sz="1400" b="1" dirty="0">
                        <a:solidFill>
                          <a:schemeClr val="tx1"/>
                        </a:solidFill>
                        <a:latin typeface="Times New Roman" panose="02020603050405020304" pitchFamily="18" charset="0"/>
                        <a:cs typeface="Times New Roman" panose="02020603050405020304" pitchFamily="18" charset="0"/>
                      </a:endParaRPr>
                    </a:p>
                  </a:txBody>
                  <a:tcPr>
                    <a:solidFill>
                      <a:srgbClr val="FFFF00"/>
                    </a:solidFill>
                  </a:tcPr>
                </a:tc>
                <a:tc>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Duration</a:t>
                      </a:r>
                    </a:p>
                  </a:txBody>
                  <a:tcPr>
                    <a:solidFill>
                      <a:schemeClr val="accent2">
                        <a:lumMod val="20000"/>
                        <a:lumOff val="80000"/>
                      </a:schemeClr>
                    </a:solidFill>
                  </a:tcPr>
                </a:tc>
                <a:tc>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EF</a:t>
                      </a:r>
                      <a:endParaRPr lang="en-US" sz="1400" b="1" dirty="0">
                        <a:solidFill>
                          <a:schemeClr val="tx1"/>
                        </a:solidFill>
                        <a:latin typeface="Times New Roman" panose="02020603050405020304" pitchFamily="18" charset="0"/>
                        <a:cs typeface="Times New Roman" panose="02020603050405020304" pitchFamily="18" charset="0"/>
                      </a:endParaRPr>
                    </a:p>
                  </a:txBody>
                  <a:tcPr>
                    <a:solidFill>
                      <a:schemeClr val="accent6">
                        <a:lumMod val="60000"/>
                        <a:lumOff val="40000"/>
                      </a:schemeClr>
                    </a:solidFill>
                  </a:tcPr>
                </a:tc>
              </a:tr>
              <a:tr h="408045">
                <a:tc gridSpan="3">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 Activity (j)</a:t>
                      </a:r>
                    </a:p>
                  </a:txBody>
                  <a:tcPr>
                    <a:solidFill>
                      <a:srgbClr val="F8F9BD"/>
                    </a:solidFill>
                  </a:tcPr>
                </a:tc>
                <a:tc hMerge="1">
                  <a:txBody>
                    <a:bodyPr/>
                    <a:lstStyle/>
                    <a:p>
                      <a:endParaRPr lang="en-US"/>
                    </a:p>
                  </a:txBody>
                  <a:tcPr/>
                </a:tc>
                <a:tc hMerge="1">
                  <a:txBody>
                    <a:bodyPr/>
                    <a:lstStyle/>
                    <a:p>
                      <a:endParaRPr lang="en-US"/>
                    </a:p>
                  </a:txBody>
                  <a:tcPr/>
                </a:tc>
              </a:tr>
              <a:tr h="408045">
                <a:tc>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LS</a:t>
                      </a:r>
                      <a:endParaRPr lang="en-US" sz="1400" b="1" dirty="0">
                        <a:solidFill>
                          <a:schemeClr val="tx1"/>
                        </a:solidFill>
                        <a:latin typeface="Times New Roman" panose="02020603050405020304" pitchFamily="18" charset="0"/>
                        <a:cs typeface="Times New Roman" panose="02020603050405020304" pitchFamily="18" charset="0"/>
                      </a:endParaRPr>
                    </a:p>
                  </a:txBody>
                  <a:tcPr>
                    <a:solidFill>
                      <a:srgbClr val="CC00CC"/>
                    </a:solidFill>
                  </a:tcPr>
                </a:tc>
                <a:tc>
                  <a:txBody>
                    <a:bodyPr/>
                    <a:lstStyle/>
                    <a:p>
                      <a:pPr algn="ctr"/>
                      <a:r>
                        <a:rPr lang="en-US" sz="1400" b="1" dirty="0" smtClean="0">
                          <a:latin typeface="Times New Roman" panose="02020603050405020304" pitchFamily="18" charset="0"/>
                          <a:cs typeface="Times New Roman" panose="02020603050405020304" pitchFamily="18" charset="0"/>
                        </a:rPr>
                        <a:t>Total Float</a:t>
                      </a:r>
                      <a:endParaRPr lang="en-US" sz="1400" b="1" dirty="0">
                        <a:latin typeface="Times New Roman" panose="02020603050405020304" pitchFamily="18" charset="0"/>
                        <a:cs typeface="Times New Roman" panose="02020603050405020304" pitchFamily="18" charset="0"/>
                      </a:endParaRPr>
                    </a:p>
                  </a:txBody>
                  <a:tcPr>
                    <a:solidFill>
                      <a:schemeClr val="accent1">
                        <a:lumMod val="40000"/>
                        <a:lumOff val="60000"/>
                      </a:schemeClr>
                    </a:solidFill>
                  </a:tcPr>
                </a:tc>
                <a:tc>
                  <a:txBody>
                    <a:bodyPr/>
                    <a:lstStyle/>
                    <a:p>
                      <a:pPr algn="ctr"/>
                      <a:r>
                        <a:rPr lang="en-US" sz="1400" b="1" dirty="0" smtClean="0">
                          <a:solidFill>
                            <a:schemeClr val="tx1"/>
                          </a:solidFill>
                          <a:latin typeface="Times New Roman" panose="02020603050405020304" pitchFamily="18" charset="0"/>
                          <a:cs typeface="Times New Roman" panose="02020603050405020304" pitchFamily="18" charset="0"/>
                        </a:rPr>
                        <a:t>LF</a:t>
                      </a:r>
                      <a:endParaRPr lang="en-US" sz="1400" b="1" dirty="0">
                        <a:solidFill>
                          <a:schemeClr val="tx1"/>
                        </a:solidFill>
                        <a:latin typeface="Times New Roman" panose="02020603050405020304" pitchFamily="18" charset="0"/>
                        <a:cs typeface="Times New Roman" panose="02020603050405020304" pitchFamily="18" charset="0"/>
                      </a:endParaRPr>
                    </a:p>
                  </a:txBody>
                  <a:tcPr>
                    <a:solidFill>
                      <a:schemeClr val="accent3">
                        <a:lumMod val="60000"/>
                        <a:lumOff val="40000"/>
                      </a:schemeClr>
                    </a:solidFill>
                  </a:tcPr>
                </a:tc>
              </a:tr>
            </a:tbl>
          </a:graphicData>
        </a:graphic>
      </p:graphicFrame>
      <p:grpSp>
        <p:nvGrpSpPr>
          <p:cNvPr id="8" name="Group 33"/>
          <p:cNvGrpSpPr/>
          <p:nvPr/>
        </p:nvGrpSpPr>
        <p:grpSpPr>
          <a:xfrm>
            <a:off x="2816931" y="3948962"/>
            <a:ext cx="3812469" cy="2604238"/>
            <a:chOff x="2591780" y="1448780"/>
            <a:chExt cx="3523649" cy="2604238"/>
          </a:xfrm>
        </p:grpSpPr>
        <p:cxnSp>
          <p:nvCxnSpPr>
            <p:cNvPr id="9" name="Straight Arrow Connector 8"/>
            <p:cNvCxnSpPr/>
            <p:nvPr/>
          </p:nvCxnSpPr>
          <p:spPr>
            <a:xfrm>
              <a:off x="2591780" y="2204864"/>
              <a:ext cx="3312368" cy="1588"/>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1" name="TextBox 10"/>
            <p:cNvSpPr txBox="1"/>
            <p:nvPr/>
          </p:nvSpPr>
          <p:spPr>
            <a:xfrm>
              <a:off x="2664489" y="1448780"/>
              <a:ext cx="3450940" cy="646331"/>
            </a:xfrm>
            <a:prstGeom prst="rect">
              <a:avLst/>
            </a:prstGeom>
            <a:noFill/>
          </p:spPr>
          <p:txBody>
            <a:bodyPr wrap="square" rtlCol="0">
              <a:spAutoFit/>
            </a:bodyPr>
            <a:lstStyle/>
            <a:p>
              <a:r>
                <a:rPr lang="en-US" b="1" dirty="0" smtClean="0">
                  <a:solidFill>
                    <a:srgbClr val="0000CC"/>
                  </a:solidFill>
                  <a:latin typeface="Times New Roman" panose="02020603050405020304" pitchFamily="18" charset="0"/>
                  <a:cs typeface="Times New Roman" panose="02020603050405020304" pitchFamily="18" charset="0"/>
                </a:rPr>
                <a:t>Types of constraints with lag/lead Durations</a:t>
              </a:r>
              <a:endParaRPr lang="en-US" b="1" dirty="0">
                <a:solidFill>
                  <a:srgbClr val="0000CC"/>
                </a:solidFill>
                <a:latin typeface="Times New Roman" panose="02020603050405020304" pitchFamily="18" charset="0"/>
                <a:cs typeface="Times New Roman" panose="02020603050405020304" pitchFamily="18" charset="0"/>
              </a:endParaRPr>
            </a:p>
          </p:txBody>
        </p:sp>
        <p:graphicFrame>
          <p:nvGraphicFramePr>
            <p:cNvPr id="12" name="Object 11"/>
            <p:cNvGraphicFramePr>
              <a:graphicFrameLocks noChangeAspect="1"/>
            </p:cNvGraphicFramePr>
            <p:nvPr>
              <p:extLst>
                <p:ext uri="{D42A27DB-BD31-4B8C-83A1-F6EECF244321}">
                  <p14:modId xmlns:p14="http://schemas.microsoft.com/office/powerpoint/2010/main" xmlns="" val="3046850324"/>
                </p:ext>
              </p:extLst>
            </p:nvPr>
          </p:nvGraphicFramePr>
          <p:xfrm>
            <a:off x="3326333" y="2278063"/>
            <a:ext cx="1662259" cy="1774955"/>
          </p:xfrm>
          <a:graphic>
            <a:graphicData uri="http://schemas.openxmlformats.org/presentationml/2006/ole">
              <p:oleObj spid="_x0000_s14360" name="Equation" r:id="rId3" imgW="1307880" imgH="1396800" progId="Equation.3">
                <p:embed/>
              </p:oleObj>
            </a:graphicData>
          </a:graphic>
        </p:graphicFrame>
      </p:grpSp>
    </p:spTree>
    <p:extLst>
      <p:ext uri="{BB962C8B-B14F-4D97-AF65-F5344CB8AC3E}">
        <p14:creationId xmlns:p14="http://schemas.microsoft.com/office/powerpoint/2010/main" xmlns="" val="837845501"/>
      </p:ext>
    </p:extLst>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0">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22" presetClass="entr" presetSubtype="1" fill="hold" nodeType="clickEffect">
                                  <p:stCondLst>
                                    <p:cond delay="0"/>
                                  </p:stCondLst>
                                  <p:childTnLst>
                                    <p:set>
                                      <p:cBhvr>
                                        <p:cTn id="18" dur="1" fill="hold">
                                          <p:stCondLst>
                                            <p:cond delay="0"/>
                                          </p:stCondLst>
                                        </p:cTn>
                                        <p:tgtEl>
                                          <p:spTgt spid="6"/>
                                        </p:tgtEl>
                                        <p:attrNameLst>
                                          <p:attrName>style.visibility</p:attrName>
                                        </p:attrNameLst>
                                      </p:cBhvr>
                                      <p:to>
                                        <p:strVal val="visible"/>
                                      </p:to>
                                    </p:set>
                                    <p:animEffect transition="in" filter="wipe(up)">
                                      <p:cBhvr>
                                        <p:cTn id="19" dur="500"/>
                                        <p:tgtEl>
                                          <p:spTgt spid="6"/>
                                        </p:tgtEl>
                                      </p:cBhvr>
                                    </p:animEffect>
                                  </p:childTnLst>
                                </p:cTn>
                              </p:par>
                              <p:par>
                                <p:cTn id="20" presetID="22" presetClass="entr" presetSubtype="1" fill="hold" nodeType="withEffect">
                                  <p:stCondLst>
                                    <p:cond delay="0"/>
                                  </p:stCondLst>
                                  <p:childTnLst>
                                    <p:set>
                                      <p:cBhvr>
                                        <p:cTn id="21" dur="1" fill="hold">
                                          <p:stCondLst>
                                            <p:cond delay="0"/>
                                          </p:stCondLst>
                                        </p:cTn>
                                        <p:tgtEl>
                                          <p:spTgt spid="7"/>
                                        </p:tgtEl>
                                        <p:attrNameLst>
                                          <p:attrName>style.visibility</p:attrName>
                                        </p:attrNameLst>
                                      </p:cBhvr>
                                      <p:to>
                                        <p:strVal val="visible"/>
                                      </p:to>
                                    </p:set>
                                    <p:animEffect transition="in" filter="wipe(up)">
                                      <p:cBhvr>
                                        <p:cTn id="22" dur="500"/>
                                        <p:tgtEl>
                                          <p:spTgt spid="7"/>
                                        </p:tgtEl>
                                      </p:cBhvr>
                                    </p:animEffect>
                                  </p:childTnLst>
                                </p:cTn>
                              </p:par>
                            </p:childTnLst>
                          </p:cTn>
                        </p:par>
                      </p:childTnLst>
                    </p:cTn>
                  </p:par>
                  <p:par>
                    <p:cTn id="23" fill="hold">
                      <p:stCondLst>
                        <p:cond delay="indefinite"/>
                      </p:stCondLst>
                      <p:childTnLst>
                        <p:par>
                          <p:cTn id="24" fill="hold">
                            <p:stCondLst>
                              <p:cond delay="0"/>
                            </p:stCondLst>
                            <p:childTnLst>
                              <p:par>
                                <p:cTn id="25" presetID="21" presetClass="entr" presetSubtype="4" fill="hold" nodeType="clickEffect">
                                  <p:stCondLst>
                                    <p:cond delay="0"/>
                                  </p:stCondLst>
                                  <p:childTnLst>
                                    <p:set>
                                      <p:cBhvr>
                                        <p:cTn id="26" dur="1" fill="hold">
                                          <p:stCondLst>
                                            <p:cond delay="0"/>
                                          </p:stCondLst>
                                        </p:cTn>
                                        <p:tgtEl>
                                          <p:spTgt spid="8"/>
                                        </p:tgtEl>
                                        <p:attrNameLst>
                                          <p:attrName>style.visibility</p:attrName>
                                        </p:attrNameLst>
                                      </p:cBhvr>
                                      <p:to>
                                        <p:strVal val="visible"/>
                                      </p:to>
                                    </p:set>
                                    <p:animEffect transition="in" filter="wheel(4)">
                                      <p:cBhvr>
                                        <p:cTn id="27" dur="2000"/>
                                        <p:tgtEl>
                                          <p:spTgt spid="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4531" name="Rectangle 3"/>
          <p:cNvSpPr>
            <a:spLocks noChangeArrowheads="1"/>
          </p:cNvSpPr>
          <p:nvPr/>
        </p:nvSpPr>
        <p:spPr bwMode="auto">
          <a:xfrm>
            <a:off x="547688" y="322263"/>
            <a:ext cx="6767512" cy="515937"/>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3200" b="1" i="1" dirty="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Precedence Diagram Computation</a:t>
            </a:r>
            <a:endParaRPr lang="de-DE" sz="3200" b="1" i="1" dirty="0">
              <a:solidFill>
                <a:srgbClr val="CC3300"/>
              </a:solidFill>
              <a:latin typeface="Times New Roman" panose="02020603050405020304" pitchFamily="18" charset="0"/>
              <a:cs typeface="Times New Roman" panose="02020603050405020304" pitchFamily="18" charset="0"/>
            </a:endParaRPr>
          </a:p>
        </p:txBody>
      </p:sp>
      <p:graphicFrame>
        <p:nvGraphicFramePr>
          <p:cNvPr id="14" name="Table 13"/>
          <p:cNvGraphicFramePr>
            <a:graphicFrameLocks noGrp="1"/>
          </p:cNvGraphicFramePr>
          <p:nvPr>
            <p:extLst>
              <p:ext uri="{D42A27DB-BD31-4B8C-83A1-F6EECF244321}">
                <p14:modId xmlns:p14="http://schemas.microsoft.com/office/powerpoint/2010/main" xmlns="" val="3846787606"/>
              </p:ext>
            </p:extLst>
          </p:nvPr>
        </p:nvGraphicFramePr>
        <p:xfrm>
          <a:off x="914400" y="1371600"/>
          <a:ext cx="7086601" cy="3989760"/>
        </p:xfrm>
        <a:graphic>
          <a:graphicData uri="http://schemas.openxmlformats.org/drawingml/2006/table">
            <a:tbl>
              <a:tblPr>
                <a:tableStyleId>{8EC20E35-A176-4012-BC5E-935CFFF8708E}</a:tableStyleId>
              </a:tblPr>
              <a:tblGrid>
                <a:gridCol w="1667435"/>
                <a:gridCol w="1667435"/>
                <a:gridCol w="500231"/>
                <a:gridCol w="3251500"/>
              </a:tblGrid>
              <a:tr h="576000">
                <a:tc gridSpan="4">
                  <a:txBody>
                    <a:bodyPr/>
                    <a:lstStyle/>
                    <a:p>
                      <a:pPr algn="l" rtl="0">
                        <a:spcAft>
                          <a:spcPts val="0"/>
                        </a:spcAft>
                      </a:pPr>
                      <a:r>
                        <a:rPr lang="en-US" sz="2800" b="1" dirty="0" smtClean="0">
                          <a:solidFill>
                            <a:schemeClr val="accent6"/>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Forward Pass Computations</a:t>
                      </a:r>
                      <a:endParaRPr lang="en-US" sz="2800" b="1" dirty="0">
                        <a:solidFill>
                          <a:schemeClr val="accent6"/>
                        </a:solidFill>
                        <a:effectLst>
                          <a:outerShdw blurRad="38100" dist="38100" dir="2700000" algn="tl">
                            <a:srgbClr val="000000">
                              <a:alpha val="43137"/>
                            </a:srgbClr>
                          </a:outerShdw>
                        </a:effectLst>
                        <a:latin typeface="Times New Roman" panose="02020603050405020304" pitchFamily="18" charset="0"/>
                        <a:ea typeface="Times New Roman"/>
                        <a:cs typeface="Times New Roman" panose="02020603050405020304" pitchFamily="18" charset="0"/>
                      </a:endParaRPr>
                    </a:p>
                  </a:txBody>
                  <a:tcPr marL="68580" marR="68580" marT="0" marB="0" anchor="ctr"/>
                </a:tc>
                <a:tc hMerge="1">
                  <a:txBody>
                    <a:bodyPr/>
                    <a:lstStyle/>
                    <a:p>
                      <a:pPr algn="l" rtl="0">
                        <a:spcAft>
                          <a:spcPts val="0"/>
                        </a:spcAft>
                      </a:pPr>
                      <a:endParaRPr lang="en-US" sz="2000" b="1" dirty="0">
                        <a:solidFill>
                          <a:schemeClr val="accent6"/>
                        </a:solidFill>
                        <a:latin typeface="+mj-lt"/>
                        <a:ea typeface="Times New Roman"/>
                      </a:endParaRPr>
                    </a:p>
                  </a:txBody>
                  <a:tcPr marL="68580" marR="68580" marT="0" marB="0" anchor="ctr">
                    <a:solidFill>
                      <a:schemeClr val="bg1"/>
                    </a:solidFill>
                  </a:tcPr>
                </a:tc>
                <a:tc hMerge="1">
                  <a:txBody>
                    <a:bodyPr/>
                    <a:lstStyle/>
                    <a:p>
                      <a:endParaRPr lang="en-US" b="1" dirty="0">
                        <a:solidFill>
                          <a:schemeClr val="accent6"/>
                        </a:solidFill>
                      </a:endParaRPr>
                    </a:p>
                  </a:txBody>
                  <a:tcPr marL="68580" marR="68580" marT="0" marB="0">
                    <a:solidFill>
                      <a:schemeClr val="bg1"/>
                    </a:solidFill>
                  </a:tcPr>
                </a:tc>
                <a:tc hMerge="1">
                  <a:txBody>
                    <a:bodyPr/>
                    <a:lstStyle/>
                    <a:p>
                      <a:pPr algn="l" rtl="0">
                        <a:spcAft>
                          <a:spcPts val="0"/>
                        </a:spcAft>
                      </a:pPr>
                      <a:endParaRPr lang="en-US" sz="2000" b="1" dirty="0">
                        <a:solidFill>
                          <a:schemeClr val="accent6"/>
                        </a:solidFill>
                        <a:latin typeface="+mj-lt"/>
                        <a:ea typeface="Times New Roman"/>
                      </a:endParaRPr>
                    </a:p>
                  </a:txBody>
                  <a:tcPr marL="68580" marR="68580" marT="0" marB="0">
                    <a:solidFill>
                      <a:schemeClr val="bg1"/>
                    </a:solidFill>
                  </a:tcPr>
                </a:tc>
              </a:tr>
              <a:tr h="2011625">
                <a:tc>
                  <a:txBody>
                    <a:bodyPr/>
                    <a:lstStyle/>
                    <a:p>
                      <a:pPr algn="l" rtl="0">
                        <a:spcAft>
                          <a:spcPts val="0"/>
                        </a:spcAft>
                      </a:pPr>
                      <a:r>
                        <a:rPr lang="en-US" sz="2800" b="1" i="1" dirty="0">
                          <a:latin typeface="Times New Roman" panose="02020603050405020304" pitchFamily="18" charset="0"/>
                          <a:cs typeface="Times New Roman" panose="02020603050405020304" pitchFamily="18" charset="0"/>
                        </a:rPr>
                        <a:t>[1] ES</a:t>
                      </a:r>
                      <a:r>
                        <a:rPr lang="en-US" sz="2800" b="1" i="1" baseline="-25000" dirty="0">
                          <a:latin typeface="Times New Roman" panose="02020603050405020304" pitchFamily="18" charset="0"/>
                          <a:cs typeface="Times New Roman" panose="02020603050405020304" pitchFamily="18" charset="0"/>
                        </a:rPr>
                        <a:t>j</a:t>
                      </a:r>
                      <a:r>
                        <a:rPr lang="en-US" sz="2800" b="1" i="1" dirty="0">
                          <a:latin typeface="Times New Roman" panose="02020603050405020304" pitchFamily="18" charset="0"/>
                          <a:cs typeface="Times New Roman" panose="02020603050405020304" pitchFamily="18" charset="0"/>
                        </a:rPr>
                        <a:t> = </a:t>
                      </a:r>
                      <a:endParaRPr lang="en-US" sz="2800" b="1" i="1" dirty="0">
                        <a:solidFill>
                          <a:schemeClr val="accent6"/>
                        </a:solidFill>
                        <a:latin typeface="Times New Roman" panose="02020603050405020304" pitchFamily="18" charset="0"/>
                        <a:ea typeface="Times New Roman"/>
                        <a:cs typeface="Times New Roman" panose="02020603050405020304" pitchFamily="18" charset="0"/>
                      </a:endParaRPr>
                    </a:p>
                  </a:txBody>
                  <a:tcPr marL="68580" marR="68580" marT="0" marB="0" anchor="ctr"/>
                </a:tc>
                <a:tc>
                  <a:txBody>
                    <a:bodyPr/>
                    <a:lstStyle/>
                    <a:p>
                      <a:pPr algn="l" rtl="0">
                        <a:spcAft>
                          <a:spcPts val="0"/>
                        </a:spcAft>
                      </a:pPr>
                      <a:r>
                        <a:rPr lang="en-US" sz="2800" b="1" i="1" dirty="0" smtClean="0">
                          <a:latin typeface="Times New Roman" panose="02020603050405020304" pitchFamily="18" charset="0"/>
                          <a:cs typeface="Times New Roman" panose="02020603050405020304" pitchFamily="18" charset="0"/>
                        </a:rPr>
                        <a:t>Max. all </a:t>
                      </a:r>
                      <a:r>
                        <a:rPr lang="en-US" sz="2800" b="1" i="1" baseline="-25000" dirty="0" smtClean="0">
                          <a:latin typeface="Times New Roman" panose="02020603050405020304" pitchFamily="18" charset="0"/>
                          <a:cs typeface="Times New Roman" panose="02020603050405020304" pitchFamily="18" charset="0"/>
                        </a:rPr>
                        <a:t>i</a:t>
                      </a:r>
                      <a:endParaRPr lang="en-US" sz="2800" b="1" i="1" dirty="0">
                        <a:solidFill>
                          <a:schemeClr val="accent6"/>
                        </a:solidFill>
                        <a:latin typeface="Times New Roman" panose="02020603050405020304" pitchFamily="18" charset="0"/>
                        <a:ea typeface="Times New Roman"/>
                        <a:cs typeface="Times New Roman" panose="02020603050405020304" pitchFamily="18" charset="0"/>
                      </a:endParaRPr>
                    </a:p>
                  </a:txBody>
                  <a:tcPr marL="68580" marR="68580" marT="0" marB="0" anchor="ctr"/>
                </a:tc>
                <a:tc>
                  <a:txBody>
                    <a:bodyPr/>
                    <a:lstStyle/>
                    <a:p>
                      <a:endParaRPr lang="en-US" sz="2800" b="1" dirty="0">
                        <a:solidFill>
                          <a:schemeClr val="accent6"/>
                        </a:solidFill>
                        <a:latin typeface="Times New Roman" panose="02020603050405020304" pitchFamily="18" charset="0"/>
                        <a:cs typeface="Times New Roman" panose="02020603050405020304" pitchFamily="18" charset="0"/>
                      </a:endParaRPr>
                    </a:p>
                  </a:txBody>
                  <a:tcPr marL="68580" marR="68580" marT="0" marB="0"/>
                </a:tc>
                <a:tc>
                  <a:txBody>
                    <a:bodyPr/>
                    <a:lstStyle/>
                    <a:p>
                      <a:pPr algn="l" rtl="0">
                        <a:spcAft>
                          <a:spcPts val="0"/>
                        </a:spcAft>
                      </a:pPr>
                      <a:r>
                        <a:rPr lang="en-US" sz="2800" b="1" i="0" u="sng" dirty="0">
                          <a:solidFill>
                            <a:srgbClr val="0000FF"/>
                          </a:solidFill>
                          <a:latin typeface="Times New Roman" panose="02020603050405020304" pitchFamily="18" charset="0"/>
                          <a:cs typeface="Times New Roman" panose="02020603050405020304" pitchFamily="18" charset="0"/>
                        </a:rPr>
                        <a:t>Initial Time</a:t>
                      </a:r>
                    </a:p>
                    <a:p>
                      <a:pPr algn="l" rtl="0">
                        <a:spcAft>
                          <a:spcPts val="0"/>
                        </a:spcAft>
                      </a:pPr>
                      <a:r>
                        <a:rPr lang="en-US" sz="2800" b="1" i="1" dirty="0">
                          <a:latin typeface="Times New Roman" panose="02020603050405020304" pitchFamily="18" charset="0"/>
                          <a:cs typeface="Times New Roman" panose="02020603050405020304" pitchFamily="18" charset="0"/>
                        </a:rPr>
                        <a:t>EF</a:t>
                      </a:r>
                      <a:r>
                        <a:rPr lang="en-US" sz="2800" b="1" i="1" baseline="-25000" dirty="0">
                          <a:latin typeface="Times New Roman" panose="02020603050405020304" pitchFamily="18" charset="0"/>
                          <a:cs typeface="Times New Roman" panose="02020603050405020304" pitchFamily="18" charset="0"/>
                        </a:rPr>
                        <a:t>i</a:t>
                      </a:r>
                      <a:r>
                        <a:rPr lang="en-US" sz="2800" b="1" i="1" dirty="0">
                          <a:latin typeface="Times New Roman" panose="02020603050405020304" pitchFamily="18" charset="0"/>
                          <a:cs typeface="Times New Roman" panose="02020603050405020304" pitchFamily="18" charset="0"/>
                        </a:rPr>
                        <a:t> + FS</a:t>
                      </a:r>
                      <a:r>
                        <a:rPr lang="en-US" sz="2800" b="1" i="1" baseline="-25000" dirty="0">
                          <a:latin typeface="Times New Roman" panose="02020603050405020304" pitchFamily="18" charset="0"/>
                          <a:cs typeface="Times New Roman" panose="02020603050405020304" pitchFamily="18" charset="0"/>
                        </a:rPr>
                        <a:t>ij</a:t>
                      </a:r>
                      <a:endParaRPr lang="en-US" sz="2800" b="1" i="1" dirty="0">
                        <a:latin typeface="Times New Roman" panose="02020603050405020304" pitchFamily="18" charset="0"/>
                        <a:cs typeface="Times New Roman" panose="02020603050405020304" pitchFamily="18" charset="0"/>
                      </a:endParaRPr>
                    </a:p>
                    <a:p>
                      <a:pPr algn="l" rtl="0">
                        <a:spcAft>
                          <a:spcPts val="0"/>
                        </a:spcAft>
                      </a:pPr>
                      <a:r>
                        <a:rPr lang="en-US" sz="2800" b="1" i="1" dirty="0">
                          <a:latin typeface="Times New Roman" panose="02020603050405020304" pitchFamily="18" charset="0"/>
                          <a:cs typeface="Times New Roman" panose="02020603050405020304" pitchFamily="18" charset="0"/>
                        </a:rPr>
                        <a:t>ES</a:t>
                      </a:r>
                      <a:r>
                        <a:rPr lang="en-US" sz="2800" b="1" i="1" baseline="-25000" dirty="0">
                          <a:latin typeface="Times New Roman" panose="02020603050405020304" pitchFamily="18" charset="0"/>
                          <a:cs typeface="Times New Roman" panose="02020603050405020304" pitchFamily="18" charset="0"/>
                        </a:rPr>
                        <a:t>i</a:t>
                      </a:r>
                      <a:r>
                        <a:rPr lang="en-US" sz="2800" b="1" i="1" dirty="0">
                          <a:latin typeface="Times New Roman" panose="02020603050405020304" pitchFamily="18" charset="0"/>
                          <a:cs typeface="Times New Roman" panose="02020603050405020304" pitchFamily="18" charset="0"/>
                        </a:rPr>
                        <a:t> + SS</a:t>
                      </a:r>
                      <a:r>
                        <a:rPr lang="en-US" sz="2800" b="1" i="1" baseline="-25000" dirty="0">
                          <a:latin typeface="Times New Roman" panose="02020603050405020304" pitchFamily="18" charset="0"/>
                          <a:cs typeface="Times New Roman" panose="02020603050405020304" pitchFamily="18" charset="0"/>
                        </a:rPr>
                        <a:t>ij</a:t>
                      </a:r>
                      <a:endParaRPr lang="en-US" sz="2800" b="1" i="1" dirty="0">
                        <a:latin typeface="Times New Roman" panose="02020603050405020304" pitchFamily="18" charset="0"/>
                        <a:cs typeface="Times New Roman" panose="02020603050405020304" pitchFamily="18" charset="0"/>
                      </a:endParaRPr>
                    </a:p>
                    <a:p>
                      <a:pPr algn="l" rtl="0">
                        <a:spcAft>
                          <a:spcPts val="0"/>
                        </a:spcAft>
                      </a:pPr>
                      <a:r>
                        <a:rPr lang="en-US" sz="2800" b="1" i="1" dirty="0">
                          <a:latin typeface="Times New Roman" panose="02020603050405020304" pitchFamily="18" charset="0"/>
                          <a:cs typeface="Times New Roman" panose="02020603050405020304" pitchFamily="18" charset="0"/>
                        </a:rPr>
                        <a:t>EF</a:t>
                      </a:r>
                      <a:r>
                        <a:rPr lang="en-US" sz="2800" b="1" i="1" baseline="-25000" dirty="0">
                          <a:latin typeface="Times New Roman" panose="02020603050405020304" pitchFamily="18" charset="0"/>
                          <a:cs typeface="Times New Roman" panose="02020603050405020304" pitchFamily="18" charset="0"/>
                        </a:rPr>
                        <a:t>i</a:t>
                      </a:r>
                      <a:r>
                        <a:rPr lang="en-US" sz="2800" b="1" i="1" dirty="0">
                          <a:latin typeface="Times New Roman" panose="02020603050405020304" pitchFamily="18" charset="0"/>
                          <a:cs typeface="Times New Roman" panose="02020603050405020304" pitchFamily="18" charset="0"/>
                        </a:rPr>
                        <a:t> + FF</a:t>
                      </a:r>
                      <a:r>
                        <a:rPr lang="en-US" sz="2800" b="1" i="1" baseline="-25000" dirty="0">
                          <a:latin typeface="Times New Roman" panose="02020603050405020304" pitchFamily="18" charset="0"/>
                          <a:cs typeface="Times New Roman" panose="02020603050405020304" pitchFamily="18" charset="0"/>
                        </a:rPr>
                        <a:t>ij</a:t>
                      </a:r>
                      <a:r>
                        <a:rPr lang="en-US" sz="2800" b="1" i="1" dirty="0">
                          <a:latin typeface="Times New Roman" panose="02020603050405020304" pitchFamily="18" charset="0"/>
                          <a:cs typeface="Times New Roman" panose="02020603050405020304" pitchFamily="18" charset="0"/>
                        </a:rPr>
                        <a:t> – D</a:t>
                      </a:r>
                      <a:r>
                        <a:rPr lang="en-US" sz="2800" b="1" i="1" baseline="-25000" dirty="0">
                          <a:latin typeface="Times New Roman" panose="02020603050405020304" pitchFamily="18" charset="0"/>
                          <a:cs typeface="Times New Roman" panose="02020603050405020304" pitchFamily="18" charset="0"/>
                        </a:rPr>
                        <a:t>j</a:t>
                      </a:r>
                      <a:endParaRPr lang="en-US" sz="2800" b="1" i="1" dirty="0">
                        <a:latin typeface="Times New Roman" panose="02020603050405020304" pitchFamily="18" charset="0"/>
                        <a:cs typeface="Times New Roman" panose="02020603050405020304" pitchFamily="18" charset="0"/>
                      </a:endParaRPr>
                    </a:p>
                    <a:p>
                      <a:pPr algn="l" rtl="0">
                        <a:spcAft>
                          <a:spcPts val="0"/>
                        </a:spcAft>
                      </a:pPr>
                      <a:r>
                        <a:rPr lang="en-US" sz="2800" b="1" i="1" dirty="0">
                          <a:latin typeface="Times New Roman" panose="02020603050405020304" pitchFamily="18" charset="0"/>
                          <a:cs typeface="Times New Roman" panose="02020603050405020304" pitchFamily="18" charset="0"/>
                        </a:rPr>
                        <a:t>ES</a:t>
                      </a:r>
                      <a:r>
                        <a:rPr lang="en-US" sz="2800" b="1" i="1" baseline="-25000" dirty="0">
                          <a:latin typeface="Times New Roman" panose="02020603050405020304" pitchFamily="18" charset="0"/>
                          <a:cs typeface="Times New Roman" panose="02020603050405020304" pitchFamily="18" charset="0"/>
                        </a:rPr>
                        <a:t>i</a:t>
                      </a:r>
                      <a:r>
                        <a:rPr lang="en-US" sz="2800" b="1" i="1" dirty="0">
                          <a:latin typeface="Times New Roman" panose="02020603050405020304" pitchFamily="18" charset="0"/>
                          <a:cs typeface="Times New Roman" panose="02020603050405020304" pitchFamily="18" charset="0"/>
                        </a:rPr>
                        <a:t> + SF</a:t>
                      </a:r>
                      <a:r>
                        <a:rPr lang="en-US" sz="2800" b="1" i="1" baseline="-25000" dirty="0">
                          <a:latin typeface="Times New Roman" panose="02020603050405020304" pitchFamily="18" charset="0"/>
                          <a:cs typeface="Times New Roman" panose="02020603050405020304" pitchFamily="18" charset="0"/>
                        </a:rPr>
                        <a:t>ij</a:t>
                      </a:r>
                      <a:r>
                        <a:rPr lang="en-US" sz="2800" b="1" i="1" dirty="0">
                          <a:latin typeface="Times New Roman" panose="02020603050405020304" pitchFamily="18" charset="0"/>
                          <a:cs typeface="Times New Roman" panose="02020603050405020304" pitchFamily="18" charset="0"/>
                        </a:rPr>
                        <a:t> - D</a:t>
                      </a:r>
                      <a:r>
                        <a:rPr lang="en-US" sz="2800" b="1" i="1" baseline="-25000" dirty="0">
                          <a:latin typeface="Times New Roman" panose="02020603050405020304" pitchFamily="18" charset="0"/>
                          <a:cs typeface="Times New Roman" panose="02020603050405020304" pitchFamily="18" charset="0"/>
                        </a:rPr>
                        <a:t>j</a:t>
                      </a:r>
                      <a:endParaRPr lang="en-US" sz="2800" b="1" i="1" dirty="0">
                        <a:solidFill>
                          <a:schemeClr val="accent6"/>
                        </a:solidFill>
                        <a:latin typeface="Times New Roman" panose="02020603050405020304" pitchFamily="18" charset="0"/>
                        <a:ea typeface="Times New Roman"/>
                        <a:cs typeface="Times New Roman" panose="02020603050405020304" pitchFamily="18" charset="0"/>
                      </a:endParaRPr>
                    </a:p>
                  </a:txBody>
                  <a:tcPr marL="68580" marR="68580" marT="0" marB="0"/>
                </a:tc>
              </a:tr>
              <a:tr h="576000">
                <a:tc gridSpan="4">
                  <a:txBody>
                    <a:bodyPr/>
                    <a:lstStyle/>
                    <a:p>
                      <a:pPr marL="0" marR="0" lvl="0" indent="0" algn="l" defTabSz="914400" rtl="0" eaLnBrk="0" fontAlgn="base" latinLnBrk="0" hangingPunct="0">
                        <a:lnSpc>
                          <a:spcPct val="100000"/>
                        </a:lnSpc>
                        <a:spcBef>
                          <a:spcPct val="0"/>
                        </a:spcBef>
                        <a:spcAft>
                          <a:spcPct val="0"/>
                        </a:spcAft>
                        <a:buClrTx/>
                        <a:buSzTx/>
                        <a:buFontTx/>
                        <a:buNone/>
                        <a:tabLst/>
                        <a:defRPr/>
                      </a:pPr>
                      <a:endParaRPr kumimoji="0" lang="en-US" sz="2800" u="none" strike="noStrike" cap="none" normalizeH="0" baseline="0" dirty="0" smtClean="0">
                        <a:ln>
                          <a:noFill/>
                        </a:ln>
                        <a:effectLst/>
                        <a:latin typeface="Times New Roman" panose="02020603050405020304" pitchFamily="18" charset="0"/>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defRPr/>
                      </a:pPr>
                      <a:r>
                        <a:rPr kumimoji="0" lang="en-US" sz="2800" u="none" strike="noStrike" cap="none" normalizeH="0" baseline="0" dirty="0" smtClean="0">
                          <a:ln>
                            <a:noFill/>
                          </a:ln>
                          <a:effectLst/>
                          <a:latin typeface="Times New Roman" panose="02020603050405020304" pitchFamily="18" charset="0"/>
                          <a:cs typeface="Times New Roman" panose="02020603050405020304" pitchFamily="18" charset="0"/>
                        </a:rPr>
                        <a:t>[2] </a:t>
                      </a:r>
                      <a:r>
                        <a:rPr kumimoji="0" lang="en-US" sz="2800" b="1" i="1" u="none" strike="noStrike" cap="none" normalizeH="0" baseline="0" dirty="0" smtClean="0">
                          <a:ln>
                            <a:noFill/>
                          </a:ln>
                          <a:solidFill>
                            <a:srgbClr val="FF0000"/>
                          </a:solidFill>
                          <a:effectLst/>
                          <a:latin typeface="Times New Roman" panose="02020603050405020304" pitchFamily="18" charset="0"/>
                          <a:cs typeface="Times New Roman" panose="02020603050405020304" pitchFamily="18" charset="0"/>
                        </a:rPr>
                        <a:t>EF</a:t>
                      </a:r>
                      <a:r>
                        <a:rPr kumimoji="0" lang="en-US" sz="2800" b="1" i="1" u="none" strike="noStrike" cap="none" normalizeH="0" baseline="-30000" dirty="0" smtClean="0">
                          <a:ln>
                            <a:noFill/>
                          </a:ln>
                          <a:solidFill>
                            <a:srgbClr val="FF0000"/>
                          </a:solidFill>
                          <a:effectLst/>
                          <a:latin typeface="Times New Roman" panose="02020603050405020304" pitchFamily="18" charset="0"/>
                          <a:cs typeface="Times New Roman" panose="02020603050405020304" pitchFamily="18" charset="0"/>
                        </a:rPr>
                        <a:t>j</a:t>
                      </a:r>
                      <a:r>
                        <a:rPr kumimoji="0" lang="en-US" sz="2800" b="1" i="1" u="none" strike="noStrike" cap="none" normalizeH="0" baseline="0" dirty="0" smtClean="0">
                          <a:ln>
                            <a:noFill/>
                          </a:ln>
                          <a:solidFill>
                            <a:srgbClr val="FF0000"/>
                          </a:solidFill>
                          <a:effectLst/>
                          <a:latin typeface="Times New Roman" panose="02020603050405020304" pitchFamily="18" charset="0"/>
                          <a:cs typeface="Times New Roman" panose="02020603050405020304" pitchFamily="18" charset="0"/>
                        </a:rPr>
                        <a:t> = ES</a:t>
                      </a:r>
                      <a:r>
                        <a:rPr kumimoji="0" lang="en-US" sz="2800" b="1" i="1" u="none" strike="noStrike" cap="none" normalizeH="0" baseline="-30000" dirty="0" smtClean="0">
                          <a:ln>
                            <a:noFill/>
                          </a:ln>
                          <a:solidFill>
                            <a:srgbClr val="FF0000"/>
                          </a:solidFill>
                          <a:effectLst/>
                          <a:latin typeface="Times New Roman" panose="02020603050405020304" pitchFamily="18" charset="0"/>
                          <a:cs typeface="Times New Roman" panose="02020603050405020304" pitchFamily="18" charset="0"/>
                        </a:rPr>
                        <a:t>j</a:t>
                      </a:r>
                      <a:r>
                        <a:rPr kumimoji="0" lang="en-US" sz="2800" b="1" i="1" u="none" strike="noStrike" cap="none" normalizeH="0" baseline="0" dirty="0" smtClean="0">
                          <a:ln>
                            <a:noFill/>
                          </a:ln>
                          <a:solidFill>
                            <a:srgbClr val="FF0000"/>
                          </a:solidFill>
                          <a:effectLst/>
                          <a:latin typeface="Times New Roman" panose="02020603050405020304" pitchFamily="18" charset="0"/>
                          <a:cs typeface="Times New Roman" panose="02020603050405020304" pitchFamily="18" charset="0"/>
                        </a:rPr>
                        <a:t> + D</a:t>
                      </a:r>
                      <a:r>
                        <a:rPr kumimoji="0" lang="en-US" sz="2800" b="1" i="1" u="none" strike="noStrike" cap="none" normalizeH="0" baseline="-30000" dirty="0" smtClean="0">
                          <a:ln>
                            <a:noFill/>
                          </a:ln>
                          <a:solidFill>
                            <a:srgbClr val="FF0000"/>
                          </a:solidFill>
                          <a:effectLst/>
                          <a:latin typeface="Times New Roman" panose="02020603050405020304" pitchFamily="18" charset="0"/>
                          <a:cs typeface="Times New Roman" panose="02020603050405020304" pitchFamily="18" charset="0"/>
                        </a:rPr>
                        <a:t>j </a:t>
                      </a:r>
                    </a:p>
                    <a:p>
                      <a:pPr marL="0" marR="0" lvl="0" indent="0" algn="l" defTabSz="914400" rtl="0" eaLnBrk="0" fontAlgn="base" latinLnBrk="0" hangingPunct="0">
                        <a:lnSpc>
                          <a:spcPct val="100000"/>
                        </a:lnSpc>
                        <a:spcBef>
                          <a:spcPct val="0"/>
                        </a:spcBef>
                        <a:spcAft>
                          <a:spcPct val="0"/>
                        </a:spcAft>
                        <a:buClrTx/>
                        <a:buSzTx/>
                        <a:buFontTx/>
                        <a:buNone/>
                        <a:tabLst/>
                        <a:defRPr/>
                      </a:pPr>
                      <a:endParaRPr kumimoji="0" lang="en-US" sz="2800" b="1" i="0" u="none" strike="noStrike" cap="none" normalizeH="0" baseline="0" dirty="0" smtClean="0">
                        <a:ln>
                          <a:noFill/>
                        </a:ln>
                        <a:solidFill>
                          <a:schemeClr val="accent6"/>
                        </a:solidFill>
                        <a:effectLst/>
                        <a:latin typeface="Times New Roman" panose="02020603050405020304" pitchFamily="18" charset="0"/>
                        <a:cs typeface="Times New Roman" panose="02020603050405020304" pitchFamily="18" charset="0"/>
                      </a:endParaRPr>
                    </a:p>
                  </a:txBody>
                  <a:tcPr marL="68580" marR="68580" marT="0" marB="0" anchor="ct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
        <p:nvSpPr>
          <p:cNvPr id="45070" name="AutoShape 7"/>
          <p:cNvSpPr>
            <a:spLocks/>
          </p:cNvSpPr>
          <p:nvPr/>
        </p:nvSpPr>
        <p:spPr bwMode="auto">
          <a:xfrm>
            <a:off x="7086600" y="2286000"/>
            <a:ext cx="533400" cy="1752600"/>
          </a:xfrm>
          <a:prstGeom prst="rightBrace">
            <a:avLst>
              <a:gd name="adj1" fmla="val 58337"/>
              <a:gd name="adj2" fmla="val 50000"/>
            </a:avLst>
          </a:prstGeom>
          <a:noFill/>
          <a:ln w="9525">
            <a:solidFill>
              <a:srgbClr val="000000"/>
            </a:solidFill>
            <a:round/>
            <a:headEnd/>
            <a:tailEnd/>
          </a:ln>
        </p:spPr>
        <p:txBody>
          <a:bodyPr/>
          <a:lstStyle/>
          <a:p>
            <a:endParaRPr lang="en-US"/>
          </a:p>
        </p:txBody>
      </p:sp>
      <p:sp>
        <p:nvSpPr>
          <p:cNvPr id="45071" name="AutoShape 8"/>
          <p:cNvSpPr>
            <a:spLocks/>
          </p:cNvSpPr>
          <p:nvPr/>
        </p:nvSpPr>
        <p:spPr bwMode="auto">
          <a:xfrm>
            <a:off x="4343400" y="2209800"/>
            <a:ext cx="381000" cy="1752600"/>
          </a:xfrm>
          <a:prstGeom prst="leftBrace">
            <a:avLst>
              <a:gd name="adj1" fmla="val 58331"/>
              <a:gd name="adj2" fmla="val 49407"/>
            </a:avLst>
          </a:prstGeom>
          <a:noFill/>
          <a:ln w="9525">
            <a:solidFill>
              <a:srgbClr val="000000"/>
            </a:solidFill>
            <a:round/>
            <a:headEnd/>
            <a:tailEnd/>
          </a:ln>
        </p:spPr>
        <p:txBody>
          <a:bodyPr/>
          <a:lstStyle/>
          <a:p>
            <a:endParaRPr lang="en-US"/>
          </a:p>
        </p:txBody>
      </p:sp>
      <p:graphicFrame>
        <p:nvGraphicFramePr>
          <p:cNvPr id="7" name="Group 20"/>
          <p:cNvGraphicFramePr>
            <a:graphicFrameLocks/>
          </p:cNvGraphicFramePr>
          <p:nvPr>
            <p:extLst>
              <p:ext uri="{D42A27DB-BD31-4B8C-83A1-F6EECF244321}">
                <p14:modId xmlns:p14="http://schemas.microsoft.com/office/powerpoint/2010/main" xmlns="" val="214567323"/>
              </p:ext>
            </p:extLst>
          </p:nvPr>
        </p:nvGraphicFramePr>
        <p:xfrm>
          <a:off x="7548237" y="228600"/>
          <a:ext cx="1291702" cy="762000"/>
        </p:xfrm>
        <a:graphic>
          <a:graphicData uri="http://schemas.openxmlformats.org/drawingml/2006/table">
            <a:tbl>
              <a:tblPr rtl="1"/>
              <a:tblGrid>
                <a:gridCol w="416666"/>
                <a:gridCol w="481031"/>
                <a:gridCol w="25400"/>
                <a:gridCol w="368605"/>
              </a:tblGrid>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EF</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D</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lumMod val="40000"/>
                        <a:lumOff val="60000"/>
                      </a:schemeClr>
                    </a:solidFill>
                  </a:tcPr>
                </a:tc>
                <a:tc hMerge="1">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ES</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r>
              <a:tr h="26670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rPr>
                        <a:t>FF</a:t>
                      </a: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3">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defRPr/>
                      </a:pPr>
                      <a:r>
                        <a:rPr kumimoji="0" lang="en-US" sz="1200" b="1" i="0" u="none" strike="noStrike" cap="none" normalizeH="0" baseline="0" dirty="0" smtClean="0">
                          <a:ln>
                            <a:noFill/>
                          </a:ln>
                          <a:solidFill>
                            <a:schemeClr val="tx1"/>
                          </a:solidFill>
                          <a:effectLst/>
                          <a:latin typeface="Times New Roman" pitchFamily="18" charset="0"/>
                          <a:cs typeface="Times New Roman" pitchFamily="18" charset="0"/>
                        </a:rPr>
                        <a:t>Activity ID</a:t>
                      </a: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endParaRPr lang="en-US"/>
                    </a:p>
                  </a:txBody>
                  <a:tcPr/>
                </a:tc>
                <a:tc hMerge="1">
                  <a:txBody>
                    <a:bodyPr/>
                    <a:lstStyle/>
                    <a:p>
                      <a:pPr rtl="1"/>
                      <a:endParaRPr lang="ar-SA"/>
                    </a:p>
                  </a:txBody>
                  <a:tcPr/>
                </a:tc>
              </a:tr>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LF</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cs typeface="Times New Roman" pitchFamily="18" charset="0"/>
                        </a:rPr>
                        <a:t>TF</a:t>
                      </a:r>
                      <a:endParaRPr kumimoji="0" lang="en-US" sz="2400" b="0" i="0" u="none" strike="noStrike" cap="none" normalizeH="0" baseline="0" dirty="0" smtClean="0">
                        <a:ln>
                          <a:noFill/>
                        </a:ln>
                        <a:solidFill>
                          <a:schemeClr val="accent6"/>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LS</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pPr rtl="1"/>
                      <a:endParaRPr lang="ar-SA"/>
                    </a:p>
                  </a:txBody>
                  <a:tcPr/>
                </a:tc>
              </a:tr>
            </a:tbl>
          </a:graphicData>
        </a:graphic>
      </p:graphicFrame>
    </p:spTree>
    <p:extLst>
      <p:ext uri="{BB962C8B-B14F-4D97-AF65-F5344CB8AC3E}">
        <p14:creationId xmlns:p14="http://schemas.microsoft.com/office/powerpoint/2010/main" xmlns="" val="1147544969"/>
      </p:ext>
    </p:extLst>
  </p:cSld>
  <p:clrMapOvr>
    <a:masterClrMapping/>
  </p:clrMapOvr>
  <p:transition spd="slow"/>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4531" name="Rectangle 3"/>
          <p:cNvSpPr>
            <a:spLocks noChangeArrowheads="1"/>
          </p:cNvSpPr>
          <p:nvPr/>
        </p:nvSpPr>
        <p:spPr bwMode="auto">
          <a:xfrm>
            <a:off x="623888" y="322263"/>
            <a:ext cx="6691312" cy="515937"/>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3200" b="1" i="1" dirty="0">
                <a:solidFill>
                  <a:srgbClr val="CC3300"/>
                </a:solidFill>
                <a:effectLst>
                  <a:outerShdw blurRad="38100" dist="38100" dir="2700000" algn="tl">
                    <a:srgbClr val="C0C0C0"/>
                  </a:outerShdw>
                </a:effectLst>
                <a:latin typeface="Times New Roman" panose="02020603050405020304" pitchFamily="18" charset="0"/>
                <a:cs typeface="Times New Roman" panose="02020603050405020304" pitchFamily="18" charset="0"/>
              </a:rPr>
              <a:t>Precedence Diagram Computation</a:t>
            </a:r>
            <a:endParaRPr lang="de-DE" sz="3200" b="1" i="1" dirty="0">
              <a:solidFill>
                <a:srgbClr val="CC3300"/>
              </a:solidFill>
              <a:latin typeface="Times New Roman" panose="02020603050405020304" pitchFamily="18" charset="0"/>
              <a:cs typeface="Times New Roman" panose="02020603050405020304" pitchFamily="18" charset="0"/>
            </a:endParaRPr>
          </a:p>
        </p:txBody>
      </p:sp>
      <p:graphicFrame>
        <p:nvGraphicFramePr>
          <p:cNvPr id="14" name="Table 13"/>
          <p:cNvGraphicFramePr>
            <a:graphicFrameLocks noGrp="1"/>
          </p:cNvGraphicFramePr>
          <p:nvPr>
            <p:extLst>
              <p:ext uri="{D42A27DB-BD31-4B8C-83A1-F6EECF244321}">
                <p14:modId xmlns:p14="http://schemas.microsoft.com/office/powerpoint/2010/main" xmlns="" val="3789705400"/>
              </p:ext>
            </p:extLst>
          </p:nvPr>
        </p:nvGraphicFramePr>
        <p:xfrm>
          <a:off x="457200" y="1676400"/>
          <a:ext cx="7391400" cy="3989760"/>
        </p:xfrm>
        <a:graphic>
          <a:graphicData uri="http://schemas.openxmlformats.org/drawingml/2006/table">
            <a:tbl>
              <a:tblPr>
                <a:tableStyleId>{8EC20E35-A176-4012-BC5E-935CFFF8708E}</a:tableStyleId>
              </a:tblPr>
              <a:tblGrid>
                <a:gridCol w="1652196"/>
                <a:gridCol w="1565237"/>
                <a:gridCol w="521746"/>
                <a:gridCol w="3652221"/>
              </a:tblGrid>
              <a:tr h="576000">
                <a:tc gridSpan="4">
                  <a:txBody>
                    <a:bodyPr/>
                    <a:lstStyle/>
                    <a:p>
                      <a:pPr algn="l" rtl="0">
                        <a:spcAft>
                          <a:spcPts val="0"/>
                        </a:spcAft>
                      </a:pPr>
                      <a:r>
                        <a:rPr lang="en-US" sz="2800" b="1" kern="1200" dirty="0" smtClean="0">
                          <a:solidFill>
                            <a:schemeClr val="accent6"/>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Backward Pass Computations</a:t>
                      </a:r>
                      <a:endParaRPr lang="en-US" sz="2800" b="1" kern="1200" dirty="0">
                        <a:solidFill>
                          <a:schemeClr val="accent6"/>
                        </a:solidFill>
                        <a:effectLst>
                          <a:outerShdw blurRad="38100" dist="38100" dir="2700000" algn="tl">
                            <a:srgbClr val="000000">
                              <a:alpha val="43137"/>
                            </a:srgbClr>
                          </a:outerShdw>
                        </a:effectLst>
                        <a:latin typeface="Times New Roman" panose="02020603050405020304" pitchFamily="18" charset="0"/>
                        <a:ea typeface="Times New Roman"/>
                        <a:cs typeface="Times New Roman" panose="02020603050405020304" pitchFamily="18" charset="0"/>
                      </a:endParaRPr>
                    </a:p>
                  </a:txBody>
                  <a:tcPr marL="68580" marR="68580" marT="0" marB="0" anchor="ctr"/>
                </a:tc>
                <a:tc hMerge="1">
                  <a:txBody>
                    <a:bodyPr/>
                    <a:lstStyle/>
                    <a:p>
                      <a:endParaRPr lang="en-US"/>
                    </a:p>
                  </a:txBody>
                  <a:tcPr/>
                </a:tc>
                <a:tc hMerge="1">
                  <a:txBody>
                    <a:bodyPr/>
                    <a:lstStyle/>
                    <a:p>
                      <a:endParaRPr lang="en-US"/>
                    </a:p>
                  </a:txBody>
                  <a:tcPr/>
                </a:tc>
                <a:tc hMerge="1">
                  <a:txBody>
                    <a:bodyPr/>
                    <a:lstStyle/>
                    <a:p>
                      <a:endParaRPr lang="en-US"/>
                    </a:p>
                  </a:txBody>
                  <a:tcPr/>
                </a:tc>
              </a:tr>
              <a:tr h="2024325">
                <a:tc>
                  <a:txBody>
                    <a:bodyPr/>
                    <a:lstStyle/>
                    <a:p>
                      <a:pPr algn="l" rtl="0">
                        <a:spcAft>
                          <a:spcPts val="0"/>
                        </a:spcAft>
                      </a:pPr>
                      <a:r>
                        <a:rPr lang="en-US" sz="2800" b="1" i="1" dirty="0">
                          <a:latin typeface="Times New Roman" panose="02020603050405020304" pitchFamily="18" charset="0"/>
                          <a:cs typeface="Times New Roman" panose="02020603050405020304" pitchFamily="18" charset="0"/>
                        </a:rPr>
                        <a:t>[3] LF</a:t>
                      </a:r>
                      <a:r>
                        <a:rPr lang="en-US" sz="2800" b="1" i="1" baseline="-25000" dirty="0">
                          <a:latin typeface="Times New Roman" panose="02020603050405020304" pitchFamily="18" charset="0"/>
                          <a:cs typeface="Times New Roman" panose="02020603050405020304" pitchFamily="18" charset="0"/>
                        </a:rPr>
                        <a:t>i</a:t>
                      </a:r>
                      <a:r>
                        <a:rPr lang="en-US" sz="2800" b="1" i="1" dirty="0">
                          <a:latin typeface="Times New Roman" panose="02020603050405020304" pitchFamily="18" charset="0"/>
                          <a:cs typeface="Times New Roman" panose="02020603050405020304" pitchFamily="18" charset="0"/>
                        </a:rPr>
                        <a:t> = </a:t>
                      </a:r>
                      <a:endParaRPr lang="en-US" sz="2800" b="1" i="1" dirty="0">
                        <a:solidFill>
                          <a:schemeClr val="accent6"/>
                        </a:solidFill>
                        <a:latin typeface="Times New Roman" panose="02020603050405020304" pitchFamily="18" charset="0"/>
                        <a:ea typeface="Times New Roman"/>
                        <a:cs typeface="Times New Roman" panose="02020603050405020304" pitchFamily="18" charset="0"/>
                      </a:endParaRPr>
                    </a:p>
                  </a:txBody>
                  <a:tcPr marL="68580" marR="68580" marT="0" marB="0" anchor="ctr"/>
                </a:tc>
                <a:tc>
                  <a:txBody>
                    <a:bodyPr/>
                    <a:lstStyle/>
                    <a:p>
                      <a:pPr algn="l" rtl="0">
                        <a:spcAft>
                          <a:spcPts val="0"/>
                        </a:spcAft>
                      </a:pPr>
                      <a:r>
                        <a:rPr lang="en-US" sz="2800" b="1" i="1" dirty="0" smtClean="0">
                          <a:latin typeface="Times New Roman" panose="02020603050405020304" pitchFamily="18" charset="0"/>
                          <a:cs typeface="Times New Roman" panose="02020603050405020304" pitchFamily="18" charset="0"/>
                        </a:rPr>
                        <a:t>Min. all </a:t>
                      </a:r>
                      <a:r>
                        <a:rPr lang="en-US" sz="2800" b="1" i="1" baseline="-25000" dirty="0">
                          <a:latin typeface="Times New Roman" panose="02020603050405020304" pitchFamily="18" charset="0"/>
                          <a:cs typeface="Times New Roman" panose="02020603050405020304" pitchFamily="18" charset="0"/>
                        </a:rPr>
                        <a:t>j</a:t>
                      </a:r>
                      <a:endParaRPr lang="en-US" sz="2800" b="1" i="1" dirty="0">
                        <a:solidFill>
                          <a:schemeClr val="accent6"/>
                        </a:solidFill>
                        <a:latin typeface="Times New Roman" panose="02020603050405020304" pitchFamily="18" charset="0"/>
                        <a:ea typeface="Times New Roman"/>
                        <a:cs typeface="Times New Roman" panose="02020603050405020304" pitchFamily="18" charset="0"/>
                      </a:endParaRPr>
                    </a:p>
                  </a:txBody>
                  <a:tcPr marL="68580" marR="68580" marT="0" marB="0" anchor="ctr"/>
                </a:tc>
                <a:tc>
                  <a:txBody>
                    <a:bodyPr/>
                    <a:lstStyle/>
                    <a:p>
                      <a:endParaRPr lang="en-US" sz="2800" b="1" dirty="0">
                        <a:solidFill>
                          <a:schemeClr val="accent6"/>
                        </a:solidFill>
                        <a:latin typeface="Times New Roman" panose="02020603050405020304" pitchFamily="18" charset="0"/>
                        <a:cs typeface="Times New Roman" panose="02020603050405020304" pitchFamily="18" charset="0"/>
                      </a:endParaRPr>
                    </a:p>
                  </a:txBody>
                  <a:tcPr marL="68580" marR="68580" marT="0" marB="0"/>
                </a:tc>
                <a:tc>
                  <a:txBody>
                    <a:bodyPr/>
                    <a:lstStyle/>
                    <a:p>
                      <a:pPr algn="l" rtl="0">
                        <a:spcAft>
                          <a:spcPts val="0"/>
                        </a:spcAft>
                      </a:pPr>
                      <a:r>
                        <a:rPr lang="en-US" sz="2800" b="1" dirty="0">
                          <a:solidFill>
                            <a:srgbClr val="0000FF"/>
                          </a:solidFill>
                          <a:latin typeface="Times New Roman" panose="02020603050405020304" pitchFamily="18" charset="0"/>
                          <a:cs typeface="Times New Roman" panose="02020603050405020304" pitchFamily="18" charset="0"/>
                        </a:rPr>
                        <a:t>Terminal Time</a:t>
                      </a:r>
                    </a:p>
                    <a:p>
                      <a:pPr algn="l" rtl="0">
                        <a:spcAft>
                          <a:spcPts val="0"/>
                        </a:spcAft>
                      </a:pPr>
                      <a:r>
                        <a:rPr lang="en-US" sz="2800" b="1" i="1" dirty="0">
                          <a:latin typeface="Times New Roman" panose="02020603050405020304" pitchFamily="18" charset="0"/>
                          <a:cs typeface="Times New Roman" panose="02020603050405020304" pitchFamily="18" charset="0"/>
                        </a:rPr>
                        <a:t>LS</a:t>
                      </a:r>
                      <a:r>
                        <a:rPr lang="en-US" sz="2800" b="1" i="1" baseline="-25000" dirty="0">
                          <a:latin typeface="Times New Roman" panose="02020603050405020304" pitchFamily="18" charset="0"/>
                          <a:cs typeface="Times New Roman" panose="02020603050405020304" pitchFamily="18" charset="0"/>
                        </a:rPr>
                        <a:t>j</a:t>
                      </a:r>
                      <a:r>
                        <a:rPr lang="en-US" sz="2800" b="1" i="1" dirty="0">
                          <a:latin typeface="Times New Roman" panose="02020603050405020304" pitchFamily="18" charset="0"/>
                          <a:cs typeface="Times New Roman" panose="02020603050405020304" pitchFamily="18" charset="0"/>
                        </a:rPr>
                        <a:t> - FS</a:t>
                      </a:r>
                      <a:r>
                        <a:rPr lang="en-US" sz="2800" b="1" i="1" baseline="-25000" dirty="0">
                          <a:latin typeface="Times New Roman" panose="02020603050405020304" pitchFamily="18" charset="0"/>
                          <a:cs typeface="Times New Roman" panose="02020603050405020304" pitchFamily="18" charset="0"/>
                        </a:rPr>
                        <a:t>ij</a:t>
                      </a:r>
                      <a:endParaRPr lang="en-US" sz="2800" b="1" i="1" dirty="0">
                        <a:latin typeface="Times New Roman" panose="02020603050405020304" pitchFamily="18" charset="0"/>
                        <a:cs typeface="Times New Roman" panose="02020603050405020304" pitchFamily="18" charset="0"/>
                      </a:endParaRPr>
                    </a:p>
                    <a:p>
                      <a:pPr algn="l" rtl="0">
                        <a:spcAft>
                          <a:spcPts val="0"/>
                        </a:spcAft>
                      </a:pPr>
                      <a:r>
                        <a:rPr lang="en-US" sz="2800" b="1" i="1" dirty="0">
                          <a:latin typeface="Times New Roman" panose="02020603050405020304" pitchFamily="18" charset="0"/>
                          <a:cs typeface="Times New Roman" panose="02020603050405020304" pitchFamily="18" charset="0"/>
                        </a:rPr>
                        <a:t>LF</a:t>
                      </a:r>
                      <a:r>
                        <a:rPr lang="en-US" sz="2800" b="1" i="1" baseline="-25000" dirty="0">
                          <a:latin typeface="Times New Roman" panose="02020603050405020304" pitchFamily="18" charset="0"/>
                          <a:cs typeface="Times New Roman" panose="02020603050405020304" pitchFamily="18" charset="0"/>
                        </a:rPr>
                        <a:t>j</a:t>
                      </a:r>
                      <a:r>
                        <a:rPr lang="en-US" sz="2800" b="1" i="1" dirty="0">
                          <a:latin typeface="Times New Roman" panose="02020603050405020304" pitchFamily="18" charset="0"/>
                          <a:cs typeface="Times New Roman" panose="02020603050405020304" pitchFamily="18" charset="0"/>
                        </a:rPr>
                        <a:t> - FF</a:t>
                      </a:r>
                      <a:r>
                        <a:rPr lang="en-US" sz="2800" b="1" i="1" baseline="-25000" dirty="0">
                          <a:latin typeface="Times New Roman" panose="02020603050405020304" pitchFamily="18" charset="0"/>
                          <a:cs typeface="Times New Roman" panose="02020603050405020304" pitchFamily="18" charset="0"/>
                        </a:rPr>
                        <a:t>ij</a:t>
                      </a:r>
                      <a:endParaRPr lang="en-US" sz="2800" b="1" i="1" dirty="0">
                        <a:latin typeface="Times New Roman" panose="02020603050405020304" pitchFamily="18" charset="0"/>
                        <a:cs typeface="Times New Roman" panose="02020603050405020304" pitchFamily="18" charset="0"/>
                      </a:endParaRPr>
                    </a:p>
                    <a:p>
                      <a:pPr algn="l" rtl="0">
                        <a:spcAft>
                          <a:spcPts val="0"/>
                        </a:spcAft>
                      </a:pPr>
                      <a:r>
                        <a:rPr lang="en-US" sz="2800" b="1" i="1" dirty="0">
                          <a:latin typeface="Times New Roman" panose="02020603050405020304" pitchFamily="18" charset="0"/>
                          <a:cs typeface="Times New Roman" panose="02020603050405020304" pitchFamily="18" charset="0"/>
                        </a:rPr>
                        <a:t>LS</a:t>
                      </a:r>
                      <a:r>
                        <a:rPr lang="en-US" sz="2800" b="1" i="1" baseline="-25000" dirty="0">
                          <a:latin typeface="Times New Roman" panose="02020603050405020304" pitchFamily="18" charset="0"/>
                          <a:cs typeface="Times New Roman" panose="02020603050405020304" pitchFamily="18" charset="0"/>
                        </a:rPr>
                        <a:t>j </a:t>
                      </a:r>
                      <a:r>
                        <a:rPr lang="en-US" sz="2800" b="1" i="1" dirty="0">
                          <a:latin typeface="Times New Roman" panose="02020603050405020304" pitchFamily="18" charset="0"/>
                          <a:cs typeface="Times New Roman" panose="02020603050405020304" pitchFamily="18" charset="0"/>
                        </a:rPr>
                        <a:t>- SS</a:t>
                      </a:r>
                      <a:r>
                        <a:rPr lang="en-US" sz="2800" b="1" i="1" baseline="-25000" dirty="0">
                          <a:latin typeface="Times New Roman" panose="02020603050405020304" pitchFamily="18" charset="0"/>
                          <a:cs typeface="Times New Roman" panose="02020603050405020304" pitchFamily="18" charset="0"/>
                        </a:rPr>
                        <a:t>ij</a:t>
                      </a:r>
                      <a:r>
                        <a:rPr lang="en-US" sz="2800" b="1" i="1" dirty="0">
                          <a:latin typeface="Times New Roman" panose="02020603050405020304" pitchFamily="18" charset="0"/>
                          <a:cs typeface="Times New Roman" panose="02020603050405020304" pitchFamily="18" charset="0"/>
                        </a:rPr>
                        <a:t> + D</a:t>
                      </a:r>
                      <a:r>
                        <a:rPr lang="en-US" sz="2800" b="1" i="1" baseline="-25000" dirty="0">
                          <a:latin typeface="Times New Roman" panose="02020603050405020304" pitchFamily="18" charset="0"/>
                          <a:cs typeface="Times New Roman" panose="02020603050405020304" pitchFamily="18" charset="0"/>
                        </a:rPr>
                        <a:t>i</a:t>
                      </a:r>
                      <a:endParaRPr lang="en-US" sz="2800" b="1" i="1" dirty="0">
                        <a:latin typeface="Times New Roman" panose="02020603050405020304" pitchFamily="18" charset="0"/>
                        <a:cs typeface="Times New Roman" panose="02020603050405020304" pitchFamily="18" charset="0"/>
                      </a:endParaRPr>
                    </a:p>
                    <a:p>
                      <a:pPr algn="l" rtl="0">
                        <a:spcAft>
                          <a:spcPts val="0"/>
                        </a:spcAft>
                      </a:pPr>
                      <a:r>
                        <a:rPr lang="en-US" sz="2800" b="1" i="1" dirty="0">
                          <a:latin typeface="Times New Roman" panose="02020603050405020304" pitchFamily="18" charset="0"/>
                          <a:cs typeface="Times New Roman" panose="02020603050405020304" pitchFamily="18" charset="0"/>
                        </a:rPr>
                        <a:t>LF</a:t>
                      </a:r>
                      <a:r>
                        <a:rPr lang="en-US" sz="2800" b="1" i="1" baseline="-25000" dirty="0">
                          <a:latin typeface="Times New Roman" panose="02020603050405020304" pitchFamily="18" charset="0"/>
                          <a:cs typeface="Times New Roman" panose="02020603050405020304" pitchFamily="18" charset="0"/>
                        </a:rPr>
                        <a:t>j </a:t>
                      </a:r>
                      <a:r>
                        <a:rPr lang="en-US" sz="2800" b="1" i="1" dirty="0">
                          <a:latin typeface="Times New Roman" panose="02020603050405020304" pitchFamily="18" charset="0"/>
                          <a:cs typeface="Times New Roman" panose="02020603050405020304" pitchFamily="18" charset="0"/>
                        </a:rPr>
                        <a:t>- SF</a:t>
                      </a:r>
                      <a:r>
                        <a:rPr lang="en-US" sz="2800" b="1" i="1" baseline="-25000" dirty="0">
                          <a:latin typeface="Times New Roman" panose="02020603050405020304" pitchFamily="18" charset="0"/>
                          <a:cs typeface="Times New Roman" panose="02020603050405020304" pitchFamily="18" charset="0"/>
                        </a:rPr>
                        <a:t>ij</a:t>
                      </a:r>
                      <a:r>
                        <a:rPr lang="en-US" sz="2800" b="1" i="1" dirty="0">
                          <a:latin typeface="Times New Roman" panose="02020603050405020304" pitchFamily="18" charset="0"/>
                          <a:cs typeface="Times New Roman" panose="02020603050405020304" pitchFamily="18" charset="0"/>
                        </a:rPr>
                        <a:t> + D</a:t>
                      </a:r>
                      <a:r>
                        <a:rPr lang="en-US" sz="2800" b="1" i="1" baseline="-25000" dirty="0">
                          <a:latin typeface="Times New Roman" panose="02020603050405020304" pitchFamily="18" charset="0"/>
                          <a:cs typeface="Times New Roman" panose="02020603050405020304" pitchFamily="18" charset="0"/>
                        </a:rPr>
                        <a:t>i</a:t>
                      </a:r>
                      <a:endParaRPr lang="en-US" sz="2800" b="1" i="1" dirty="0">
                        <a:solidFill>
                          <a:schemeClr val="accent6"/>
                        </a:solidFill>
                        <a:latin typeface="Times New Roman" panose="02020603050405020304" pitchFamily="18" charset="0"/>
                        <a:ea typeface="Times New Roman"/>
                        <a:cs typeface="Times New Roman" panose="02020603050405020304" pitchFamily="18" charset="0"/>
                      </a:endParaRPr>
                    </a:p>
                  </a:txBody>
                  <a:tcPr marL="68580" marR="68580" marT="0" marB="0"/>
                </a:tc>
              </a:tr>
              <a:tr h="576000">
                <a:tc gridSpan="4">
                  <a:txBody>
                    <a:bodyPr/>
                    <a:lstStyle/>
                    <a:p>
                      <a:pPr algn="just"/>
                      <a:endParaRPr lang="en-US" sz="2800" dirty="0" smtClean="0">
                        <a:latin typeface="Times New Roman" panose="02020603050405020304" pitchFamily="18" charset="0"/>
                        <a:cs typeface="Times New Roman" panose="02020603050405020304" pitchFamily="18" charset="0"/>
                      </a:endParaRPr>
                    </a:p>
                    <a:p>
                      <a:pPr algn="just"/>
                      <a:r>
                        <a:rPr lang="en-US" sz="2800" dirty="0" smtClean="0">
                          <a:latin typeface="Times New Roman" panose="02020603050405020304" pitchFamily="18" charset="0"/>
                          <a:cs typeface="Times New Roman" panose="02020603050405020304" pitchFamily="18" charset="0"/>
                        </a:rPr>
                        <a:t>[4] </a:t>
                      </a:r>
                      <a:r>
                        <a:rPr lang="en-US" sz="2800" b="1" i="1" dirty="0" smtClean="0">
                          <a:solidFill>
                            <a:srgbClr val="FF0000"/>
                          </a:solidFill>
                          <a:latin typeface="Times New Roman" panose="02020603050405020304" pitchFamily="18" charset="0"/>
                          <a:cs typeface="Times New Roman" panose="02020603050405020304" pitchFamily="18" charset="0"/>
                        </a:rPr>
                        <a:t>LS</a:t>
                      </a:r>
                      <a:r>
                        <a:rPr lang="en-US" sz="2800" b="1" i="1" baseline="-25000" dirty="0" smtClean="0">
                          <a:solidFill>
                            <a:srgbClr val="FF0000"/>
                          </a:solidFill>
                          <a:latin typeface="Times New Roman" panose="02020603050405020304" pitchFamily="18" charset="0"/>
                          <a:cs typeface="Times New Roman" panose="02020603050405020304" pitchFamily="18" charset="0"/>
                        </a:rPr>
                        <a:t>i</a:t>
                      </a:r>
                      <a:r>
                        <a:rPr lang="en-US" sz="2800" b="1" i="1" dirty="0" smtClean="0">
                          <a:solidFill>
                            <a:srgbClr val="FF0000"/>
                          </a:solidFill>
                          <a:latin typeface="Times New Roman" panose="02020603050405020304" pitchFamily="18" charset="0"/>
                          <a:cs typeface="Times New Roman" panose="02020603050405020304" pitchFamily="18" charset="0"/>
                        </a:rPr>
                        <a:t> = LF</a:t>
                      </a:r>
                      <a:r>
                        <a:rPr lang="en-US" sz="2800" b="1" i="1" baseline="-25000" dirty="0" smtClean="0">
                          <a:solidFill>
                            <a:srgbClr val="FF0000"/>
                          </a:solidFill>
                          <a:latin typeface="Times New Roman" panose="02020603050405020304" pitchFamily="18" charset="0"/>
                          <a:cs typeface="Times New Roman" panose="02020603050405020304" pitchFamily="18" charset="0"/>
                        </a:rPr>
                        <a:t>i</a:t>
                      </a:r>
                      <a:r>
                        <a:rPr lang="en-US" sz="2800" b="1" i="1" dirty="0" smtClean="0">
                          <a:solidFill>
                            <a:srgbClr val="FF0000"/>
                          </a:solidFill>
                          <a:latin typeface="Times New Roman" panose="02020603050405020304" pitchFamily="18" charset="0"/>
                          <a:cs typeface="Times New Roman" panose="02020603050405020304" pitchFamily="18" charset="0"/>
                        </a:rPr>
                        <a:t> </a:t>
                      </a:r>
                      <a:r>
                        <a:rPr lang="en-US" sz="2800" b="1" i="1" dirty="0" smtClean="0">
                          <a:solidFill>
                            <a:srgbClr val="FF0000"/>
                          </a:solidFill>
                          <a:latin typeface="Times New Roman" panose="02020603050405020304" pitchFamily="18" charset="0"/>
                          <a:cs typeface="Times New Roman" panose="02020603050405020304" pitchFamily="18" charset="0"/>
                          <a:sym typeface="Symbol"/>
                        </a:rPr>
                        <a:t></a:t>
                      </a:r>
                      <a:r>
                        <a:rPr lang="en-US" sz="2800" b="1" i="1" dirty="0" smtClean="0">
                          <a:solidFill>
                            <a:srgbClr val="FF0000"/>
                          </a:solidFill>
                          <a:latin typeface="Times New Roman" panose="02020603050405020304" pitchFamily="18" charset="0"/>
                          <a:cs typeface="Times New Roman" panose="02020603050405020304" pitchFamily="18" charset="0"/>
                        </a:rPr>
                        <a:t> D</a:t>
                      </a:r>
                      <a:r>
                        <a:rPr lang="en-US" sz="2800" b="1" i="1" baseline="-25000" dirty="0" smtClean="0">
                          <a:solidFill>
                            <a:srgbClr val="FF0000"/>
                          </a:solidFill>
                          <a:latin typeface="Times New Roman" panose="02020603050405020304" pitchFamily="18" charset="0"/>
                          <a:cs typeface="Times New Roman" panose="02020603050405020304" pitchFamily="18" charset="0"/>
                        </a:rPr>
                        <a:t>i</a:t>
                      </a:r>
                    </a:p>
                    <a:p>
                      <a:pPr algn="just"/>
                      <a:endParaRPr lang="en-US" sz="2800" b="1" dirty="0">
                        <a:solidFill>
                          <a:schemeClr val="accent6"/>
                        </a:solidFill>
                        <a:latin typeface="Times New Roman" panose="02020603050405020304" pitchFamily="18" charset="0"/>
                        <a:cs typeface="Times New Roman" panose="02020603050405020304" pitchFamily="18" charset="0"/>
                      </a:endParaRPr>
                    </a:p>
                  </a:txBody>
                  <a:tcPr marL="68580" marR="68580" marT="0" marB="0" anchor="ct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
        <p:nvSpPr>
          <p:cNvPr id="46094" name="AutoShape 7"/>
          <p:cNvSpPr>
            <a:spLocks/>
          </p:cNvSpPr>
          <p:nvPr/>
        </p:nvSpPr>
        <p:spPr bwMode="auto">
          <a:xfrm>
            <a:off x="6477000" y="2667000"/>
            <a:ext cx="533400" cy="1752600"/>
          </a:xfrm>
          <a:prstGeom prst="rightBrace">
            <a:avLst>
              <a:gd name="adj1" fmla="val 58337"/>
              <a:gd name="adj2" fmla="val 50000"/>
            </a:avLst>
          </a:prstGeom>
          <a:noFill/>
          <a:ln w="9525">
            <a:solidFill>
              <a:srgbClr val="000000"/>
            </a:solidFill>
            <a:round/>
            <a:headEnd/>
            <a:tailEnd/>
          </a:ln>
        </p:spPr>
        <p:txBody>
          <a:bodyPr/>
          <a:lstStyle/>
          <a:p>
            <a:endParaRPr lang="en-US"/>
          </a:p>
        </p:txBody>
      </p:sp>
      <p:sp>
        <p:nvSpPr>
          <p:cNvPr id="46095" name="AutoShape 8"/>
          <p:cNvSpPr>
            <a:spLocks/>
          </p:cNvSpPr>
          <p:nvPr/>
        </p:nvSpPr>
        <p:spPr bwMode="auto">
          <a:xfrm>
            <a:off x="3733800" y="2743200"/>
            <a:ext cx="381000" cy="1752600"/>
          </a:xfrm>
          <a:prstGeom prst="leftBrace">
            <a:avLst>
              <a:gd name="adj1" fmla="val 58331"/>
              <a:gd name="adj2" fmla="val 50000"/>
            </a:avLst>
          </a:prstGeom>
          <a:noFill/>
          <a:ln w="9525">
            <a:solidFill>
              <a:srgbClr val="000000"/>
            </a:solidFill>
            <a:round/>
            <a:headEnd/>
            <a:tailEnd/>
          </a:ln>
        </p:spPr>
        <p:txBody>
          <a:bodyPr/>
          <a:lstStyle/>
          <a:p>
            <a:endParaRPr lang="en-US"/>
          </a:p>
        </p:txBody>
      </p:sp>
      <p:graphicFrame>
        <p:nvGraphicFramePr>
          <p:cNvPr id="7" name="Group 20"/>
          <p:cNvGraphicFramePr>
            <a:graphicFrameLocks/>
          </p:cNvGraphicFramePr>
          <p:nvPr>
            <p:extLst>
              <p:ext uri="{D42A27DB-BD31-4B8C-83A1-F6EECF244321}">
                <p14:modId xmlns:p14="http://schemas.microsoft.com/office/powerpoint/2010/main" xmlns="" val="214567323"/>
              </p:ext>
            </p:extLst>
          </p:nvPr>
        </p:nvGraphicFramePr>
        <p:xfrm>
          <a:off x="7548237" y="228600"/>
          <a:ext cx="1291702" cy="762000"/>
        </p:xfrm>
        <a:graphic>
          <a:graphicData uri="http://schemas.openxmlformats.org/drawingml/2006/table">
            <a:tbl>
              <a:tblPr rtl="1"/>
              <a:tblGrid>
                <a:gridCol w="416666"/>
                <a:gridCol w="481031"/>
                <a:gridCol w="25400"/>
                <a:gridCol w="368605"/>
              </a:tblGrid>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EF</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D</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lumMod val="40000"/>
                        <a:lumOff val="60000"/>
                      </a:schemeClr>
                    </a:solidFill>
                  </a:tcPr>
                </a:tc>
                <a:tc hMerge="1">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7030A0"/>
                          </a:solidFill>
                          <a:effectLst/>
                          <a:latin typeface="Times New Roman" pitchFamily="18" charset="0"/>
                          <a:cs typeface="Times New Roman" pitchFamily="18" charset="0"/>
                        </a:rPr>
                        <a:t>ES</a:t>
                      </a:r>
                      <a:endParaRPr kumimoji="0" lang="en-US" sz="2400" b="0" i="0" u="none" strike="noStrike" cap="none" normalizeH="0" baseline="0" dirty="0" smtClean="0">
                        <a:ln>
                          <a:noFill/>
                        </a:ln>
                        <a:solidFill>
                          <a:srgbClr val="7030A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r>
              <a:tr h="26670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rPr>
                        <a:t>FF</a:t>
                      </a: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3">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defRPr/>
                      </a:pPr>
                      <a:r>
                        <a:rPr kumimoji="0" lang="en-US" sz="1200" b="1" i="0" u="none" strike="noStrike" cap="none" normalizeH="0" baseline="0" dirty="0" smtClean="0">
                          <a:ln>
                            <a:noFill/>
                          </a:ln>
                          <a:solidFill>
                            <a:schemeClr val="tx1"/>
                          </a:solidFill>
                          <a:effectLst/>
                          <a:latin typeface="Times New Roman" pitchFamily="18" charset="0"/>
                          <a:cs typeface="Times New Roman" pitchFamily="18" charset="0"/>
                        </a:rPr>
                        <a:t>Activity ID</a:t>
                      </a:r>
                      <a:endParaRPr kumimoji="0" lang="en-US" sz="2400" b="0" i="0" u="none" strike="noStrike" cap="none" normalizeH="0" baseline="0" dirty="0" smtClean="0">
                        <a:ln>
                          <a:noFill/>
                        </a:ln>
                        <a:solidFill>
                          <a:schemeClr val="tx1"/>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endParaRPr lang="en-US"/>
                    </a:p>
                  </a:txBody>
                  <a:tcPr/>
                </a:tc>
                <a:tc hMerge="1">
                  <a:txBody>
                    <a:bodyPr/>
                    <a:lstStyle/>
                    <a:p>
                      <a:pPr rtl="1"/>
                      <a:endParaRPr lang="ar-SA"/>
                    </a:p>
                  </a:txBody>
                  <a:tcPr/>
                </a:tc>
              </a:tr>
              <a:tr h="247650">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LF</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chemeClr val="accent6"/>
                          </a:solidFill>
                          <a:effectLst/>
                          <a:latin typeface="Times New Roman" pitchFamily="18" charset="0"/>
                          <a:cs typeface="Times New Roman" pitchFamily="18" charset="0"/>
                        </a:rPr>
                        <a:t>TF</a:t>
                      </a:r>
                      <a:endParaRPr kumimoji="0" lang="en-US" sz="2400" b="0" i="0" u="none" strike="noStrike" cap="none" normalizeH="0" baseline="0" dirty="0" smtClean="0">
                        <a:ln>
                          <a:noFill/>
                        </a:ln>
                        <a:solidFill>
                          <a:schemeClr val="accent6"/>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5">
                        <a:lumMod val="40000"/>
                        <a:lumOff val="60000"/>
                      </a:schemeClr>
                    </a:solidFill>
                  </a:tcPr>
                </a:tc>
                <a:tc gridSpan="2">
                  <a:txBody>
                    <a:bodyPr/>
                    <a:lstStyle/>
                    <a:p>
                      <a:pPr marL="195263" marR="0" lvl="0" indent="-195263" algn="ctr" defTabSz="914400" rtl="0" eaLnBrk="0" fontAlgn="base" latinLnBrk="0" hangingPunct="0">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FF0000"/>
                          </a:solidFill>
                          <a:effectLst/>
                          <a:latin typeface="Times New Roman" pitchFamily="18" charset="0"/>
                          <a:cs typeface="Times New Roman" pitchFamily="18" charset="0"/>
                        </a:rPr>
                        <a:t>LS</a:t>
                      </a:r>
                      <a:endParaRPr kumimoji="0" lang="en-US" sz="2400" b="0" i="0" u="none" strike="noStrike" cap="none" normalizeH="0" baseline="0" dirty="0" smtClean="0">
                        <a:ln>
                          <a:noFill/>
                        </a:ln>
                        <a:solidFill>
                          <a:srgbClr val="FF0000"/>
                        </a:solidFill>
                        <a:effectLst/>
                        <a:latin typeface="Times New Roman" pitchFamily="18" charset="0"/>
                      </a:endParaRPr>
                    </a:p>
                  </a:txBody>
                  <a:tcPr marL="0" marR="0" marT="0" marB="0"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FFF99"/>
                    </a:solidFill>
                  </a:tcPr>
                </a:tc>
                <a:tc hMerge="1">
                  <a:txBody>
                    <a:bodyPr/>
                    <a:lstStyle/>
                    <a:p>
                      <a:pPr rtl="1"/>
                      <a:endParaRPr lang="ar-SA"/>
                    </a:p>
                  </a:txBody>
                  <a:tcPr/>
                </a:tc>
              </a:tr>
            </a:tbl>
          </a:graphicData>
        </a:graphic>
      </p:graphicFrame>
    </p:spTree>
    <p:extLst>
      <p:ext uri="{BB962C8B-B14F-4D97-AF65-F5344CB8AC3E}">
        <p14:creationId xmlns:p14="http://schemas.microsoft.com/office/powerpoint/2010/main" xmlns="" val="2583492564"/>
      </p:ext>
    </p:extLst>
  </p:cSld>
  <p:clrMapOvr>
    <a:masterClrMapping/>
  </p:clrMapOvr>
  <p:transition spd="slow"/>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ounded Rectangle 3"/>
          <p:cNvSpPr/>
          <p:nvPr/>
        </p:nvSpPr>
        <p:spPr>
          <a:xfrm>
            <a:off x="0" y="0"/>
            <a:ext cx="9144000" cy="523697"/>
          </a:xfrm>
          <a:prstGeom prst="roundRect">
            <a:avLst>
              <a:gd name="adj" fmla="val 50000"/>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spcBef>
                <a:spcPct val="0"/>
              </a:spcBef>
              <a:defRPr/>
            </a:pPr>
            <a:r>
              <a:rPr lang="en-US" sz="3600" b="1" i="1" dirty="0" smtClean="0">
                <a:solidFill>
                  <a:schemeClr val="bg1"/>
                </a:solidFill>
                <a:latin typeface="Times New Roman" pitchFamily="18" charset="0"/>
                <a:cs typeface="Times New Roman" pitchFamily="18" charset="0"/>
              </a:rPr>
              <a:t>Precedence Diagramming</a:t>
            </a:r>
            <a:r>
              <a:rPr lang="de-DE" sz="3600" b="1" i="1" dirty="0" smtClean="0">
                <a:solidFill>
                  <a:schemeClr val="bg1"/>
                </a:solidFill>
                <a:latin typeface="Times New Roman" pitchFamily="18" charset="0"/>
                <a:cs typeface="Times New Roman" pitchFamily="18" charset="0"/>
              </a:rPr>
              <a:t> </a:t>
            </a:r>
            <a:r>
              <a:rPr lang="en-US" sz="3600" b="1" i="1" dirty="0" smtClean="0">
                <a:solidFill>
                  <a:schemeClr val="bg1"/>
                </a:solidFill>
                <a:latin typeface="Times New Roman" pitchFamily="18" charset="0"/>
                <a:cs typeface="Times New Roman" pitchFamily="18" charset="0"/>
              </a:rPr>
              <a:t>Calculations</a:t>
            </a:r>
          </a:p>
        </p:txBody>
      </p:sp>
      <p:sp>
        <p:nvSpPr>
          <p:cNvPr id="8" name="Rectangle 3"/>
          <p:cNvSpPr>
            <a:spLocks noChangeArrowheads="1"/>
          </p:cNvSpPr>
          <p:nvPr/>
        </p:nvSpPr>
        <p:spPr bwMode="auto">
          <a:xfrm>
            <a:off x="251520" y="603746"/>
            <a:ext cx="2412268" cy="386854"/>
          </a:xfrm>
          <a:prstGeom prst="rect">
            <a:avLst/>
          </a:prstGeom>
          <a:solidFill>
            <a:srgbClr val="FFFF00"/>
          </a:solidFill>
          <a:ln w="9525">
            <a:solidFill>
              <a:schemeClr val="tx2"/>
            </a:solidFill>
            <a:miter lim="800000"/>
            <a:headEnd/>
            <a:tailEnd/>
          </a:ln>
          <a:effectLst/>
        </p:spPr>
        <p:txBody>
          <a:bodyPr lIns="0" tIns="0" rIns="0" bIns="0"/>
          <a:lstStyle/>
          <a:p>
            <a:pPr marL="381000" indent="-381000" algn="l">
              <a:spcBef>
                <a:spcPct val="20000"/>
              </a:spcBef>
              <a:buClr>
                <a:srgbClr val="CC3300"/>
              </a:buClr>
              <a:buSzPct val="120000"/>
              <a:buFont typeface="Webdings" pitchFamily="18" charset="2"/>
              <a:buChar char="&lt;"/>
              <a:defRPr/>
            </a:pPr>
            <a:r>
              <a:rPr lang="en-US" sz="2800" b="1" i="1" dirty="0" smtClean="0">
                <a:solidFill>
                  <a:srgbClr val="CC3300"/>
                </a:solidFill>
                <a:latin typeface="Times New Roman" pitchFamily="18" charset="0"/>
                <a:cs typeface="Times New Roman" pitchFamily="18" charset="0"/>
              </a:rPr>
              <a:t>EXAMPLE</a:t>
            </a:r>
            <a:endParaRPr lang="de-DE" sz="1900" b="1" i="1" dirty="0">
              <a:solidFill>
                <a:srgbClr val="CC3300"/>
              </a:solidFill>
              <a:latin typeface="Times New Roman" pitchFamily="18" charset="0"/>
              <a:cs typeface="Times New Roman" pitchFamily="18" charset="0"/>
            </a:endParaRPr>
          </a:p>
        </p:txBody>
      </p:sp>
      <p:sp>
        <p:nvSpPr>
          <p:cNvPr id="18" name="Rectangle 17"/>
          <p:cNvSpPr/>
          <p:nvPr/>
        </p:nvSpPr>
        <p:spPr>
          <a:xfrm>
            <a:off x="71500" y="1066800"/>
            <a:ext cx="8892988" cy="1323439"/>
          </a:xfrm>
          <a:prstGeom prst="rect">
            <a:avLst/>
          </a:prstGeom>
          <a:solidFill>
            <a:srgbClr val="FFFF00"/>
          </a:solidFill>
        </p:spPr>
        <p:txBody>
          <a:bodyPr wrap="square">
            <a:spAutoFit/>
          </a:bodyPr>
          <a:lstStyle/>
          <a:p>
            <a:pPr algn="just"/>
            <a:r>
              <a:rPr lang="en-US" sz="2000" dirty="0" smtClean="0">
                <a:latin typeface="Times New Roman" pitchFamily="18" charset="0"/>
                <a:cs typeface="Times New Roman" pitchFamily="18" charset="0"/>
              </a:rPr>
              <a:t>For the given precedence diagram, complete the forward and backward pass calculations. Assume the project starts at T=0, and no splitting on activities is allowed. Also assume that the project latest allowable completion time (project duration) is scheduled  for 30 working days. </a:t>
            </a:r>
            <a:endParaRPr lang="en-US" sz="2000" dirty="0">
              <a:latin typeface="Times New Roman" pitchFamily="18" charset="0"/>
              <a:ea typeface="Times New Roman"/>
              <a:cs typeface="Times New Roman" pitchFamily="18" charset="0"/>
            </a:endParaRPr>
          </a:p>
        </p:txBody>
      </p:sp>
      <p:grpSp>
        <p:nvGrpSpPr>
          <p:cNvPr id="2" name="Group 1"/>
          <p:cNvGrpSpPr/>
          <p:nvPr/>
        </p:nvGrpSpPr>
        <p:grpSpPr>
          <a:xfrm>
            <a:off x="1802828" y="2707426"/>
            <a:ext cx="5893372" cy="3083774"/>
            <a:chOff x="1810977" y="2636912"/>
            <a:chExt cx="5893372" cy="3083774"/>
          </a:xfrm>
        </p:grpSpPr>
        <p:grpSp>
          <p:nvGrpSpPr>
            <p:cNvPr id="23" name="Group 46"/>
            <p:cNvGrpSpPr/>
            <p:nvPr/>
          </p:nvGrpSpPr>
          <p:grpSpPr>
            <a:xfrm>
              <a:off x="1810977" y="2636912"/>
              <a:ext cx="5893372" cy="3083774"/>
              <a:chOff x="974532" y="185628"/>
              <a:chExt cx="3936600" cy="1774851"/>
            </a:xfrm>
          </p:grpSpPr>
          <p:sp>
            <p:nvSpPr>
              <p:cNvPr id="24" name="TextBox 26"/>
              <p:cNvSpPr txBox="1"/>
              <p:nvPr/>
            </p:nvSpPr>
            <p:spPr>
              <a:xfrm>
                <a:off x="4339334" y="1649650"/>
                <a:ext cx="419100" cy="310829"/>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800" dirty="0">
                    <a:solidFill>
                      <a:srgbClr val="C00000"/>
                    </a:solidFill>
                    <a:latin typeface="Times New Roman" pitchFamily="18" charset="0"/>
                    <a:cs typeface="Times New Roman" pitchFamily="18" charset="0"/>
                  </a:rPr>
                  <a:t>FS</a:t>
                </a:r>
                <a:r>
                  <a:rPr lang="en-US" sz="1800" baseline="0" dirty="0">
                    <a:solidFill>
                      <a:srgbClr val="C00000"/>
                    </a:solidFill>
                    <a:latin typeface="Times New Roman" pitchFamily="18" charset="0"/>
                    <a:cs typeface="Times New Roman" pitchFamily="18" charset="0"/>
                  </a:rPr>
                  <a:t> 0</a:t>
                </a:r>
              </a:p>
            </p:txBody>
          </p:sp>
          <p:sp>
            <p:nvSpPr>
              <p:cNvPr id="25" name="TextBox 24"/>
              <p:cNvSpPr txBox="1"/>
              <p:nvPr/>
            </p:nvSpPr>
            <p:spPr>
              <a:xfrm>
                <a:off x="974532" y="860793"/>
                <a:ext cx="419100" cy="48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800" dirty="0">
                    <a:solidFill>
                      <a:srgbClr val="C00000"/>
                    </a:solidFill>
                    <a:latin typeface="Times New Roman" pitchFamily="18" charset="0"/>
                    <a:cs typeface="Times New Roman" pitchFamily="18" charset="0"/>
                  </a:rPr>
                  <a:t>SS</a:t>
                </a:r>
                <a:r>
                  <a:rPr lang="en-US" sz="1800" baseline="0" dirty="0">
                    <a:solidFill>
                      <a:srgbClr val="C00000"/>
                    </a:solidFill>
                    <a:latin typeface="Times New Roman" pitchFamily="18" charset="0"/>
                    <a:cs typeface="Times New Roman" pitchFamily="18" charset="0"/>
                  </a:rPr>
                  <a:t> 3</a:t>
                </a:r>
              </a:p>
              <a:p>
                <a:pPr algn="ctr"/>
                <a:r>
                  <a:rPr lang="en-US" sz="1800" baseline="0" dirty="0">
                    <a:solidFill>
                      <a:srgbClr val="C00000"/>
                    </a:solidFill>
                    <a:latin typeface="Times New Roman" pitchFamily="18" charset="0"/>
                    <a:cs typeface="Times New Roman" pitchFamily="18" charset="0"/>
                  </a:rPr>
                  <a:t>FF 4</a:t>
                </a:r>
                <a:endParaRPr lang="en-US" sz="1800" dirty="0">
                  <a:solidFill>
                    <a:srgbClr val="C00000"/>
                  </a:solidFill>
                  <a:latin typeface="Times New Roman" pitchFamily="18" charset="0"/>
                  <a:cs typeface="Times New Roman" pitchFamily="18" charset="0"/>
                </a:endParaRPr>
              </a:p>
            </p:txBody>
          </p:sp>
          <p:sp>
            <p:nvSpPr>
              <p:cNvPr id="28" name="TextBox 28"/>
              <p:cNvSpPr txBox="1"/>
              <p:nvPr/>
            </p:nvSpPr>
            <p:spPr>
              <a:xfrm>
                <a:off x="2666116" y="1211645"/>
                <a:ext cx="419100" cy="331551"/>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800" dirty="0">
                    <a:solidFill>
                      <a:srgbClr val="C00000"/>
                    </a:solidFill>
                    <a:latin typeface="Times New Roman" pitchFamily="18" charset="0"/>
                    <a:cs typeface="Times New Roman" pitchFamily="18" charset="0"/>
                  </a:rPr>
                  <a:t>SS</a:t>
                </a:r>
                <a:r>
                  <a:rPr lang="en-US" sz="1800" baseline="0" dirty="0">
                    <a:solidFill>
                      <a:srgbClr val="C00000"/>
                    </a:solidFill>
                    <a:latin typeface="Times New Roman" pitchFamily="18" charset="0"/>
                    <a:cs typeface="Times New Roman" pitchFamily="18" charset="0"/>
                  </a:rPr>
                  <a:t> 6</a:t>
                </a:r>
              </a:p>
            </p:txBody>
          </p:sp>
          <p:sp>
            <p:nvSpPr>
              <p:cNvPr id="29" name="TextBox 29"/>
              <p:cNvSpPr txBox="1"/>
              <p:nvPr/>
            </p:nvSpPr>
            <p:spPr>
              <a:xfrm>
                <a:off x="4400309" y="185628"/>
                <a:ext cx="510823" cy="3657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800" dirty="0">
                    <a:solidFill>
                      <a:srgbClr val="C00000"/>
                    </a:solidFill>
                    <a:latin typeface="Times New Roman" pitchFamily="18" charset="0"/>
                    <a:cs typeface="Times New Roman" pitchFamily="18" charset="0"/>
                  </a:rPr>
                  <a:t>SF</a:t>
                </a:r>
                <a:r>
                  <a:rPr lang="en-US" sz="1800" baseline="0" dirty="0">
                    <a:solidFill>
                      <a:srgbClr val="C00000"/>
                    </a:solidFill>
                    <a:latin typeface="Times New Roman" pitchFamily="18" charset="0"/>
                    <a:cs typeface="Times New Roman" pitchFamily="18" charset="0"/>
                  </a:rPr>
                  <a:t> 12</a:t>
                </a:r>
              </a:p>
            </p:txBody>
          </p:sp>
        </p:grpSp>
        <p:sp>
          <p:nvSpPr>
            <p:cNvPr id="27" name="TextBox 26"/>
            <p:cNvSpPr txBox="1"/>
            <p:nvPr/>
          </p:nvSpPr>
          <p:spPr>
            <a:xfrm>
              <a:off x="4333726" y="3733800"/>
              <a:ext cx="627423" cy="540060"/>
            </a:xfrm>
            <a:prstGeom prst="rect">
              <a:avLst/>
            </a:prstGeom>
            <a:noFill/>
            <a:ln w="9525" cmpd="sng">
              <a:no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800" dirty="0">
                  <a:solidFill>
                    <a:srgbClr val="C00000"/>
                  </a:solidFill>
                  <a:latin typeface="Times New Roman" pitchFamily="18" charset="0"/>
                  <a:cs typeface="Times New Roman" pitchFamily="18" charset="0"/>
                </a:rPr>
                <a:t>FS</a:t>
              </a:r>
              <a:r>
                <a:rPr lang="en-US" sz="1800" baseline="0" dirty="0">
                  <a:solidFill>
                    <a:srgbClr val="C00000"/>
                  </a:solidFill>
                  <a:latin typeface="Times New Roman" pitchFamily="18" charset="0"/>
                  <a:cs typeface="Times New Roman" pitchFamily="18" charset="0"/>
                </a:rPr>
                <a:t> 0</a:t>
              </a:r>
            </a:p>
          </p:txBody>
        </p:sp>
      </p:grpSp>
      <p:grpSp>
        <p:nvGrpSpPr>
          <p:cNvPr id="53" name="Group 52"/>
          <p:cNvGrpSpPr/>
          <p:nvPr/>
        </p:nvGrpSpPr>
        <p:grpSpPr>
          <a:xfrm>
            <a:off x="354453" y="2585666"/>
            <a:ext cx="8640960" cy="3672408"/>
            <a:chOff x="354453" y="2585666"/>
            <a:chExt cx="8640960" cy="3672408"/>
          </a:xfrm>
        </p:grpSpPr>
        <p:grpSp>
          <p:nvGrpSpPr>
            <p:cNvPr id="52" name="Group 51"/>
            <p:cNvGrpSpPr/>
            <p:nvPr/>
          </p:nvGrpSpPr>
          <p:grpSpPr>
            <a:xfrm>
              <a:off x="354453" y="2585666"/>
              <a:ext cx="8640960" cy="3672408"/>
              <a:chOff x="354453" y="2585666"/>
              <a:chExt cx="8640960" cy="3672408"/>
            </a:xfrm>
          </p:grpSpPr>
          <p:sp>
            <p:nvSpPr>
              <p:cNvPr id="10" name="TextBox 6"/>
              <p:cNvSpPr txBox="1"/>
              <p:nvPr/>
            </p:nvSpPr>
            <p:spPr>
              <a:xfrm>
                <a:off x="354453" y="3659908"/>
                <a:ext cx="1351450" cy="1261610"/>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800" b="1" i="1">
                    <a:solidFill>
                      <a:srgbClr val="FF0000"/>
                    </a:solidFill>
                    <a:latin typeface="Times New Roman" pitchFamily="18" charset="0"/>
                    <a:cs typeface="Times New Roman" pitchFamily="18" charset="0"/>
                  </a:rPr>
                  <a:t>A</a:t>
                </a:r>
              </a:p>
              <a:p>
                <a:pPr algn="ctr"/>
                <a:r>
                  <a:rPr lang="en-US" sz="1800">
                    <a:latin typeface="Times New Roman" pitchFamily="18" charset="0"/>
                    <a:cs typeface="Times New Roman" pitchFamily="18" charset="0"/>
                  </a:rPr>
                  <a:t>Develop</a:t>
                </a:r>
                <a:r>
                  <a:rPr lang="en-US" sz="1800" baseline="0">
                    <a:latin typeface="Times New Roman" pitchFamily="18" charset="0"/>
                    <a:cs typeface="Times New Roman" pitchFamily="18" charset="0"/>
                  </a:rPr>
                  <a:t> system spec. </a:t>
                </a:r>
              </a:p>
              <a:p>
                <a:pPr algn="ctr"/>
                <a:r>
                  <a:rPr lang="en-US" sz="1800" baseline="0">
                    <a:latin typeface="Times New Roman" pitchFamily="18" charset="0"/>
                    <a:cs typeface="Times New Roman" pitchFamily="18" charset="0"/>
                  </a:rPr>
                  <a:t>(</a:t>
                </a:r>
                <a:r>
                  <a:rPr lang="en-US" sz="1800" b="1" baseline="0">
                    <a:solidFill>
                      <a:srgbClr val="0000CC"/>
                    </a:solidFill>
                    <a:latin typeface="Times New Roman" pitchFamily="18" charset="0"/>
                    <a:cs typeface="Times New Roman" pitchFamily="18" charset="0"/>
                  </a:rPr>
                  <a:t>D=8</a:t>
                </a:r>
                <a:r>
                  <a:rPr lang="en-US" sz="1800" baseline="0">
                    <a:latin typeface="Times New Roman" pitchFamily="18" charset="0"/>
                    <a:cs typeface="Times New Roman" pitchFamily="18" charset="0"/>
                  </a:rPr>
                  <a:t>)</a:t>
                </a:r>
                <a:endParaRPr lang="en-US" sz="1800">
                  <a:latin typeface="Times New Roman" pitchFamily="18" charset="0"/>
                  <a:cs typeface="Times New Roman" pitchFamily="18" charset="0"/>
                </a:endParaRPr>
              </a:p>
            </p:txBody>
          </p:sp>
          <p:sp>
            <p:nvSpPr>
              <p:cNvPr id="11" name="TextBox 8"/>
              <p:cNvSpPr txBox="1"/>
              <p:nvPr/>
            </p:nvSpPr>
            <p:spPr>
              <a:xfrm>
                <a:off x="5025539" y="4996464"/>
                <a:ext cx="1485598" cy="1261610"/>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800" b="1" i="1">
                    <a:solidFill>
                      <a:srgbClr val="FF0000"/>
                    </a:solidFill>
                    <a:latin typeface="Times New Roman" pitchFamily="18" charset="0"/>
                    <a:cs typeface="Times New Roman" pitchFamily="18" charset="0"/>
                  </a:rPr>
                  <a:t>C</a:t>
                </a:r>
              </a:p>
              <a:p>
                <a:pPr algn="ctr"/>
                <a:r>
                  <a:rPr lang="en-US" sz="1800">
                    <a:latin typeface="Times New Roman" pitchFamily="18" charset="0"/>
                    <a:cs typeface="Times New Roman" pitchFamily="18" charset="0"/>
                  </a:rPr>
                  <a:t>Collect system data </a:t>
                </a:r>
              </a:p>
              <a:p>
                <a:pPr algn="ctr"/>
                <a:r>
                  <a:rPr lang="en-US" sz="1800" baseline="0">
                    <a:latin typeface="Times New Roman" pitchFamily="18" charset="0"/>
                    <a:cs typeface="Times New Roman" pitchFamily="18" charset="0"/>
                  </a:rPr>
                  <a:t>(</a:t>
                </a:r>
                <a:r>
                  <a:rPr lang="en-US" sz="1800" b="1" baseline="0">
                    <a:solidFill>
                      <a:srgbClr val="0000CC"/>
                    </a:solidFill>
                    <a:latin typeface="Times New Roman" pitchFamily="18" charset="0"/>
                    <a:cs typeface="Times New Roman" pitchFamily="18" charset="0"/>
                  </a:rPr>
                  <a:t>D=4</a:t>
                </a:r>
                <a:r>
                  <a:rPr lang="en-US" sz="1800" baseline="0">
                    <a:latin typeface="Times New Roman" pitchFamily="18" charset="0"/>
                    <a:cs typeface="Times New Roman" pitchFamily="18" charset="0"/>
                  </a:rPr>
                  <a:t>)</a:t>
                </a:r>
                <a:endParaRPr lang="en-US" sz="1800">
                  <a:latin typeface="Times New Roman" pitchFamily="18" charset="0"/>
                  <a:cs typeface="Times New Roman" pitchFamily="18" charset="0"/>
                </a:endParaRPr>
              </a:p>
            </p:txBody>
          </p:sp>
          <p:sp>
            <p:nvSpPr>
              <p:cNvPr id="12" name="TextBox 9"/>
              <p:cNvSpPr txBox="1"/>
              <p:nvPr/>
            </p:nvSpPr>
            <p:spPr>
              <a:xfrm>
                <a:off x="5036947" y="2585666"/>
                <a:ext cx="1546199" cy="1274101"/>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800" b="1" i="1">
                    <a:solidFill>
                      <a:srgbClr val="FF0000"/>
                    </a:solidFill>
                    <a:latin typeface="Times New Roman" pitchFamily="18" charset="0"/>
                    <a:cs typeface="Times New Roman" pitchFamily="18" charset="0"/>
                  </a:rPr>
                  <a:t>D</a:t>
                </a:r>
              </a:p>
              <a:p>
                <a:pPr algn="ctr"/>
                <a:r>
                  <a:rPr lang="en-US" sz="1800">
                    <a:latin typeface="Times New Roman" pitchFamily="18" charset="0"/>
                    <a:cs typeface="Times New Roman" pitchFamily="18" charset="0"/>
                  </a:rPr>
                  <a:t>Test &amp; debug program</a:t>
                </a:r>
                <a:r>
                  <a:rPr lang="en-US" sz="1800" baseline="0">
                    <a:latin typeface="Times New Roman" pitchFamily="18" charset="0"/>
                    <a:cs typeface="Times New Roman" pitchFamily="18" charset="0"/>
                  </a:rPr>
                  <a:t> </a:t>
                </a:r>
              </a:p>
              <a:p>
                <a:pPr algn="ctr"/>
                <a:r>
                  <a:rPr lang="en-US" sz="1800" baseline="0">
                    <a:latin typeface="Times New Roman" pitchFamily="18" charset="0"/>
                    <a:cs typeface="Times New Roman" pitchFamily="18" charset="0"/>
                  </a:rPr>
                  <a:t>(</a:t>
                </a:r>
                <a:r>
                  <a:rPr lang="en-US" sz="1800" b="1" baseline="0">
                    <a:solidFill>
                      <a:srgbClr val="0000CC"/>
                    </a:solidFill>
                    <a:latin typeface="Times New Roman" pitchFamily="18" charset="0"/>
                    <a:cs typeface="Times New Roman" pitchFamily="18" charset="0"/>
                  </a:rPr>
                  <a:t>D=6</a:t>
                </a:r>
                <a:r>
                  <a:rPr lang="en-US" sz="1800" baseline="0">
                    <a:latin typeface="Times New Roman" pitchFamily="18" charset="0"/>
                    <a:cs typeface="Times New Roman" pitchFamily="18" charset="0"/>
                  </a:rPr>
                  <a:t>)</a:t>
                </a:r>
                <a:endParaRPr lang="en-US" sz="1800">
                  <a:latin typeface="Times New Roman" pitchFamily="18" charset="0"/>
                  <a:cs typeface="Times New Roman" pitchFamily="18" charset="0"/>
                </a:endParaRPr>
              </a:p>
            </p:txBody>
          </p:sp>
          <p:sp>
            <p:nvSpPr>
              <p:cNvPr id="13" name="TextBox 10"/>
              <p:cNvSpPr txBox="1"/>
              <p:nvPr/>
            </p:nvSpPr>
            <p:spPr>
              <a:xfrm>
                <a:off x="7729160" y="4996464"/>
                <a:ext cx="1266253" cy="1261610"/>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800" b="1" i="1" dirty="0">
                    <a:solidFill>
                      <a:srgbClr val="FF0000"/>
                    </a:solidFill>
                    <a:latin typeface="Times New Roman" pitchFamily="18" charset="0"/>
                    <a:cs typeface="Times New Roman" pitchFamily="18" charset="0"/>
                  </a:rPr>
                  <a:t>E</a:t>
                </a:r>
              </a:p>
              <a:p>
                <a:pPr algn="ctr"/>
                <a:r>
                  <a:rPr lang="en-US" sz="1800" dirty="0">
                    <a:latin typeface="Times New Roman" pitchFamily="18" charset="0"/>
                    <a:cs typeface="Times New Roman" pitchFamily="18" charset="0"/>
                  </a:rPr>
                  <a:t>Run program</a:t>
                </a:r>
              </a:p>
              <a:p>
                <a:pPr algn="ctr"/>
                <a:r>
                  <a:rPr lang="en-US" sz="1800" baseline="0" dirty="0">
                    <a:latin typeface="Times New Roman" pitchFamily="18" charset="0"/>
                    <a:cs typeface="Times New Roman" pitchFamily="18" charset="0"/>
                  </a:rPr>
                  <a:t>(</a:t>
                </a:r>
                <a:r>
                  <a:rPr lang="en-US" sz="1800" b="1" baseline="0" dirty="0">
                    <a:solidFill>
                      <a:srgbClr val="0000CC"/>
                    </a:solidFill>
                    <a:latin typeface="Times New Roman" pitchFamily="18" charset="0"/>
                    <a:cs typeface="Times New Roman" pitchFamily="18" charset="0"/>
                  </a:rPr>
                  <a:t>D=6</a:t>
                </a:r>
                <a:r>
                  <a:rPr lang="en-US" sz="1800" baseline="0" dirty="0">
                    <a:latin typeface="Times New Roman" pitchFamily="18" charset="0"/>
                    <a:cs typeface="Times New Roman" pitchFamily="18" charset="0"/>
                  </a:rPr>
                  <a:t>)</a:t>
                </a:r>
                <a:endParaRPr lang="en-US" sz="1800" dirty="0">
                  <a:latin typeface="Times New Roman" pitchFamily="18" charset="0"/>
                  <a:cs typeface="Times New Roman" pitchFamily="18" charset="0"/>
                </a:endParaRPr>
              </a:p>
            </p:txBody>
          </p:sp>
          <p:sp>
            <p:nvSpPr>
              <p:cNvPr id="14" name="TextBox 11"/>
              <p:cNvSpPr txBox="1"/>
              <p:nvPr/>
            </p:nvSpPr>
            <p:spPr>
              <a:xfrm>
                <a:off x="7717752" y="2585666"/>
                <a:ext cx="1254845" cy="1249118"/>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800" b="1" i="1">
                    <a:solidFill>
                      <a:srgbClr val="FF0000"/>
                    </a:solidFill>
                    <a:latin typeface="Times New Roman" pitchFamily="18" charset="0"/>
                    <a:cs typeface="Times New Roman" pitchFamily="18" charset="0"/>
                  </a:rPr>
                  <a:t>F</a:t>
                </a:r>
              </a:p>
              <a:p>
                <a:pPr algn="ctr"/>
                <a:r>
                  <a:rPr lang="en-US" sz="1800">
                    <a:latin typeface="Times New Roman" pitchFamily="18" charset="0"/>
                    <a:cs typeface="Times New Roman" pitchFamily="18" charset="0"/>
                  </a:rPr>
                  <a:t>Decument program</a:t>
                </a:r>
                <a:r>
                  <a:rPr lang="en-US" sz="1800" baseline="0">
                    <a:latin typeface="Times New Roman" pitchFamily="18" charset="0"/>
                    <a:cs typeface="Times New Roman" pitchFamily="18" charset="0"/>
                  </a:rPr>
                  <a:t> </a:t>
                </a:r>
              </a:p>
              <a:p>
                <a:pPr algn="ctr"/>
                <a:r>
                  <a:rPr lang="en-US" sz="1800" baseline="0">
                    <a:latin typeface="Times New Roman" pitchFamily="18" charset="0"/>
                    <a:cs typeface="Times New Roman" pitchFamily="18" charset="0"/>
                  </a:rPr>
                  <a:t>(</a:t>
                </a:r>
                <a:r>
                  <a:rPr lang="en-US" sz="1800" b="1" baseline="0">
                    <a:solidFill>
                      <a:srgbClr val="0000CC"/>
                    </a:solidFill>
                    <a:latin typeface="Times New Roman" pitchFamily="18" charset="0"/>
                    <a:cs typeface="Times New Roman" pitchFamily="18" charset="0"/>
                  </a:rPr>
                  <a:t>D=12</a:t>
                </a:r>
                <a:r>
                  <a:rPr lang="en-US" sz="1800" baseline="0">
                    <a:latin typeface="Times New Roman" pitchFamily="18" charset="0"/>
                    <a:cs typeface="Times New Roman" pitchFamily="18" charset="0"/>
                  </a:rPr>
                  <a:t>)</a:t>
                </a:r>
                <a:endParaRPr lang="en-US" sz="1800">
                  <a:latin typeface="Times New Roman" pitchFamily="18" charset="0"/>
                  <a:cs typeface="Times New Roman" pitchFamily="18" charset="0"/>
                </a:endParaRPr>
              </a:p>
            </p:txBody>
          </p:sp>
          <p:cxnSp>
            <p:nvCxnSpPr>
              <p:cNvPr id="15" name="Straight Arrow Connector 14"/>
              <p:cNvCxnSpPr>
                <a:stCxn id="12" idx="3"/>
                <a:endCxn id="14" idx="1"/>
              </p:cNvCxnSpPr>
              <p:nvPr/>
            </p:nvCxnSpPr>
            <p:spPr>
              <a:xfrm flipV="1">
                <a:off x="6583144" y="3210225"/>
                <a:ext cx="1134606" cy="12491"/>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6" name="Straight Arrow Connector 15"/>
              <p:cNvCxnSpPr>
                <a:stCxn id="11" idx="3"/>
                <a:endCxn id="13" idx="1"/>
              </p:cNvCxnSpPr>
              <p:nvPr/>
            </p:nvCxnSpPr>
            <p:spPr>
              <a:xfrm>
                <a:off x="6511137" y="5627269"/>
                <a:ext cx="1218023" cy="1498"/>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9" name="TextBox 7"/>
              <p:cNvSpPr txBox="1"/>
              <p:nvPr/>
            </p:nvSpPr>
            <p:spPr>
              <a:xfrm>
                <a:off x="2504441" y="3672399"/>
                <a:ext cx="1450412" cy="1261610"/>
              </a:xfrm>
              <a:prstGeom prst="rect">
                <a:avLst/>
              </a:prstGeom>
              <a:solidFill>
                <a:schemeClr val="lt1"/>
              </a:solidFill>
              <a:ln w="9525" cmpd="sng">
                <a:solidFill>
                  <a:schemeClr val="tx1"/>
                </a:solidFill>
              </a:ln>
            </p:spPr>
            <p:style>
              <a:lnRef idx="0">
                <a:scrgbClr r="0" g="0" b="0"/>
              </a:lnRef>
              <a:fillRef idx="0">
                <a:scrgbClr r="0" g="0" b="0"/>
              </a:fillRef>
              <a:effectRef idx="0">
                <a:scrgbClr r="0" g="0" b="0"/>
              </a:effectRef>
              <a:fontRef idx="minor">
                <a:schemeClr val="dk1"/>
              </a:fontRef>
            </p:style>
            <p:txBody>
              <a:bodyPr wrap="square" rtlCol="0" anchor="ct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en-US" sz="1800" b="1" i="1">
                    <a:solidFill>
                      <a:srgbClr val="FF0000"/>
                    </a:solidFill>
                    <a:latin typeface="Times New Roman" pitchFamily="18" charset="0"/>
                    <a:cs typeface="Times New Roman" pitchFamily="18" charset="0"/>
                  </a:rPr>
                  <a:t>B</a:t>
                </a:r>
              </a:p>
              <a:p>
                <a:pPr algn="ctr"/>
                <a:r>
                  <a:rPr lang="en-US" sz="1800">
                    <a:latin typeface="Times New Roman" pitchFamily="18" charset="0"/>
                    <a:cs typeface="Times New Roman" pitchFamily="18" charset="0"/>
                  </a:rPr>
                  <a:t>Write </a:t>
                </a:r>
                <a:r>
                  <a:rPr lang="en-US" sz="1800" baseline="0">
                    <a:latin typeface="Times New Roman" pitchFamily="18" charset="0"/>
                    <a:cs typeface="Times New Roman" pitchFamily="18" charset="0"/>
                  </a:rPr>
                  <a:t>comp. program </a:t>
                </a:r>
              </a:p>
              <a:p>
                <a:pPr algn="ctr"/>
                <a:r>
                  <a:rPr lang="en-US" sz="1800" baseline="0">
                    <a:latin typeface="Times New Roman" pitchFamily="18" charset="0"/>
                    <a:cs typeface="Times New Roman" pitchFamily="18" charset="0"/>
                  </a:rPr>
                  <a:t>(</a:t>
                </a:r>
                <a:r>
                  <a:rPr lang="en-US" sz="1800" b="1" baseline="0">
                    <a:solidFill>
                      <a:srgbClr val="0000CC"/>
                    </a:solidFill>
                    <a:latin typeface="Times New Roman" pitchFamily="18" charset="0"/>
                    <a:cs typeface="Times New Roman" pitchFamily="18" charset="0"/>
                  </a:rPr>
                  <a:t>D=12</a:t>
                </a:r>
                <a:r>
                  <a:rPr lang="en-US" sz="1800" baseline="0">
                    <a:latin typeface="Times New Roman" pitchFamily="18" charset="0"/>
                    <a:cs typeface="Times New Roman" pitchFamily="18" charset="0"/>
                  </a:rPr>
                  <a:t>)</a:t>
                </a:r>
                <a:endParaRPr lang="en-US" sz="1800">
                  <a:latin typeface="Times New Roman" pitchFamily="18" charset="0"/>
                  <a:cs typeface="Times New Roman" pitchFamily="18" charset="0"/>
                </a:endParaRPr>
              </a:p>
            </p:txBody>
          </p:sp>
          <p:cxnSp>
            <p:nvCxnSpPr>
              <p:cNvPr id="20" name="Straight Arrow Connector 19"/>
              <p:cNvCxnSpPr>
                <a:stCxn id="10" idx="3"/>
                <a:endCxn id="19" idx="1"/>
              </p:cNvCxnSpPr>
              <p:nvPr/>
            </p:nvCxnSpPr>
            <p:spPr>
              <a:xfrm>
                <a:off x="1705903" y="4290713"/>
                <a:ext cx="798538" cy="12491"/>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grpSp>
        <p:cxnSp>
          <p:nvCxnSpPr>
            <p:cNvPr id="30" name="Straight Arrow Connector 29"/>
            <p:cNvCxnSpPr>
              <a:stCxn id="19" idx="3"/>
              <a:endCxn id="12" idx="1"/>
            </p:cNvCxnSpPr>
            <p:nvPr/>
          </p:nvCxnSpPr>
          <p:spPr>
            <a:xfrm flipV="1">
              <a:off x="3954853" y="3222717"/>
              <a:ext cx="1082094" cy="1080487"/>
            </a:xfrm>
            <a:prstGeom prst="straightConnector1">
              <a:avLst/>
            </a:prstGeom>
            <a:ln>
              <a:solidFill>
                <a:schemeClr val="tx1"/>
              </a:solidFill>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31" name="Straight Arrow Connector 30"/>
            <p:cNvCxnSpPr>
              <a:stCxn id="19" idx="3"/>
              <a:endCxn id="11" idx="1"/>
            </p:cNvCxnSpPr>
            <p:nvPr/>
          </p:nvCxnSpPr>
          <p:spPr>
            <a:xfrm>
              <a:off x="3954853" y="4303204"/>
              <a:ext cx="1070686" cy="1324065"/>
            </a:xfrm>
            <a:prstGeom prst="straightConnector1">
              <a:avLst/>
            </a:prstGeom>
            <a:ln>
              <a:solidFill>
                <a:schemeClr val="tx1"/>
              </a:solidFill>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34" name="Straight Arrow Connector 33"/>
            <p:cNvCxnSpPr>
              <a:stCxn id="12" idx="3"/>
              <a:endCxn id="13" idx="1"/>
            </p:cNvCxnSpPr>
            <p:nvPr/>
          </p:nvCxnSpPr>
          <p:spPr>
            <a:xfrm>
              <a:off x="6583146" y="3222717"/>
              <a:ext cx="1146014" cy="2404552"/>
            </a:xfrm>
            <a:prstGeom prst="straightConnector1">
              <a:avLst/>
            </a:prstGeom>
            <a:ln>
              <a:solidFill>
                <a:schemeClr val="tx1"/>
              </a:solidFill>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39" name="Straight Connector 38"/>
            <p:cNvCxnSpPr>
              <a:stCxn id="11" idx="3"/>
              <a:endCxn id="41" idx="0"/>
            </p:cNvCxnSpPr>
            <p:nvPr/>
          </p:nvCxnSpPr>
          <p:spPr>
            <a:xfrm flipV="1">
              <a:off x="6511137" y="4481895"/>
              <a:ext cx="583934" cy="1145374"/>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41" name="Arc 40"/>
            <p:cNvSpPr/>
            <p:nvPr/>
          </p:nvSpPr>
          <p:spPr>
            <a:xfrm rot="14817132">
              <a:off x="7024384" y="4172406"/>
              <a:ext cx="398823" cy="360224"/>
            </a:xfrm>
            <a:prstGeom prst="arc">
              <a:avLst>
                <a:gd name="adj1" fmla="val 14874170"/>
                <a:gd name="adj2" fmla="val 0"/>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cxnSp>
          <p:nvCxnSpPr>
            <p:cNvPr id="48" name="Straight Arrow Connector 47"/>
            <p:cNvCxnSpPr>
              <a:stCxn id="41" idx="2"/>
              <a:endCxn id="14" idx="1"/>
            </p:cNvCxnSpPr>
            <p:nvPr/>
          </p:nvCxnSpPr>
          <p:spPr>
            <a:xfrm flipV="1">
              <a:off x="7145726" y="3210225"/>
              <a:ext cx="572026" cy="958799"/>
            </a:xfrm>
            <a:prstGeom prst="straightConnector1">
              <a:avLst/>
            </a:prstGeom>
            <a:ln>
              <a:solidFill>
                <a:schemeClr val="tx1"/>
              </a:solidFill>
              <a:headEnd type="none" w="med" len="med"/>
              <a:tailEnd type="arrow" w="med" len="med"/>
            </a:ln>
          </p:spPr>
          <p:style>
            <a:lnRef idx="1">
              <a:schemeClr val="accent1"/>
            </a:lnRef>
            <a:fillRef idx="0">
              <a:schemeClr val="accent1"/>
            </a:fillRef>
            <a:effectRef idx="0">
              <a:schemeClr val="accent1"/>
            </a:effectRef>
            <a:fontRef idx="minor">
              <a:schemeClr val="tx1"/>
            </a:fontRef>
          </p:style>
        </p:cxnSp>
      </p:gr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1" fill="hold" grpId="0" nodeType="clickEffect">
                                  <p:stCondLst>
                                    <p:cond delay="0"/>
                                  </p:stCondLst>
                                  <p:childTnLst>
                                    <p:set>
                                      <p:cBhvr>
                                        <p:cTn id="6" dur="1" fill="hold">
                                          <p:stCondLst>
                                            <p:cond delay="0"/>
                                          </p:stCondLst>
                                        </p:cTn>
                                        <p:tgtEl>
                                          <p:spTgt spid="18"/>
                                        </p:tgtEl>
                                        <p:attrNameLst>
                                          <p:attrName>style.visibility</p:attrName>
                                        </p:attrNameLst>
                                      </p:cBhvr>
                                      <p:to>
                                        <p:strVal val="visible"/>
                                      </p:to>
                                    </p:set>
                                    <p:animEffect transition="in" filter="wipe(up)">
                                      <p:cBhvr>
                                        <p:cTn id="7" dur="750"/>
                                        <p:tgtEl>
                                          <p:spTgt spid="18"/>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8" fill="hold" nodeType="clickEffect">
                                  <p:stCondLst>
                                    <p:cond delay="0"/>
                                  </p:stCondLst>
                                  <p:childTnLst>
                                    <p:set>
                                      <p:cBhvr>
                                        <p:cTn id="11" dur="1" fill="hold">
                                          <p:stCondLst>
                                            <p:cond delay="0"/>
                                          </p:stCondLst>
                                        </p:cTn>
                                        <p:tgtEl>
                                          <p:spTgt spid="53"/>
                                        </p:tgtEl>
                                        <p:attrNameLst>
                                          <p:attrName>style.visibility</p:attrName>
                                        </p:attrNameLst>
                                      </p:cBhvr>
                                      <p:to>
                                        <p:strVal val="visible"/>
                                      </p:to>
                                    </p:set>
                                    <p:anim calcmode="lin" valueType="num">
                                      <p:cBhvr additive="base">
                                        <p:cTn id="12" dur="750" fill="hold"/>
                                        <p:tgtEl>
                                          <p:spTgt spid="53"/>
                                        </p:tgtEl>
                                        <p:attrNameLst>
                                          <p:attrName>ppt_x</p:attrName>
                                        </p:attrNameLst>
                                      </p:cBhvr>
                                      <p:tavLst>
                                        <p:tav tm="0">
                                          <p:val>
                                            <p:strVal val="0-#ppt_w/2"/>
                                          </p:val>
                                        </p:tav>
                                        <p:tav tm="100000">
                                          <p:val>
                                            <p:strVal val="#ppt_x"/>
                                          </p:val>
                                        </p:tav>
                                      </p:tavLst>
                                    </p:anim>
                                    <p:anim calcmode="lin" valueType="num">
                                      <p:cBhvr additive="base">
                                        <p:cTn id="13" dur="750" fill="hold"/>
                                        <p:tgtEl>
                                          <p:spTgt spid="53"/>
                                        </p:tgtEl>
                                        <p:attrNameLst>
                                          <p:attrName>ppt_y</p:attrName>
                                        </p:attrNameLst>
                                      </p:cBhvr>
                                      <p:tavLst>
                                        <p:tav tm="0">
                                          <p:val>
                                            <p:strVal val="#ppt_y"/>
                                          </p:val>
                                        </p:tav>
                                        <p:tav tm="100000">
                                          <p:val>
                                            <p:strVal val="#ppt_y"/>
                                          </p:val>
                                        </p:tav>
                                      </p:tavLst>
                                    </p:anim>
                                  </p:childTnLst>
                                </p:cTn>
                              </p:par>
                            </p:childTnLst>
                          </p:cTn>
                        </p:par>
                      </p:childTnLst>
                    </p:cTn>
                  </p:par>
                  <p:par>
                    <p:cTn id="14" fill="hold">
                      <p:stCondLst>
                        <p:cond delay="indefinite"/>
                      </p:stCondLst>
                      <p:childTnLst>
                        <p:par>
                          <p:cTn id="15" fill="hold">
                            <p:stCondLst>
                              <p:cond delay="0"/>
                            </p:stCondLst>
                            <p:childTnLst>
                              <p:par>
                                <p:cTn id="16" presetID="22" presetClass="entr" presetSubtype="1" fill="hold" nodeType="clickEffect">
                                  <p:stCondLst>
                                    <p:cond delay="0"/>
                                  </p:stCondLst>
                                  <p:childTnLst>
                                    <p:set>
                                      <p:cBhvr>
                                        <p:cTn id="17" dur="1" fill="hold">
                                          <p:stCondLst>
                                            <p:cond delay="0"/>
                                          </p:stCondLst>
                                        </p:cTn>
                                        <p:tgtEl>
                                          <p:spTgt spid="2"/>
                                        </p:tgtEl>
                                        <p:attrNameLst>
                                          <p:attrName>style.visibility</p:attrName>
                                        </p:attrNameLst>
                                      </p:cBhvr>
                                      <p:to>
                                        <p:strVal val="visible"/>
                                      </p:to>
                                    </p:set>
                                    <p:animEffect transition="in" filter="wipe(up)">
                                      <p:cBhvr>
                                        <p:cTn id="18"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8" grpId="0" animBg="1"/>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BF86085EB6EF8A468533B5E264E46EF1" ma:contentTypeVersion="0" ma:contentTypeDescription="Create a new document." ma:contentTypeScope="" ma:versionID="0ff94189cd42df72cdfb57eaf031f651">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AAB96C09-A949-43DF-A694-AEDE733D1E96}">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2.xml><?xml version="1.0" encoding="utf-8"?>
<ds:datastoreItem xmlns:ds="http://schemas.openxmlformats.org/officeDocument/2006/customXml" ds:itemID="{4171B7D2-D511-491E-9212-F5719F951AA3}">
  <ds:schemaRefs>
    <ds:schemaRef ds:uri="http://www.w3.org/XML/1998/namespace"/>
    <ds:schemaRef ds:uri="http://purl.org/dc/dcmitype/"/>
    <ds:schemaRef ds:uri="http://purl.org/dc/terms/"/>
    <ds:schemaRef ds:uri="http://schemas.microsoft.com/office/2006/documentManagement/types"/>
    <ds:schemaRef ds:uri="http://schemas.microsoft.com/office/2006/metadata/properties"/>
    <ds:schemaRef ds:uri="http://purl.org/dc/elements/1.1/"/>
    <ds:schemaRef ds:uri="http://schemas.microsoft.com/office/infopath/2007/PartnerControls"/>
    <ds:schemaRef ds:uri="http://schemas.openxmlformats.org/package/2006/metadata/core-properties"/>
  </ds:schemaRefs>
</ds:datastoreItem>
</file>

<file path=customXml/itemProps3.xml><?xml version="1.0" encoding="utf-8"?>
<ds:datastoreItem xmlns:ds="http://schemas.openxmlformats.org/officeDocument/2006/customXml" ds:itemID="{6DDC6856-B350-4251-B676-06C21BC14B79}">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1463</TotalTime>
  <Words>1602</Words>
  <Application>Microsoft Office PowerPoint</Application>
  <PresentationFormat>On-screen Show (4:3)</PresentationFormat>
  <Paragraphs>499</Paragraphs>
  <Slides>24</Slides>
  <Notes>3</Notes>
  <HiddenSlides>0</HiddenSlides>
  <MMClips>0</MMClips>
  <ScaleCrop>false</ScaleCrop>
  <HeadingPairs>
    <vt:vector size="6" baseType="variant">
      <vt:variant>
        <vt:lpstr>Theme</vt:lpstr>
      </vt:variant>
      <vt:variant>
        <vt:i4>1</vt:i4>
      </vt:variant>
      <vt:variant>
        <vt:lpstr>Embedded OLE Servers</vt:lpstr>
      </vt:variant>
      <vt:variant>
        <vt:i4>2</vt:i4>
      </vt:variant>
      <vt:variant>
        <vt:lpstr>Slide Titles</vt:lpstr>
      </vt:variant>
      <vt:variant>
        <vt:i4>24</vt:i4>
      </vt:variant>
    </vt:vector>
  </HeadingPairs>
  <TitlesOfParts>
    <vt:vector size="27" baseType="lpstr">
      <vt:lpstr>Office Theme</vt:lpstr>
      <vt:lpstr>Equation</vt:lpstr>
      <vt:lpstr>Worksheet</vt:lpstr>
      <vt:lpstr> Time Planning and Control  Precedence Diagram</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Example 2</vt:lpstr>
      <vt:lpstr>Example 2</vt:lpstr>
      <vt:lpstr>Example 2</vt:lpstr>
      <vt:lpstr>Slide 20</vt:lpstr>
      <vt:lpstr>Slide 21</vt:lpstr>
      <vt:lpstr>Slide 22</vt:lpstr>
      <vt:lpstr>Slide 23</vt:lpstr>
      <vt:lpstr>Slide 24</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Dr-Emad</dc:creator>
  <cp:lastModifiedBy>user</cp:lastModifiedBy>
  <cp:revision>122</cp:revision>
  <cp:lastPrinted>2013-06-16T02:15:55Z</cp:lastPrinted>
  <dcterms:created xsi:type="dcterms:W3CDTF">2013-02-16T09:02:42Z</dcterms:created>
  <dcterms:modified xsi:type="dcterms:W3CDTF">2014-11-20T10:41:41Z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0x010100BF86085EB6EF8A468533B5E264E46EF1</vt:lpwstr>
  </property>
</Properties>
</file>

<file path=docProps/thumbnail.jpeg>
</file>