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4" r:id="rId3"/>
    <p:sldId id="273" r:id="rId4"/>
    <p:sldId id="259" r:id="rId5"/>
    <p:sldId id="260" r:id="rId6"/>
    <p:sldId id="276" r:id="rId7"/>
    <p:sldId id="262" r:id="rId8"/>
    <p:sldId id="263" r:id="rId9"/>
    <p:sldId id="277"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7" d="100"/>
          <a:sy n="67" d="100"/>
        </p:scale>
        <p:origin x="-61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6FF6AF12-3C71-4EE4-AE15-6940A176B1BD}" type="datetimeFigureOut">
              <a:rPr lang="ar-SA" smtClean="0"/>
              <a:t>25/06/35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77C7F20-8E8F-4CA5-9693-C13395557546}" type="slidenum">
              <a:rPr lang="ar-SA" smtClean="0"/>
              <a:t>‹#›</a:t>
            </a:fld>
            <a:endParaRPr lang="ar-SA"/>
          </a:p>
        </p:txBody>
      </p:sp>
    </p:spTree>
    <p:extLst>
      <p:ext uri="{BB962C8B-B14F-4D97-AF65-F5344CB8AC3E}">
        <p14:creationId xmlns:p14="http://schemas.microsoft.com/office/powerpoint/2010/main" val="2238376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FF6AF12-3C71-4EE4-AE15-6940A176B1BD}" type="datetimeFigureOut">
              <a:rPr lang="ar-SA" smtClean="0"/>
              <a:t>25/06/35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77C7F20-8E8F-4CA5-9693-C13395557546}" type="slidenum">
              <a:rPr lang="ar-SA" smtClean="0"/>
              <a:t>‹#›</a:t>
            </a:fld>
            <a:endParaRPr lang="ar-SA"/>
          </a:p>
        </p:txBody>
      </p:sp>
    </p:spTree>
    <p:extLst>
      <p:ext uri="{BB962C8B-B14F-4D97-AF65-F5344CB8AC3E}">
        <p14:creationId xmlns:p14="http://schemas.microsoft.com/office/powerpoint/2010/main" val="3620201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FF6AF12-3C71-4EE4-AE15-6940A176B1BD}" type="datetimeFigureOut">
              <a:rPr lang="ar-SA" smtClean="0"/>
              <a:t>25/06/35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77C7F20-8E8F-4CA5-9693-C13395557546}" type="slidenum">
              <a:rPr lang="ar-SA" smtClean="0"/>
              <a:t>‹#›</a:t>
            </a:fld>
            <a:endParaRPr lang="ar-SA"/>
          </a:p>
        </p:txBody>
      </p:sp>
    </p:spTree>
    <p:extLst>
      <p:ext uri="{BB962C8B-B14F-4D97-AF65-F5344CB8AC3E}">
        <p14:creationId xmlns:p14="http://schemas.microsoft.com/office/powerpoint/2010/main" val="4236893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FF6AF12-3C71-4EE4-AE15-6940A176B1BD}" type="datetimeFigureOut">
              <a:rPr lang="ar-SA" smtClean="0"/>
              <a:t>25/06/35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77C7F20-8E8F-4CA5-9693-C13395557546}" type="slidenum">
              <a:rPr lang="ar-SA" smtClean="0"/>
              <a:t>‹#›</a:t>
            </a:fld>
            <a:endParaRPr lang="ar-SA"/>
          </a:p>
        </p:txBody>
      </p:sp>
    </p:spTree>
    <p:extLst>
      <p:ext uri="{BB962C8B-B14F-4D97-AF65-F5344CB8AC3E}">
        <p14:creationId xmlns:p14="http://schemas.microsoft.com/office/powerpoint/2010/main" val="709589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FF6AF12-3C71-4EE4-AE15-6940A176B1BD}" type="datetimeFigureOut">
              <a:rPr lang="ar-SA" smtClean="0"/>
              <a:t>25/06/35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77C7F20-8E8F-4CA5-9693-C13395557546}" type="slidenum">
              <a:rPr lang="ar-SA" smtClean="0"/>
              <a:t>‹#›</a:t>
            </a:fld>
            <a:endParaRPr lang="ar-SA"/>
          </a:p>
        </p:txBody>
      </p:sp>
    </p:spTree>
    <p:extLst>
      <p:ext uri="{BB962C8B-B14F-4D97-AF65-F5344CB8AC3E}">
        <p14:creationId xmlns:p14="http://schemas.microsoft.com/office/powerpoint/2010/main" val="563285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6FF6AF12-3C71-4EE4-AE15-6940A176B1BD}" type="datetimeFigureOut">
              <a:rPr lang="ar-SA" smtClean="0"/>
              <a:t>25/06/35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77C7F20-8E8F-4CA5-9693-C13395557546}" type="slidenum">
              <a:rPr lang="ar-SA" smtClean="0"/>
              <a:t>‹#›</a:t>
            </a:fld>
            <a:endParaRPr lang="ar-SA"/>
          </a:p>
        </p:txBody>
      </p:sp>
    </p:spTree>
    <p:extLst>
      <p:ext uri="{BB962C8B-B14F-4D97-AF65-F5344CB8AC3E}">
        <p14:creationId xmlns:p14="http://schemas.microsoft.com/office/powerpoint/2010/main" val="3689329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FF6AF12-3C71-4EE4-AE15-6940A176B1BD}" type="datetimeFigureOut">
              <a:rPr lang="ar-SA" smtClean="0"/>
              <a:t>25/06/35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77C7F20-8E8F-4CA5-9693-C13395557546}" type="slidenum">
              <a:rPr lang="ar-SA" smtClean="0"/>
              <a:t>‹#›</a:t>
            </a:fld>
            <a:endParaRPr lang="ar-SA"/>
          </a:p>
        </p:txBody>
      </p:sp>
    </p:spTree>
    <p:extLst>
      <p:ext uri="{BB962C8B-B14F-4D97-AF65-F5344CB8AC3E}">
        <p14:creationId xmlns:p14="http://schemas.microsoft.com/office/powerpoint/2010/main" val="1260988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FF6AF12-3C71-4EE4-AE15-6940A176B1BD}" type="datetimeFigureOut">
              <a:rPr lang="ar-SA" smtClean="0"/>
              <a:t>25/06/35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77C7F20-8E8F-4CA5-9693-C13395557546}" type="slidenum">
              <a:rPr lang="ar-SA" smtClean="0"/>
              <a:t>‹#›</a:t>
            </a:fld>
            <a:endParaRPr lang="ar-SA"/>
          </a:p>
        </p:txBody>
      </p:sp>
    </p:spTree>
    <p:extLst>
      <p:ext uri="{BB962C8B-B14F-4D97-AF65-F5344CB8AC3E}">
        <p14:creationId xmlns:p14="http://schemas.microsoft.com/office/powerpoint/2010/main" val="2284994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FF6AF12-3C71-4EE4-AE15-6940A176B1BD}" type="datetimeFigureOut">
              <a:rPr lang="ar-SA" smtClean="0"/>
              <a:t>25/06/35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77C7F20-8E8F-4CA5-9693-C13395557546}" type="slidenum">
              <a:rPr lang="ar-SA" smtClean="0"/>
              <a:t>‹#›</a:t>
            </a:fld>
            <a:endParaRPr lang="ar-SA"/>
          </a:p>
        </p:txBody>
      </p:sp>
    </p:spTree>
    <p:extLst>
      <p:ext uri="{BB962C8B-B14F-4D97-AF65-F5344CB8AC3E}">
        <p14:creationId xmlns:p14="http://schemas.microsoft.com/office/powerpoint/2010/main" val="4075037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FF6AF12-3C71-4EE4-AE15-6940A176B1BD}" type="datetimeFigureOut">
              <a:rPr lang="ar-SA" smtClean="0"/>
              <a:t>25/06/35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77C7F20-8E8F-4CA5-9693-C13395557546}" type="slidenum">
              <a:rPr lang="ar-SA" smtClean="0"/>
              <a:t>‹#›</a:t>
            </a:fld>
            <a:endParaRPr lang="ar-SA"/>
          </a:p>
        </p:txBody>
      </p:sp>
    </p:spTree>
    <p:extLst>
      <p:ext uri="{BB962C8B-B14F-4D97-AF65-F5344CB8AC3E}">
        <p14:creationId xmlns:p14="http://schemas.microsoft.com/office/powerpoint/2010/main" val="665972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FF6AF12-3C71-4EE4-AE15-6940A176B1BD}" type="datetimeFigureOut">
              <a:rPr lang="ar-SA" smtClean="0"/>
              <a:t>25/06/35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77C7F20-8E8F-4CA5-9693-C13395557546}" type="slidenum">
              <a:rPr lang="ar-SA" smtClean="0"/>
              <a:t>‹#›</a:t>
            </a:fld>
            <a:endParaRPr lang="ar-SA"/>
          </a:p>
        </p:txBody>
      </p:sp>
    </p:spTree>
    <p:extLst>
      <p:ext uri="{BB962C8B-B14F-4D97-AF65-F5344CB8AC3E}">
        <p14:creationId xmlns:p14="http://schemas.microsoft.com/office/powerpoint/2010/main" val="1083407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FF6AF12-3C71-4EE4-AE15-6940A176B1BD}" type="datetimeFigureOut">
              <a:rPr lang="ar-SA" smtClean="0"/>
              <a:t>25/06/35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77C7F20-8E8F-4CA5-9693-C13395557546}" type="slidenum">
              <a:rPr lang="ar-SA" smtClean="0"/>
              <a:t>‹#›</a:t>
            </a:fld>
            <a:endParaRPr lang="ar-SA"/>
          </a:p>
        </p:txBody>
      </p:sp>
    </p:spTree>
    <p:extLst>
      <p:ext uri="{BB962C8B-B14F-4D97-AF65-F5344CB8AC3E}">
        <p14:creationId xmlns:p14="http://schemas.microsoft.com/office/powerpoint/2010/main" val="1625577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9891" cy="6853587"/>
          </a:xfrm>
          <a:prstGeom prst="rect">
            <a:avLst/>
          </a:prstGeom>
        </p:spPr>
      </p:pic>
      <p:sp>
        <p:nvSpPr>
          <p:cNvPr id="3" name="عنوان فرعي 2"/>
          <p:cNvSpPr>
            <a:spLocks noGrp="1"/>
          </p:cNvSpPr>
          <p:nvPr>
            <p:ph type="subTitle" idx="1"/>
          </p:nvPr>
        </p:nvSpPr>
        <p:spPr>
          <a:xfrm>
            <a:off x="251520" y="216024"/>
            <a:ext cx="8892480" cy="6525344"/>
          </a:xfrm>
        </p:spPr>
        <p:txBody>
          <a:bodyPr>
            <a:normAutofit fontScale="92500" lnSpcReduction="20000"/>
          </a:bodyPr>
          <a:lstStyle/>
          <a:p>
            <a:r>
              <a:rPr lang="en-US" dirty="0" smtClean="0">
                <a:solidFill>
                  <a:schemeClr val="tx2">
                    <a:lumMod val="75000"/>
                  </a:schemeClr>
                </a:solidFill>
              </a:rPr>
              <a:t>TOPIC ( 6 )</a:t>
            </a:r>
          </a:p>
          <a:p>
            <a:r>
              <a:rPr lang="en-US" u="sng" dirty="0" smtClean="0">
                <a:solidFill>
                  <a:srgbClr val="FF0000"/>
                </a:solidFill>
              </a:rPr>
              <a:t>COMPUTERS MAKE THE WORLD</a:t>
            </a:r>
          </a:p>
          <a:p>
            <a:r>
              <a:rPr lang="en-US" u="sng" dirty="0" smtClean="0">
                <a:solidFill>
                  <a:srgbClr val="FF0000"/>
                </a:solidFill>
              </a:rPr>
              <a:t>SMALLER AND SMARTER</a:t>
            </a:r>
          </a:p>
          <a:p>
            <a:r>
              <a:rPr lang="en-US" dirty="0" smtClean="0">
                <a:solidFill>
                  <a:schemeClr val="tx2">
                    <a:lumMod val="75000"/>
                  </a:schemeClr>
                </a:solidFill>
              </a:rPr>
              <a:t>The ability of tiny computing devices to control complex</a:t>
            </a:r>
          </a:p>
          <a:p>
            <a:r>
              <a:rPr lang="en-US" dirty="0" smtClean="0">
                <a:solidFill>
                  <a:schemeClr val="tx2">
                    <a:lumMod val="75000"/>
                  </a:schemeClr>
                </a:solidFill>
              </a:rPr>
              <a:t>operations has transformed the way many tasks are performed, </a:t>
            </a:r>
            <a:r>
              <a:rPr lang="en-US" dirty="0" smtClean="0">
                <a:solidFill>
                  <a:schemeClr val="tx2">
                    <a:lumMod val="75000"/>
                  </a:schemeClr>
                </a:solidFill>
              </a:rPr>
              <a:t>ranging</a:t>
            </a:r>
            <a:r>
              <a:rPr lang="en-US" dirty="0">
                <a:solidFill>
                  <a:schemeClr val="tx2">
                    <a:lumMod val="75000"/>
                  </a:schemeClr>
                </a:solidFill>
              </a:rPr>
              <a:t> </a:t>
            </a:r>
            <a:r>
              <a:rPr lang="en-US" dirty="0" smtClean="0">
                <a:solidFill>
                  <a:schemeClr val="tx2">
                    <a:lumMod val="75000"/>
                  </a:schemeClr>
                </a:solidFill>
              </a:rPr>
              <a:t>                                                             </a:t>
            </a:r>
            <a:endParaRPr lang="en-US" dirty="0" smtClean="0">
              <a:solidFill>
                <a:schemeClr val="tx2">
                  <a:lumMod val="75000"/>
                </a:schemeClr>
              </a:solidFill>
            </a:endParaRPr>
          </a:p>
          <a:p>
            <a:r>
              <a:rPr lang="en-US" dirty="0" smtClean="0">
                <a:solidFill>
                  <a:schemeClr val="tx2">
                    <a:lumMod val="75000"/>
                  </a:schemeClr>
                </a:solidFill>
              </a:rPr>
              <a:t>from scientific research to producing consumer products. Tiny</a:t>
            </a:r>
          </a:p>
          <a:p>
            <a:r>
              <a:rPr lang="en-US" dirty="0" smtClean="0">
                <a:solidFill>
                  <a:schemeClr val="tx2">
                    <a:lumMod val="75000"/>
                  </a:schemeClr>
                </a:solidFill>
              </a:rPr>
              <a:t>'computers </a:t>
            </a:r>
            <a:r>
              <a:rPr lang="en-US" dirty="0" smtClean="0">
                <a:solidFill>
                  <a:schemeClr val="tx2">
                    <a:lumMod val="75000"/>
                  </a:schemeClr>
                </a:solidFill>
              </a:rPr>
              <a:t>on a chip' are used in medical equipment, home appliances,</a:t>
            </a:r>
          </a:p>
          <a:p>
            <a:r>
              <a:rPr lang="en-US" dirty="0" smtClean="0">
                <a:solidFill>
                  <a:schemeClr val="tx2">
                    <a:lumMod val="75000"/>
                  </a:schemeClr>
                </a:solidFill>
              </a:rPr>
              <a:t>cars and toys. Workers use handheld computing devices to collect data</a:t>
            </a:r>
          </a:p>
          <a:p>
            <a:r>
              <a:rPr lang="en-US" dirty="0" smtClean="0">
                <a:solidFill>
                  <a:schemeClr val="tx2">
                    <a:lumMod val="75000"/>
                  </a:schemeClr>
                </a:solidFill>
              </a:rPr>
              <a:t>at a customer site, to generate forms, to control inventory, and to serve</a:t>
            </a:r>
          </a:p>
          <a:p>
            <a:r>
              <a:rPr lang="en-US" dirty="0" smtClean="0">
                <a:solidFill>
                  <a:schemeClr val="tx2">
                    <a:lumMod val="75000"/>
                  </a:schemeClr>
                </a:solidFill>
              </a:rPr>
              <a:t>as desktop organizers</a:t>
            </a:r>
            <a:r>
              <a:rPr lang="en-US" dirty="0" smtClean="0"/>
              <a:t>.</a:t>
            </a:r>
            <a:endParaRPr lang="ar-SA" dirty="0"/>
          </a:p>
        </p:txBody>
      </p:sp>
    </p:spTree>
    <p:extLst>
      <p:ext uri="{BB962C8B-B14F-4D97-AF65-F5344CB8AC3E}">
        <p14:creationId xmlns:p14="http://schemas.microsoft.com/office/powerpoint/2010/main" val="12362367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3586"/>
          </a:xfrm>
          <a:prstGeom prst="rect">
            <a:avLst/>
          </a:prstGeom>
        </p:spPr>
      </p:pic>
      <p:sp>
        <p:nvSpPr>
          <p:cNvPr id="3" name="عنصر نائب للمحتوى 2"/>
          <p:cNvSpPr>
            <a:spLocks noGrp="1"/>
          </p:cNvSpPr>
          <p:nvPr>
            <p:ph idx="1"/>
          </p:nvPr>
        </p:nvSpPr>
        <p:spPr>
          <a:xfrm>
            <a:off x="323528" y="692696"/>
            <a:ext cx="8712968" cy="5760640"/>
          </a:xfrm>
        </p:spPr>
        <p:txBody>
          <a:bodyPr>
            <a:normAutofit/>
          </a:bodyPr>
          <a:lstStyle/>
          <a:p>
            <a:pPr marL="0" indent="0" algn="l">
              <a:buNone/>
            </a:pPr>
            <a:r>
              <a:rPr lang="en-US" dirty="0">
                <a:solidFill>
                  <a:schemeClr val="tx2">
                    <a:lumMod val="75000"/>
                  </a:schemeClr>
                </a:solidFill>
              </a:rPr>
              <a:t>Not only is computing equipment getting </a:t>
            </a:r>
          </a:p>
          <a:p>
            <a:pPr marL="0" indent="0" algn="l">
              <a:buNone/>
            </a:pPr>
            <a:r>
              <a:rPr lang="en-US" dirty="0">
                <a:solidFill>
                  <a:schemeClr val="tx2">
                    <a:lumMod val="75000"/>
                  </a:schemeClr>
                </a:solidFill>
              </a:rPr>
              <a:t>smaller, it is </a:t>
            </a:r>
            <a:r>
              <a:rPr lang="en-US" dirty="0" err="1" smtClean="0">
                <a:solidFill>
                  <a:schemeClr val="tx2">
                    <a:lumMod val="75000"/>
                  </a:schemeClr>
                </a:solidFill>
              </a:rPr>
              <a:t>gettingmore</a:t>
            </a:r>
            <a:r>
              <a:rPr lang="en-US" dirty="0" smtClean="0">
                <a:solidFill>
                  <a:schemeClr val="tx2">
                    <a:lumMod val="75000"/>
                  </a:schemeClr>
                </a:solidFill>
              </a:rPr>
              <a:t> </a:t>
            </a:r>
            <a:r>
              <a:rPr lang="en-US" dirty="0">
                <a:solidFill>
                  <a:schemeClr val="tx2">
                    <a:lumMod val="75000"/>
                  </a:schemeClr>
                </a:solidFill>
              </a:rPr>
              <a:t>sophisticated. Computers are part of many machines and devices</a:t>
            </a:r>
          </a:p>
          <a:p>
            <a:pPr marL="0" indent="0" algn="l">
              <a:buNone/>
            </a:pPr>
            <a:r>
              <a:rPr lang="en-US" dirty="0">
                <a:solidFill>
                  <a:schemeClr val="tx2">
                    <a:lumMod val="75000"/>
                  </a:schemeClr>
                </a:solidFill>
              </a:rPr>
              <a:t>that once required continual human supervision and control. </a:t>
            </a:r>
            <a:r>
              <a:rPr lang="en-US" dirty="0" err="1" smtClean="0">
                <a:solidFill>
                  <a:schemeClr val="tx2">
                    <a:lumMod val="75000"/>
                  </a:schemeClr>
                </a:solidFill>
              </a:rPr>
              <a:t>Today,computers</a:t>
            </a:r>
            <a:r>
              <a:rPr lang="en-US" dirty="0" smtClean="0">
                <a:solidFill>
                  <a:schemeClr val="tx2">
                    <a:lumMod val="75000"/>
                  </a:schemeClr>
                </a:solidFill>
              </a:rPr>
              <a:t> </a:t>
            </a:r>
            <a:r>
              <a:rPr lang="en-US" dirty="0">
                <a:solidFill>
                  <a:schemeClr val="tx2">
                    <a:lumMod val="75000"/>
                  </a:schemeClr>
                </a:solidFill>
              </a:rPr>
              <a:t>in security systems result in safer environments, computers in</a:t>
            </a:r>
          </a:p>
          <a:p>
            <a:pPr marL="0" indent="0" algn="l">
              <a:buNone/>
            </a:pPr>
            <a:r>
              <a:rPr lang="en-US" dirty="0">
                <a:solidFill>
                  <a:schemeClr val="tx2">
                    <a:lumMod val="75000"/>
                  </a:schemeClr>
                </a:solidFill>
              </a:rPr>
              <a:t>cars improve energy efficiency, and computers in phones </a:t>
            </a:r>
            <a:r>
              <a:rPr lang="en-US" dirty="0" err="1" smtClean="0">
                <a:solidFill>
                  <a:schemeClr val="tx2">
                    <a:lumMod val="75000"/>
                  </a:schemeClr>
                </a:solidFill>
              </a:rPr>
              <a:t>providefeatures</a:t>
            </a:r>
            <a:r>
              <a:rPr lang="en-US" dirty="0" smtClean="0">
                <a:solidFill>
                  <a:schemeClr val="tx2">
                    <a:lumMod val="75000"/>
                  </a:schemeClr>
                </a:solidFill>
              </a:rPr>
              <a:t> </a:t>
            </a:r>
            <a:r>
              <a:rPr lang="en-US" dirty="0">
                <a:solidFill>
                  <a:schemeClr val="tx2">
                    <a:lumMod val="75000"/>
                  </a:schemeClr>
                </a:solidFill>
              </a:rPr>
              <a:t>such as call forwarding, call monitoring, and call answering</a:t>
            </a:r>
            <a:endParaRPr lang="ar-SA" dirty="0">
              <a:solidFill>
                <a:schemeClr val="tx2">
                  <a:lumMod val="75000"/>
                </a:schemeClr>
              </a:solidFill>
            </a:endParaRPr>
          </a:p>
        </p:txBody>
      </p:sp>
    </p:spTree>
    <p:extLst>
      <p:ext uri="{BB962C8B-B14F-4D97-AF65-F5344CB8AC3E}">
        <p14:creationId xmlns:p14="http://schemas.microsoft.com/office/powerpoint/2010/main" val="1619242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06"/>
            <a:ext cx="9144000" cy="6862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لمحتوى 2"/>
          <p:cNvSpPr>
            <a:spLocks noGrp="1"/>
          </p:cNvSpPr>
          <p:nvPr>
            <p:ph idx="1"/>
          </p:nvPr>
        </p:nvSpPr>
        <p:spPr>
          <a:xfrm>
            <a:off x="179512" y="188640"/>
            <a:ext cx="8640960" cy="6552728"/>
          </a:xfrm>
        </p:spPr>
        <p:txBody>
          <a:bodyPr>
            <a:normAutofit/>
          </a:bodyPr>
          <a:lstStyle/>
          <a:p>
            <a:pPr marL="0" indent="0" algn="l">
              <a:buNone/>
            </a:pPr>
            <a:r>
              <a:rPr lang="en-US" dirty="0">
                <a:solidFill>
                  <a:schemeClr val="tx2">
                    <a:lumMod val="75000"/>
                  </a:schemeClr>
                </a:solidFill>
              </a:rPr>
              <a:t>These smart machines are designed to take over some of the </a:t>
            </a:r>
            <a:r>
              <a:rPr lang="en-US" dirty="0" err="1" smtClean="0">
                <a:solidFill>
                  <a:schemeClr val="tx2">
                    <a:lumMod val="75000"/>
                  </a:schemeClr>
                </a:solidFill>
              </a:rPr>
              <a:t>basictasks</a:t>
            </a:r>
            <a:r>
              <a:rPr lang="en-US" dirty="0" smtClean="0">
                <a:solidFill>
                  <a:schemeClr val="tx2">
                    <a:lumMod val="75000"/>
                  </a:schemeClr>
                </a:solidFill>
              </a:rPr>
              <a:t> </a:t>
            </a:r>
            <a:r>
              <a:rPr lang="en-US" dirty="0">
                <a:solidFill>
                  <a:schemeClr val="tx2">
                    <a:lumMod val="75000"/>
                  </a:schemeClr>
                </a:solidFill>
              </a:rPr>
              <a:t>previously performed by people; by so doing, they make life a </a:t>
            </a:r>
            <a:r>
              <a:rPr lang="en-US" dirty="0" err="1" smtClean="0">
                <a:solidFill>
                  <a:schemeClr val="tx2">
                    <a:lumMod val="75000"/>
                  </a:schemeClr>
                </a:solidFill>
              </a:rPr>
              <a:t>littleeasier</a:t>
            </a:r>
            <a:r>
              <a:rPr lang="en-US" dirty="0" smtClean="0">
                <a:solidFill>
                  <a:schemeClr val="tx2">
                    <a:lumMod val="75000"/>
                  </a:schemeClr>
                </a:solidFill>
              </a:rPr>
              <a:t> </a:t>
            </a:r>
            <a:r>
              <a:rPr lang="en-US" dirty="0">
                <a:solidFill>
                  <a:schemeClr val="tx2">
                    <a:lumMod val="75000"/>
                  </a:schemeClr>
                </a:solidFill>
              </a:rPr>
              <a:t>and a little more pleasant. Smart cards store vital </a:t>
            </a:r>
            <a:r>
              <a:rPr lang="en-US" dirty="0" err="1" smtClean="0">
                <a:solidFill>
                  <a:schemeClr val="tx2">
                    <a:lumMod val="75000"/>
                  </a:schemeClr>
                </a:solidFill>
              </a:rPr>
              <a:t>informationsuch</a:t>
            </a:r>
            <a:r>
              <a:rPr lang="en-US" dirty="0" smtClean="0">
                <a:solidFill>
                  <a:schemeClr val="tx2">
                    <a:lumMod val="75000"/>
                  </a:schemeClr>
                </a:solidFill>
              </a:rPr>
              <a:t> </a:t>
            </a:r>
            <a:r>
              <a:rPr lang="en-US" dirty="0">
                <a:solidFill>
                  <a:schemeClr val="tx2">
                    <a:lumMod val="75000"/>
                  </a:schemeClr>
                </a:solidFill>
              </a:rPr>
              <a:t>as health records, drivers' licenses, </a:t>
            </a:r>
            <a:r>
              <a:rPr lang="en-US" dirty="0" err="1" smtClean="0">
                <a:solidFill>
                  <a:schemeClr val="tx2">
                    <a:lumMod val="75000"/>
                  </a:schemeClr>
                </a:solidFill>
              </a:rPr>
              <a:t>bankbalances</a:t>
            </a:r>
            <a:r>
              <a:rPr lang="en-US" dirty="0">
                <a:solidFill>
                  <a:schemeClr val="tx2">
                    <a:lumMod val="75000"/>
                  </a:schemeClr>
                </a:solidFill>
              </a:rPr>
              <a:t>, and so </a:t>
            </a:r>
            <a:r>
              <a:rPr lang="en-US" dirty="0" err="1" smtClean="0">
                <a:solidFill>
                  <a:schemeClr val="tx2">
                    <a:lumMod val="75000"/>
                  </a:schemeClr>
                </a:solidFill>
              </a:rPr>
              <a:t>on.Smart</a:t>
            </a:r>
            <a:r>
              <a:rPr lang="en-US" dirty="0" smtClean="0">
                <a:solidFill>
                  <a:schemeClr val="tx2">
                    <a:lumMod val="75000"/>
                  </a:schemeClr>
                </a:solidFill>
              </a:rPr>
              <a:t> </a:t>
            </a:r>
            <a:r>
              <a:rPr lang="en-US" dirty="0">
                <a:solidFill>
                  <a:schemeClr val="tx2">
                    <a:lumMod val="75000"/>
                  </a:schemeClr>
                </a:solidFill>
              </a:rPr>
              <a:t>phones, cars, and appliances with built in computers can be</a:t>
            </a:r>
          </a:p>
          <a:p>
            <a:pPr marL="0" indent="0" algn="l">
              <a:buNone/>
            </a:pPr>
            <a:r>
              <a:rPr lang="en-US" dirty="0">
                <a:solidFill>
                  <a:schemeClr val="tx2">
                    <a:lumMod val="75000"/>
                  </a:schemeClr>
                </a:solidFill>
              </a:rPr>
              <a:t>programmed to better meet individual needs. A smart house has a </a:t>
            </a:r>
            <a:r>
              <a:rPr lang="en-US" dirty="0" err="1" smtClean="0">
                <a:solidFill>
                  <a:schemeClr val="tx2">
                    <a:lumMod val="75000"/>
                  </a:schemeClr>
                </a:solidFill>
              </a:rPr>
              <a:t>builtinmonitoring</a:t>
            </a:r>
            <a:r>
              <a:rPr lang="en-US" dirty="0" smtClean="0">
                <a:solidFill>
                  <a:schemeClr val="tx2">
                    <a:lumMod val="75000"/>
                  </a:schemeClr>
                </a:solidFill>
              </a:rPr>
              <a:t> </a:t>
            </a:r>
            <a:r>
              <a:rPr lang="en-US" dirty="0">
                <a:solidFill>
                  <a:schemeClr val="tx2">
                    <a:lumMod val="75000"/>
                  </a:schemeClr>
                </a:solidFill>
              </a:rPr>
              <a:t>system that can turn lights on and off, open and close</a:t>
            </a:r>
          </a:p>
          <a:p>
            <a:pPr marL="0" indent="0" algn="l">
              <a:buNone/>
            </a:pPr>
            <a:r>
              <a:rPr lang="en-US" dirty="0">
                <a:solidFill>
                  <a:schemeClr val="tx2">
                    <a:lumMod val="75000"/>
                  </a:schemeClr>
                </a:solidFill>
              </a:rPr>
              <a:t>windows, operate the oven, and more</a:t>
            </a:r>
          </a:p>
          <a:p>
            <a:pPr marL="0" indent="0" algn="l">
              <a:buNone/>
            </a:pPr>
            <a:endParaRPr lang="ar-SA" dirty="0">
              <a:solidFill>
                <a:schemeClr val="tx2">
                  <a:lumMod val="75000"/>
                </a:schemeClr>
              </a:solidFill>
            </a:endParaRPr>
          </a:p>
        </p:txBody>
      </p:sp>
    </p:spTree>
    <p:extLst>
      <p:ext uri="{BB962C8B-B14F-4D97-AF65-F5344CB8AC3E}">
        <p14:creationId xmlns:p14="http://schemas.microsoft.com/office/powerpoint/2010/main" val="22856713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16"/>
            <a:ext cx="9144000" cy="6862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وان 1"/>
          <p:cNvSpPr>
            <a:spLocks noGrp="1"/>
          </p:cNvSpPr>
          <p:nvPr>
            <p:ph type="title"/>
          </p:nvPr>
        </p:nvSpPr>
        <p:spPr>
          <a:xfrm>
            <a:off x="251520" y="260648"/>
            <a:ext cx="8435280" cy="6408712"/>
          </a:xfrm>
        </p:spPr>
        <p:txBody>
          <a:bodyPr>
            <a:noAutofit/>
          </a:bodyPr>
          <a:lstStyle/>
          <a:p>
            <a:pPr algn="l"/>
            <a:r>
              <a:rPr lang="en-US" sz="3600" dirty="0">
                <a:solidFill>
                  <a:schemeClr val="tx2">
                    <a:lumMod val="75000"/>
                  </a:schemeClr>
                </a:solidFill>
              </a:rPr>
              <a:t>With small computing devices available for 35 performing </a:t>
            </a:r>
            <a:r>
              <a:rPr lang="en-US" sz="3600" dirty="0" err="1" smtClean="0">
                <a:solidFill>
                  <a:schemeClr val="tx2">
                    <a:lumMod val="75000"/>
                  </a:schemeClr>
                </a:solidFill>
              </a:rPr>
              <a:t>smarttasks</a:t>
            </a:r>
            <a:r>
              <a:rPr lang="en-US" sz="3600" dirty="0" smtClean="0">
                <a:solidFill>
                  <a:schemeClr val="tx2">
                    <a:lumMod val="75000"/>
                  </a:schemeClr>
                </a:solidFill>
              </a:rPr>
              <a:t> </a:t>
            </a:r>
            <a:r>
              <a:rPr lang="en-US" sz="3600" dirty="0">
                <a:solidFill>
                  <a:schemeClr val="tx2">
                    <a:lumMod val="75000"/>
                  </a:schemeClr>
                </a:solidFill>
              </a:rPr>
              <a:t>like cooking dinner, programming the VCR, and controlling </a:t>
            </a:r>
            <a:r>
              <a:rPr lang="en-US" sz="3600" dirty="0" err="1" smtClean="0">
                <a:solidFill>
                  <a:schemeClr val="tx2">
                    <a:lumMod val="75000"/>
                  </a:schemeClr>
                </a:solidFill>
              </a:rPr>
              <a:t>theflow</a:t>
            </a:r>
            <a:r>
              <a:rPr lang="en-US" sz="3600" dirty="0" smtClean="0">
                <a:solidFill>
                  <a:schemeClr val="tx2">
                    <a:lumMod val="75000"/>
                  </a:schemeClr>
                </a:solidFill>
              </a:rPr>
              <a:t> </a:t>
            </a:r>
            <a:r>
              <a:rPr lang="en-US" sz="3600" dirty="0">
                <a:solidFill>
                  <a:schemeClr val="tx2">
                    <a:lumMod val="75000"/>
                  </a:schemeClr>
                </a:solidFill>
              </a:rPr>
              <a:t>of information in an organization, people are able to spend more</a:t>
            </a:r>
            <a:br>
              <a:rPr lang="en-US" sz="3600" dirty="0">
                <a:solidFill>
                  <a:schemeClr val="tx2">
                    <a:lumMod val="75000"/>
                  </a:schemeClr>
                </a:solidFill>
              </a:rPr>
            </a:br>
            <a:r>
              <a:rPr lang="en-US" sz="3600" dirty="0">
                <a:solidFill>
                  <a:schemeClr val="tx2">
                    <a:lumMod val="75000"/>
                  </a:schemeClr>
                </a:solidFill>
              </a:rPr>
              <a:t>time doing what they often do best - being creative. Computers </a:t>
            </a:r>
            <a:r>
              <a:rPr lang="en-US" sz="3600" dirty="0" err="1" smtClean="0">
                <a:solidFill>
                  <a:schemeClr val="tx2">
                    <a:lumMod val="75000"/>
                  </a:schemeClr>
                </a:solidFill>
              </a:rPr>
              <a:t>canhelp</a:t>
            </a:r>
            <a:r>
              <a:rPr lang="en-US" sz="3600" dirty="0" smtClean="0">
                <a:solidFill>
                  <a:schemeClr val="tx2">
                    <a:lumMod val="75000"/>
                  </a:schemeClr>
                </a:solidFill>
              </a:rPr>
              <a:t> </a:t>
            </a:r>
            <a:r>
              <a:rPr lang="en-US" sz="3600" dirty="0">
                <a:solidFill>
                  <a:schemeClr val="tx2">
                    <a:lumMod val="75000"/>
                  </a:schemeClr>
                </a:solidFill>
              </a:rPr>
              <a:t>people work more creatively.</a:t>
            </a:r>
            <a:br>
              <a:rPr lang="en-US" sz="3600" dirty="0">
                <a:solidFill>
                  <a:schemeClr val="tx2">
                    <a:lumMod val="75000"/>
                  </a:schemeClr>
                </a:solidFill>
              </a:rPr>
            </a:br>
            <a:endParaRPr lang="ar-SA" sz="3600" dirty="0">
              <a:solidFill>
                <a:schemeClr val="tx2">
                  <a:lumMod val="75000"/>
                </a:schemeClr>
              </a:solidFill>
            </a:endParaRPr>
          </a:p>
        </p:txBody>
      </p:sp>
    </p:spTree>
    <p:extLst>
      <p:ext uri="{BB962C8B-B14F-4D97-AF65-F5344CB8AC3E}">
        <p14:creationId xmlns:p14="http://schemas.microsoft.com/office/powerpoint/2010/main" val="33262297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لمحتوى 2"/>
          <p:cNvSpPr>
            <a:spLocks noGrp="1"/>
          </p:cNvSpPr>
          <p:nvPr>
            <p:ph idx="1"/>
          </p:nvPr>
        </p:nvSpPr>
        <p:spPr>
          <a:xfrm>
            <a:off x="457200" y="476672"/>
            <a:ext cx="8229600" cy="6336704"/>
          </a:xfrm>
        </p:spPr>
        <p:txBody>
          <a:bodyPr>
            <a:normAutofit fontScale="92500" lnSpcReduction="10000"/>
          </a:bodyPr>
          <a:lstStyle/>
          <a:p>
            <a:pPr marL="0" indent="0" algn="l">
              <a:buNone/>
            </a:pPr>
            <a:r>
              <a:rPr lang="en-US" dirty="0">
                <a:solidFill>
                  <a:schemeClr val="tx2">
                    <a:lumMod val="75000"/>
                  </a:schemeClr>
                </a:solidFill>
              </a:rPr>
              <a:t>Multimedia systems are known for their educational </a:t>
            </a:r>
            <a:r>
              <a:rPr lang="en-US" dirty="0" err="1" smtClean="0">
                <a:solidFill>
                  <a:schemeClr val="tx2">
                    <a:lumMod val="75000"/>
                  </a:schemeClr>
                </a:solidFill>
              </a:rPr>
              <a:t>andentertainment</a:t>
            </a:r>
            <a:r>
              <a:rPr lang="en-US" dirty="0" smtClean="0">
                <a:solidFill>
                  <a:schemeClr val="tx2">
                    <a:lumMod val="75000"/>
                  </a:schemeClr>
                </a:solidFill>
              </a:rPr>
              <a:t> </a:t>
            </a:r>
            <a:r>
              <a:rPr lang="en-US" dirty="0">
                <a:solidFill>
                  <a:schemeClr val="tx2">
                    <a:lumMod val="75000"/>
                  </a:schemeClr>
                </a:solidFill>
              </a:rPr>
              <a:t>value, which we call 'edutainment'. Multimedia </a:t>
            </a:r>
            <a:r>
              <a:rPr lang="en-US" dirty="0" err="1" smtClean="0">
                <a:solidFill>
                  <a:schemeClr val="tx2">
                    <a:lumMod val="75000"/>
                  </a:schemeClr>
                </a:solidFill>
              </a:rPr>
              <a:t>combinestext</a:t>
            </a:r>
            <a:r>
              <a:rPr lang="en-US" dirty="0" smtClean="0">
                <a:solidFill>
                  <a:schemeClr val="tx2">
                    <a:lumMod val="75000"/>
                  </a:schemeClr>
                </a:solidFill>
              </a:rPr>
              <a:t> </a:t>
            </a:r>
            <a:r>
              <a:rPr lang="en-US" dirty="0">
                <a:solidFill>
                  <a:schemeClr val="tx2">
                    <a:lumMod val="75000"/>
                  </a:schemeClr>
                </a:solidFill>
              </a:rPr>
              <a:t>with sound, video, animation, and graphics, which greatly </a:t>
            </a:r>
            <a:r>
              <a:rPr lang="en-US" dirty="0" err="1" smtClean="0">
                <a:solidFill>
                  <a:schemeClr val="tx2">
                    <a:lumMod val="75000"/>
                  </a:schemeClr>
                </a:solidFill>
              </a:rPr>
              <a:t>enhancesthe</a:t>
            </a:r>
            <a:r>
              <a:rPr lang="en-US" dirty="0" smtClean="0">
                <a:solidFill>
                  <a:schemeClr val="tx2">
                    <a:lumMod val="75000"/>
                  </a:schemeClr>
                </a:solidFill>
              </a:rPr>
              <a:t> </a:t>
            </a:r>
            <a:r>
              <a:rPr lang="en-US" dirty="0">
                <a:solidFill>
                  <a:schemeClr val="tx2">
                    <a:lumMod val="75000"/>
                  </a:schemeClr>
                </a:solidFill>
              </a:rPr>
              <a:t>interaction between user and machine and can make </a:t>
            </a:r>
            <a:r>
              <a:rPr lang="en-US" dirty="0" err="1" smtClean="0">
                <a:solidFill>
                  <a:schemeClr val="tx2">
                    <a:lumMod val="75000"/>
                  </a:schemeClr>
                </a:solidFill>
              </a:rPr>
              <a:t>informationmore</a:t>
            </a:r>
            <a:r>
              <a:rPr lang="en-US" dirty="0" smtClean="0">
                <a:solidFill>
                  <a:schemeClr val="tx2">
                    <a:lumMod val="75000"/>
                  </a:schemeClr>
                </a:solidFill>
              </a:rPr>
              <a:t> </a:t>
            </a:r>
            <a:r>
              <a:rPr lang="en-US" dirty="0">
                <a:solidFill>
                  <a:schemeClr val="tx2">
                    <a:lumMod val="75000"/>
                  </a:schemeClr>
                </a:solidFill>
              </a:rPr>
              <a:t>interesting and appealing to people. Expert systems </a:t>
            </a:r>
            <a:r>
              <a:rPr lang="en-US" dirty="0" err="1" smtClean="0">
                <a:solidFill>
                  <a:schemeClr val="tx2">
                    <a:lumMod val="75000"/>
                  </a:schemeClr>
                </a:solidFill>
              </a:rPr>
              <a:t>softwareenables</a:t>
            </a:r>
            <a:r>
              <a:rPr lang="en-US" dirty="0" smtClean="0">
                <a:solidFill>
                  <a:schemeClr val="tx2">
                    <a:lumMod val="75000"/>
                  </a:schemeClr>
                </a:solidFill>
              </a:rPr>
              <a:t> </a:t>
            </a:r>
            <a:r>
              <a:rPr lang="en-US" dirty="0">
                <a:solidFill>
                  <a:schemeClr val="tx2">
                    <a:lumMod val="75000"/>
                  </a:schemeClr>
                </a:solidFill>
              </a:rPr>
              <a:t>computers to 'think' like experts. Medical diagnosis </a:t>
            </a:r>
            <a:r>
              <a:rPr lang="en-US" dirty="0" err="1" smtClean="0">
                <a:solidFill>
                  <a:schemeClr val="tx2">
                    <a:lumMod val="75000"/>
                  </a:schemeClr>
                </a:solidFill>
              </a:rPr>
              <a:t>expertsystems</a:t>
            </a:r>
            <a:r>
              <a:rPr lang="en-US" dirty="0">
                <a:solidFill>
                  <a:schemeClr val="tx2">
                    <a:lumMod val="75000"/>
                  </a:schemeClr>
                </a:solidFill>
              </a:rPr>
              <a:t>, for example, can help doctors pinpoint a patient's </a:t>
            </a:r>
            <a:r>
              <a:rPr lang="en-US" dirty="0" err="1" smtClean="0">
                <a:solidFill>
                  <a:schemeClr val="tx2">
                    <a:lumMod val="75000"/>
                  </a:schemeClr>
                </a:solidFill>
              </a:rPr>
              <a:t>illness,suggest</a:t>
            </a:r>
            <a:r>
              <a:rPr lang="en-US" dirty="0" smtClean="0">
                <a:solidFill>
                  <a:schemeClr val="tx2">
                    <a:lumMod val="75000"/>
                  </a:schemeClr>
                </a:solidFill>
              </a:rPr>
              <a:t> </a:t>
            </a:r>
            <a:r>
              <a:rPr lang="en-US" dirty="0">
                <a:solidFill>
                  <a:schemeClr val="tx2">
                    <a:lumMod val="75000"/>
                  </a:schemeClr>
                </a:solidFill>
              </a:rPr>
              <a:t>further tests, and prescribe appropriate </a:t>
            </a:r>
            <a:r>
              <a:rPr lang="en-US" dirty="0" err="1" smtClean="0">
                <a:solidFill>
                  <a:schemeClr val="tx2">
                    <a:lumMod val="75000"/>
                  </a:schemeClr>
                </a:solidFill>
              </a:rPr>
              <a:t>drugs.Connectivity</a:t>
            </a:r>
            <a:r>
              <a:rPr lang="en-US" dirty="0" smtClean="0">
                <a:solidFill>
                  <a:schemeClr val="tx2">
                    <a:lumMod val="75000"/>
                  </a:schemeClr>
                </a:solidFill>
              </a:rPr>
              <a:t> </a:t>
            </a:r>
            <a:r>
              <a:rPr lang="en-US" dirty="0">
                <a:solidFill>
                  <a:schemeClr val="tx2">
                    <a:lumMod val="75000"/>
                  </a:schemeClr>
                </a:solidFill>
              </a:rPr>
              <a:t>enables computers and software that </a:t>
            </a:r>
            <a:r>
              <a:rPr lang="en-US" dirty="0" err="1" smtClean="0">
                <a:solidFill>
                  <a:schemeClr val="tx2">
                    <a:lumMod val="75000"/>
                  </a:schemeClr>
                </a:solidFill>
              </a:rPr>
              <a:t>mightotherwise</a:t>
            </a:r>
            <a:r>
              <a:rPr lang="en-US" dirty="0" smtClean="0">
                <a:solidFill>
                  <a:schemeClr val="tx2">
                    <a:lumMod val="75000"/>
                  </a:schemeClr>
                </a:solidFill>
              </a:rPr>
              <a:t> </a:t>
            </a:r>
            <a:r>
              <a:rPr lang="en-US" dirty="0">
                <a:solidFill>
                  <a:schemeClr val="tx2">
                    <a:lumMod val="75000"/>
                  </a:schemeClr>
                </a:solidFill>
              </a:rPr>
              <a:t>be incompatible to communicate and to share resources. Now</a:t>
            </a:r>
          </a:p>
          <a:p>
            <a:pPr marL="0" indent="0" algn="l">
              <a:buNone/>
            </a:pPr>
            <a:endParaRPr lang="ar-SA" dirty="0">
              <a:solidFill>
                <a:schemeClr val="tx2">
                  <a:lumMod val="75000"/>
                </a:schemeClr>
              </a:solidFill>
            </a:endParaRPr>
          </a:p>
        </p:txBody>
      </p:sp>
    </p:spTree>
    <p:extLst>
      <p:ext uri="{BB962C8B-B14F-4D97-AF65-F5344CB8AC3E}">
        <p14:creationId xmlns:p14="http://schemas.microsoft.com/office/powerpoint/2010/main" val="32724537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06"/>
            <a:ext cx="9144000" cy="6862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لمحتوى 2"/>
          <p:cNvSpPr>
            <a:spLocks noGrp="1"/>
          </p:cNvSpPr>
          <p:nvPr>
            <p:ph idx="1"/>
          </p:nvPr>
        </p:nvSpPr>
        <p:spPr>
          <a:xfrm>
            <a:off x="457200" y="404664"/>
            <a:ext cx="8229600" cy="6192688"/>
          </a:xfrm>
        </p:spPr>
        <p:txBody>
          <a:bodyPr>
            <a:normAutofit fontScale="92500" lnSpcReduction="10000"/>
          </a:bodyPr>
          <a:lstStyle/>
          <a:p>
            <a:pPr marL="0" indent="0" algn="l">
              <a:buNone/>
            </a:pPr>
            <a:r>
              <a:rPr lang="en-US" dirty="0">
                <a:solidFill>
                  <a:schemeClr val="tx2">
                    <a:lumMod val="75000"/>
                  </a:schemeClr>
                </a:solidFill>
              </a:rPr>
              <a:t>that computers are proliferating in many areas and networks </a:t>
            </a:r>
            <a:r>
              <a:rPr lang="en-US" dirty="0" err="1" smtClean="0">
                <a:solidFill>
                  <a:schemeClr val="tx2">
                    <a:lumMod val="75000"/>
                  </a:schemeClr>
                </a:solidFill>
              </a:rPr>
              <a:t>areavailable</a:t>
            </a:r>
            <a:r>
              <a:rPr lang="en-US" dirty="0" smtClean="0">
                <a:solidFill>
                  <a:schemeClr val="tx2">
                    <a:lumMod val="75000"/>
                  </a:schemeClr>
                </a:solidFill>
              </a:rPr>
              <a:t> </a:t>
            </a:r>
            <a:r>
              <a:rPr lang="en-US" dirty="0">
                <a:solidFill>
                  <a:schemeClr val="tx2">
                    <a:lumMod val="75000"/>
                  </a:schemeClr>
                </a:solidFill>
              </a:rPr>
              <a:t>for people to access data and communicate with </a:t>
            </a:r>
            <a:r>
              <a:rPr lang="en-US" dirty="0" err="1" smtClean="0">
                <a:solidFill>
                  <a:schemeClr val="tx2">
                    <a:lumMod val="75000"/>
                  </a:schemeClr>
                </a:solidFill>
              </a:rPr>
              <a:t>others,personal</a:t>
            </a:r>
            <a:r>
              <a:rPr lang="en-US" dirty="0" smtClean="0">
                <a:solidFill>
                  <a:schemeClr val="tx2">
                    <a:lumMod val="75000"/>
                  </a:schemeClr>
                </a:solidFill>
              </a:rPr>
              <a:t> </a:t>
            </a:r>
            <a:r>
              <a:rPr lang="en-US" dirty="0">
                <a:solidFill>
                  <a:schemeClr val="tx2">
                    <a:lumMod val="75000"/>
                  </a:schemeClr>
                </a:solidFill>
              </a:rPr>
              <a:t>computers are becoming interpersonal PCs. They have the</a:t>
            </a:r>
          </a:p>
          <a:p>
            <a:pPr marL="0" indent="0" algn="l">
              <a:buNone/>
            </a:pPr>
            <a:r>
              <a:rPr lang="en-US" dirty="0">
                <a:solidFill>
                  <a:schemeClr val="tx2">
                    <a:lumMod val="75000"/>
                  </a:schemeClr>
                </a:solidFill>
              </a:rPr>
              <a:t>potential to significantly improve the way we relate to each </a:t>
            </a:r>
            <a:r>
              <a:rPr lang="en-US" dirty="0" err="1" smtClean="0">
                <a:solidFill>
                  <a:schemeClr val="tx2">
                    <a:lumMod val="75000"/>
                  </a:schemeClr>
                </a:solidFill>
              </a:rPr>
              <a:t>other.Many</a:t>
            </a:r>
            <a:r>
              <a:rPr lang="en-US" dirty="0" smtClean="0">
                <a:solidFill>
                  <a:schemeClr val="tx2">
                    <a:lumMod val="75000"/>
                  </a:schemeClr>
                </a:solidFill>
              </a:rPr>
              <a:t> </a:t>
            </a:r>
            <a:r>
              <a:rPr lang="en-US" dirty="0">
                <a:solidFill>
                  <a:schemeClr val="tx2">
                    <a:lumMod val="75000"/>
                  </a:schemeClr>
                </a:solidFill>
              </a:rPr>
              <a:t>people today telecommute -that is, use their computers to stay in</a:t>
            </a:r>
          </a:p>
          <a:p>
            <a:pPr marL="0" indent="0" algn="l">
              <a:buNone/>
            </a:pPr>
            <a:r>
              <a:rPr lang="en-US" dirty="0">
                <a:solidFill>
                  <a:schemeClr val="tx2">
                    <a:lumMod val="75000"/>
                  </a:schemeClr>
                </a:solidFill>
              </a:rPr>
              <a:t>touch as with the office while they are working at home. With </a:t>
            </a:r>
            <a:r>
              <a:rPr lang="en-US" dirty="0" err="1" smtClean="0">
                <a:solidFill>
                  <a:schemeClr val="tx2">
                    <a:lumMod val="75000"/>
                  </a:schemeClr>
                </a:solidFill>
              </a:rPr>
              <a:t>theproper</a:t>
            </a:r>
            <a:r>
              <a:rPr lang="en-US" dirty="0" smtClean="0">
                <a:solidFill>
                  <a:schemeClr val="tx2">
                    <a:lumMod val="75000"/>
                  </a:schemeClr>
                </a:solidFill>
              </a:rPr>
              <a:t> </a:t>
            </a:r>
            <a:r>
              <a:rPr lang="en-US" dirty="0">
                <a:solidFill>
                  <a:schemeClr val="tx2">
                    <a:lumMod val="75000"/>
                  </a:schemeClr>
                </a:solidFill>
              </a:rPr>
              <a:t>tools, hospital staff can get a diagnosis from a medical expert</a:t>
            </a:r>
          </a:p>
          <a:p>
            <a:pPr marL="0" indent="0" algn="l">
              <a:buNone/>
            </a:pPr>
            <a:r>
              <a:rPr lang="en-US" dirty="0">
                <a:solidFill>
                  <a:schemeClr val="tx2">
                    <a:lumMod val="75000"/>
                  </a:schemeClr>
                </a:solidFill>
              </a:rPr>
              <a:t>hundreds or thousands of miles away. Similarly, the disabled </a:t>
            </a:r>
            <a:r>
              <a:rPr lang="en-US" dirty="0" err="1" smtClean="0">
                <a:solidFill>
                  <a:schemeClr val="tx2">
                    <a:lumMod val="75000"/>
                  </a:schemeClr>
                </a:solidFill>
              </a:rPr>
              <a:t>cancommunicate</a:t>
            </a:r>
            <a:r>
              <a:rPr lang="en-US" dirty="0" smtClean="0">
                <a:solidFill>
                  <a:schemeClr val="tx2">
                    <a:lumMod val="75000"/>
                  </a:schemeClr>
                </a:solidFill>
              </a:rPr>
              <a:t> </a:t>
            </a:r>
            <a:r>
              <a:rPr lang="en-US" dirty="0">
                <a:solidFill>
                  <a:schemeClr val="tx2">
                    <a:lumMod val="75000"/>
                  </a:schemeClr>
                </a:solidFill>
              </a:rPr>
              <a:t>more effectively with others using computers.</a:t>
            </a:r>
          </a:p>
          <a:p>
            <a:pPr marL="0" indent="0" algn="l">
              <a:buNone/>
            </a:pPr>
            <a:endParaRPr lang="ar-SA" dirty="0">
              <a:solidFill>
                <a:schemeClr val="tx2">
                  <a:lumMod val="75000"/>
                </a:schemeClr>
              </a:solidFill>
            </a:endParaRPr>
          </a:p>
        </p:txBody>
      </p:sp>
    </p:spTree>
    <p:extLst>
      <p:ext uri="{BB962C8B-B14F-4D97-AF65-F5344CB8AC3E}">
        <p14:creationId xmlns:p14="http://schemas.microsoft.com/office/powerpoint/2010/main" val="23336585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081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لمحتوى 2"/>
          <p:cNvSpPr>
            <a:spLocks noGrp="1"/>
          </p:cNvSpPr>
          <p:nvPr>
            <p:ph idx="1"/>
          </p:nvPr>
        </p:nvSpPr>
        <p:spPr>
          <a:xfrm>
            <a:off x="611560" y="1224136"/>
            <a:ext cx="8507288" cy="6525344"/>
          </a:xfrm>
        </p:spPr>
        <p:txBody>
          <a:bodyPr>
            <a:normAutofit/>
          </a:bodyPr>
          <a:lstStyle/>
          <a:p>
            <a:pPr marL="0" indent="0" algn="l">
              <a:buNone/>
            </a:pPr>
            <a:r>
              <a:rPr lang="en-US" dirty="0">
                <a:solidFill>
                  <a:schemeClr val="tx2">
                    <a:lumMod val="75000"/>
                  </a:schemeClr>
                </a:solidFill>
              </a:rPr>
              <a:t>Distance learning and videoconferencing are concepts </a:t>
            </a:r>
            <a:r>
              <a:rPr lang="en-US" dirty="0" err="1" smtClean="0">
                <a:solidFill>
                  <a:schemeClr val="tx2">
                    <a:lumMod val="75000"/>
                  </a:schemeClr>
                </a:solidFill>
              </a:rPr>
              <a:t>madepossible</a:t>
            </a:r>
            <a:r>
              <a:rPr lang="en-US" dirty="0" smtClean="0">
                <a:solidFill>
                  <a:schemeClr val="tx2">
                    <a:lumMod val="75000"/>
                  </a:schemeClr>
                </a:solidFill>
              </a:rPr>
              <a:t> </a:t>
            </a:r>
            <a:r>
              <a:rPr lang="en-US" dirty="0">
                <a:solidFill>
                  <a:schemeClr val="tx2">
                    <a:lumMod val="75000"/>
                  </a:schemeClr>
                </a:solidFill>
              </a:rPr>
              <a:t>with the use of an electronic classroom or boardroom </a:t>
            </a:r>
            <a:r>
              <a:rPr lang="en-US" dirty="0" err="1" smtClean="0">
                <a:solidFill>
                  <a:schemeClr val="tx2">
                    <a:lumMod val="75000"/>
                  </a:schemeClr>
                </a:solidFill>
              </a:rPr>
              <a:t>accessibleto</a:t>
            </a:r>
            <a:r>
              <a:rPr lang="en-US" dirty="0" smtClean="0">
                <a:solidFill>
                  <a:schemeClr val="tx2">
                    <a:lumMod val="75000"/>
                  </a:schemeClr>
                </a:solidFill>
              </a:rPr>
              <a:t> </a:t>
            </a:r>
            <a:r>
              <a:rPr lang="en-US" dirty="0">
                <a:solidFill>
                  <a:schemeClr val="tx2">
                    <a:lumMod val="75000"/>
                  </a:schemeClr>
                </a:solidFill>
              </a:rPr>
              <a:t>people in remote locations. Vast databases of information </a:t>
            </a:r>
            <a:r>
              <a:rPr lang="en-US" dirty="0" err="1" smtClean="0">
                <a:solidFill>
                  <a:schemeClr val="tx2">
                    <a:lumMod val="75000"/>
                  </a:schemeClr>
                </a:solidFill>
              </a:rPr>
              <a:t>arecurrently</a:t>
            </a:r>
            <a:r>
              <a:rPr lang="en-US" dirty="0" smtClean="0">
                <a:solidFill>
                  <a:schemeClr val="tx2">
                    <a:lumMod val="75000"/>
                  </a:schemeClr>
                </a:solidFill>
              </a:rPr>
              <a:t> </a:t>
            </a:r>
            <a:r>
              <a:rPr lang="en-US" dirty="0">
                <a:solidFill>
                  <a:schemeClr val="tx2">
                    <a:lumMod val="75000"/>
                  </a:schemeClr>
                </a:solidFill>
              </a:rPr>
              <a:t>available to users of the Internet, all of whom can send </a:t>
            </a:r>
            <a:r>
              <a:rPr lang="en-US" dirty="0" err="1" smtClean="0">
                <a:solidFill>
                  <a:schemeClr val="tx2">
                    <a:lumMod val="75000"/>
                  </a:schemeClr>
                </a:solidFill>
              </a:rPr>
              <a:t>mailmessages</a:t>
            </a:r>
            <a:r>
              <a:rPr lang="en-US" dirty="0" smtClean="0">
                <a:solidFill>
                  <a:schemeClr val="tx2">
                    <a:lumMod val="75000"/>
                  </a:schemeClr>
                </a:solidFill>
              </a:rPr>
              <a:t> </a:t>
            </a:r>
            <a:r>
              <a:rPr lang="en-US" dirty="0">
                <a:solidFill>
                  <a:schemeClr val="tx2">
                    <a:lumMod val="75000"/>
                  </a:schemeClr>
                </a:solidFill>
              </a:rPr>
              <a:t>to each other. The information superhighway is designed </a:t>
            </a:r>
            <a:r>
              <a:rPr lang="en-US" dirty="0" err="1" smtClean="0">
                <a:solidFill>
                  <a:schemeClr val="tx2">
                    <a:lumMod val="75000"/>
                  </a:schemeClr>
                </a:solidFill>
              </a:rPr>
              <a:t>tosignificantly</a:t>
            </a:r>
            <a:r>
              <a:rPr lang="en-US" dirty="0" smtClean="0">
                <a:solidFill>
                  <a:schemeClr val="tx2">
                    <a:lumMod val="75000"/>
                  </a:schemeClr>
                </a:solidFill>
              </a:rPr>
              <a:t> </a:t>
            </a:r>
            <a:r>
              <a:rPr lang="en-US" dirty="0">
                <a:solidFill>
                  <a:schemeClr val="tx2">
                    <a:lumMod val="75000"/>
                  </a:schemeClr>
                </a:solidFill>
              </a:rPr>
              <a:t>expand this interactive connectivity so that so people </a:t>
            </a:r>
            <a:r>
              <a:rPr lang="en-US" dirty="0" smtClean="0">
                <a:solidFill>
                  <a:schemeClr val="tx2">
                    <a:lumMod val="75000"/>
                  </a:schemeClr>
                </a:solidFill>
              </a:rPr>
              <a:t>allover </a:t>
            </a:r>
            <a:r>
              <a:rPr lang="en-US" dirty="0">
                <a:solidFill>
                  <a:schemeClr val="tx2">
                    <a:lumMod val="75000"/>
                  </a:schemeClr>
                </a:solidFill>
              </a:rPr>
              <a:t>the world will have free access to all these resources.</a:t>
            </a:r>
          </a:p>
          <a:p>
            <a:pPr marL="0" indent="0" algn="l">
              <a:buNone/>
            </a:pPr>
            <a:endParaRPr lang="ar-SA" dirty="0">
              <a:solidFill>
                <a:schemeClr val="tx2">
                  <a:lumMod val="75000"/>
                </a:schemeClr>
              </a:solidFill>
            </a:endParaRPr>
          </a:p>
        </p:txBody>
      </p:sp>
    </p:spTree>
    <p:extLst>
      <p:ext uri="{BB962C8B-B14F-4D97-AF65-F5344CB8AC3E}">
        <p14:creationId xmlns:p14="http://schemas.microsoft.com/office/powerpoint/2010/main" val="2594078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3035"/>
            <a:ext cx="9144000" cy="6862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لمحتوى 2"/>
          <p:cNvSpPr>
            <a:spLocks noGrp="1"/>
          </p:cNvSpPr>
          <p:nvPr>
            <p:ph idx="1"/>
          </p:nvPr>
        </p:nvSpPr>
        <p:spPr>
          <a:xfrm>
            <a:off x="457200" y="404664"/>
            <a:ext cx="8229600" cy="5721499"/>
          </a:xfrm>
        </p:spPr>
        <p:txBody>
          <a:bodyPr>
            <a:normAutofit/>
          </a:bodyPr>
          <a:lstStyle/>
          <a:p>
            <a:pPr marL="0" indent="0" algn="l">
              <a:buNone/>
            </a:pPr>
            <a:r>
              <a:rPr lang="en-US" dirty="0">
                <a:solidFill>
                  <a:schemeClr val="tx2">
                    <a:lumMod val="75000"/>
                  </a:schemeClr>
                </a:solidFill>
              </a:rPr>
              <a:t>People power is critical to ensuring </a:t>
            </a:r>
            <a:r>
              <a:rPr lang="en-US" dirty="0" smtClean="0">
                <a:solidFill>
                  <a:schemeClr val="tx2">
                    <a:lumMod val="75000"/>
                  </a:schemeClr>
                </a:solidFill>
              </a:rPr>
              <a:t>that hardware</a:t>
            </a:r>
            <a:r>
              <a:rPr lang="en-US" dirty="0">
                <a:solidFill>
                  <a:schemeClr val="tx2">
                    <a:lumMod val="75000"/>
                  </a:schemeClr>
                </a:solidFill>
              </a:rPr>
              <a:t>, software, </a:t>
            </a:r>
            <a:r>
              <a:rPr lang="en-US" dirty="0" err="1" smtClean="0">
                <a:solidFill>
                  <a:schemeClr val="tx2">
                    <a:lumMod val="75000"/>
                  </a:schemeClr>
                </a:solidFill>
              </a:rPr>
              <a:t>andconnectivity</a:t>
            </a:r>
            <a:r>
              <a:rPr lang="en-US" dirty="0" smtClean="0">
                <a:solidFill>
                  <a:schemeClr val="tx2">
                    <a:lumMod val="75000"/>
                  </a:schemeClr>
                </a:solidFill>
              </a:rPr>
              <a:t> </a:t>
            </a:r>
            <a:r>
              <a:rPr lang="en-US" dirty="0">
                <a:solidFill>
                  <a:schemeClr val="tx2">
                    <a:lumMod val="75000"/>
                  </a:schemeClr>
                </a:solidFill>
              </a:rPr>
              <a:t>are effectively integrated in a socially responsible as </a:t>
            </a:r>
            <a:r>
              <a:rPr lang="en-US" dirty="0" err="1" smtClean="0">
                <a:solidFill>
                  <a:schemeClr val="tx2">
                    <a:lumMod val="75000"/>
                  </a:schemeClr>
                </a:solidFill>
              </a:rPr>
              <a:t>well.People</a:t>
            </a:r>
            <a:r>
              <a:rPr lang="en-US" dirty="0" smtClean="0">
                <a:solidFill>
                  <a:schemeClr val="tx2">
                    <a:lumMod val="75000"/>
                  </a:schemeClr>
                </a:solidFill>
              </a:rPr>
              <a:t> </a:t>
            </a:r>
            <a:r>
              <a:rPr lang="en-US" dirty="0">
                <a:solidFill>
                  <a:schemeClr val="tx2">
                    <a:lumMod val="75000"/>
                  </a:schemeClr>
                </a:solidFill>
              </a:rPr>
              <a:t>- computer users and computer professionals - are the ones </a:t>
            </a:r>
            <a:r>
              <a:rPr lang="en-US" dirty="0" err="1" smtClean="0">
                <a:solidFill>
                  <a:schemeClr val="tx2">
                    <a:lumMod val="75000"/>
                  </a:schemeClr>
                </a:solidFill>
              </a:rPr>
              <a:t>whowill</a:t>
            </a:r>
            <a:r>
              <a:rPr lang="en-US" dirty="0" smtClean="0">
                <a:solidFill>
                  <a:schemeClr val="tx2">
                    <a:lumMod val="75000"/>
                  </a:schemeClr>
                </a:solidFill>
              </a:rPr>
              <a:t> </a:t>
            </a:r>
            <a:r>
              <a:rPr lang="en-US" dirty="0">
                <a:solidFill>
                  <a:schemeClr val="tx2">
                    <a:lumMod val="75000"/>
                  </a:schemeClr>
                </a:solidFill>
              </a:rPr>
              <a:t>decide which hardware, software, </a:t>
            </a:r>
            <a:r>
              <a:rPr lang="en-US" dirty="0" err="1" smtClean="0">
                <a:solidFill>
                  <a:schemeClr val="tx2">
                    <a:lumMod val="75000"/>
                  </a:schemeClr>
                </a:solidFill>
              </a:rPr>
              <a:t>andnetworks</a:t>
            </a:r>
            <a:r>
              <a:rPr lang="en-US" dirty="0" smtClean="0">
                <a:solidFill>
                  <a:schemeClr val="tx2">
                    <a:lumMod val="75000"/>
                  </a:schemeClr>
                </a:solidFill>
              </a:rPr>
              <a:t> </a:t>
            </a:r>
            <a:r>
              <a:rPr lang="en-US" dirty="0">
                <a:solidFill>
                  <a:schemeClr val="tx2">
                    <a:lumMod val="75000"/>
                  </a:schemeClr>
                </a:solidFill>
              </a:rPr>
              <a:t>endure and </a:t>
            </a:r>
            <a:r>
              <a:rPr lang="en-US" dirty="0" err="1" smtClean="0">
                <a:solidFill>
                  <a:schemeClr val="tx2">
                    <a:lumMod val="75000"/>
                  </a:schemeClr>
                </a:solidFill>
              </a:rPr>
              <a:t>hogreat</a:t>
            </a:r>
            <a:r>
              <a:rPr lang="en-US" dirty="0" smtClean="0">
                <a:solidFill>
                  <a:schemeClr val="tx2">
                    <a:lumMod val="75000"/>
                  </a:schemeClr>
                </a:solidFill>
              </a:rPr>
              <a:t> </a:t>
            </a:r>
            <a:r>
              <a:rPr lang="en-US" dirty="0">
                <a:solidFill>
                  <a:schemeClr val="tx2">
                    <a:lumMod val="75000"/>
                  </a:schemeClr>
                </a:solidFill>
              </a:rPr>
              <a:t>an impact they will have on our lives. Ultimately people </a:t>
            </a:r>
            <a:r>
              <a:rPr lang="en-US" dirty="0" err="1" smtClean="0">
                <a:solidFill>
                  <a:schemeClr val="tx2">
                    <a:lumMod val="75000"/>
                  </a:schemeClr>
                </a:solidFill>
              </a:rPr>
              <a:t>powermust</a:t>
            </a:r>
            <a:r>
              <a:rPr lang="en-US" dirty="0" smtClean="0">
                <a:solidFill>
                  <a:schemeClr val="tx2">
                    <a:lumMod val="75000"/>
                  </a:schemeClr>
                </a:solidFill>
              </a:rPr>
              <a:t> </a:t>
            </a:r>
            <a:r>
              <a:rPr lang="en-US" dirty="0">
                <a:solidFill>
                  <a:schemeClr val="tx2">
                    <a:lumMod val="75000"/>
                  </a:schemeClr>
                </a:solidFill>
              </a:rPr>
              <a:t>be exercised to ensure that computers are used not only </a:t>
            </a:r>
            <a:r>
              <a:rPr lang="en-US" dirty="0" err="1" smtClean="0">
                <a:solidFill>
                  <a:schemeClr val="tx2">
                    <a:lumMod val="75000"/>
                  </a:schemeClr>
                </a:solidFill>
              </a:rPr>
              <a:t>efficientlybut</a:t>
            </a:r>
            <a:r>
              <a:rPr lang="en-US" dirty="0" smtClean="0">
                <a:solidFill>
                  <a:schemeClr val="tx2">
                    <a:lumMod val="75000"/>
                  </a:schemeClr>
                </a:solidFill>
              </a:rPr>
              <a:t> </a:t>
            </a:r>
            <a:r>
              <a:rPr lang="en-US" dirty="0">
                <a:solidFill>
                  <a:schemeClr val="tx2">
                    <a:lumMod val="75000"/>
                  </a:schemeClr>
                </a:solidFill>
              </a:rPr>
              <a:t>in a socially responsible way.</a:t>
            </a:r>
          </a:p>
          <a:p>
            <a:pPr marL="0" indent="0" algn="l">
              <a:buNone/>
            </a:pPr>
            <a:endParaRPr lang="ar-SA" dirty="0">
              <a:solidFill>
                <a:schemeClr val="tx2">
                  <a:lumMod val="75000"/>
                </a:schemeClr>
              </a:solidFill>
            </a:endParaRPr>
          </a:p>
        </p:txBody>
      </p:sp>
    </p:spTree>
    <p:extLst>
      <p:ext uri="{BB962C8B-B14F-4D97-AF65-F5344CB8AC3E}">
        <p14:creationId xmlns:p14="http://schemas.microsoft.com/office/powerpoint/2010/main" val="40842525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06752300"/>
              </p:ext>
            </p:extLst>
          </p:nvPr>
        </p:nvGraphicFramePr>
        <p:xfrm>
          <a:off x="0" y="22895"/>
          <a:ext cx="9144000" cy="7410150"/>
        </p:xfrm>
        <a:graphic>
          <a:graphicData uri="http://schemas.openxmlformats.org/drawingml/2006/table">
            <a:tbl>
              <a:tblPr rtl="1" firstRow="1" bandRow="1">
                <a:tableStyleId>{5C22544A-7EE6-4342-B048-85BDC9FD1C3A}</a:tableStyleId>
              </a:tblPr>
              <a:tblGrid>
                <a:gridCol w="4529707"/>
                <a:gridCol w="4614293"/>
              </a:tblGrid>
              <a:tr h="321968">
                <a:tc>
                  <a:txBody>
                    <a:bodyPr/>
                    <a:lstStyle/>
                    <a:p>
                      <a:pPr algn="ctr" rtl="1"/>
                      <a:r>
                        <a:rPr lang="ar-SA" dirty="0" smtClean="0"/>
                        <a:t>الترجمة</a:t>
                      </a:r>
                      <a:endParaRPr lang="ar-SA" dirty="0"/>
                    </a:p>
                  </a:txBody>
                  <a:tcPr/>
                </a:tc>
                <a:tc>
                  <a:txBody>
                    <a:bodyPr/>
                    <a:lstStyle/>
                    <a:p>
                      <a:pPr algn="ctr" rtl="1"/>
                      <a:r>
                        <a:rPr lang="ar-SA" dirty="0" smtClean="0">
                          <a:solidFill>
                            <a:schemeClr val="bg1"/>
                          </a:solidFill>
                        </a:rPr>
                        <a:t>الكلمات الصعبة</a:t>
                      </a:r>
                      <a:endParaRPr lang="ar-SA" dirty="0">
                        <a:solidFill>
                          <a:schemeClr val="bg1"/>
                        </a:solidFill>
                      </a:endParaRPr>
                    </a:p>
                  </a:txBody>
                  <a:tcPr/>
                </a:tc>
              </a:tr>
              <a:tr h="348799">
                <a:tc>
                  <a:txBody>
                    <a:bodyPr/>
                    <a:lstStyle/>
                    <a:p>
                      <a:pPr rtl="1"/>
                      <a:r>
                        <a:rPr lang="ar-SA" dirty="0" smtClean="0"/>
                        <a:t>الانتشار</a:t>
                      </a:r>
                      <a:endParaRPr lang="ar-SA" dirty="0"/>
                    </a:p>
                  </a:txBody>
                  <a:tcPr/>
                </a:tc>
                <a:tc>
                  <a:txBody>
                    <a:bodyPr/>
                    <a:lstStyle/>
                    <a:p>
                      <a:pPr algn="l" rtl="1"/>
                      <a:r>
                        <a:rPr lang="en-US" sz="2000" dirty="0" smtClean="0"/>
                        <a:t>PROLIFERATING</a:t>
                      </a:r>
                      <a:endParaRPr lang="ar-SA" sz="2000" dirty="0"/>
                    </a:p>
                  </a:txBody>
                  <a:tcPr/>
                </a:tc>
              </a:tr>
              <a:tr h="321968">
                <a:tc>
                  <a:txBody>
                    <a:bodyPr/>
                    <a:lstStyle/>
                    <a:p>
                      <a:pPr rtl="1"/>
                      <a:r>
                        <a:rPr lang="ar-SA" dirty="0" smtClean="0"/>
                        <a:t>مناطق</a:t>
                      </a:r>
                      <a:endParaRPr lang="ar-SA" dirty="0"/>
                    </a:p>
                  </a:txBody>
                  <a:tcPr/>
                </a:tc>
                <a:tc>
                  <a:txBody>
                    <a:bodyPr/>
                    <a:lstStyle/>
                    <a:p>
                      <a:pPr algn="l" rtl="1"/>
                      <a:r>
                        <a:rPr lang="en-US" dirty="0" smtClean="0"/>
                        <a:t>AREAS</a:t>
                      </a:r>
                      <a:endParaRPr lang="ar-SA" dirty="0"/>
                    </a:p>
                  </a:txBody>
                  <a:tcPr/>
                </a:tc>
              </a:tr>
              <a:tr h="321968">
                <a:tc>
                  <a:txBody>
                    <a:bodyPr/>
                    <a:lstStyle/>
                    <a:p>
                      <a:pPr rtl="1"/>
                      <a:r>
                        <a:rPr lang="ar-SA" dirty="0" smtClean="0"/>
                        <a:t>مرتبط</a:t>
                      </a:r>
                      <a:endParaRPr lang="ar-SA" dirty="0"/>
                    </a:p>
                  </a:txBody>
                  <a:tcPr/>
                </a:tc>
                <a:tc>
                  <a:txBody>
                    <a:bodyPr/>
                    <a:lstStyle/>
                    <a:p>
                      <a:pPr algn="l" rtl="1"/>
                      <a:r>
                        <a:rPr lang="en-US" dirty="0" smtClean="0"/>
                        <a:t>RELATE</a:t>
                      </a:r>
                      <a:endParaRPr lang="ar-SA" dirty="0"/>
                    </a:p>
                  </a:txBody>
                  <a:tcPr/>
                </a:tc>
              </a:tr>
              <a:tr h="321968">
                <a:tc>
                  <a:txBody>
                    <a:bodyPr/>
                    <a:lstStyle/>
                    <a:p>
                      <a:pPr rtl="1"/>
                      <a:r>
                        <a:rPr lang="ar-SA" dirty="0" smtClean="0"/>
                        <a:t>يشخص</a:t>
                      </a:r>
                      <a:endParaRPr lang="ar-SA" dirty="0"/>
                    </a:p>
                  </a:txBody>
                  <a:tcPr/>
                </a:tc>
                <a:tc>
                  <a:txBody>
                    <a:bodyPr/>
                    <a:lstStyle/>
                    <a:p>
                      <a:pPr algn="l" rtl="1"/>
                      <a:r>
                        <a:rPr lang="en-US" dirty="0" smtClean="0"/>
                        <a:t>DIAGNOISE</a:t>
                      </a:r>
                      <a:endParaRPr lang="ar-SA" dirty="0"/>
                    </a:p>
                  </a:txBody>
                  <a:tcPr/>
                </a:tc>
              </a:tr>
              <a:tr h="321968">
                <a:tc>
                  <a:txBody>
                    <a:bodyPr/>
                    <a:lstStyle/>
                    <a:p>
                      <a:pPr rtl="1"/>
                      <a:r>
                        <a:rPr lang="ar-SA" dirty="0" smtClean="0"/>
                        <a:t>فعال</a:t>
                      </a:r>
                      <a:endParaRPr lang="ar-SA" dirty="0"/>
                    </a:p>
                  </a:txBody>
                  <a:tcPr/>
                </a:tc>
                <a:tc>
                  <a:txBody>
                    <a:bodyPr/>
                    <a:lstStyle/>
                    <a:p>
                      <a:pPr algn="l" rtl="1"/>
                      <a:r>
                        <a:rPr lang="en-US" dirty="0" smtClean="0"/>
                        <a:t>EFFECTIVELY</a:t>
                      </a:r>
                      <a:endParaRPr lang="ar-SA" dirty="0"/>
                    </a:p>
                  </a:txBody>
                  <a:tcPr/>
                </a:tc>
              </a:tr>
              <a:tr h="430230">
                <a:tc>
                  <a:txBody>
                    <a:bodyPr/>
                    <a:lstStyle/>
                    <a:p>
                      <a:pPr rtl="1"/>
                      <a:r>
                        <a:rPr lang="ar-SA" dirty="0" smtClean="0"/>
                        <a:t>التحدث عن طريق الفيديو</a:t>
                      </a:r>
                      <a:endParaRPr lang="ar-SA" dirty="0"/>
                    </a:p>
                  </a:txBody>
                  <a:tcPr/>
                </a:tc>
                <a:tc>
                  <a:txBody>
                    <a:bodyPr/>
                    <a:lstStyle/>
                    <a:p>
                      <a:pPr algn="l" rtl="1"/>
                      <a:r>
                        <a:rPr lang="en-US" dirty="0" smtClean="0"/>
                        <a:t>VIDEO CONFERENCING</a:t>
                      </a:r>
                      <a:endParaRPr lang="ar-SA" dirty="0"/>
                    </a:p>
                  </a:txBody>
                  <a:tcPr/>
                </a:tc>
              </a:tr>
              <a:tr h="321968">
                <a:tc>
                  <a:txBody>
                    <a:bodyPr/>
                    <a:lstStyle/>
                    <a:p>
                      <a:pPr rtl="1"/>
                      <a:r>
                        <a:rPr lang="ar-SA" dirty="0" smtClean="0"/>
                        <a:t>مواقع</a:t>
                      </a:r>
                      <a:endParaRPr lang="ar-SA" dirty="0"/>
                    </a:p>
                  </a:txBody>
                  <a:tcPr/>
                </a:tc>
                <a:tc>
                  <a:txBody>
                    <a:bodyPr/>
                    <a:lstStyle/>
                    <a:p>
                      <a:pPr algn="l" rtl="1"/>
                      <a:r>
                        <a:rPr lang="en-US" dirty="0" smtClean="0"/>
                        <a:t>LOCATIONS</a:t>
                      </a:r>
                      <a:endParaRPr lang="ar-SA" dirty="0"/>
                    </a:p>
                  </a:txBody>
                  <a:tcPr/>
                </a:tc>
              </a:tr>
              <a:tr h="321968">
                <a:tc>
                  <a:txBody>
                    <a:bodyPr/>
                    <a:lstStyle/>
                    <a:p>
                      <a:pPr rtl="1"/>
                      <a:r>
                        <a:rPr lang="ar-SA" dirty="0" smtClean="0"/>
                        <a:t>الحالي</a:t>
                      </a:r>
                      <a:endParaRPr lang="ar-SA" dirty="0"/>
                    </a:p>
                  </a:txBody>
                  <a:tcPr/>
                </a:tc>
                <a:tc>
                  <a:txBody>
                    <a:bodyPr/>
                    <a:lstStyle/>
                    <a:p>
                      <a:pPr algn="l" rtl="1"/>
                      <a:r>
                        <a:rPr lang="en-US" dirty="0" smtClean="0"/>
                        <a:t>CURRENTLY</a:t>
                      </a:r>
                      <a:endParaRPr lang="ar-SA" dirty="0"/>
                    </a:p>
                  </a:txBody>
                  <a:tcPr/>
                </a:tc>
              </a:tr>
              <a:tr h="321968">
                <a:tc>
                  <a:txBody>
                    <a:bodyPr/>
                    <a:lstStyle/>
                    <a:p>
                      <a:pPr rtl="1"/>
                      <a:r>
                        <a:rPr lang="ar-SA" dirty="0" smtClean="0"/>
                        <a:t>توسع</a:t>
                      </a:r>
                      <a:endParaRPr lang="ar-SA" dirty="0"/>
                    </a:p>
                  </a:txBody>
                  <a:tcPr/>
                </a:tc>
                <a:tc>
                  <a:txBody>
                    <a:bodyPr/>
                    <a:lstStyle/>
                    <a:p>
                      <a:pPr algn="l" rtl="1"/>
                      <a:r>
                        <a:rPr lang="en-US" dirty="0" smtClean="0"/>
                        <a:t>EXPAND</a:t>
                      </a:r>
                      <a:endParaRPr lang="ar-SA" dirty="0"/>
                    </a:p>
                  </a:txBody>
                  <a:tcPr/>
                </a:tc>
              </a:tr>
              <a:tr h="321968">
                <a:tc>
                  <a:txBody>
                    <a:bodyPr/>
                    <a:lstStyle/>
                    <a:p>
                      <a:pPr rtl="1"/>
                      <a:r>
                        <a:rPr lang="ar-SA" dirty="0" smtClean="0"/>
                        <a:t>عكس الوصول اليه</a:t>
                      </a:r>
                      <a:endParaRPr lang="ar-SA" dirty="0"/>
                    </a:p>
                  </a:txBody>
                  <a:tcPr/>
                </a:tc>
                <a:tc>
                  <a:txBody>
                    <a:bodyPr/>
                    <a:lstStyle/>
                    <a:p>
                      <a:pPr algn="l" rtl="1"/>
                      <a:r>
                        <a:rPr lang="en-US" dirty="0" smtClean="0"/>
                        <a:t>ACCESSIBLE</a:t>
                      </a:r>
                      <a:endParaRPr lang="ar-SA" dirty="0"/>
                    </a:p>
                  </a:txBody>
                  <a:tcPr/>
                </a:tc>
              </a:tr>
              <a:tr h="321968">
                <a:tc>
                  <a:txBody>
                    <a:bodyPr/>
                    <a:lstStyle/>
                    <a:p>
                      <a:pPr rtl="1"/>
                      <a:r>
                        <a:rPr lang="ar-SA" dirty="0" smtClean="0"/>
                        <a:t>تفاعل</a:t>
                      </a:r>
                      <a:endParaRPr lang="ar-SA" dirty="0"/>
                    </a:p>
                  </a:txBody>
                  <a:tcPr/>
                </a:tc>
                <a:tc>
                  <a:txBody>
                    <a:bodyPr/>
                    <a:lstStyle/>
                    <a:p>
                      <a:pPr algn="l" rtl="1"/>
                      <a:r>
                        <a:rPr lang="en-US" dirty="0" smtClean="0"/>
                        <a:t>INTERACTIVE</a:t>
                      </a:r>
                      <a:endParaRPr lang="ar-SA" dirty="0"/>
                    </a:p>
                  </a:txBody>
                  <a:tcPr/>
                </a:tc>
              </a:tr>
              <a:tr h="321968">
                <a:tc>
                  <a:txBody>
                    <a:bodyPr/>
                    <a:lstStyle/>
                    <a:p>
                      <a:pPr rtl="1"/>
                      <a:r>
                        <a:rPr lang="ar-SA" dirty="0" smtClean="0"/>
                        <a:t>اجتماعي</a:t>
                      </a:r>
                      <a:endParaRPr lang="ar-SA" dirty="0"/>
                    </a:p>
                  </a:txBody>
                  <a:tcPr/>
                </a:tc>
                <a:tc>
                  <a:txBody>
                    <a:bodyPr/>
                    <a:lstStyle/>
                    <a:p>
                      <a:pPr algn="l" rtl="1"/>
                      <a:r>
                        <a:rPr lang="en-US" dirty="0" smtClean="0"/>
                        <a:t>SOCAUY</a:t>
                      </a:r>
                      <a:endParaRPr lang="ar-SA" dirty="0"/>
                    </a:p>
                  </a:txBody>
                  <a:tcPr/>
                </a:tc>
              </a:tr>
              <a:tr h="321968">
                <a:tc>
                  <a:txBody>
                    <a:bodyPr/>
                    <a:lstStyle/>
                    <a:p>
                      <a:pPr rtl="1"/>
                      <a:r>
                        <a:rPr lang="ar-SA" dirty="0" smtClean="0"/>
                        <a:t>محترق</a:t>
                      </a:r>
                      <a:endParaRPr lang="ar-SA" dirty="0"/>
                    </a:p>
                  </a:txBody>
                  <a:tcPr/>
                </a:tc>
                <a:tc>
                  <a:txBody>
                    <a:bodyPr/>
                    <a:lstStyle/>
                    <a:p>
                      <a:pPr algn="l" rtl="1"/>
                      <a:r>
                        <a:rPr lang="en-US" dirty="0" smtClean="0"/>
                        <a:t>PROFESSIONAL</a:t>
                      </a:r>
                      <a:endParaRPr lang="ar-SA" dirty="0"/>
                    </a:p>
                  </a:txBody>
                  <a:tcPr/>
                </a:tc>
              </a:tr>
              <a:tr h="321968">
                <a:tc>
                  <a:txBody>
                    <a:bodyPr/>
                    <a:lstStyle/>
                    <a:p>
                      <a:pPr rtl="1"/>
                      <a:r>
                        <a:rPr lang="ar-SA" dirty="0" smtClean="0"/>
                        <a:t>معقد</a:t>
                      </a:r>
                      <a:endParaRPr lang="ar-SA" dirty="0"/>
                    </a:p>
                  </a:txBody>
                  <a:tcPr/>
                </a:tc>
                <a:tc>
                  <a:txBody>
                    <a:bodyPr/>
                    <a:lstStyle/>
                    <a:p>
                      <a:pPr algn="l" rtl="1"/>
                      <a:r>
                        <a:rPr lang="en-US" dirty="0" smtClean="0"/>
                        <a:t>COMPLEX</a:t>
                      </a:r>
                      <a:endParaRPr lang="ar-SA" dirty="0"/>
                    </a:p>
                  </a:txBody>
                  <a:tcPr/>
                </a:tc>
              </a:tr>
              <a:tr h="321968">
                <a:tc>
                  <a:txBody>
                    <a:bodyPr/>
                    <a:lstStyle/>
                    <a:p>
                      <a:pPr rtl="1"/>
                      <a:r>
                        <a:rPr lang="ar-SA" dirty="0" smtClean="0"/>
                        <a:t>رقائق</a:t>
                      </a:r>
                      <a:endParaRPr lang="ar-SA" dirty="0"/>
                    </a:p>
                  </a:txBody>
                  <a:tcPr/>
                </a:tc>
                <a:tc>
                  <a:txBody>
                    <a:bodyPr/>
                    <a:lstStyle/>
                    <a:p>
                      <a:pPr algn="l" rtl="1"/>
                      <a:r>
                        <a:rPr lang="en-US" dirty="0" smtClean="0"/>
                        <a:t>CHIP</a:t>
                      </a:r>
                      <a:endParaRPr lang="ar-SA" dirty="0"/>
                    </a:p>
                  </a:txBody>
                  <a:tcPr/>
                </a:tc>
              </a:tr>
              <a:tr h="321968">
                <a:tc>
                  <a:txBody>
                    <a:bodyPr/>
                    <a:lstStyle/>
                    <a:p>
                      <a:pPr rtl="1"/>
                      <a:r>
                        <a:rPr lang="ar-SA" dirty="0" smtClean="0"/>
                        <a:t>خصائص</a:t>
                      </a:r>
                      <a:endParaRPr lang="ar-SA" dirty="0"/>
                    </a:p>
                  </a:txBody>
                  <a:tcPr/>
                </a:tc>
                <a:tc>
                  <a:txBody>
                    <a:bodyPr/>
                    <a:lstStyle/>
                    <a:p>
                      <a:pPr algn="l" rtl="1"/>
                      <a:r>
                        <a:rPr lang="en-US" dirty="0" smtClean="0"/>
                        <a:t>FEATURES</a:t>
                      </a:r>
                      <a:endParaRPr lang="ar-SA" dirty="0"/>
                    </a:p>
                  </a:txBody>
                  <a:tcPr/>
                </a:tc>
              </a:tr>
              <a:tr h="321968">
                <a:tc>
                  <a:txBody>
                    <a:bodyPr/>
                    <a:lstStyle/>
                    <a:p>
                      <a:pPr rtl="1"/>
                      <a:r>
                        <a:rPr lang="ar-SA" dirty="0" smtClean="0"/>
                        <a:t>خبراء</a:t>
                      </a:r>
                      <a:endParaRPr lang="ar-SA" dirty="0"/>
                    </a:p>
                  </a:txBody>
                  <a:tcPr/>
                </a:tc>
                <a:tc>
                  <a:txBody>
                    <a:bodyPr/>
                    <a:lstStyle/>
                    <a:p>
                      <a:pPr algn="l" rtl="1"/>
                      <a:r>
                        <a:rPr lang="en-US" dirty="0" smtClean="0"/>
                        <a:t>EXPERTS</a:t>
                      </a:r>
                      <a:endParaRPr lang="ar-SA" dirty="0"/>
                    </a:p>
                  </a:txBody>
                  <a:tcPr/>
                </a:tc>
              </a:tr>
              <a:tr h="321968">
                <a:tc>
                  <a:txBody>
                    <a:bodyPr/>
                    <a:lstStyle/>
                    <a:p>
                      <a:pPr rtl="1"/>
                      <a:r>
                        <a:rPr lang="ar-SA" dirty="0" smtClean="0"/>
                        <a:t>يشارك</a:t>
                      </a:r>
                      <a:endParaRPr lang="ar-SA" dirty="0"/>
                    </a:p>
                  </a:txBody>
                  <a:tcPr/>
                </a:tc>
                <a:tc>
                  <a:txBody>
                    <a:bodyPr/>
                    <a:lstStyle/>
                    <a:p>
                      <a:pPr algn="l" rtl="1"/>
                      <a:r>
                        <a:rPr lang="en-US" dirty="0" smtClean="0"/>
                        <a:t>SHARE</a:t>
                      </a:r>
                      <a:endParaRPr lang="ar-SA" dirty="0"/>
                    </a:p>
                  </a:txBody>
                  <a:tcPr/>
                </a:tc>
              </a:tr>
              <a:tr h="321968">
                <a:tc>
                  <a:txBody>
                    <a:bodyPr/>
                    <a:lstStyle/>
                    <a:p>
                      <a:pPr rtl="1"/>
                      <a:r>
                        <a:rPr lang="ar-SA" dirty="0" smtClean="0"/>
                        <a:t>علمي</a:t>
                      </a:r>
                      <a:endParaRPr lang="ar-SA" dirty="0"/>
                    </a:p>
                  </a:txBody>
                  <a:tcPr/>
                </a:tc>
                <a:tc>
                  <a:txBody>
                    <a:bodyPr/>
                    <a:lstStyle/>
                    <a:p>
                      <a:pPr algn="l" rtl="1"/>
                      <a:r>
                        <a:rPr lang="en-US" dirty="0" smtClean="0"/>
                        <a:t>SCIENTIFIC</a:t>
                      </a:r>
                      <a:endParaRPr lang="ar-SA" dirty="0"/>
                    </a:p>
                  </a:txBody>
                  <a:tcPr/>
                </a:tc>
              </a:tr>
            </a:tbl>
          </a:graphicData>
        </a:graphic>
      </p:graphicFrame>
    </p:spTree>
    <p:extLst>
      <p:ext uri="{BB962C8B-B14F-4D97-AF65-F5344CB8AC3E}">
        <p14:creationId xmlns:p14="http://schemas.microsoft.com/office/powerpoint/2010/main" val="1236641983"/>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652</Words>
  <Application>Microsoft Office PowerPoint</Application>
  <PresentationFormat>عرض على الشاشة (3:4)‏</PresentationFormat>
  <Paragraphs>65</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نسق Office</vt:lpstr>
      <vt:lpstr>عرض تقديمي في PowerPoint</vt:lpstr>
      <vt:lpstr>عرض تقديمي في PowerPoint</vt:lpstr>
      <vt:lpstr>عرض تقديمي في PowerPoint</vt:lpstr>
      <vt:lpstr>With small computing devices available for 35 performing smarttasks like cooking dinner, programming the VCR, and controlling theflow of information in an organization, people are able to spend more time doing what they often do best - being creative. Computers canhelp people work more creatively.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TMoOh</dc:creator>
  <cp:lastModifiedBy>TMoOh</cp:lastModifiedBy>
  <cp:revision>47</cp:revision>
  <dcterms:created xsi:type="dcterms:W3CDTF">2014-04-25T13:29:45Z</dcterms:created>
  <dcterms:modified xsi:type="dcterms:W3CDTF">2014-04-25T17:37:58Z</dcterms:modified>
</cp:coreProperties>
</file>