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81443-0A8C-4CAC-828A-15FE697AE976}" type="datetimeFigureOut">
              <a:rPr lang="en-US" smtClean="0"/>
              <a:t>9/1/2015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C145D3-521F-4FA0-82B2-F6848EDC4F15}" type="slidenum">
              <a:rPr lang="en-US" smtClean="0"/>
              <a:t>‹#›</a:t>
            </a:fld>
            <a:endParaRPr lang="en-US"/>
          </a:p>
        </p:txBody>
      </p:sp>
    </p:spTree>
    <p:extLst>
      <p:ext uri="{BB962C8B-B14F-4D97-AF65-F5344CB8AC3E}">
        <p14:creationId xmlns:p14="http://schemas.microsoft.com/office/powerpoint/2010/main" val="397825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0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30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6DD3E04-FC5D-4673-BBBE-F0567896A641}" type="slidenum">
              <a:rPr lang="en-US" altLang="en-US" smtClean="0"/>
              <a:pPr eaLnBrk="1" hangingPunct="1"/>
              <a:t>3</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39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9E6EA5E4-FF8C-4523-BCF3-698C43CF9BC3}" type="slidenum">
              <a:rPr lang="en-US" altLang="en-US" smtClean="0"/>
              <a:pPr eaLnBrk="1" hangingPunct="1"/>
              <a:t>16</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40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E3CD3B72-B016-4254-A9AC-BB8EF19E5C37}" type="slidenum">
              <a:rPr lang="en-US" altLang="en-US" smtClean="0"/>
              <a:pPr eaLnBrk="1" hangingPunct="1"/>
              <a:t>17</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41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4BBFC39F-5464-40EA-BAAC-0DA9DEF460AE}" type="slidenum">
              <a:rPr lang="en-US" altLang="en-US" smtClean="0"/>
              <a:pPr eaLnBrk="1" hangingPunct="1"/>
              <a:t>18</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42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3D09602-B5DF-41E7-8FF3-330CABDFED30}" type="slidenum">
              <a:rPr lang="en-US" altLang="en-US" smtClean="0"/>
              <a:pPr eaLnBrk="1" hangingPunct="1"/>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31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396073A5-6A97-4224-8E05-562B30E64624}" type="slidenum">
              <a:rPr lang="en-US" altLang="en-US" smtClean="0"/>
              <a:pPr eaLnBrk="1" hangingPunct="1"/>
              <a:t>5</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32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B25D9E2A-8DFD-4614-894C-AA1E11F4082F}" type="slidenum">
              <a:rPr lang="en-US" altLang="en-US" smtClean="0"/>
              <a:pPr eaLnBrk="1" hangingPunct="1"/>
              <a:t>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33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1868AE16-C4E2-49B1-90AC-DC8FB490237B}" type="slidenum">
              <a:rPr lang="en-US" altLang="en-US" smtClean="0"/>
              <a:pPr eaLnBrk="1" hangingPunct="1"/>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34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FA692512-9CC5-4CF5-BE56-61CAC29EEF5F}" type="slidenum">
              <a:rPr lang="en-US" altLang="en-US" smtClean="0"/>
              <a:pPr eaLnBrk="1" hangingPunct="1"/>
              <a:t>9</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35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2489FF7D-13FD-4E90-9BFD-C7D6B06A6FDF}" type="slidenum">
              <a:rPr lang="en-US" altLang="en-US" smtClean="0"/>
              <a:pPr eaLnBrk="1" hangingPunct="1"/>
              <a:t>10</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345D240-56AF-48EE-A4AA-941A842F0B1E}" type="slidenum">
              <a:rPr lang="en-US" altLang="en-US" smtClean="0"/>
              <a:pPr eaLnBrk="1" hangingPunct="1"/>
              <a:t>11</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7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37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67CC7A84-9F40-49B7-81F8-639A36512027}" type="slidenum">
              <a:rPr lang="en-US" altLang="en-US" smtClean="0"/>
              <a:pPr eaLnBrk="1" hangingPunct="1"/>
              <a:t>14</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8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en-US" smtClean="0"/>
          </a:p>
        </p:txBody>
      </p:sp>
      <p:sp>
        <p:nvSpPr>
          <p:cNvPr id="238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fld id="{C7A478E3-68DF-4CED-A13D-DD643595AEA7}" type="slidenum">
              <a:rPr lang="en-US" altLang="en-US" smtClean="0"/>
              <a:pPr eaLnBrk="1" hangingPunct="1"/>
              <a:t>15</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51747C-6DAF-4D16-908C-F58537978ABC}"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547E-81A9-457F-B443-F4D9E28FB1BB}" type="slidenum">
              <a:rPr lang="en-US" smtClean="0"/>
              <a:t>‹#›</a:t>
            </a:fld>
            <a:endParaRPr lang="en-US"/>
          </a:p>
        </p:txBody>
      </p:sp>
    </p:spTree>
    <p:extLst>
      <p:ext uri="{BB962C8B-B14F-4D97-AF65-F5344CB8AC3E}">
        <p14:creationId xmlns:p14="http://schemas.microsoft.com/office/powerpoint/2010/main" val="88411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1747C-6DAF-4D16-908C-F58537978ABC}"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547E-81A9-457F-B443-F4D9E28FB1BB}" type="slidenum">
              <a:rPr lang="en-US" smtClean="0"/>
              <a:t>‹#›</a:t>
            </a:fld>
            <a:endParaRPr lang="en-US"/>
          </a:p>
        </p:txBody>
      </p:sp>
    </p:spTree>
    <p:extLst>
      <p:ext uri="{BB962C8B-B14F-4D97-AF65-F5344CB8AC3E}">
        <p14:creationId xmlns:p14="http://schemas.microsoft.com/office/powerpoint/2010/main" val="24219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1747C-6DAF-4D16-908C-F58537978ABC}"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547E-81A9-457F-B443-F4D9E28FB1BB}" type="slidenum">
              <a:rPr lang="en-US" smtClean="0"/>
              <a:t>‹#›</a:t>
            </a:fld>
            <a:endParaRPr lang="en-US"/>
          </a:p>
        </p:txBody>
      </p:sp>
    </p:spTree>
    <p:extLst>
      <p:ext uri="{BB962C8B-B14F-4D97-AF65-F5344CB8AC3E}">
        <p14:creationId xmlns:p14="http://schemas.microsoft.com/office/powerpoint/2010/main" val="209852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1747C-6DAF-4D16-908C-F58537978ABC}"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547E-81A9-457F-B443-F4D9E28FB1BB}" type="slidenum">
              <a:rPr lang="en-US" smtClean="0"/>
              <a:t>‹#›</a:t>
            </a:fld>
            <a:endParaRPr lang="en-US"/>
          </a:p>
        </p:txBody>
      </p:sp>
    </p:spTree>
    <p:extLst>
      <p:ext uri="{BB962C8B-B14F-4D97-AF65-F5344CB8AC3E}">
        <p14:creationId xmlns:p14="http://schemas.microsoft.com/office/powerpoint/2010/main" val="321985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51747C-6DAF-4D16-908C-F58537978ABC}" type="datetimeFigureOut">
              <a:rPr lang="en-US" smtClean="0"/>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3547E-81A9-457F-B443-F4D9E28FB1BB}" type="slidenum">
              <a:rPr lang="en-US" smtClean="0"/>
              <a:t>‹#›</a:t>
            </a:fld>
            <a:endParaRPr lang="en-US"/>
          </a:p>
        </p:txBody>
      </p:sp>
    </p:spTree>
    <p:extLst>
      <p:ext uri="{BB962C8B-B14F-4D97-AF65-F5344CB8AC3E}">
        <p14:creationId xmlns:p14="http://schemas.microsoft.com/office/powerpoint/2010/main" val="28999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51747C-6DAF-4D16-908C-F58537978ABC}" type="datetimeFigureOut">
              <a:rPr lang="en-US" smtClean="0"/>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3547E-81A9-457F-B443-F4D9E28FB1BB}" type="slidenum">
              <a:rPr lang="en-US" smtClean="0"/>
              <a:t>‹#›</a:t>
            </a:fld>
            <a:endParaRPr lang="en-US"/>
          </a:p>
        </p:txBody>
      </p:sp>
    </p:spTree>
    <p:extLst>
      <p:ext uri="{BB962C8B-B14F-4D97-AF65-F5344CB8AC3E}">
        <p14:creationId xmlns:p14="http://schemas.microsoft.com/office/powerpoint/2010/main" val="403875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51747C-6DAF-4D16-908C-F58537978ABC}" type="datetimeFigureOut">
              <a:rPr lang="en-US" smtClean="0"/>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3547E-81A9-457F-B443-F4D9E28FB1BB}" type="slidenum">
              <a:rPr lang="en-US" smtClean="0"/>
              <a:t>‹#›</a:t>
            </a:fld>
            <a:endParaRPr lang="en-US"/>
          </a:p>
        </p:txBody>
      </p:sp>
    </p:spTree>
    <p:extLst>
      <p:ext uri="{BB962C8B-B14F-4D97-AF65-F5344CB8AC3E}">
        <p14:creationId xmlns:p14="http://schemas.microsoft.com/office/powerpoint/2010/main" val="131588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51747C-6DAF-4D16-908C-F58537978ABC}" type="datetimeFigureOut">
              <a:rPr lang="en-US" smtClean="0"/>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3547E-81A9-457F-B443-F4D9E28FB1BB}" type="slidenum">
              <a:rPr lang="en-US" smtClean="0"/>
              <a:t>‹#›</a:t>
            </a:fld>
            <a:endParaRPr lang="en-US"/>
          </a:p>
        </p:txBody>
      </p:sp>
    </p:spTree>
    <p:extLst>
      <p:ext uri="{BB962C8B-B14F-4D97-AF65-F5344CB8AC3E}">
        <p14:creationId xmlns:p14="http://schemas.microsoft.com/office/powerpoint/2010/main" val="396043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1747C-6DAF-4D16-908C-F58537978ABC}" type="datetimeFigureOut">
              <a:rPr lang="en-US" smtClean="0"/>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3547E-81A9-457F-B443-F4D9E28FB1BB}" type="slidenum">
              <a:rPr lang="en-US" smtClean="0"/>
              <a:t>‹#›</a:t>
            </a:fld>
            <a:endParaRPr lang="en-US"/>
          </a:p>
        </p:txBody>
      </p:sp>
    </p:spTree>
    <p:extLst>
      <p:ext uri="{BB962C8B-B14F-4D97-AF65-F5344CB8AC3E}">
        <p14:creationId xmlns:p14="http://schemas.microsoft.com/office/powerpoint/2010/main" val="340515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1747C-6DAF-4D16-908C-F58537978ABC}" type="datetimeFigureOut">
              <a:rPr lang="en-US" smtClean="0"/>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3547E-81A9-457F-B443-F4D9E28FB1BB}" type="slidenum">
              <a:rPr lang="en-US" smtClean="0"/>
              <a:t>‹#›</a:t>
            </a:fld>
            <a:endParaRPr lang="en-US"/>
          </a:p>
        </p:txBody>
      </p:sp>
    </p:spTree>
    <p:extLst>
      <p:ext uri="{BB962C8B-B14F-4D97-AF65-F5344CB8AC3E}">
        <p14:creationId xmlns:p14="http://schemas.microsoft.com/office/powerpoint/2010/main" val="152108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51747C-6DAF-4D16-908C-F58537978ABC}" type="datetimeFigureOut">
              <a:rPr lang="en-US" smtClean="0"/>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3547E-81A9-457F-B443-F4D9E28FB1BB}" type="slidenum">
              <a:rPr lang="en-US" smtClean="0"/>
              <a:t>‹#›</a:t>
            </a:fld>
            <a:endParaRPr lang="en-US"/>
          </a:p>
        </p:txBody>
      </p:sp>
    </p:spTree>
    <p:extLst>
      <p:ext uri="{BB962C8B-B14F-4D97-AF65-F5344CB8AC3E}">
        <p14:creationId xmlns:p14="http://schemas.microsoft.com/office/powerpoint/2010/main" val="83499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1747C-6DAF-4D16-908C-F58537978ABC}" type="datetimeFigureOut">
              <a:rPr lang="en-US" smtClean="0"/>
              <a:t>9/1/2015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3547E-81A9-457F-B443-F4D9E28FB1BB}" type="slidenum">
              <a:rPr lang="en-US" smtClean="0"/>
              <a:t>‹#›</a:t>
            </a:fld>
            <a:endParaRPr lang="en-US"/>
          </a:p>
        </p:txBody>
      </p:sp>
    </p:spTree>
    <p:extLst>
      <p:ext uri="{BB962C8B-B14F-4D97-AF65-F5344CB8AC3E}">
        <p14:creationId xmlns:p14="http://schemas.microsoft.com/office/powerpoint/2010/main" val="99837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457200" y="292100"/>
            <a:ext cx="8229600" cy="622300"/>
          </a:xfrm>
        </p:spPr>
        <p:txBody>
          <a:bodyPr/>
          <a:lstStyle/>
          <a:p>
            <a:pPr algn="ctr"/>
            <a:r>
              <a:rPr lang="en-US" altLang="en-US" sz="3200" b="1" i="1" smtClean="0">
                <a:solidFill>
                  <a:srgbClr val="000024"/>
                </a:solidFill>
                <a:effectLst/>
                <a:latin typeface="Times New Roman" pitchFamily="18" charset="0"/>
                <a:cs typeface="Times New Roman" pitchFamily="18" charset="0"/>
              </a:rPr>
              <a:t>Toxic Gases</a:t>
            </a:r>
            <a:endParaRPr lang="ar-SA" altLang="en-US" sz="3200" b="1" i="1" smtClean="0">
              <a:solidFill>
                <a:srgbClr val="000024"/>
              </a:solidFill>
              <a:effectLst/>
              <a:latin typeface="Times New Roman" pitchFamily="18" charset="0"/>
              <a:cs typeface="Times New Roman" pitchFamily="18" charset="0"/>
            </a:endParaRPr>
          </a:p>
        </p:txBody>
      </p:sp>
      <p:sp>
        <p:nvSpPr>
          <p:cNvPr id="118787" name="Content Placeholder 2"/>
          <p:cNvSpPr>
            <a:spLocks noGrp="1"/>
          </p:cNvSpPr>
          <p:nvPr>
            <p:ph idx="1"/>
          </p:nvPr>
        </p:nvSpPr>
        <p:spPr>
          <a:xfrm>
            <a:off x="762000" y="914400"/>
            <a:ext cx="7620000" cy="5105400"/>
          </a:xfrm>
        </p:spPr>
        <p:txBody>
          <a:bodyPr/>
          <a:lstStyle/>
          <a:p>
            <a:pPr algn="just"/>
            <a:r>
              <a:rPr lang="en-US" altLang="en-US" sz="2400" smtClean="0">
                <a:solidFill>
                  <a:srgbClr val="000024"/>
                </a:solidFill>
                <a:effectLst/>
                <a:latin typeface="Times New Roman" pitchFamily="18" charset="0"/>
                <a:cs typeface="Times New Roman" pitchFamily="18" charset="0"/>
              </a:rPr>
              <a:t>Pulmonary irritants, simple asphyxiants, toxic products of combustion, lacrimating agents, and chemical asphyxiants constitute a diverse group of toxic gases capable of causing a variety of local and pulmonary reactions.</a:t>
            </a:r>
          </a:p>
          <a:p>
            <a:pPr algn="just"/>
            <a:r>
              <a:rPr lang="en-US" altLang="en-US" sz="2400" smtClean="0">
                <a:solidFill>
                  <a:srgbClr val="000024"/>
                </a:solidFill>
                <a:effectLst/>
                <a:latin typeface="Times New Roman" pitchFamily="18" charset="0"/>
                <a:cs typeface="Times New Roman" pitchFamily="18" charset="0"/>
              </a:rPr>
              <a:t>The sources of these compounds are as varied, encompassing both naturally occurring and synthetic chemicals developed over the last 50 years.</a:t>
            </a:r>
          </a:p>
          <a:p>
            <a:pPr algn="just"/>
            <a:r>
              <a:rPr lang="en-US" altLang="en-US" sz="2400" smtClean="0">
                <a:solidFill>
                  <a:srgbClr val="000024"/>
                </a:solidFill>
                <a:effectLst/>
                <a:latin typeface="Times New Roman" pitchFamily="18" charset="0"/>
                <a:cs typeface="Times New Roman" pitchFamily="18" charset="0"/>
              </a:rPr>
              <a:t>In addition, exposure to the gases are encountered </a:t>
            </a:r>
            <a:r>
              <a:rPr lang="en-US" altLang="en-US" sz="2400" i="1" smtClean="0">
                <a:solidFill>
                  <a:srgbClr val="000024"/>
                </a:solidFill>
                <a:effectLst/>
                <a:latin typeface="Times New Roman" pitchFamily="18" charset="0"/>
                <a:cs typeface="Times New Roman" pitchFamily="18" charset="0"/>
              </a:rPr>
              <a:t>accidentally</a:t>
            </a:r>
            <a:r>
              <a:rPr lang="en-US" altLang="en-US" sz="2400" smtClean="0">
                <a:solidFill>
                  <a:srgbClr val="000024"/>
                </a:solidFill>
                <a:effectLst/>
                <a:latin typeface="Times New Roman" pitchFamily="18" charset="0"/>
                <a:cs typeface="Times New Roman" pitchFamily="18" charset="0"/>
              </a:rPr>
              <a:t>, at home or in the workplace with industrial products, as environmental hazards, or </a:t>
            </a:r>
            <a:r>
              <a:rPr lang="en-US" altLang="en-US" sz="2400" i="1" smtClean="0">
                <a:solidFill>
                  <a:srgbClr val="000024"/>
                </a:solidFill>
                <a:effectLst/>
                <a:latin typeface="Times New Roman" pitchFamily="18" charset="0"/>
                <a:cs typeface="Times New Roman" pitchFamily="18" charset="0"/>
              </a:rPr>
              <a:t>intentionally</a:t>
            </a:r>
            <a:r>
              <a:rPr lang="en-US" altLang="en-US" sz="2400" smtClean="0">
                <a:solidFill>
                  <a:srgbClr val="000024"/>
                </a:solidFill>
                <a:effectLst/>
                <a:latin typeface="Times New Roman" pitchFamily="18" charset="0"/>
                <a:cs typeface="Times New Roman" pitchFamily="18" charset="0"/>
              </a:rPr>
              <a:t>, as commercial sprays for individual protection, for law enforcement, or as potential bioterrorist weapons.  </a:t>
            </a:r>
            <a:endParaRPr lang="ar-SA" altLang="en-US" sz="2400" smtClean="0">
              <a:solidFill>
                <a:srgbClr val="000024"/>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687642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152400"/>
            <a:ext cx="8229600" cy="762000"/>
          </a:xfrm>
        </p:spPr>
        <p:txBody>
          <a:bodyPr/>
          <a:lstStyle/>
          <a:p>
            <a:pPr algn="ctr" eaLnBrk="1" hangingPunct="1"/>
            <a:r>
              <a:rPr lang="en-US" altLang="en-US" sz="2800" b="1" smtClean="0">
                <a:solidFill>
                  <a:srgbClr val="000024"/>
                </a:solidFill>
                <a:effectLst/>
                <a:latin typeface="Times New Roman" pitchFamily="18" charset="0"/>
                <a:cs typeface="Times New Roman" pitchFamily="18" charset="0"/>
              </a:rPr>
              <a:t>Cyanide </a:t>
            </a:r>
          </a:p>
        </p:txBody>
      </p:sp>
      <p:sp>
        <p:nvSpPr>
          <p:cNvPr id="128003" name="Rectangle 3"/>
          <p:cNvSpPr>
            <a:spLocks noGrp="1" noChangeArrowheads="1"/>
          </p:cNvSpPr>
          <p:nvPr>
            <p:ph type="body" idx="1"/>
          </p:nvPr>
        </p:nvSpPr>
        <p:spPr>
          <a:xfrm>
            <a:off x="838200" y="838200"/>
            <a:ext cx="7391400" cy="5287963"/>
          </a:xfrm>
        </p:spPr>
        <p:txBody>
          <a:bodyPr/>
          <a:lstStyle/>
          <a:p>
            <a:pPr algn="just" eaLnBrk="1" hangingPunct="1">
              <a:lnSpc>
                <a:spcPct val="90000"/>
              </a:lnSpc>
            </a:pPr>
            <a:r>
              <a:rPr lang="en-US" altLang="en-US" sz="2400" smtClean="0">
                <a:solidFill>
                  <a:srgbClr val="000024"/>
                </a:solidFill>
                <a:effectLst/>
                <a:latin typeface="Times New Roman" pitchFamily="18" charset="0"/>
                <a:cs typeface="Times New Roman" pitchFamily="18" charset="0"/>
              </a:rPr>
              <a:t>Cyanide is a rapidly acting agent. Its ranked among the most potent poisons known.</a:t>
            </a:r>
          </a:p>
          <a:p>
            <a:pPr algn="just" eaLnBrk="1" hangingPunct="1">
              <a:lnSpc>
                <a:spcPct val="90000"/>
              </a:lnSpc>
            </a:pPr>
            <a:r>
              <a:rPr lang="en-US" altLang="en-US" sz="2400" smtClean="0">
                <a:solidFill>
                  <a:srgbClr val="000024"/>
                </a:solidFill>
                <a:effectLst/>
                <a:latin typeface="Times New Roman" pitchFamily="18" charset="0"/>
                <a:cs typeface="Times New Roman" pitchFamily="18" charset="0"/>
              </a:rPr>
              <a:t>Hydrogen cyanide gas is used as fumigants (used to destroy the pets in situations were other liquid or sprayed pesticide applications are ineffective).</a:t>
            </a:r>
          </a:p>
          <a:p>
            <a:pPr algn="ctr" eaLnBrk="1" hangingPunct="1">
              <a:lnSpc>
                <a:spcPct val="90000"/>
              </a:lnSpc>
              <a:buFontTx/>
              <a:buNone/>
            </a:pPr>
            <a:r>
              <a:rPr lang="en-US" altLang="en-US" sz="2400" b="1" smtClean="0">
                <a:solidFill>
                  <a:srgbClr val="000024"/>
                </a:solidFill>
                <a:effectLst/>
                <a:latin typeface="Times New Roman" pitchFamily="18" charset="0"/>
                <a:cs typeface="Times New Roman" pitchFamily="18" charset="0"/>
              </a:rPr>
              <a:t>Cyanide sources</a:t>
            </a:r>
          </a:p>
          <a:p>
            <a:pPr algn="just" eaLnBrk="1" hangingPunct="1">
              <a:lnSpc>
                <a:spcPct val="90000"/>
              </a:lnSpc>
            </a:pPr>
            <a:r>
              <a:rPr lang="en-US" altLang="en-US" sz="2400" smtClean="0">
                <a:solidFill>
                  <a:srgbClr val="000024"/>
                </a:solidFill>
                <a:effectLst/>
                <a:latin typeface="Times New Roman" pitchFamily="18" charset="0"/>
                <a:cs typeface="Times New Roman" pitchFamily="18" charset="0"/>
              </a:rPr>
              <a:t>Cyanide arises from the combustion of many compounds including silk, nylon, solid plastics, and polyurethane.</a:t>
            </a:r>
          </a:p>
          <a:p>
            <a:pPr algn="just" eaLnBrk="1" hangingPunct="1">
              <a:lnSpc>
                <a:spcPct val="90000"/>
              </a:lnSpc>
            </a:pPr>
            <a:r>
              <a:rPr lang="en-US" altLang="en-US" sz="2400" smtClean="0">
                <a:solidFill>
                  <a:srgbClr val="000024"/>
                </a:solidFill>
                <a:effectLst/>
                <a:latin typeface="Times New Roman" pitchFamily="18" charset="0"/>
                <a:cs typeface="Times New Roman" pitchFamily="18" charset="0"/>
              </a:rPr>
              <a:t>Cyanide is found in many plants, especially in seeds of apple, pear, and apricot. </a:t>
            </a:r>
          </a:p>
          <a:p>
            <a:pPr algn="just" eaLnBrk="1" hangingPunct="1">
              <a:lnSpc>
                <a:spcPct val="90000"/>
              </a:lnSpc>
            </a:pPr>
            <a:r>
              <a:rPr lang="en-US" altLang="en-US" sz="2400" smtClean="0">
                <a:solidFill>
                  <a:srgbClr val="000024"/>
                </a:solidFill>
                <a:effectLst/>
                <a:latin typeface="Times New Roman" pitchFamily="18" charset="0"/>
                <a:cs typeface="Times New Roman" pitchFamily="18" charset="0"/>
              </a:rPr>
              <a:t>Cyanides even arises from the metabolism of some pharmaceuticals (e.g., nitroprusside). </a:t>
            </a:r>
          </a:p>
        </p:txBody>
      </p:sp>
    </p:spTree>
    <p:extLst>
      <p:ext uri="{BB962C8B-B14F-4D97-AF65-F5344CB8AC3E}">
        <p14:creationId xmlns:p14="http://schemas.microsoft.com/office/powerpoint/2010/main" val="4210386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3400"/>
            <a:ext cx="7391400" cy="5486400"/>
          </a:xfrm>
        </p:spPr>
        <p:txBody>
          <a:bodyPr/>
          <a:lstStyle/>
          <a:p>
            <a:pPr algn="ctr" eaLnBrk="1" hangingPunct="1">
              <a:lnSpc>
                <a:spcPct val="90000"/>
              </a:lnSpc>
              <a:buFontTx/>
              <a:buNone/>
              <a:defRPr/>
            </a:pPr>
            <a:r>
              <a:rPr lang="en-US" sz="2800" b="1" dirty="0" smtClean="0">
                <a:solidFill>
                  <a:srgbClr val="000024"/>
                </a:solidFill>
                <a:effectLst/>
                <a:latin typeface="Times New Roman" pitchFamily="18" charset="0"/>
                <a:cs typeface="Times New Roman" pitchFamily="18" charset="0"/>
              </a:rPr>
              <a:t>Mechanism of toxicity</a:t>
            </a:r>
          </a:p>
          <a:p>
            <a:pPr algn="just" eaLnBrk="1" hangingPunct="1">
              <a:lnSpc>
                <a:spcPct val="90000"/>
              </a:lnSpc>
              <a:defRPr/>
            </a:pPr>
            <a:r>
              <a:rPr lang="en-US" sz="2400" dirty="0" smtClean="0">
                <a:solidFill>
                  <a:srgbClr val="000024"/>
                </a:solidFill>
                <a:effectLst/>
                <a:latin typeface="Times New Roman" pitchFamily="18" charset="0"/>
                <a:cs typeface="Times New Roman" pitchFamily="18" charset="0"/>
              </a:rPr>
              <a:t>High affinity for Fe3+ in </a:t>
            </a:r>
            <a:r>
              <a:rPr lang="en-US" sz="2400" dirty="0" err="1" smtClean="0">
                <a:solidFill>
                  <a:srgbClr val="000024"/>
                </a:solidFill>
                <a:effectLst/>
                <a:latin typeface="Times New Roman" pitchFamily="18" charset="0"/>
                <a:cs typeface="Times New Roman" pitchFamily="18" charset="0"/>
              </a:rPr>
              <a:t>cytochrome</a:t>
            </a:r>
            <a:r>
              <a:rPr lang="en-US" sz="2400" dirty="0" smtClean="0">
                <a:solidFill>
                  <a:srgbClr val="000024"/>
                </a:solidFill>
                <a:effectLst/>
                <a:latin typeface="Times New Roman" pitchFamily="18" charset="0"/>
                <a:cs typeface="Times New Roman" pitchFamily="18" charset="0"/>
              </a:rPr>
              <a:t> oxidase.</a:t>
            </a:r>
          </a:p>
          <a:p>
            <a:pPr algn="just" eaLnBrk="1" hangingPunct="1">
              <a:lnSpc>
                <a:spcPct val="90000"/>
              </a:lnSpc>
              <a:defRPr/>
            </a:pPr>
            <a:r>
              <a:rPr lang="en-US" sz="2400" dirty="0" smtClean="0">
                <a:solidFill>
                  <a:srgbClr val="000024"/>
                </a:solidFill>
                <a:effectLst/>
                <a:latin typeface="Times New Roman" pitchFamily="18" charset="0"/>
                <a:cs typeface="Times New Roman" pitchFamily="18" charset="0"/>
              </a:rPr>
              <a:t>Blocks oxygen utilization in mitochondria.</a:t>
            </a:r>
          </a:p>
          <a:p>
            <a:pPr algn="just" eaLnBrk="1" hangingPunct="1">
              <a:lnSpc>
                <a:spcPct val="90000"/>
              </a:lnSpc>
              <a:defRPr/>
            </a:pPr>
            <a:r>
              <a:rPr lang="en-US" sz="2400" dirty="0" smtClean="0">
                <a:solidFill>
                  <a:srgbClr val="000024"/>
                </a:solidFill>
                <a:effectLst/>
                <a:latin typeface="Times New Roman" pitchFamily="18" charset="0"/>
                <a:cs typeface="Times New Roman" pitchFamily="18" charset="0"/>
              </a:rPr>
              <a:t>Inhibits cellular respiration (inhibit electron transport chain and decrease ATP production lead to cell death).</a:t>
            </a:r>
          </a:p>
          <a:p>
            <a:pPr algn="just" eaLnBrk="1" hangingPunct="1">
              <a:lnSpc>
                <a:spcPct val="90000"/>
              </a:lnSpc>
              <a:defRPr/>
            </a:pPr>
            <a:r>
              <a:rPr lang="en-US" sz="2400" dirty="0" smtClean="0">
                <a:solidFill>
                  <a:srgbClr val="000024"/>
                </a:solidFill>
                <a:effectLst/>
                <a:latin typeface="Times New Roman" pitchFamily="18" charset="0"/>
                <a:cs typeface="Times New Roman" pitchFamily="18" charset="0"/>
              </a:rPr>
              <a:t>The decrease in aerobic respiration forces the cell to revert to anaerobic metabolism, which generates excess lactic acid, triggering metabolic acidosis.</a:t>
            </a:r>
          </a:p>
          <a:p>
            <a:pPr algn="ctr" eaLnBrk="1" hangingPunct="1">
              <a:lnSpc>
                <a:spcPct val="90000"/>
              </a:lnSpc>
              <a:buFontTx/>
              <a:buNone/>
              <a:defRPr/>
            </a:pPr>
            <a:r>
              <a:rPr lang="en-US" sz="2400" b="1" dirty="0" smtClean="0">
                <a:solidFill>
                  <a:srgbClr val="000024"/>
                </a:solidFill>
                <a:effectLst/>
                <a:latin typeface="Times New Roman" pitchFamily="18" charset="0"/>
                <a:cs typeface="Times New Roman" pitchFamily="18" charset="0"/>
              </a:rPr>
              <a:t>Toxicokinetics </a:t>
            </a:r>
          </a:p>
          <a:p>
            <a:pPr algn="just" eaLnBrk="1" hangingPunct="1">
              <a:lnSpc>
                <a:spcPct val="90000"/>
              </a:lnSpc>
              <a:defRPr/>
            </a:pPr>
            <a:r>
              <a:rPr lang="en-US" sz="2400" dirty="0" smtClean="0">
                <a:solidFill>
                  <a:srgbClr val="000024"/>
                </a:solidFill>
                <a:effectLst/>
                <a:latin typeface="Times New Roman" pitchFamily="18" charset="0"/>
                <a:cs typeface="Times New Roman" pitchFamily="18" charset="0"/>
              </a:rPr>
              <a:t>Acute lethal toxicity results within 1 h from an oral dose of 100 to 200 mg, while inhalation of 150 to 200 ppm of HCN gas is fatal.</a:t>
            </a:r>
          </a:p>
          <a:p>
            <a:pPr algn="just" eaLnBrk="1" hangingPunct="1">
              <a:lnSpc>
                <a:spcPct val="90000"/>
              </a:lnSpc>
              <a:defRPr/>
            </a:pPr>
            <a:r>
              <a:rPr lang="en-US" sz="2400" dirty="0" smtClean="0">
                <a:solidFill>
                  <a:srgbClr val="000024"/>
                </a:solidFill>
                <a:effectLst/>
                <a:latin typeface="Times New Roman" pitchFamily="18" charset="0"/>
                <a:cs typeface="Times New Roman" pitchFamily="18" charset="0"/>
              </a:rPr>
              <a:t>The workplace limit is 4.7 ppm.</a:t>
            </a:r>
          </a:p>
          <a:p>
            <a:pPr algn="ctr" eaLnBrk="1" hangingPunct="1">
              <a:lnSpc>
                <a:spcPct val="90000"/>
              </a:lnSpc>
              <a:buFontTx/>
              <a:buNone/>
              <a:defRPr/>
            </a:pPr>
            <a:r>
              <a:rPr lang="en-US" sz="2800" b="1" dirty="0" smtClean="0">
                <a:solidFill>
                  <a:srgbClr val="000024"/>
                </a:solidFill>
                <a:effectLst/>
                <a:latin typeface="Times New Roman" pitchFamily="18" charset="0"/>
                <a:cs typeface="Times New Roman" pitchFamily="18" charset="0"/>
              </a:rPr>
              <a:t> </a:t>
            </a:r>
          </a:p>
          <a:p>
            <a:pPr>
              <a:defRPr/>
            </a:pPr>
            <a:endParaRPr lang="ar-SA" dirty="0"/>
          </a:p>
        </p:txBody>
      </p:sp>
    </p:spTree>
    <p:extLst>
      <p:ext uri="{BB962C8B-B14F-4D97-AF65-F5344CB8AC3E}">
        <p14:creationId xmlns:p14="http://schemas.microsoft.com/office/powerpoint/2010/main" val="818322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774700"/>
          </a:xfrm>
        </p:spPr>
        <p:txBody>
          <a:bodyPr/>
          <a:lstStyle/>
          <a:p>
            <a:pPr algn="ctr">
              <a:defRPr/>
            </a:pPr>
            <a:r>
              <a:rPr lang="en-US" sz="2800" b="1" dirty="0" smtClean="0">
                <a:solidFill>
                  <a:srgbClr val="000024"/>
                </a:solidFill>
                <a:effectLst/>
                <a:latin typeface="Times New Roman" pitchFamily="18" charset="0"/>
                <a:cs typeface="Times New Roman" pitchFamily="18" charset="0"/>
              </a:rPr>
              <a:t>Signs and symptoms of acute toxicity</a:t>
            </a:r>
            <a:endParaRPr lang="ar-SA" sz="2800" dirty="0"/>
          </a:p>
        </p:txBody>
      </p:sp>
      <p:sp>
        <p:nvSpPr>
          <p:cNvPr id="3" name="Content Placeholder 2"/>
          <p:cNvSpPr>
            <a:spLocks noGrp="1"/>
          </p:cNvSpPr>
          <p:nvPr>
            <p:ph idx="1"/>
          </p:nvPr>
        </p:nvSpPr>
        <p:spPr>
          <a:xfrm>
            <a:off x="914400" y="1143000"/>
            <a:ext cx="7467600" cy="4876800"/>
          </a:xfrm>
        </p:spPr>
        <p:txBody>
          <a:bodyPr/>
          <a:lstStyle/>
          <a:p>
            <a:pPr algn="just" eaLnBrk="1" hangingPunct="1">
              <a:lnSpc>
                <a:spcPct val="90000"/>
              </a:lnSpc>
              <a:defRPr/>
            </a:pPr>
            <a:r>
              <a:rPr lang="en-US" sz="2400" dirty="0" smtClean="0">
                <a:solidFill>
                  <a:srgbClr val="000024"/>
                </a:solidFill>
                <a:effectLst/>
                <a:latin typeface="Times New Roman" pitchFamily="18" charset="0"/>
                <a:cs typeface="Times New Roman" pitchFamily="18" charset="0"/>
              </a:rPr>
              <a:t>Initially symptoms of neurological toxicity appear, including headache, nausea, vomiting, weakness, and dizziness.</a:t>
            </a:r>
          </a:p>
          <a:p>
            <a:pPr algn="just" eaLnBrk="1" hangingPunct="1">
              <a:lnSpc>
                <a:spcPct val="90000"/>
              </a:lnSpc>
              <a:defRPr/>
            </a:pPr>
            <a:r>
              <a:rPr lang="en-US" sz="2400" dirty="0" smtClean="0">
                <a:solidFill>
                  <a:srgbClr val="000024"/>
                </a:solidFill>
                <a:effectLst/>
                <a:latin typeface="Times New Roman" pitchFamily="18" charset="0"/>
                <a:cs typeface="Times New Roman" pitchFamily="18" charset="0"/>
              </a:rPr>
              <a:t>The chemical stimulates chemoreceptors in the carotid artery, triggering reflex hyperpnea (increased respiration), tachypnea (gasping for air), and pulmonary edema.</a:t>
            </a:r>
          </a:p>
          <a:p>
            <a:pPr algn="just" eaLnBrk="1" hangingPunct="1">
              <a:lnSpc>
                <a:spcPct val="90000"/>
              </a:lnSpc>
              <a:defRPr/>
            </a:pPr>
            <a:r>
              <a:rPr lang="en-US" sz="2400" dirty="0" smtClean="0">
                <a:solidFill>
                  <a:srgbClr val="000024"/>
                </a:solidFill>
                <a:effectLst/>
                <a:latin typeface="Times New Roman" pitchFamily="18" charset="0"/>
                <a:cs typeface="Times New Roman" pitchFamily="18" charset="0"/>
              </a:rPr>
              <a:t>Hypotension with reflex tachycardia, followed by bradycardia.</a:t>
            </a:r>
          </a:p>
          <a:p>
            <a:pPr algn="just" eaLnBrk="1" hangingPunct="1">
              <a:lnSpc>
                <a:spcPct val="90000"/>
              </a:lnSpc>
              <a:defRPr/>
            </a:pPr>
            <a:r>
              <a:rPr lang="en-US" sz="2400" dirty="0" smtClean="0">
                <a:solidFill>
                  <a:srgbClr val="000024"/>
                </a:solidFill>
                <a:effectLst/>
                <a:latin typeface="Times New Roman" pitchFamily="18" charset="0"/>
                <a:cs typeface="Times New Roman" pitchFamily="18" charset="0"/>
              </a:rPr>
              <a:t>Convulsions due to brain anoxia. </a:t>
            </a:r>
          </a:p>
          <a:p>
            <a:pPr algn="just" eaLnBrk="1" hangingPunct="1">
              <a:lnSpc>
                <a:spcPct val="90000"/>
              </a:lnSpc>
              <a:defRPr/>
            </a:pPr>
            <a:r>
              <a:rPr lang="en-US" sz="2400" dirty="0" smtClean="0">
                <a:solidFill>
                  <a:srgbClr val="000024"/>
                </a:solidFill>
                <a:effectLst/>
                <a:latin typeface="Times New Roman" pitchFamily="18" charset="0"/>
                <a:cs typeface="Times New Roman" pitchFamily="18" charset="0"/>
              </a:rPr>
              <a:t>Respiratory arrest and death.</a:t>
            </a:r>
          </a:p>
          <a:p>
            <a:pPr eaLnBrk="1" hangingPunct="1">
              <a:lnSpc>
                <a:spcPct val="90000"/>
              </a:lnSpc>
              <a:buFontTx/>
              <a:buNone/>
              <a:defRPr/>
            </a:pPr>
            <a:r>
              <a:rPr lang="en-US" sz="2400" b="1" dirty="0" smtClean="0">
                <a:solidFill>
                  <a:srgbClr val="000024"/>
                </a:solidFill>
                <a:effectLst/>
                <a:latin typeface="Times New Roman" pitchFamily="18" charset="0"/>
                <a:cs typeface="Times New Roman" pitchFamily="18" charset="0"/>
              </a:rPr>
              <a:t>Characteristic odor: </a:t>
            </a:r>
            <a:r>
              <a:rPr lang="en-US" sz="2400" dirty="0" smtClean="0">
                <a:solidFill>
                  <a:srgbClr val="000024"/>
                </a:solidFill>
                <a:effectLst/>
                <a:latin typeface="Times New Roman" pitchFamily="18" charset="0"/>
                <a:cs typeface="Times New Roman" pitchFamily="18" charset="0"/>
              </a:rPr>
              <a:t>Bitter almond breath</a:t>
            </a:r>
          </a:p>
          <a:p>
            <a:pPr>
              <a:defRPr/>
            </a:pPr>
            <a:endParaRPr lang="ar-SA" dirty="0"/>
          </a:p>
        </p:txBody>
      </p:sp>
    </p:spTree>
    <p:extLst>
      <p:ext uri="{BB962C8B-B14F-4D97-AF65-F5344CB8AC3E}">
        <p14:creationId xmlns:p14="http://schemas.microsoft.com/office/powerpoint/2010/main" val="422673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622300"/>
          </a:xfrm>
        </p:spPr>
        <p:txBody>
          <a:bodyPr/>
          <a:lstStyle/>
          <a:p>
            <a:pPr algn="ctr">
              <a:defRPr/>
            </a:pPr>
            <a:r>
              <a:rPr lang="en-US" sz="2800" b="1" dirty="0" smtClean="0">
                <a:solidFill>
                  <a:srgbClr val="000024"/>
                </a:solidFill>
                <a:effectLst/>
                <a:latin typeface="Times New Roman" pitchFamily="18" charset="0"/>
              </a:rPr>
              <a:t>The design of cyanide antidote</a:t>
            </a:r>
            <a:r>
              <a:rPr lang="en-US" sz="2800" dirty="0" smtClean="0"/>
              <a:t> </a:t>
            </a:r>
            <a:endParaRPr lang="ar-SA" sz="2800" dirty="0"/>
          </a:p>
        </p:txBody>
      </p:sp>
      <p:sp>
        <p:nvSpPr>
          <p:cNvPr id="124931" name="Content Placeholder 2"/>
          <p:cNvSpPr>
            <a:spLocks noGrp="1"/>
          </p:cNvSpPr>
          <p:nvPr>
            <p:ph idx="1"/>
          </p:nvPr>
        </p:nvSpPr>
        <p:spPr>
          <a:xfrm>
            <a:off x="762000" y="990600"/>
            <a:ext cx="7772400" cy="5029200"/>
          </a:xfrm>
        </p:spPr>
        <p:txBody>
          <a:bodyPr/>
          <a:lstStyle/>
          <a:p>
            <a:pPr>
              <a:defRPr/>
            </a:pPr>
            <a:r>
              <a:rPr lang="en-US" sz="2400" dirty="0" smtClean="0">
                <a:solidFill>
                  <a:srgbClr val="000024"/>
                </a:solidFill>
                <a:effectLst/>
                <a:latin typeface="Times New Roman" pitchFamily="18" charset="0"/>
                <a:cs typeface="+mj-cs"/>
              </a:rPr>
              <a:t>The endogenous pathway for the disposal of cyanide:</a:t>
            </a:r>
          </a:p>
          <a:p>
            <a:pPr>
              <a:buFontTx/>
              <a:buNone/>
              <a:defRPr/>
            </a:pPr>
            <a:endParaRPr lang="en-US" sz="2400" dirty="0" smtClean="0">
              <a:solidFill>
                <a:srgbClr val="000024"/>
              </a:solidFill>
              <a:effectLst/>
              <a:latin typeface="Times New Roman" pitchFamily="18" charset="0"/>
              <a:cs typeface="+mj-cs"/>
            </a:endParaRPr>
          </a:p>
          <a:p>
            <a:pPr>
              <a:buFontTx/>
              <a:buNone/>
              <a:defRPr/>
            </a:pPr>
            <a:r>
              <a:rPr lang="en-US" sz="2000" dirty="0" smtClean="0">
                <a:solidFill>
                  <a:srgbClr val="000024"/>
                </a:solidFill>
                <a:effectLst/>
                <a:latin typeface="Times New Roman" pitchFamily="18" charset="0"/>
                <a:cs typeface="+mj-cs"/>
              </a:rPr>
              <a:t>In this pathway the enzyme rhodanase reacts with thiosulfate and cyanide and produces thiocyanate and sulfite.</a:t>
            </a:r>
          </a:p>
          <a:p>
            <a:pPr>
              <a:defRPr/>
            </a:pPr>
            <a:r>
              <a:rPr lang="en-US" sz="2400" dirty="0" smtClean="0">
                <a:solidFill>
                  <a:srgbClr val="000024"/>
                </a:solidFill>
                <a:effectLst/>
                <a:latin typeface="Times New Roman" pitchFamily="18" charset="0"/>
                <a:cs typeface="+mj-cs"/>
              </a:rPr>
              <a:t>The cyanide antidote was prepared with three ingredients: </a:t>
            </a:r>
          </a:p>
          <a:p>
            <a:pPr algn="ctr">
              <a:buFontTx/>
              <a:buNone/>
              <a:defRPr/>
            </a:pPr>
            <a:r>
              <a:rPr lang="en-US" sz="2000" dirty="0" smtClean="0">
                <a:solidFill>
                  <a:srgbClr val="000024"/>
                </a:solidFill>
                <a:effectLst/>
                <a:latin typeface="Times New Roman" pitchFamily="18" charset="0"/>
                <a:cs typeface="+mj-cs"/>
              </a:rPr>
              <a:t>(1) Amyl nitrite (2) sodium nitrite (3) sodium thiosulfate. </a:t>
            </a:r>
          </a:p>
          <a:p>
            <a:pPr>
              <a:buFontTx/>
              <a:buNone/>
              <a:defRPr/>
            </a:pPr>
            <a:r>
              <a:rPr lang="en-US" sz="2000" dirty="0" smtClean="0">
                <a:solidFill>
                  <a:srgbClr val="000024"/>
                </a:solidFill>
                <a:effectLst/>
                <a:latin typeface="Times New Roman" pitchFamily="18" charset="0"/>
                <a:cs typeface="+mj-cs"/>
              </a:rPr>
              <a:t>It works to produce the reactions shown as follows:</a:t>
            </a:r>
          </a:p>
          <a:p>
            <a:pPr>
              <a:buFontTx/>
              <a:buNone/>
              <a:defRPr/>
            </a:pPr>
            <a:endParaRPr lang="ar-SA" sz="2000" dirty="0" smtClean="0">
              <a:solidFill>
                <a:srgbClr val="000024"/>
              </a:solidFill>
              <a:effectLst/>
              <a:latin typeface="Times New Roman" pitchFamily="18" charset="0"/>
              <a:cs typeface="Times New Roman" pitchFamily="18" charset="0"/>
            </a:endParaRPr>
          </a:p>
        </p:txBody>
      </p:sp>
      <p:pic>
        <p:nvPicPr>
          <p:cNvPr id="131076" name="Picture 4" descr="C:\Users\sony\Desktop\1431-01-02 CN1\CN1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71600"/>
            <a:ext cx="335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7" name="Picture 9" descr="C:\Users\sony\Desktop\1431-01-02 CN 3\CN 3 001.jpg"/>
          <p:cNvPicPr>
            <a:picLocks noChangeAspect="1" noChangeArrowheads="1"/>
          </p:cNvPicPr>
          <p:nvPr/>
        </p:nvPicPr>
        <p:blipFill>
          <a:blip r:embed="rId3">
            <a:extLst>
              <a:ext uri="{28A0092B-C50C-407E-A947-70E740481C1C}">
                <a14:useLocalDpi xmlns:a14="http://schemas.microsoft.com/office/drawing/2010/main" val="0"/>
              </a:ext>
            </a:extLst>
          </a:blip>
          <a:srcRect l="2690" t="15411" r="5862" b="15411"/>
          <a:stretch>
            <a:fillRect/>
          </a:stretch>
        </p:blipFill>
        <p:spPr bwMode="auto">
          <a:xfrm>
            <a:off x="533400" y="3733800"/>
            <a:ext cx="8153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524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152400"/>
            <a:ext cx="8229600" cy="457200"/>
          </a:xfrm>
        </p:spPr>
        <p:txBody>
          <a:bodyPr>
            <a:normAutofit fontScale="90000"/>
          </a:bodyPr>
          <a:lstStyle/>
          <a:p>
            <a:pPr algn="ctr" eaLnBrk="1" hangingPunct="1"/>
            <a:r>
              <a:rPr lang="en-US" altLang="en-US" sz="2800" b="1" smtClean="0">
                <a:solidFill>
                  <a:srgbClr val="000024"/>
                </a:solidFill>
                <a:effectLst/>
                <a:latin typeface="Times New Roman" pitchFamily="18" charset="0"/>
                <a:cs typeface="Times New Roman" pitchFamily="18" charset="0"/>
              </a:rPr>
              <a:t>Treatment </a:t>
            </a:r>
          </a:p>
        </p:txBody>
      </p:sp>
      <p:sp>
        <p:nvSpPr>
          <p:cNvPr id="132099" name="Rectangle 3"/>
          <p:cNvSpPr>
            <a:spLocks noGrp="1" noChangeArrowheads="1"/>
          </p:cNvSpPr>
          <p:nvPr>
            <p:ph type="body" idx="1"/>
          </p:nvPr>
        </p:nvSpPr>
        <p:spPr>
          <a:xfrm>
            <a:off x="457200" y="533400"/>
            <a:ext cx="8229600" cy="5592763"/>
          </a:xfrm>
        </p:spPr>
        <p:txBody>
          <a:bodyPr>
            <a:normAutofit lnSpcReduction="10000"/>
          </a:bodyPr>
          <a:lstStyle/>
          <a:p>
            <a:pPr algn="just" eaLnBrk="1" hangingPunct="1">
              <a:buFontTx/>
              <a:buNone/>
            </a:pPr>
            <a:r>
              <a:rPr lang="en-US" altLang="en-US" sz="2400" smtClean="0">
                <a:solidFill>
                  <a:srgbClr val="000024"/>
                </a:solidFill>
                <a:effectLst/>
                <a:latin typeface="Times New Roman" pitchFamily="18" charset="0"/>
                <a:cs typeface="Times New Roman" pitchFamily="18" charset="0"/>
              </a:rPr>
              <a:t>Amyl nitrite can be administered by inhalation and so it starts working quickly. This is followed by intravenous injection of sodium nitrite, which causes a much greater conversion of Hb to metHb (Hb oxidized form).</a:t>
            </a:r>
          </a:p>
          <a:p>
            <a:pPr algn="ctr" eaLnBrk="1" hangingPunct="1">
              <a:buFontTx/>
              <a:buNone/>
            </a:pPr>
            <a:r>
              <a:rPr lang="en-US" altLang="en-US" sz="2400" b="1" smtClean="0">
                <a:solidFill>
                  <a:srgbClr val="000024"/>
                </a:solidFill>
                <a:effectLst/>
                <a:latin typeface="Times New Roman" pitchFamily="18" charset="0"/>
                <a:cs typeface="Times New Roman" pitchFamily="18" charset="0"/>
              </a:rPr>
              <a:t>Nitrites</a:t>
            </a:r>
          </a:p>
          <a:p>
            <a:pPr algn="just" eaLnBrk="1" hangingPunct="1"/>
            <a:r>
              <a:rPr lang="en-US" altLang="en-US" sz="2400" smtClean="0">
                <a:solidFill>
                  <a:srgbClr val="000024"/>
                </a:solidFill>
                <a:effectLst/>
                <a:latin typeface="Times New Roman" pitchFamily="18" charset="0"/>
                <a:cs typeface="Times New Roman" pitchFamily="18" charset="0"/>
              </a:rPr>
              <a:t>Nitrites induces the formation of methemoglobin.</a:t>
            </a:r>
          </a:p>
          <a:p>
            <a:pPr algn="just" eaLnBrk="1" hangingPunct="1"/>
            <a:r>
              <a:rPr lang="en-US" altLang="en-US" sz="2400" smtClean="0">
                <a:solidFill>
                  <a:srgbClr val="000024"/>
                </a:solidFill>
                <a:effectLst/>
                <a:latin typeface="Times New Roman" pitchFamily="18" charset="0"/>
                <a:cs typeface="Times New Roman" pitchFamily="18" charset="0"/>
              </a:rPr>
              <a:t>Cyanide preferentially binds to methemoglobin over cytochrome oxidase enzyme forming cyanomethemoglobin. This frees the enzyme from inhibition and allows oxidative phosphorylation to resume.</a:t>
            </a:r>
          </a:p>
          <a:p>
            <a:pPr algn="ctr" eaLnBrk="1" hangingPunct="1">
              <a:buFontTx/>
              <a:buNone/>
            </a:pPr>
            <a:r>
              <a:rPr lang="en-US" altLang="en-US" sz="2400" b="1" smtClean="0">
                <a:solidFill>
                  <a:srgbClr val="000024"/>
                </a:solidFill>
                <a:effectLst/>
                <a:latin typeface="Times New Roman" pitchFamily="18" charset="0"/>
                <a:cs typeface="Times New Roman" pitchFamily="18" charset="0"/>
              </a:rPr>
              <a:t>Thiosulfate (sulfur donor)</a:t>
            </a:r>
          </a:p>
          <a:p>
            <a:pPr algn="just" eaLnBrk="1" hangingPunct="1"/>
            <a:r>
              <a:rPr lang="en-US" altLang="en-US" sz="2400" smtClean="0">
                <a:solidFill>
                  <a:srgbClr val="000024"/>
                </a:solidFill>
                <a:effectLst/>
                <a:latin typeface="Times New Roman" pitchFamily="18" charset="0"/>
                <a:cs typeface="Times New Roman" pitchFamily="18" charset="0"/>
              </a:rPr>
              <a:t>Through the reaction catalyzed by rhodanases, thiosulfate binds with cyanide (from the cyanomethemoglobin complex) to form a relatively nontoxic complex, thiocyanate, which is eliminated by renal excretion. </a:t>
            </a:r>
          </a:p>
        </p:txBody>
      </p:sp>
    </p:spTree>
    <p:extLst>
      <p:ext uri="{BB962C8B-B14F-4D97-AF65-F5344CB8AC3E}">
        <p14:creationId xmlns:p14="http://schemas.microsoft.com/office/powerpoint/2010/main" val="1422850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457200" y="381000"/>
            <a:ext cx="8229600" cy="609600"/>
          </a:xfrm>
        </p:spPr>
        <p:txBody>
          <a:bodyPr/>
          <a:lstStyle/>
          <a:p>
            <a:pPr algn="ctr"/>
            <a:r>
              <a:rPr lang="en-US" altLang="en-US" sz="2800" b="1" smtClean="0">
                <a:solidFill>
                  <a:srgbClr val="000024"/>
                </a:solidFill>
                <a:effectLst/>
                <a:latin typeface="Times New Roman" pitchFamily="18" charset="0"/>
                <a:cs typeface="Times New Roman" pitchFamily="18" charset="0"/>
              </a:rPr>
              <a:t>Hydrogen Sulfides</a:t>
            </a:r>
            <a:endParaRPr lang="ar-SA" altLang="en-US" sz="2800" b="1" smtClean="0">
              <a:solidFill>
                <a:srgbClr val="000024"/>
              </a:solidFill>
              <a:effectLst/>
              <a:latin typeface="Times New Roman" pitchFamily="18" charset="0"/>
              <a:cs typeface="Times New Roman" pitchFamily="18" charset="0"/>
            </a:endParaRPr>
          </a:p>
        </p:txBody>
      </p:sp>
      <p:sp>
        <p:nvSpPr>
          <p:cNvPr id="133123" name="Content Placeholder 2"/>
          <p:cNvSpPr>
            <a:spLocks noGrp="1"/>
          </p:cNvSpPr>
          <p:nvPr>
            <p:ph idx="1"/>
          </p:nvPr>
        </p:nvSpPr>
        <p:spPr>
          <a:xfrm>
            <a:off x="914400" y="1066800"/>
            <a:ext cx="7467600" cy="4953000"/>
          </a:xfrm>
        </p:spPr>
        <p:txBody>
          <a:bodyPr/>
          <a:lstStyle/>
          <a:p>
            <a:pPr algn="just"/>
            <a:r>
              <a:rPr lang="en-US" altLang="en-US" sz="2400" smtClean="0">
                <a:solidFill>
                  <a:srgbClr val="000024"/>
                </a:solidFill>
                <a:effectLst/>
                <a:latin typeface="Times New Roman" pitchFamily="18" charset="0"/>
                <a:cs typeface="Times New Roman" pitchFamily="18" charset="0"/>
              </a:rPr>
              <a:t>Hydrogen sulfides (H</a:t>
            </a:r>
            <a:r>
              <a:rPr lang="en-US" altLang="en-US" sz="1600" smtClean="0">
                <a:solidFill>
                  <a:srgbClr val="000024"/>
                </a:solidFill>
                <a:effectLst/>
                <a:latin typeface="Times New Roman" pitchFamily="18" charset="0"/>
                <a:cs typeface="Times New Roman" pitchFamily="18" charset="0"/>
              </a:rPr>
              <a:t>2</a:t>
            </a:r>
            <a:r>
              <a:rPr lang="en-US" altLang="en-US" sz="2400" smtClean="0">
                <a:solidFill>
                  <a:srgbClr val="000024"/>
                </a:solidFill>
                <a:effectLst/>
                <a:latin typeface="Times New Roman" pitchFamily="18" charset="0"/>
                <a:cs typeface="Times New Roman" pitchFamily="18" charset="0"/>
              </a:rPr>
              <a:t>S) is a colorless and highly toxic gas and its characteristic rotten egg odor is well known.</a:t>
            </a:r>
          </a:p>
          <a:p>
            <a:pPr algn="just"/>
            <a:r>
              <a:rPr lang="en-US" altLang="en-US" sz="2400" smtClean="0">
                <a:solidFill>
                  <a:srgbClr val="000024"/>
                </a:solidFill>
                <a:effectLst/>
                <a:latin typeface="Times New Roman" pitchFamily="18" charset="0"/>
                <a:cs typeface="Times New Roman" pitchFamily="18" charset="0"/>
              </a:rPr>
              <a:t>It is produced from the decomposition of sulphur-containing organic materials found in sewage, gas wells, liquid manure, volcanoes, and sulphur hot springs. </a:t>
            </a:r>
          </a:p>
          <a:p>
            <a:pPr algn="just"/>
            <a:r>
              <a:rPr lang="en-US" altLang="en-US" sz="2400" smtClean="0">
                <a:solidFill>
                  <a:srgbClr val="000024"/>
                </a:solidFill>
                <a:effectLst/>
                <a:latin typeface="Times New Roman" pitchFamily="18" charset="0"/>
                <a:cs typeface="Times New Roman" pitchFamily="18" charset="0"/>
              </a:rPr>
              <a:t>Industrial processes in petroleum refiners, synthetic rubber, leather making, and roof asphalt also generate large amounts of hydrogen sulfide as by-products. </a:t>
            </a:r>
          </a:p>
          <a:p>
            <a:pPr algn="just"/>
            <a:r>
              <a:rPr lang="en-US" altLang="en-US" sz="2400" smtClean="0">
                <a:solidFill>
                  <a:srgbClr val="000024"/>
                </a:solidFill>
                <a:effectLst/>
                <a:latin typeface="Times New Roman" pitchFamily="18" charset="0"/>
                <a:cs typeface="Times New Roman" pitchFamily="18" charset="0"/>
              </a:rPr>
              <a:t>Because it is heavier than air, there have been a number of fatalities in which workers died when descending ladders into sewers where they suddenly encountered lethal build-ups of H2S.</a:t>
            </a:r>
          </a:p>
          <a:p>
            <a:pPr algn="just"/>
            <a:endParaRPr lang="en-US" altLang="en-US" sz="2400" smtClean="0">
              <a:solidFill>
                <a:srgbClr val="000024"/>
              </a:solidFill>
              <a:effectLst/>
              <a:latin typeface="Times New Roman" pitchFamily="18" charset="0"/>
              <a:cs typeface="Times New Roman" pitchFamily="18" charset="0"/>
            </a:endParaRPr>
          </a:p>
          <a:p>
            <a:pPr algn="just"/>
            <a:endParaRPr lang="ar-SA" altLang="en-US" sz="2400" smtClean="0">
              <a:solidFill>
                <a:srgbClr val="000024"/>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977400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57200" y="292100"/>
            <a:ext cx="8229600" cy="927100"/>
          </a:xfrm>
        </p:spPr>
        <p:txBody>
          <a:bodyPr/>
          <a:lstStyle/>
          <a:p>
            <a:pPr algn="ctr"/>
            <a:r>
              <a:rPr lang="en-US" altLang="en-US" sz="3200" b="1" smtClean="0">
                <a:solidFill>
                  <a:srgbClr val="000024"/>
                </a:solidFill>
                <a:effectLst/>
                <a:latin typeface="Times New Roman" pitchFamily="18" charset="0"/>
                <a:cs typeface="Times New Roman" pitchFamily="18" charset="0"/>
              </a:rPr>
              <a:t>Mechanism of toxicity</a:t>
            </a:r>
            <a:endParaRPr lang="ar-SA" altLang="en-US" sz="3200" b="1" smtClean="0">
              <a:solidFill>
                <a:srgbClr val="000024"/>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838200" y="1219200"/>
            <a:ext cx="7239000" cy="5105400"/>
          </a:xfrm>
        </p:spPr>
        <p:txBody>
          <a:bodyPr/>
          <a:lstStyle/>
          <a:p>
            <a:pPr algn="just">
              <a:defRPr/>
            </a:pPr>
            <a:r>
              <a:rPr lang="en-US" sz="2400" dirty="0" smtClean="0">
                <a:solidFill>
                  <a:srgbClr val="000024"/>
                </a:solidFill>
                <a:effectLst/>
                <a:latin typeface="Times New Roman" pitchFamily="18" charset="0"/>
                <a:cs typeface="Times New Roman" pitchFamily="18" charset="0"/>
              </a:rPr>
              <a:t>Hydrogen sulfides is highly lipid soluble and is rapidly absorbed after inhalation, affecting brain stem respiratory centers and resulting in abrupt onset of unconsciousness. For this reason, it is known as a “knockdown gas” </a:t>
            </a:r>
          </a:p>
          <a:p>
            <a:pPr algn="just">
              <a:defRPr/>
            </a:pPr>
            <a:r>
              <a:rPr lang="en-US" sz="2400" dirty="0" smtClean="0">
                <a:solidFill>
                  <a:srgbClr val="000024"/>
                </a:solidFill>
                <a:effectLst/>
                <a:latin typeface="Times New Roman" pitchFamily="18" charset="0"/>
                <a:cs typeface="Times New Roman" pitchFamily="18" charset="0"/>
              </a:rPr>
              <a:t>Hydrogen sulfide has two major toxic actions:</a:t>
            </a:r>
          </a:p>
          <a:p>
            <a:pPr marL="457200" indent="-457200" algn="just">
              <a:buFont typeface="+mj-lt"/>
              <a:buAutoNum type="arabicPeriod"/>
              <a:defRPr/>
            </a:pPr>
            <a:r>
              <a:rPr lang="en-US" sz="2400" dirty="0" smtClean="0">
                <a:solidFill>
                  <a:srgbClr val="000024"/>
                </a:solidFill>
                <a:effectLst/>
                <a:latin typeface="Times New Roman" pitchFamily="18" charset="0"/>
                <a:cs typeface="Times New Roman" pitchFamily="18" charset="0"/>
              </a:rPr>
              <a:t>The first is a depressant effect on the CNS. As result of this effect is paralysis of the respiratory center and death.</a:t>
            </a:r>
          </a:p>
          <a:p>
            <a:pPr marL="457200" indent="-457200" algn="just">
              <a:buFont typeface="+mj-lt"/>
              <a:buAutoNum type="arabicPeriod"/>
              <a:defRPr/>
            </a:pPr>
            <a:r>
              <a:rPr lang="en-US" sz="2400" dirty="0" smtClean="0">
                <a:solidFill>
                  <a:srgbClr val="000024"/>
                </a:solidFill>
                <a:effectLst/>
                <a:latin typeface="Times New Roman" pitchFamily="18" charset="0"/>
                <a:cs typeface="Times New Roman" pitchFamily="18" charset="0"/>
              </a:rPr>
              <a:t>The second is inhibition of </a:t>
            </a:r>
            <a:r>
              <a:rPr lang="en-US" sz="2400" dirty="0" err="1" smtClean="0">
                <a:solidFill>
                  <a:srgbClr val="000024"/>
                </a:solidFill>
                <a:effectLst/>
                <a:latin typeface="Times New Roman" pitchFamily="18" charset="0"/>
                <a:cs typeface="Times New Roman" pitchFamily="18" charset="0"/>
              </a:rPr>
              <a:t>cytochrome</a:t>
            </a:r>
            <a:r>
              <a:rPr lang="en-US" sz="2400" dirty="0" smtClean="0">
                <a:solidFill>
                  <a:srgbClr val="000024"/>
                </a:solidFill>
                <a:effectLst/>
                <a:latin typeface="Times New Roman" pitchFamily="18" charset="0"/>
                <a:cs typeface="Times New Roman" pitchFamily="18" charset="0"/>
              </a:rPr>
              <a:t> oxidase in a manner very similar to the effect of cyanide. H</a:t>
            </a:r>
            <a:r>
              <a:rPr lang="en-US" sz="1600" dirty="0" smtClean="0">
                <a:solidFill>
                  <a:srgbClr val="000024"/>
                </a:solidFill>
                <a:effectLst/>
                <a:latin typeface="Times New Roman" pitchFamily="18" charset="0"/>
                <a:cs typeface="Times New Roman" pitchFamily="18" charset="0"/>
              </a:rPr>
              <a:t>2</a:t>
            </a:r>
            <a:r>
              <a:rPr lang="en-US" sz="2400" dirty="0" smtClean="0">
                <a:solidFill>
                  <a:srgbClr val="000024"/>
                </a:solidFill>
                <a:effectLst/>
                <a:latin typeface="Times New Roman" pitchFamily="18" charset="0"/>
                <a:cs typeface="Times New Roman" pitchFamily="18" charset="0"/>
              </a:rPr>
              <a:t>S is actually a more potent inhibitor of </a:t>
            </a:r>
            <a:r>
              <a:rPr lang="en-US" sz="2400" dirty="0" err="1" smtClean="0">
                <a:solidFill>
                  <a:srgbClr val="000024"/>
                </a:solidFill>
                <a:effectLst/>
                <a:latin typeface="Times New Roman" pitchFamily="18" charset="0"/>
                <a:cs typeface="Times New Roman" pitchFamily="18" charset="0"/>
              </a:rPr>
              <a:t>cytochrome</a:t>
            </a:r>
            <a:r>
              <a:rPr lang="en-US" sz="2400" dirty="0" smtClean="0">
                <a:solidFill>
                  <a:srgbClr val="000024"/>
                </a:solidFill>
                <a:effectLst/>
                <a:latin typeface="Times New Roman" pitchFamily="18" charset="0"/>
                <a:cs typeface="Times New Roman" pitchFamily="18" charset="0"/>
              </a:rPr>
              <a:t> oxidase than is cyanide. </a:t>
            </a:r>
            <a:endParaRPr lang="ar-SA" sz="2400" dirty="0">
              <a:solidFill>
                <a:srgbClr val="000024"/>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81012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457200" y="292100"/>
            <a:ext cx="8229600" cy="774700"/>
          </a:xfrm>
        </p:spPr>
        <p:txBody>
          <a:bodyPr/>
          <a:lstStyle/>
          <a:p>
            <a:pPr algn="ctr"/>
            <a:r>
              <a:rPr lang="en-US" altLang="en-US" sz="3200" b="1" smtClean="0">
                <a:solidFill>
                  <a:srgbClr val="000024"/>
                </a:solidFill>
                <a:effectLst/>
                <a:latin typeface="Times New Roman" pitchFamily="18" charset="0"/>
                <a:cs typeface="Times New Roman" pitchFamily="18" charset="0"/>
              </a:rPr>
              <a:t>What are toxic levels of H2S</a:t>
            </a:r>
            <a:endParaRPr lang="ar-SA" altLang="en-US" sz="3200" b="1" smtClean="0">
              <a:solidFill>
                <a:srgbClr val="000024"/>
              </a:solidFill>
              <a:effectLst/>
              <a:latin typeface="Times New Roman" pitchFamily="18" charset="0"/>
              <a:cs typeface="Times New Roman" pitchFamily="18" charset="0"/>
            </a:endParaRPr>
          </a:p>
        </p:txBody>
      </p:sp>
      <p:pic>
        <p:nvPicPr>
          <p:cNvPr id="135171" name="Picture 2" descr="C:\Users\SALEH\Desktop\scan0001.jpg"/>
          <p:cNvPicPr>
            <a:picLocks noChangeAspect="1" noChangeArrowheads="1"/>
          </p:cNvPicPr>
          <p:nvPr/>
        </p:nvPicPr>
        <p:blipFill>
          <a:blip r:embed="rId3">
            <a:extLst>
              <a:ext uri="{28A0092B-C50C-407E-A947-70E740481C1C}">
                <a14:useLocalDpi xmlns:a14="http://schemas.microsoft.com/office/drawing/2010/main" val="0"/>
              </a:ext>
            </a:extLst>
          </a:blip>
          <a:srcRect l="14278" t="38481" r="38664" b="52652"/>
          <a:stretch>
            <a:fillRect/>
          </a:stretch>
        </p:blipFill>
        <p:spPr bwMode="auto">
          <a:xfrm>
            <a:off x="1447800" y="1676400"/>
            <a:ext cx="6400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TextBox 4"/>
          <p:cNvSpPr txBox="1">
            <a:spLocks noChangeArrowheads="1"/>
          </p:cNvSpPr>
          <p:nvPr/>
        </p:nvSpPr>
        <p:spPr bwMode="auto">
          <a:xfrm>
            <a:off x="838200" y="11430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sz="2400">
                <a:solidFill>
                  <a:srgbClr val="000024"/>
                </a:solidFill>
              </a:rPr>
              <a:t>     </a:t>
            </a:r>
            <a:r>
              <a:rPr lang="en-US" altLang="en-US" sz="2400" b="1" u="sng">
                <a:solidFill>
                  <a:srgbClr val="000024"/>
                </a:solidFill>
                <a:latin typeface="Times New Roman" pitchFamily="18" charset="0"/>
                <a:cs typeface="Times New Roman" pitchFamily="18" charset="0"/>
              </a:rPr>
              <a:t>H2S  LEVEL </a:t>
            </a:r>
            <a:r>
              <a:rPr lang="en-US" altLang="en-US" sz="2400" b="1">
                <a:solidFill>
                  <a:srgbClr val="000024"/>
                </a:solidFill>
                <a:latin typeface="Times New Roman" pitchFamily="18" charset="0"/>
                <a:cs typeface="Times New Roman" pitchFamily="18" charset="0"/>
              </a:rPr>
              <a:t>                        </a:t>
            </a:r>
            <a:r>
              <a:rPr lang="en-US" altLang="en-US" sz="2400" b="1" u="sng">
                <a:solidFill>
                  <a:srgbClr val="000024"/>
                </a:solidFill>
                <a:latin typeface="Times New Roman" pitchFamily="18" charset="0"/>
                <a:cs typeface="Times New Roman" pitchFamily="18" charset="0"/>
              </a:rPr>
              <a:t>CHARACTERISTIC</a:t>
            </a:r>
            <a:r>
              <a:rPr lang="en-US" altLang="en-US" sz="2400" b="1">
                <a:solidFill>
                  <a:srgbClr val="000024"/>
                </a:solidFill>
                <a:latin typeface="Times New Roman" pitchFamily="18" charset="0"/>
                <a:cs typeface="Times New Roman" pitchFamily="18" charset="0"/>
              </a:rPr>
              <a:t> </a:t>
            </a:r>
            <a:endParaRPr lang="ar-SA" altLang="en-US" sz="2400" b="1">
              <a:solidFill>
                <a:srgbClr val="000024"/>
              </a:solidFill>
              <a:latin typeface="Times New Roman" pitchFamily="18" charset="0"/>
              <a:cs typeface="Times New Roman" pitchFamily="18" charset="0"/>
            </a:endParaRPr>
          </a:p>
        </p:txBody>
      </p:sp>
    </p:spTree>
    <p:extLst>
      <p:ext uri="{BB962C8B-B14F-4D97-AF65-F5344CB8AC3E}">
        <p14:creationId xmlns:p14="http://schemas.microsoft.com/office/powerpoint/2010/main" val="2810245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457200" y="292100"/>
            <a:ext cx="8229600" cy="927100"/>
          </a:xfrm>
        </p:spPr>
        <p:txBody>
          <a:bodyPr/>
          <a:lstStyle/>
          <a:p>
            <a:pPr algn="ctr"/>
            <a:r>
              <a:rPr lang="en-US" altLang="en-US" sz="2800" b="1" smtClean="0">
                <a:solidFill>
                  <a:srgbClr val="000024"/>
                </a:solidFill>
                <a:effectLst/>
                <a:latin typeface="Times New Roman" pitchFamily="18" charset="0"/>
                <a:cs typeface="Times New Roman" pitchFamily="18" charset="0"/>
              </a:rPr>
              <a:t>How do H2S-toxic patients present?</a:t>
            </a:r>
            <a:endParaRPr lang="ar-SA" altLang="en-US" sz="2800" b="1" smtClean="0">
              <a:solidFill>
                <a:srgbClr val="000024"/>
              </a:solidFill>
              <a:effectLst/>
              <a:latin typeface="Times New Roman" pitchFamily="18" charset="0"/>
              <a:cs typeface="Times New Roman" pitchFamily="18" charset="0"/>
            </a:endParaRPr>
          </a:p>
        </p:txBody>
      </p:sp>
      <p:sp>
        <p:nvSpPr>
          <p:cNvPr id="136195" name="Content Placeholder 2"/>
          <p:cNvSpPr>
            <a:spLocks noGrp="1"/>
          </p:cNvSpPr>
          <p:nvPr>
            <p:ph idx="1"/>
          </p:nvPr>
        </p:nvSpPr>
        <p:spPr>
          <a:xfrm>
            <a:off x="1143000" y="1066800"/>
            <a:ext cx="6705600" cy="4953000"/>
          </a:xfrm>
        </p:spPr>
        <p:txBody>
          <a:bodyPr/>
          <a:lstStyle/>
          <a:p>
            <a:pPr algn="just"/>
            <a:r>
              <a:rPr lang="en-US" altLang="en-US" sz="2400" smtClean="0">
                <a:solidFill>
                  <a:srgbClr val="000024"/>
                </a:solidFill>
                <a:effectLst/>
                <a:latin typeface="Times New Roman" pitchFamily="18" charset="0"/>
                <a:cs typeface="Times New Roman" pitchFamily="18" charset="0"/>
              </a:rPr>
              <a:t>At low levels, irritant effects predominate. Symptoms include keratoconjunctivitis (gas eyes) and upper airway irritation and coughing.</a:t>
            </a:r>
          </a:p>
          <a:p>
            <a:pPr algn="just"/>
            <a:r>
              <a:rPr lang="en-US" altLang="en-US" sz="2400" smtClean="0">
                <a:solidFill>
                  <a:srgbClr val="000024"/>
                </a:solidFill>
                <a:effectLst/>
                <a:latin typeface="Times New Roman" pitchFamily="18" charset="0"/>
                <a:cs typeface="Times New Roman" pitchFamily="18" charset="0"/>
              </a:rPr>
              <a:t>At higher levels systemic effects such as nausea, vomiting, confusion, headache, dizziness and coma are seen.</a:t>
            </a:r>
          </a:p>
          <a:p>
            <a:pPr algn="just"/>
            <a:r>
              <a:rPr lang="en-US" altLang="en-US" sz="2400" smtClean="0">
                <a:solidFill>
                  <a:srgbClr val="000024"/>
                </a:solidFill>
                <a:effectLst/>
                <a:latin typeface="Times New Roman" pitchFamily="18" charset="0"/>
                <a:cs typeface="Times New Roman" pitchFamily="18" charset="0"/>
              </a:rPr>
              <a:t>At very high levels, respiratory arrest leading to cardiovascular collapse and death can occur in minutes.</a:t>
            </a:r>
            <a:endParaRPr lang="ar-SA" altLang="en-US" sz="2400" smtClean="0">
              <a:solidFill>
                <a:srgbClr val="000024"/>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766087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algn="ctr"/>
            <a:r>
              <a:rPr lang="en-US" altLang="en-US" sz="2800" b="1" smtClean="0">
                <a:solidFill>
                  <a:srgbClr val="000024"/>
                </a:solidFill>
                <a:effectLst/>
                <a:latin typeface="Times New Roman" pitchFamily="18" charset="0"/>
                <a:cs typeface="Times New Roman" pitchFamily="18" charset="0"/>
              </a:rPr>
              <a:t>How should patients with H2S toxicity be managed?</a:t>
            </a:r>
            <a:endParaRPr lang="ar-SA" altLang="en-US" sz="2800" b="1" smtClean="0">
              <a:solidFill>
                <a:srgbClr val="000024"/>
              </a:solidFill>
              <a:effectLst/>
              <a:latin typeface="Times New Roman" pitchFamily="18" charset="0"/>
              <a:cs typeface="Times New Roman" pitchFamily="18" charset="0"/>
            </a:endParaRPr>
          </a:p>
        </p:txBody>
      </p:sp>
      <p:sp>
        <p:nvSpPr>
          <p:cNvPr id="137219" name="Content Placeholder 2"/>
          <p:cNvSpPr>
            <a:spLocks noGrp="1"/>
          </p:cNvSpPr>
          <p:nvPr>
            <p:ph idx="1"/>
          </p:nvPr>
        </p:nvSpPr>
        <p:spPr>
          <a:xfrm>
            <a:off x="457200" y="1295400"/>
            <a:ext cx="8229600" cy="4724400"/>
          </a:xfrm>
        </p:spPr>
        <p:txBody>
          <a:bodyPr>
            <a:normAutofit lnSpcReduction="10000"/>
          </a:bodyPr>
          <a:lstStyle/>
          <a:p>
            <a:pPr algn="just"/>
            <a:r>
              <a:rPr lang="en-US" altLang="en-US" sz="2400" smtClean="0">
                <a:solidFill>
                  <a:srgbClr val="000024"/>
                </a:solidFill>
                <a:effectLst/>
                <a:latin typeface="Times New Roman" pitchFamily="18" charset="0"/>
                <a:cs typeface="Times New Roman" pitchFamily="18" charset="0"/>
              </a:rPr>
              <a:t>Rescuers should wear a self contained breathing apparatus before entering a contaminated areas.</a:t>
            </a:r>
          </a:p>
          <a:p>
            <a:pPr algn="just"/>
            <a:r>
              <a:rPr lang="en-US" altLang="en-US" sz="2400" smtClean="0">
                <a:solidFill>
                  <a:srgbClr val="000024"/>
                </a:solidFill>
                <a:effectLst/>
                <a:latin typeface="Times New Roman" pitchFamily="18" charset="0"/>
                <a:cs typeface="Times New Roman" pitchFamily="18" charset="0"/>
              </a:rPr>
              <a:t>Patients should moved into fresh air immediately.</a:t>
            </a:r>
          </a:p>
          <a:p>
            <a:pPr algn="just"/>
            <a:r>
              <a:rPr lang="en-US" altLang="en-US" sz="2400" smtClean="0">
                <a:solidFill>
                  <a:srgbClr val="000024"/>
                </a:solidFill>
                <a:effectLst/>
                <a:latin typeface="Times New Roman" pitchFamily="18" charset="0"/>
                <a:cs typeface="Times New Roman" pitchFamily="18" charset="0"/>
              </a:rPr>
              <a:t>Oxygen and supportive care should be given.</a:t>
            </a:r>
          </a:p>
          <a:p>
            <a:pPr algn="just"/>
            <a:r>
              <a:rPr lang="en-US" altLang="en-US" sz="2400" smtClean="0">
                <a:solidFill>
                  <a:srgbClr val="000024"/>
                </a:solidFill>
                <a:effectLst/>
                <a:latin typeface="Times New Roman" pitchFamily="18" charset="0"/>
                <a:cs typeface="Times New Roman" pitchFamily="18" charset="0"/>
              </a:rPr>
              <a:t>Because the mechanism of toxicity of H2S and cyanide is similar, the cyanide antidote kit is effective. The nitrites within the kit convert hemoglobin to methemoglobin which becomes an agent for binding H2S before it can bind cytochrome oxidase and cause death.</a:t>
            </a:r>
          </a:p>
          <a:p>
            <a:pPr algn="just"/>
            <a:r>
              <a:rPr lang="en-US" altLang="en-US" sz="2400" smtClean="0">
                <a:solidFill>
                  <a:srgbClr val="000024"/>
                </a:solidFill>
                <a:effectLst/>
                <a:latin typeface="Times New Roman" pitchFamily="18" charset="0"/>
                <a:cs typeface="Times New Roman" pitchFamily="18" charset="0"/>
              </a:rPr>
              <a:t>Sulfmethemoglobin is formed by the reaction between methemoglobin and H2S and this substance is excreted into the urine as such or as nontoxic metabolites.  </a:t>
            </a:r>
            <a:endParaRPr lang="ar-SA" altLang="en-US" sz="2400" smtClean="0">
              <a:solidFill>
                <a:srgbClr val="000024"/>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959957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003300"/>
          </a:xfrm>
        </p:spPr>
        <p:txBody>
          <a:bodyPr/>
          <a:lstStyle/>
          <a:p>
            <a:pPr algn="ctr">
              <a:defRPr/>
            </a:pPr>
            <a:r>
              <a:rPr lang="en-US" sz="3200" b="1" i="1" dirty="0" smtClean="0">
                <a:solidFill>
                  <a:srgbClr val="000024"/>
                </a:solidFill>
                <a:effectLst/>
                <a:latin typeface="Times New Roman" pitchFamily="18" charset="0"/>
                <a:cs typeface="Times New Roman" pitchFamily="18" charset="0"/>
              </a:rPr>
              <a:t>Chemical asphyxiants</a:t>
            </a:r>
            <a:endParaRPr lang="ar-SA" sz="3200" dirty="0"/>
          </a:p>
        </p:txBody>
      </p:sp>
      <p:sp>
        <p:nvSpPr>
          <p:cNvPr id="3" name="Content Placeholder 2"/>
          <p:cNvSpPr>
            <a:spLocks noGrp="1"/>
          </p:cNvSpPr>
          <p:nvPr>
            <p:ph idx="1"/>
          </p:nvPr>
        </p:nvSpPr>
        <p:spPr>
          <a:xfrm>
            <a:off x="990600" y="1219200"/>
            <a:ext cx="7239000" cy="4800600"/>
          </a:xfrm>
        </p:spPr>
        <p:txBody>
          <a:bodyPr/>
          <a:lstStyle/>
          <a:p>
            <a:pPr algn="just">
              <a:defRPr/>
            </a:pPr>
            <a:r>
              <a:rPr lang="en-US" sz="2400" dirty="0" smtClean="0">
                <a:solidFill>
                  <a:srgbClr val="000024"/>
                </a:solidFill>
                <a:effectLst/>
                <a:latin typeface="Times New Roman" pitchFamily="18" charset="0"/>
                <a:cs typeface="Times New Roman" pitchFamily="18" charset="0"/>
              </a:rPr>
              <a:t>Chemical asphyxiants produce toxicity through induction of cellular hypoxia or anoxia.</a:t>
            </a:r>
          </a:p>
          <a:p>
            <a:pPr algn="just">
              <a:defRPr/>
            </a:pPr>
            <a:r>
              <a:rPr lang="en-US" sz="2400" dirty="0" smtClean="0">
                <a:solidFill>
                  <a:srgbClr val="000024"/>
                </a:solidFill>
                <a:effectLst/>
                <a:latin typeface="Times New Roman" pitchFamily="18" charset="0"/>
                <a:cs typeface="Times New Roman" pitchFamily="18" charset="0"/>
              </a:rPr>
              <a:t>Among the chemical asphyxiants, carbon monoxide, cyanide and hydrogen sulfide are the most frequently encountered chemical asphyxiants </a:t>
            </a:r>
            <a:endParaRPr lang="ar-SA" sz="2400" dirty="0" smtClean="0"/>
          </a:p>
          <a:p>
            <a:pPr algn="just">
              <a:defRPr/>
            </a:pPr>
            <a:r>
              <a:rPr lang="en-US" sz="2400" dirty="0" smtClean="0">
                <a:solidFill>
                  <a:srgbClr val="000024"/>
                </a:solidFill>
                <a:effectLst/>
                <a:latin typeface="Times New Roman" pitchFamily="18" charset="0"/>
                <a:cs typeface="Times New Roman" pitchFamily="18" charset="0"/>
              </a:rPr>
              <a:t>These agents alter the oxygen-carrying capacity of hemoglobin (such as with carbon monoxide) or inhibit cellular metabolic enzymes (cyanide, hydrogen sulfide), ultimately interfering with normal physiologic respiration.</a:t>
            </a:r>
          </a:p>
        </p:txBody>
      </p:sp>
    </p:spTree>
    <p:extLst>
      <p:ext uri="{BB962C8B-B14F-4D97-AF65-F5344CB8AC3E}">
        <p14:creationId xmlns:p14="http://schemas.microsoft.com/office/powerpoint/2010/main" val="132138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152400"/>
            <a:ext cx="8229600" cy="838200"/>
          </a:xfrm>
        </p:spPr>
        <p:txBody>
          <a:bodyPr/>
          <a:lstStyle/>
          <a:p>
            <a:pPr algn="ctr" eaLnBrk="1" hangingPunct="1"/>
            <a:r>
              <a:rPr lang="en-US" altLang="en-US" sz="2800" b="1" smtClean="0">
                <a:solidFill>
                  <a:srgbClr val="000024"/>
                </a:solidFill>
                <a:effectLst/>
                <a:latin typeface="Times New Roman" pitchFamily="18" charset="0"/>
                <a:cs typeface="Times New Roman" pitchFamily="18" charset="0"/>
              </a:rPr>
              <a:t>Carbon monoxide (CO)</a:t>
            </a:r>
          </a:p>
        </p:txBody>
      </p:sp>
      <p:sp>
        <p:nvSpPr>
          <p:cNvPr id="19459" name="Rectangle 3"/>
          <p:cNvSpPr>
            <a:spLocks noGrp="1" noChangeArrowheads="1"/>
          </p:cNvSpPr>
          <p:nvPr>
            <p:ph type="body" idx="1"/>
          </p:nvPr>
        </p:nvSpPr>
        <p:spPr>
          <a:xfrm>
            <a:off x="457200" y="762000"/>
            <a:ext cx="8229600" cy="5364163"/>
          </a:xfrm>
        </p:spPr>
        <p:txBody>
          <a:bodyPr/>
          <a:lstStyle/>
          <a:p>
            <a:pPr marL="533400" indent="-533400" algn="just" eaLnBrk="1" hangingPunct="1">
              <a:defRPr/>
            </a:pPr>
            <a:r>
              <a:rPr lang="en-US" sz="2400" b="1" dirty="0" smtClean="0">
                <a:solidFill>
                  <a:srgbClr val="000024"/>
                </a:solidFill>
                <a:effectLst/>
                <a:latin typeface="Times New Roman" pitchFamily="18" charset="0"/>
                <a:cs typeface="Times New Roman" pitchFamily="18" charset="0"/>
              </a:rPr>
              <a:t>Carbon monoxide (CO)</a:t>
            </a:r>
            <a:r>
              <a:rPr lang="en-US" sz="2400" dirty="0" smtClean="0">
                <a:solidFill>
                  <a:srgbClr val="000024"/>
                </a:solidFill>
                <a:effectLst/>
                <a:latin typeface="Times New Roman" pitchFamily="18" charset="0"/>
                <a:cs typeface="Times New Roman" pitchFamily="18" charset="0"/>
              </a:rPr>
              <a:t> is a colorless, odorless, tasteless, non irritating gas-hence, its designation as a silent killer.</a:t>
            </a:r>
          </a:p>
          <a:p>
            <a:pPr marL="533400" indent="-533400" algn="just" eaLnBrk="1" hangingPunct="1">
              <a:defRPr/>
            </a:pPr>
            <a:r>
              <a:rPr lang="en-US" sz="2400" b="1" dirty="0" smtClean="0">
                <a:solidFill>
                  <a:srgbClr val="000024"/>
                </a:solidFill>
                <a:effectLst/>
                <a:latin typeface="Times New Roman" pitchFamily="18" charset="0"/>
                <a:cs typeface="Times New Roman" pitchFamily="18" charset="0"/>
              </a:rPr>
              <a:t>CO </a:t>
            </a:r>
            <a:r>
              <a:rPr lang="en-US" sz="2400" dirty="0" smtClean="0">
                <a:solidFill>
                  <a:srgbClr val="000024"/>
                </a:solidFill>
                <a:effectLst/>
                <a:latin typeface="Times New Roman" pitchFamily="18" charset="0"/>
                <a:cs typeface="Times New Roman" pitchFamily="18" charset="0"/>
              </a:rPr>
              <a:t>produces toxicity through induction of cellular hypoxia or anoxia (&gt;3500 death/year).</a:t>
            </a:r>
          </a:p>
          <a:p>
            <a:pPr marL="533400" indent="-533400" algn="just" eaLnBrk="1" hangingPunct="1">
              <a:defRPr/>
            </a:pPr>
            <a:r>
              <a:rPr lang="en-US" sz="2400" b="1" dirty="0" smtClean="0">
                <a:solidFill>
                  <a:srgbClr val="000024"/>
                </a:solidFill>
                <a:effectLst/>
                <a:latin typeface="Times New Roman" pitchFamily="18" charset="0"/>
                <a:cs typeface="Times New Roman" pitchFamily="18" charset="0"/>
              </a:rPr>
              <a:t>Sources: </a:t>
            </a:r>
            <a:r>
              <a:rPr lang="en-US" sz="2400" dirty="0" smtClean="0">
                <a:solidFill>
                  <a:srgbClr val="000024"/>
                </a:solidFill>
                <a:effectLst/>
                <a:latin typeface="Times New Roman" pitchFamily="18" charset="0"/>
                <a:cs typeface="Times New Roman" pitchFamily="18" charset="0"/>
              </a:rPr>
              <a:t>Natural: ocean (microorganisms), forest fires.</a:t>
            </a:r>
          </a:p>
          <a:p>
            <a:pPr marL="533400" indent="-533400" algn="just" eaLnBrk="1" hangingPunct="1">
              <a:buFontTx/>
              <a:buNone/>
              <a:defRPr/>
            </a:pPr>
            <a:r>
              <a:rPr lang="en-US" sz="2400" dirty="0" smtClean="0">
                <a:solidFill>
                  <a:srgbClr val="000024"/>
                </a:solidFill>
                <a:effectLst/>
                <a:latin typeface="Times New Roman" pitchFamily="18" charset="0"/>
                <a:cs typeface="Times New Roman" pitchFamily="18" charset="0"/>
              </a:rPr>
              <a:t>                       Pollution: fossil fuel combustion.</a:t>
            </a:r>
          </a:p>
          <a:p>
            <a:pPr marL="533400" indent="-533400" algn="just" eaLnBrk="1" hangingPunct="1">
              <a:buFontTx/>
              <a:buNone/>
              <a:defRPr/>
            </a:pPr>
            <a:r>
              <a:rPr lang="en-US" sz="2400" dirty="0" smtClean="0">
                <a:solidFill>
                  <a:srgbClr val="000024"/>
                </a:solidFill>
                <a:effectLst/>
                <a:latin typeface="Times New Roman" pitchFamily="18" charset="0"/>
                <a:cs typeface="Times New Roman" pitchFamily="18" charset="0"/>
              </a:rPr>
              <a:t>                       Other: cigarette smoke, fires.</a:t>
            </a:r>
          </a:p>
          <a:p>
            <a:pPr marL="533400" indent="-533400" algn="just" eaLnBrk="1" hangingPunct="1">
              <a:defRPr/>
            </a:pPr>
            <a:r>
              <a:rPr lang="en-US" sz="2400" b="1" dirty="0" smtClean="0">
                <a:solidFill>
                  <a:srgbClr val="000024"/>
                </a:solidFill>
                <a:effectLst/>
                <a:latin typeface="Times New Roman" pitchFamily="18" charset="0"/>
                <a:cs typeface="Times New Roman" pitchFamily="18" charset="0"/>
              </a:rPr>
              <a:t>Methylene chloride</a:t>
            </a:r>
            <a:r>
              <a:rPr lang="en-US" sz="2400" dirty="0" smtClean="0">
                <a:solidFill>
                  <a:srgbClr val="000024"/>
                </a:solidFill>
                <a:effectLst/>
                <a:latin typeface="Times New Roman" pitchFamily="18" charset="0"/>
                <a:cs typeface="Times New Roman" pitchFamily="18" charset="0"/>
              </a:rPr>
              <a:t>, a solvent contained in paint stripping products, is a unique source of CO exposure. Production of CO occurs endogenously through hepatic metabolism of inhaled </a:t>
            </a:r>
            <a:r>
              <a:rPr lang="en-US" sz="2400" dirty="0" err="1" smtClean="0">
                <a:solidFill>
                  <a:srgbClr val="000024"/>
                </a:solidFill>
                <a:effectLst/>
                <a:latin typeface="Times New Roman" pitchFamily="18" charset="0"/>
                <a:cs typeface="Times New Roman" pitchFamily="18" charset="0"/>
              </a:rPr>
              <a:t>methylene</a:t>
            </a:r>
            <a:r>
              <a:rPr lang="en-US" sz="2400" dirty="0" smtClean="0">
                <a:solidFill>
                  <a:srgbClr val="000024"/>
                </a:solidFill>
                <a:effectLst/>
                <a:latin typeface="Times New Roman" pitchFamily="18" charset="0"/>
                <a:cs typeface="Times New Roman" pitchFamily="18" charset="0"/>
              </a:rPr>
              <a:t> chloride.   </a:t>
            </a:r>
          </a:p>
          <a:p>
            <a:pPr marL="533400" indent="-533400" algn="just" eaLnBrk="1" hangingPunct="1">
              <a:defRPr/>
            </a:pPr>
            <a:r>
              <a:rPr lang="en-US" sz="2400" b="1" dirty="0" smtClean="0">
                <a:solidFill>
                  <a:srgbClr val="000024"/>
                </a:solidFill>
                <a:effectLst/>
                <a:latin typeface="Times New Roman" pitchFamily="18" charset="0"/>
                <a:cs typeface="Times New Roman" pitchFamily="18" charset="0"/>
              </a:rPr>
              <a:t>High concentrations</a:t>
            </a:r>
            <a:r>
              <a:rPr lang="en-US" sz="2400" dirty="0" smtClean="0">
                <a:solidFill>
                  <a:srgbClr val="000024"/>
                </a:solidFill>
                <a:effectLst/>
                <a:latin typeface="Times New Roman" pitchFamily="18" charset="0"/>
                <a:cs typeface="Times New Roman" pitchFamily="18" charset="0"/>
              </a:rPr>
              <a:t>: heavy traffic, underground garages and tunnels, fires.</a:t>
            </a:r>
          </a:p>
          <a:p>
            <a:pPr marL="533400" indent="-533400" algn="just" eaLnBrk="1" hangingPunct="1">
              <a:defRPr/>
            </a:pPr>
            <a:endParaRPr lang="en-US" sz="1800" dirty="0" smtClean="0"/>
          </a:p>
        </p:txBody>
      </p:sp>
    </p:spTree>
    <p:extLst>
      <p:ext uri="{BB962C8B-B14F-4D97-AF65-F5344CB8AC3E}">
        <p14:creationId xmlns:p14="http://schemas.microsoft.com/office/powerpoint/2010/main" val="3600345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698500"/>
          </a:xfrm>
        </p:spPr>
        <p:txBody>
          <a:bodyPr/>
          <a:lstStyle/>
          <a:p>
            <a:pPr algn="ctr">
              <a:defRPr/>
            </a:pPr>
            <a:r>
              <a:rPr lang="en-US" sz="2800" b="1" dirty="0" smtClean="0">
                <a:solidFill>
                  <a:srgbClr val="000024"/>
                </a:solidFill>
                <a:effectLst/>
                <a:latin typeface="Times New Roman" pitchFamily="18" charset="0"/>
                <a:cs typeface="Times New Roman" pitchFamily="18" charset="0"/>
              </a:rPr>
              <a:t>Factors affecting toxicity:</a:t>
            </a:r>
            <a:endParaRPr lang="ar-SA" sz="2800" dirty="0"/>
          </a:p>
        </p:txBody>
      </p:sp>
      <p:sp>
        <p:nvSpPr>
          <p:cNvPr id="121859" name="Content Placeholder 2"/>
          <p:cNvSpPr>
            <a:spLocks noGrp="1"/>
          </p:cNvSpPr>
          <p:nvPr>
            <p:ph idx="1"/>
          </p:nvPr>
        </p:nvSpPr>
        <p:spPr>
          <a:xfrm>
            <a:off x="990600" y="914400"/>
            <a:ext cx="7315200" cy="5257800"/>
          </a:xfrm>
        </p:spPr>
        <p:txBody>
          <a:bodyPr/>
          <a:lstStyle/>
          <a:p>
            <a:pPr marL="533400" indent="-533400" algn="just" eaLnBrk="1" hangingPunct="1">
              <a:buFontTx/>
              <a:buAutoNum type="arabicPeriod"/>
            </a:pPr>
            <a:r>
              <a:rPr lang="en-US" altLang="en-US" sz="2400" smtClean="0">
                <a:solidFill>
                  <a:srgbClr val="000024"/>
                </a:solidFill>
                <a:effectLst/>
                <a:latin typeface="Times New Roman" pitchFamily="18" charset="0"/>
                <a:cs typeface="Times New Roman" pitchFamily="18" charset="0"/>
              </a:rPr>
              <a:t>Decrease barometric pressure (high altitude).</a:t>
            </a:r>
          </a:p>
          <a:p>
            <a:pPr marL="533400" indent="-533400" algn="just" eaLnBrk="1" hangingPunct="1">
              <a:buFontTx/>
              <a:buAutoNum type="arabicPeriod"/>
            </a:pPr>
            <a:r>
              <a:rPr lang="en-US" altLang="en-US" sz="2400" smtClean="0">
                <a:solidFill>
                  <a:srgbClr val="000024"/>
                </a:solidFill>
                <a:effectLst/>
                <a:latin typeface="Times New Roman" pitchFamily="18" charset="0"/>
                <a:cs typeface="Times New Roman" pitchFamily="18" charset="0"/>
              </a:rPr>
              <a:t>High alveolar ventilation (exercise, excitement).</a:t>
            </a:r>
          </a:p>
          <a:p>
            <a:pPr marL="533400" indent="-533400" algn="just" eaLnBrk="1" hangingPunct="1">
              <a:buFontTx/>
              <a:buAutoNum type="arabicPeriod"/>
            </a:pPr>
            <a:r>
              <a:rPr lang="en-US" altLang="en-US" sz="2400" smtClean="0">
                <a:solidFill>
                  <a:srgbClr val="000024"/>
                </a:solidFill>
                <a:effectLst/>
                <a:latin typeface="Times New Roman" pitchFamily="18" charset="0"/>
                <a:cs typeface="Times New Roman" pitchFamily="18" charset="0"/>
              </a:rPr>
              <a:t>High metabolic rate (e.g., children).</a:t>
            </a:r>
          </a:p>
          <a:p>
            <a:pPr marL="533400" indent="-533400" algn="just" eaLnBrk="1" hangingPunct="1">
              <a:buFontTx/>
              <a:buAutoNum type="arabicPeriod"/>
            </a:pPr>
            <a:r>
              <a:rPr lang="en-US" altLang="en-US" sz="2400" smtClean="0">
                <a:solidFill>
                  <a:srgbClr val="000024"/>
                </a:solidFill>
                <a:effectLst/>
                <a:latin typeface="Times New Roman" pitchFamily="18" charset="0"/>
                <a:cs typeface="Times New Roman" pitchFamily="18" charset="0"/>
              </a:rPr>
              <a:t>Preexisting diseases (heart &amp; pulmonary diseases).</a:t>
            </a:r>
          </a:p>
          <a:p>
            <a:pPr marL="533400" indent="-533400" algn="just" eaLnBrk="1" hangingPunct="1">
              <a:buFontTx/>
              <a:buAutoNum type="arabicPeriod"/>
            </a:pPr>
            <a:endParaRPr lang="en-US" altLang="en-US" sz="2400" smtClean="0">
              <a:solidFill>
                <a:srgbClr val="000024"/>
              </a:solidFill>
              <a:effectLst/>
              <a:latin typeface="Times New Roman" pitchFamily="18" charset="0"/>
              <a:cs typeface="Times New Roman" pitchFamily="18" charset="0"/>
            </a:endParaRPr>
          </a:p>
          <a:p>
            <a:pPr marL="533400" indent="-533400" algn="ctr" eaLnBrk="1" hangingPunct="1">
              <a:buFontTx/>
              <a:buNone/>
            </a:pPr>
            <a:r>
              <a:rPr lang="en-US" altLang="en-US" sz="2400" b="1" smtClean="0">
                <a:solidFill>
                  <a:srgbClr val="000024"/>
                </a:solidFill>
                <a:effectLst/>
                <a:latin typeface="Times New Roman" pitchFamily="18" charset="0"/>
                <a:cs typeface="Times New Roman" pitchFamily="18" charset="0"/>
              </a:rPr>
              <a:t>What are the major pathophysiological mechanisms involved in CO poisoning?</a:t>
            </a:r>
          </a:p>
          <a:p>
            <a:pPr marL="533400" indent="-533400" algn="just" eaLnBrk="1" hangingPunct="1">
              <a:buFontTx/>
              <a:buNone/>
            </a:pPr>
            <a:r>
              <a:rPr lang="en-US" altLang="en-US" sz="2400" smtClean="0">
                <a:solidFill>
                  <a:srgbClr val="000024"/>
                </a:solidFill>
                <a:effectLst/>
                <a:latin typeface="Times New Roman" pitchFamily="18" charset="0"/>
                <a:cs typeface="Times New Roman" pitchFamily="18" charset="0"/>
              </a:rPr>
              <a:t>CO exerts its pathologic effects through a number of different mechanisms. In susceptible tissues, these may include a combination of impaired O2 delivery, O2 utilization, and possibly, oxidant stress injury.     </a:t>
            </a:r>
            <a:endParaRPr lang="ar-SA" altLang="en-US" sz="2400" smtClean="0">
              <a:solidFill>
                <a:srgbClr val="000024"/>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324579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74638"/>
            <a:ext cx="8229600" cy="715962"/>
          </a:xfrm>
        </p:spPr>
        <p:txBody>
          <a:bodyPr/>
          <a:lstStyle/>
          <a:p>
            <a:pPr algn="ctr" eaLnBrk="1" hangingPunct="1"/>
            <a:r>
              <a:rPr lang="en-US" altLang="en-US" sz="2800" b="1" smtClean="0">
                <a:solidFill>
                  <a:srgbClr val="000024"/>
                </a:solidFill>
                <a:effectLst/>
                <a:latin typeface="Times New Roman" pitchFamily="18" charset="0"/>
                <a:cs typeface="Times New Roman" pitchFamily="18" charset="0"/>
              </a:rPr>
              <a:t>Mechanisms of toxicity</a:t>
            </a:r>
          </a:p>
        </p:txBody>
      </p:sp>
      <p:sp>
        <p:nvSpPr>
          <p:cNvPr id="122883" name="Rectangle 3"/>
          <p:cNvSpPr>
            <a:spLocks noGrp="1" noChangeArrowheads="1"/>
          </p:cNvSpPr>
          <p:nvPr>
            <p:ph type="body" idx="1"/>
          </p:nvPr>
        </p:nvSpPr>
        <p:spPr>
          <a:xfrm>
            <a:off x="685800" y="1066800"/>
            <a:ext cx="7543800" cy="5059363"/>
          </a:xfrm>
        </p:spPr>
        <p:txBody>
          <a:bodyPr/>
          <a:lstStyle/>
          <a:p>
            <a:pPr marL="609600" indent="-609600" algn="just" eaLnBrk="1" hangingPunct="1">
              <a:buFontTx/>
              <a:buAutoNum type="arabicPeriod"/>
            </a:pPr>
            <a:r>
              <a:rPr lang="en-US" altLang="en-US" sz="2400" smtClean="0">
                <a:solidFill>
                  <a:srgbClr val="000024"/>
                </a:solidFill>
                <a:effectLst/>
                <a:latin typeface="Times New Roman" pitchFamily="18" charset="0"/>
                <a:cs typeface="Times New Roman" pitchFamily="18" charset="0"/>
              </a:rPr>
              <a:t>Less oxygen in the blood (lower conc. of O2 in air).</a:t>
            </a:r>
          </a:p>
          <a:p>
            <a:pPr marL="609600" indent="-609600" algn="just" eaLnBrk="1" hangingPunct="1">
              <a:buFontTx/>
              <a:buAutoNum type="arabicPeriod"/>
            </a:pPr>
            <a:r>
              <a:rPr lang="en-US" altLang="en-US" sz="2400" smtClean="0">
                <a:solidFill>
                  <a:srgbClr val="000024"/>
                </a:solidFill>
                <a:effectLst/>
                <a:latin typeface="Times New Roman" pitchFamily="18" charset="0"/>
                <a:cs typeface="Times New Roman" pitchFamily="18" charset="0"/>
              </a:rPr>
              <a:t>Reduction in oxygen carrying capacity (affinity of CO for hemoglobin is 250x more than that of O2) and the formation of carboxyhemoglobin (COHb).</a:t>
            </a:r>
          </a:p>
          <a:p>
            <a:pPr marL="609600" indent="-609600" algn="just" eaLnBrk="1" hangingPunct="1">
              <a:buFontTx/>
              <a:buAutoNum type="arabicPeriod"/>
            </a:pPr>
            <a:r>
              <a:rPr lang="en-US" altLang="en-US" sz="2400" smtClean="0">
                <a:solidFill>
                  <a:srgbClr val="000024"/>
                </a:solidFill>
                <a:effectLst/>
                <a:latin typeface="Times New Roman" pitchFamily="18" charset="0"/>
                <a:cs typeface="Times New Roman" pitchFamily="18" charset="0"/>
              </a:rPr>
              <a:t>Reduction in the dissociation of oxygen from hemoglobin (less O2 available for cellular uptake and utilization). A leftward shift of the oxyhemoglobin dissociation curve.</a:t>
            </a:r>
          </a:p>
          <a:p>
            <a:pPr marL="609600" indent="-609600" algn="just" eaLnBrk="1" hangingPunct="1">
              <a:buFontTx/>
              <a:buAutoNum type="arabicPeriod"/>
            </a:pPr>
            <a:r>
              <a:rPr lang="en-US" altLang="en-US" sz="2400" smtClean="0">
                <a:solidFill>
                  <a:srgbClr val="000024"/>
                </a:solidFill>
                <a:effectLst/>
                <a:latin typeface="Times New Roman" pitchFamily="18" charset="0"/>
                <a:cs typeface="Times New Roman" pitchFamily="18" charset="0"/>
              </a:rPr>
              <a:t>Muscle cells: binding of CO to myoglobin.</a:t>
            </a:r>
          </a:p>
          <a:p>
            <a:pPr marL="609600" indent="-609600" algn="just" eaLnBrk="1" hangingPunct="1">
              <a:buFontTx/>
              <a:buAutoNum type="arabicPeriod"/>
            </a:pPr>
            <a:r>
              <a:rPr lang="en-US" altLang="en-US" sz="2400" smtClean="0">
                <a:solidFill>
                  <a:srgbClr val="000024"/>
                </a:solidFill>
                <a:effectLst/>
                <a:latin typeface="Times New Roman" pitchFamily="18" charset="0"/>
                <a:cs typeface="Times New Roman" pitchFamily="18" charset="0"/>
              </a:rPr>
              <a:t>Mitochondria: binding of CO to cytochromes (blockage of electron transport chain).</a:t>
            </a:r>
          </a:p>
          <a:p>
            <a:pPr marL="609600" indent="-609600" eaLnBrk="1" hangingPunct="1">
              <a:buFontTx/>
              <a:buNone/>
            </a:pPr>
            <a:r>
              <a:rPr lang="en-US" altLang="en-US" sz="2400" b="1" smtClean="0">
                <a:solidFill>
                  <a:srgbClr val="000024"/>
                </a:solidFill>
                <a:effectLst/>
                <a:latin typeface="Times New Roman" pitchFamily="18" charset="0"/>
                <a:cs typeface="Times New Roman" pitchFamily="18" charset="0"/>
              </a:rPr>
              <a:t>Results</a:t>
            </a:r>
            <a:r>
              <a:rPr lang="en-US" altLang="en-US" sz="2400" smtClean="0">
                <a:solidFill>
                  <a:srgbClr val="000024"/>
                </a:solidFill>
                <a:effectLst/>
                <a:latin typeface="Times New Roman" pitchFamily="18" charset="0"/>
                <a:cs typeface="Times New Roman" pitchFamily="18" charset="0"/>
              </a:rPr>
              <a:t>: Cellular hypoxia </a:t>
            </a:r>
          </a:p>
        </p:txBody>
      </p:sp>
    </p:spTree>
    <p:extLst>
      <p:ext uri="{BB962C8B-B14F-4D97-AF65-F5344CB8AC3E}">
        <p14:creationId xmlns:p14="http://schemas.microsoft.com/office/powerpoint/2010/main" val="1580080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92100"/>
            <a:ext cx="8229600" cy="1079500"/>
          </a:xfrm>
        </p:spPr>
        <p:txBody>
          <a:bodyPr/>
          <a:lstStyle/>
          <a:p>
            <a:pPr algn="ctr" eaLnBrk="1" hangingPunct="1"/>
            <a:r>
              <a:rPr lang="en-US" altLang="en-US" sz="2400" b="1" smtClean="0">
                <a:solidFill>
                  <a:srgbClr val="000024"/>
                </a:solidFill>
                <a:effectLst/>
                <a:latin typeface="Times New Roman" pitchFamily="18" charset="0"/>
                <a:cs typeface="Times New Roman" pitchFamily="18" charset="0"/>
              </a:rPr>
              <a:t>Oxygen-hemoglobin and carboxyhemoglobin</a:t>
            </a:r>
            <a:br>
              <a:rPr lang="en-US" altLang="en-US" sz="2400" b="1" smtClean="0">
                <a:solidFill>
                  <a:srgbClr val="000024"/>
                </a:solidFill>
                <a:effectLst/>
                <a:latin typeface="Times New Roman" pitchFamily="18" charset="0"/>
                <a:cs typeface="Times New Roman" pitchFamily="18" charset="0"/>
              </a:rPr>
            </a:br>
            <a:r>
              <a:rPr lang="en-US" altLang="en-US" sz="2400" b="1" smtClean="0">
                <a:solidFill>
                  <a:srgbClr val="000024"/>
                </a:solidFill>
                <a:effectLst/>
                <a:latin typeface="Times New Roman" pitchFamily="18" charset="0"/>
                <a:cs typeface="Times New Roman" pitchFamily="18" charset="0"/>
              </a:rPr>
              <a:t> dissociation curves</a:t>
            </a:r>
          </a:p>
        </p:txBody>
      </p:sp>
      <p:pic>
        <p:nvPicPr>
          <p:cNvPr id="123907" name="Picture 4" descr="C:\Users\sony\Desktop\1430-12-27 co1\co1 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69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983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274638"/>
            <a:ext cx="8229600" cy="792162"/>
          </a:xfrm>
        </p:spPr>
        <p:txBody>
          <a:bodyPr/>
          <a:lstStyle/>
          <a:p>
            <a:pPr algn="ctr" eaLnBrk="1" hangingPunct="1"/>
            <a:r>
              <a:rPr lang="en-US" altLang="en-US" sz="2800" b="1" smtClean="0">
                <a:solidFill>
                  <a:srgbClr val="000024"/>
                </a:solidFill>
                <a:effectLst/>
                <a:latin typeface="Times New Roman" pitchFamily="18" charset="0"/>
                <a:cs typeface="Times New Roman" pitchFamily="18" charset="0"/>
              </a:rPr>
              <a:t>CO toxicity</a:t>
            </a:r>
            <a:r>
              <a:rPr lang="en-US" altLang="en-US" sz="2800" smtClean="0">
                <a:solidFill>
                  <a:srgbClr val="000024"/>
                </a:solidFill>
                <a:effectLst/>
                <a:latin typeface="Times New Roman" pitchFamily="18" charset="0"/>
                <a:cs typeface="Times New Roman" pitchFamily="18" charset="0"/>
              </a:rPr>
              <a:t> </a:t>
            </a:r>
          </a:p>
        </p:txBody>
      </p:sp>
      <p:sp>
        <p:nvSpPr>
          <p:cNvPr id="124931" name="Rectangle 3"/>
          <p:cNvSpPr>
            <a:spLocks noGrp="1" noChangeArrowheads="1"/>
          </p:cNvSpPr>
          <p:nvPr>
            <p:ph type="body" idx="1"/>
          </p:nvPr>
        </p:nvSpPr>
        <p:spPr>
          <a:xfrm>
            <a:off x="457200" y="914400"/>
            <a:ext cx="8153400" cy="5211763"/>
          </a:xfrm>
        </p:spPr>
        <p:txBody>
          <a:bodyPr/>
          <a:lstStyle/>
          <a:p>
            <a:pPr eaLnBrk="1" hangingPunct="1"/>
            <a:r>
              <a:rPr lang="en-US" altLang="en-US" sz="2400" smtClean="0">
                <a:solidFill>
                  <a:srgbClr val="000024"/>
                </a:solidFill>
                <a:effectLst/>
                <a:latin typeface="Times New Roman" pitchFamily="18" charset="0"/>
                <a:cs typeface="Times New Roman" pitchFamily="18" charset="0"/>
              </a:rPr>
              <a:t>Clinical presentation of CO poisoning depends on the time of exposure and the concentration of CO in the air.</a:t>
            </a:r>
          </a:p>
          <a:p>
            <a:pPr algn="ctr" eaLnBrk="1" hangingPunct="1">
              <a:buFontTx/>
              <a:buNone/>
            </a:pPr>
            <a:r>
              <a:rPr lang="en-US" altLang="en-US" sz="2800" b="1" smtClean="0">
                <a:solidFill>
                  <a:srgbClr val="000024"/>
                </a:solidFill>
                <a:effectLst/>
                <a:latin typeface="Times New Roman" pitchFamily="18" charset="0"/>
                <a:cs typeface="Times New Roman" pitchFamily="18" charset="0"/>
              </a:rPr>
              <a:t>Acute toxicity</a:t>
            </a:r>
          </a:p>
          <a:p>
            <a:pPr algn="just" eaLnBrk="1" hangingPunct="1"/>
            <a:r>
              <a:rPr lang="en-US" altLang="en-US" sz="2400" smtClean="0">
                <a:solidFill>
                  <a:srgbClr val="000024"/>
                </a:solidFill>
                <a:effectLst/>
                <a:latin typeface="Times New Roman" pitchFamily="18" charset="0"/>
                <a:cs typeface="Times New Roman" pitchFamily="18" charset="0"/>
              </a:rPr>
              <a:t>Headache, dizziness, nausea, vomiting (0.01%)</a:t>
            </a:r>
          </a:p>
          <a:p>
            <a:pPr algn="just" eaLnBrk="1" hangingPunct="1"/>
            <a:r>
              <a:rPr lang="en-US" altLang="en-US" sz="2400" smtClean="0">
                <a:solidFill>
                  <a:srgbClr val="000024"/>
                </a:solidFill>
                <a:effectLst/>
                <a:latin typeface="Times New Roman" pitchFamily="18" charset="0"/>
                <a:cs typeface="Times New Roman" pitchFamily="18" charset="0"/>
              </a:rPr>
              <a:t>Severe headache (0.01-0.05%)</a:t>
            </a:r>
          </a:p>
          <a:p>
            <a:pPr algn="just" eaLnBrk="1" hangingPunct="1"/>
            <a:r>
              <a:rPr lang="en-US" altLang="en-US" sz="2400" smtClean="0">
                <a:solidFill>
                  <a:srgbClr val="000024"/>
                </a:solidFill>
                <a:effectLst/>
                <a:latin typeface="Times New Roman" pitchFamily="18" charset="0"/>
                <a:cs typeface="Times New Roman" pitchFamily="18" charset="0"/>
              </a:rPr>
              <a:t>Atrial fibrillation</a:t>
            </a:r>
          </a:p>
          <a:p>
            <a:pPr algn="just" eaLnBrk="1" hangingPunct="1"/>
            <a:r>
              <a:rPr lang="en-US" altLang="en-US" sz="2400" smtClean="0">
                <a:solidFill>
                  <a:srgbClr val="000024"/>
                </a:solidFill>
                <a:effectLst/>
                <a:latin typeface="Times New Roman" pitchFamily="18" charset="0"/>
                <a:cs typeface="Times New Roman" pitchFamily="18" charset="0"/>
              </a:rPr>
              <a:t>Sinus tachycardia</a:t>
            </a:r>
          </a:p>
          <a:p>
            <a:pPr algn="just" eaLnBrk="1" hangingPunct="1"/>
            <a:r>
              <a:rPr lang="en-US" altLang="en-US" sz="2400" smtClean="0">
                <a:solidFill>
                  <a:srgbClr val="000024"/>
                </a:solidFill>
                <a:effectLst/>
                <a:latin typeface="Times New Roman" pitchFamily="18" charset="0"/>
                <a:cs typeface="Times New Roman" pitchFamily="18" charset="0"/>
              </a:rPr>
              <a:t>Convulsions, coma, and death (0.1-0.5%) </a:t>
            </a:r>
          </a:p>
          <a:p>
            <a:pPr algn="just" eaLnBrk="1" hangingPunct="1"/>
            <a:r>
              <a:rPr lang="en-US" altLang="en-US" sz="2400" b="1" smtClean="0">
                <a:solidFill>
                  <a:srgbClr val="000024"/>
                </a:solidFill>
                <a:effectLst/>
                <a:latin typeface="Times New Roman" pitchFamily="18" charset="0"/>
                <a:cs typeface="Times New Roman" pitchFamily="18" charset="0"/>
              </a:rPr>
              <a:t>Infants</a:t>
            </a:r>
            <a:r>
              <a:rPr lang="en-US" altLang="en-US" sz="2400" smtClean="0">
                <a:solidFill>
                  <a:srgbClr val="000024"/>
                </a:solidFill>
                <a:effectLst/>
                <a:latin typeface="Times New Roman" pitchFamily="18" charset="0"/>
                <a:cs typeface="Times New Roman" pitchFamily="18" charset="0"/>
              </a:rPr>
              <a:t> are highly susceptible (fetal hemoglobin has greater affinity for CO). </a:t>
            </a:r>
          </a:p>
          <a:p>
            <a:pPr algn="just" eaLnBrk="1" hangingPunct="1"/>
            <a:r>
              <a:rPr lang="en-US" altLang="en-US" sz="2400" b="1" smtClean="0">
                <a:solidFill>
                  <a:srgbClr val="000024"/>
                </a:solidFill>
                <a:effectLst/>
                <a:latin typeface="Times New Roman" pitchFamily="18" charset="0"/>
                <a:cs typeface="Times New Roman" pitchFamily="18" charset="0"/>
              </a:rPr>
              <a:t>Delayed effects (survivors)</a:t>
            </a:r>
            <a:r>
              <a:rPr lang="en-US" altLang="en-US" sz="2400" smtClean="0">
                <a:solidFill>
                  <a:srgbClr val="000024"/>
                </a:solidFill>
                <a:effectLst/>
                <a:latin typeface="Times New Roman" pitchFamily="18" charset="0"/>
                <a:cs typeface="Times New Roman" pitchFamily="18" charset="0"/>
              </a:rPr>
              <a:t>: neuropsychiatric impairments (impaired judgment, abstract thinking, lack of concentration). </a:t>
            </a:r>
            <a:r>
              <a:rPr lang="en-US" altLang="en-US" sz="2400" smtClean="0">
                <a:solidFill>
                  <a:srgbClr val="000024"/>
                </a:solidFill>
                <a:effectLst/>
              </a:rPr>
              <a:t> </a:t>
            </a:r>
          </a:p>
        </p:txBody>
      </p:sp>
    </p:spTree>
    <p:extLst>
      <p:ext uri="{BB962C8B-B14F-4D97-AF65-F5344CB8AC3E}">
        <p14:creationId xmlns:p14="http://schemas.microsoft.com/office/powerpoint/2010/main" val="2852247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C:\Users\sony\Desktop\1430-12-28 co3\co3 0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773" t="1471" r="14151" b="5882"/>
          <a:stretch>
            <a:fillRect/>
          </a:stretch>
        </p:blipFill>
        <p:spPr>
          <a:xfrm>
            <a:off x="838200" y="533400"/>
            <a:ext cx="7391400" cy="54102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426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74638"/>
            <a:ext cx="8229600" cy="639762"/>
          </a:xfrm>
        </p:spPr>
        <p:txBody>
          <a:bodyPr/>
          <a:lstStyle/>
          <a:p>
            <a:pPr algn="ctr" eaLnBrk="1" hangingPunct="1"/>
            <a:r>
              <a:rPr lang="en-US" altLang="en-US" sz="2800" b="1" smtClean="0">
                <a:solidFill>
                  <a:srgbClr val="000024"/>
                </a:solidFill>
                <a:effectLst/>
                <a:latin typeface="Times New Roman" pitchFamily="18" charset="0"/>
                <a:cs typeface="Times New Roman" pitchFamily="18" charset="0"/>
              </a:rPr>
              <a:t>Clinical diagnosis</a:t>
            </a:r>
          </a:p>
        </p:txBody>
      </p:sp>
      <p:sp>
        <p:nvSpPr>
          <p:cNvPr id="126979" name="Rectangle 3"/>
          <p:cNvSpPr>
            <a:spLocks noGrp="1" noChangeArrowheads="1"/>
          </p:cNvSpPr>
          <p:nvPr>
            <p:ph type="body" idx="1"/>
          </p:nvPr>
        </p:nvSpPr>
        <p:spPr>
          <a:xfrm>
            <a:off x="457200" y="914400"/>
            <a:ext cx="8305800" cy="5211763"/>
          </a:xfrm>
        </p:spPr>
        <p:txBody>
          <a:bodyPr>
            <a:normAutofit lnSpcReduction="10000"/>
          </a:bodyPr>
          <a:lstStyle/>
          <a:p>
            <a:pPr algn="just" eaLnBrk="1" hangingPunct="1"/>
            <a:r>
              <a:rPr lang="en-US" altLang="en-US" sz="2400" smtClean="0">
                <a:solidFill>
                  <a:srgbClr val="000024"/>
                </a:solidFill>
                <a:effectLst/>
                <a:latin typeface="Times New Roman" pitchFamily="18" charset="0"/>
                <a:cs typeface="Times New Roman" pitchFamily="18" charset="0"/>
              </a:rPr>
              <a:t>Cyanotic appearance due to CO-myoglobin (living patients).</a:t>
            </a:r>
          </a:p>
          <a:p>
            <a:pPr algn="just" eaLnBrk="1" hangingPunct="1"/>
            <a:r>
              <a:rPr lang="en-US" altLang="en-US" sz="2400" smtClean="0">
                <a:solidFill>
                  <a:srgbClr val="000024"/>
                </a:solidFill>
                <a:effectLst/>
                <a:latin typeface="Times New Roman" pitchFamily="18" charset="0"/>
                <a:cs typeface="Times New Roman" pitchFamily="18" charset="0"/>
              </a:rPr>
              <a:t>Cherry-red discoloration of the face and extremities at autopsy due to CO Hb (dead patient).</a:t>
            </a:r>
            <a:endParaRPr lang="en-US" altLang="en-US" sz="2000" smtClean="0">
              <a:solidFill>
                <a:srgbClr val="000024"/>
              </a:solidFill>
              <a:effectLst/>
            </a:endParaRPr>
          </a:p>
          <a:p>
            <a:pPr algn="ctr" eaLnBrk="1" hangingPunct="1">
              <a:buFontTx/>
              <a:buNone/>
            </a:pPr>
            <a:r>
              <a:rPr lang="en-US" altLang="en-US" sz="2800" b="1" smtClean="0">
                <a:solidFill>
                  <a:srgbClr val="000024"/>
                </a:solidFill>
                <a:effectLst/>
                <a:latin typeface="Times New Roman" pitchFamily="18" charset="0"/>
                <a:cs typeface="Times New Roman" pitchFamily="18" charset="0"/>
              </a:rPr>
              <a:t>Treatment  </a:t>
            </a:r>
          </a:p>
          <a:p>
            <a:pPr algn="just" eaLnBrk="1" hangingPunct="1"/>
            <a:r>
              <a:rPr lang="en-US" altLang="en-US" sz="2400" smtClean="0">
                <a:solidFill>
                  <a:srgbClr val="000024"/>
                </a:solidFill>
                <a:effectLst/>
                <a:latin typeface="Times New Roman" pitchFamily="18" charset="0"/>
                <a:cs typeface="Times New Roman" pitchFamily="18" charset="0"/>
              </a:rPr>
              <a:t>Oxygen (100% normbaric: 1 atm of pressure)</a:t>
            </a:r>
          </a:p>
          <a:p>
            <a:pPr algn="just" eaLnBrk="1" hangingPunct="1"/>
            <a:r>
              <a:rPr lang="en-US" altLang="en-US" sz="2400" smtClean="0">
                <a:solidFill>
                  <a:srgbClr val="000024"/>
                </a:solidFill>
                <a:effectLst/>
                <a:latin typeface="Times New Roman" pitchFamily="18" charset="0"/>
                <a:cs typeface="Times New Roman" pitchFamily="18" charset="0"/>
              </a:rPr>
              <a:t>O2 in hyperbaric chambers: 3 atm of  pressure (if available).</a:t>
            </a:r>
          </a:p>
          <a:p>
            <a:pPr eaLnBrk="1" hangingPunct="1"/>
            <a:endParaRPr lang="en-US" altLang="en-US" sz="2000" smtClean="0">
              <a:solidFill>
                <a:srgbClr val="000024"/>
              </a:solidFill>
              <a:effectLst/>
            </a:endParaRPr>
          </a:p>
          <a:p>
            <a:pPr algn="ctr" eaLnBrk="1" hangingPunct="1">
              <a:buFontTx/>
              <a:buNone/>
            </a:pPr>
            <a:r>
              <a:rPr lang="en-US" altLang="en-US" sz="2800" b="1" smtClean="0">
                <a:solidFill>
                  <a:srgbClr val="000024"/>
                </a:solidFill>
                <a:effectLst/>
                <a:latin typeface="Times New Roman" pitchFamily="18" charset="0"/>
                <a:cs typeface="Times New Roman" pitchFamily="18" charset="0"/>
              </a:rPr>
              <a:t>Chronic toxicity (firemen, smokers)</a:t>
            </a:r>
          </a:p>
          <a:p>
            <a:pPr eaLnBrk="1" hangingPunct="1"/>
            <a:r>
              <a:rPr lang="en-US" altLang="en-US" sz="2400" smtClean="0">
                <a:solidFill>
                  <a:srgbClr val="000024"/>
                </a:solidFill>
                <a:effectLst/>
                <a:latin typeface="Times New Roman" pitchFamily="18" charset="0"/>
                <a:cs typeface="Times New Roman" pitchFamily="18" charset="0"/>
              </a:rPr>
              <a:t>Cardiovascular diseases (atherosclerosis).</a:t>
            </a:r>
          </a:p>
          <a:p>
            <a:pPr eaLnBrk="1" hangingPunct="1"/>
            <a:r>
              <a:rPr lang="en-US" altLang="en-US" sz="2400" smtClean="0">
                <a:solidFill>
                  <a:srgbClr val="000024"/>
                </a:solidFill>
                <a:effectLst/>
                <a:latin typeface="Times New Roman" pitchFamily="18" charset="0"/>
                <a:cs typeface="Times New Roman" pitchFamily="18" charset="0"/>
              </a:rPr>
              <a:t>Fetal toxicity (birth defects, mental retardation).</a:t>
            </a:r>
          </a:p>
          <a:p>
            <a:pPr eaLnBrk="1" hangingPunct="1"/>
            <a:r>
              <a:rPr lang="en-US" altLang="en-US" sz="2400" smtClean="0">
                <a:solidFill>
                  <a:srgbClr val="000024"/>
                </a:solidFill>
                <a:effectLst/>
                <a:latin typeface="Times New Roman" pitchFamily="18" charset="0"/>
                <a:cs typeface="Times New Roman" pitchFamily="18" charset="0"/>
              </a:rPr>
              <a:t>Behavioral effects (impaired judgment).</a:t>
            </a:r>
          </a:p>
          <a:p>
            <a:pPr eaLnBrk="1" hangingPunct="1"/>
            <a:r>
              <a:rPr lang="en-US" altLang="en-US" sz="2400" smtClean="0">
                <a:solidFill>
                  <a:srgbClr val="000024"/>
                </a:solidFill>
                <a:effectLst/>
                <a:latin typeface="Times New Roman" pitchFamily="18" charset="0"/>
                <a:cs typeface="Times New Roman" pitchFamily="18" charset="0"/>
              </a:rPr>
              <a:t>Neuropsychiatric impairments. </a:t>
            </a:r>
          </a:p>
        </p:txBody>
      </p:sp>
    </p:spTree>
    <p:extLst>
      <p:ext uri="{BB962C8B-B14F-4D97-AF65-F5344CB8AC3E}">
        <p14:creationId xmlns:p14="http://schemas.microsoft.com/office/powerpoint/2010/main" val="4342467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1494</Words>
  <Application>Microsoft Office PowerPoint</Application>
  <PresentationFormat>On-screen Show (4:3)</PresentationFormat>
  <Paragraphs>126</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Toxic Gases</vt:lpstr>
      <vt:lpstr>Chemical asphyxiants</vt:lpstr>
      <vt:lpstr>Carbon monoxide (CO)</vt:lpstr>
      <vt:lpstr>Factors affecting toxicity:</vt:lpstr>
      <vt:lpstr>Mechanisms of toxicity</vt:lpstr>
      <vt:lpstr>Oxygen-hemoglobin and carboxyhemoglobin  dissociation curves</vt:lpstr>
      <vt:lpstr>CO toxicity </vt:lpstr>
      <vt:lpstr>PowerPoint Presentation</vt:lpstr>
      <vt:lpstr>Clinical diagnosis</vt:lpstr>
      <vt:lpstr>Cyanide </vt:lpstr>
      <vt:lpstr>PowerPoint Presentation</vt:lpstr>
      <vt:lpstr>Signs and symptoms of acute toxicity</vt:lpstr>
      <vt:lpstr>The design of cyanide antidote </vt:lpstr>
      <vt:lpstr>Treatment </vt:lpstr>
      <vt:lpstr>Hydrogen Sulfides</vt:lpstr>
      <vt:lpstr>Mechanism of toxicity</vt:lpstr>
      <vt:lpstr>What are toxic levels of H2S</vt:lpstr>
      <vt:lpstr>How do H2S-toxic patients present?</vt:lpstr>
      <vt:lpstr>How should patients with H2S toxicity be managed?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Toxic Gases</dc:title>
  <dc:creator>nayira</dc:creator>
  <cp:lastModifiedBy>nayira</cp:lastModifiedBy>
  <cp:revision>1</cp:revision>
  <dcterms:created xsi:type="dcterms:W3CDTF">2015-05-03T07:25:27Z</dcterms:created>
  <dcterms:modified xsi:type="dcterms:W3CDTF">2015-09-02T06:15:20Z</dcterms:modified>
</cp:coreProperties>
</file>