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9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9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9159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11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871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2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80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6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5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7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28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5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8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2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7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8159-C94F-4AF4-A093-BF191A16583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7936DC-90EE-4A1E-90F3-01E8AD692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6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الطرق المختلفة لتقدير النمو </a:t>
            </a:r>
            <a:r>
              <a:rPr lang="ar-SA" b="1" dirty="0" smtClean="0"/>
              <a:t>الطحلبي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487 حـــدق</a:t>
            </a:r>
          </a:p>
          <a:p>
            <a:r>
              <a:rPr lang="ar-SA" dirty="0"/>
              <a:t>مقرر العوالق العملي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9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عند </a:t>
            </a:r>
            <a:r>
              <a:rPr lang="ar-SA" dirty="0"/>
              <a:t>زراعة الانواع الطحلبية في اوساط غذائية مختلفة او في ظروف نمو مختلفة , فانها اما ان تنمو نمو مثالي او قد يتأثر نموها سلبيا و ذلك باختلاف العامل المؤثر</a:t>
            </a:r>
            <a:r>
              <a:rPr lang="ar-SA" b="1" dirty="0"/>
              <a:t>.</a:t>
            </a:r>
            <a:endParaRPr lang="en-GB" dirty="0"/>
          </a:p>
          <a:p>
            <a:pPr algn="r" rtl="1"/>
            <a:r>
              <a:rPr lang="ar-SA" b="1" dirty="0"/>
              <a:t> تقدر مجاميع العوالق النباتية عن طريق: </a:t>
            </a:r>
            <a:endParaRPr lang="en-GB" dirty="0"/>
          </a:p>
          <a:p>
            <a:pPr algn="r" rtl="1">
              <a:buFont typeface="+mj-lt"/>
              <a:buAutoNum type="arabicPeriod"/>
            </a:pPr>
            <a:r>
              <a:rPr lang="ar-SA" b="1" dirty="0"/>
              <a:t>طريق العد</a:t>
            </a:r>
            <a:r>
              <a:rPr lang="en-US" b="1" dirty="0" smtClean="0"/>
              <a:t>.</a:t>
            </a:r>
            <a:endParaRPr lang="en-GB" dirty="0"/>
          </a:p>
          <a:p>
            <a:pPr algn="r" rtl="1">
              <a:buFont typeface="+mj-lt"/>
              <a:buAutoNum type="arabicPeriod"/>
            </a:pPr>
            <a:r>
              <a:rPr lang="ar-SA" b="1" dirty="0"/>
              <a:t>طريق كتلة الكائنات الحيوية الموجودة في حجم معين من الماء</a:t>
            </a:r>
            <a:r>
              <a:rPr lang="en-US" b="1" dirty="0" smtClean="0"/>
              <a:t>.</a:t>
            </a:r>
            <a:endParaRPr lang="ar-SA" b="1" dirty="0" smtClean="0"/>
          </a:p>
          <a:p>
            <a:pPr marL="0" indent="0" algn="r" rtl="1">
              <a:buNone/>
            </a:pPr>
            <a:endParaRPr lang="ar-SA" b="1" dirty="0" smtClean="0"/>
          </a:p>
          <a:p>
            <a:pPr algn="r" rtl="1"/>
            <a:r>
              <a:rPr lang="ar-SA" b="1" dirty="0" smtClean="0"/>
              <a:t> لتقدير </a:t>
            </a:r>
            <a:r>
              <a:rPr lang="ar-SA" b="1" dirty="0"/>
              <a:t>ذلك التغيير في النمو تستخدم احد المعايير الآتية  (يمكن استخدام معيار واحد  للأنواع الطحلبية ) سواء وحيدة الخلية او تلك الكبيرة في الحجم.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89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03" y="839789"/>
            <a:ext cx="8596668" cy="1320800"/>
          </a:xfrm>
        </p:spPr>
        <p:txBody>
          <a:bodyPr/>
          <a:lstStyle/>
          <a:p>
            <a:pPr algn="r" rtl="1"/>
            <a:r>
              <a:rPr lang="en-GB" b="1" dirty="0"/>
              <a:t> </a:t>
            </a:r>
            <a:r>
              <a:rPr lang="ar-SA" b="1" dirty="0"/>
              <a:t>الطرق المختلفة لتقدير النمو الطحلبي</a:t>
            </a:r>
            <a:r>
              <a:rPr lang="ar-SA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SzPct val="90000"/>
              <a:buFont typeface="+mj-lt"/>
              <a:buAutoNum type="arabicPeriod"/>
            </a:pPr>
            <a:r>
              <a:rPr lang="ar-SA" b="1" dirty="0" smtClean="0"/>
              <a:t> </a:t>
            </a:r>
            <a:r>
              <a:rPr lang="ar-SA" dirty="0" smtClean="0"/>
              <a:t>قياس الوزن الجاف او الوزن الرطب ويفضل لتلك الانواع الطحلبية الكبيرة في الحجم</a:t>
            </a:r>
            <a:r>
              <a:rPr lang="ar-SA" b="1" dirty="0" smtClean="0"/>
              <a:t>  </a:t>
            </a:r>
            <a:endParaRPr lang="en-GB" dirty="0" smtClean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 smtClean="0"/>
              <a:t>تقدير </a:t>
            </a:r>
            <a:r>
              <a:rPr lang="ar-SA" dirty="0"/>
              <a:t>العدد الكلي للخلايا الطحلبية يفضل لتلك الانواع الطحلبية الوحيده </a:t>
            </a:r>
            <a:r>
              <a:rPr lang="ar-SA" dirty="0" smtClean="0"/>
              <a:t>الخلية</a:t>
            </a:r>
            <a:endParaRPr lang="ar-SA" dirty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 smtClean="0"/>
              <a:t>استخلاص </a:t>
            </a:r>
            <a:r>
              <a:rPr lang="ar-SA" dirty="0"/>
              <a:t>الكلوروفيل وتقديره باستخدام جهاز الطيف الطحالب الخيطية</a:t>
            </a:r>
            <a:endParaRPr lang="en-GB" dirty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/>
              <a:t>قياس المحتوى البروتيني  </a:t>
            </a:r>
            <a:endParaRPr lang="ar-SA" dirty="0" smtClean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 smtClean="0"/>
              <a:t>قياس </a:t>
            </a:r>
            <a:r>
              <a:rPr lang="ar-SA" dirty="0"/>
              <a:t>المحتوى الصبغي  يفضل لتلك الانواع الطحلبية الملونة </a:t>
            </a:r>
            <a:endParaRPr lang="en-GB" dirty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 smtClean="0"/>
              <a:t>قياس المحتوى الكربوهيدراتية</a:t>
            </a:r>
            <a:endParaRPr lang="en-GB" dirty="0" smtClean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 smtClean="0"/>
              <a:t>تقدير كمية الدهون في الأنسجة الطحلبية</a:t>
            </a:r>
            <a:endParaRPr lang="ar-SA" dirty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 smtClean="0"/>
              <a:t>طريقة منحنى النمو وتستخدم للطحالب البحرية الكبيرة مثل:  </a:t>
            </a:r>
            <a:endParaRPr lang="en-GB" dirty="0" smtClean="0"/>
          </a:p>
          <a:p>
            <a:pPr marL="0" indent="0" algn="r" rtl="1">
              <a:buSzPct val="90000"/>
              <a:buNone/>
            </a:pPr>
            <a:r>
              <a:rPr lang="en-US" dirty="0" smtClean="0"/>
              <a:t>Ulva, </a:t>
            </a:r>
            <a:r>
              <a:rPr lang="en-US" dirty="0" err="1" smtClean="0"/>
              <a:t>Gelidium</a:t>
            </a:r>
            <a:r>
              <a:rPr lang="en-US" dirty="0" smtClean="0"/>
              <a:t>, </a:t>
            </a:r>
            <a:r>
              <a:rPr lang="en-US" dirty="0" err="1" smtClean="0"/>
              <a:t>Sargassum</a:t>
            </a:r>
            <a:r>
              <a:rPr lang="en-US" dirty="0" smtClean="0"/>
              <a:t> </a:t>
            </a:r>
            <a:endParaRPr lang="en-GB" dirty="0" smtClean="0"/>
          </a:p>
          <a:p>
            <a:pPr algn="r" rtl="1">
              <a:buSzPct val="90000"/>
              <a:buFont typeface="+mj-lt"/>
              <a:buAutoNum type="arabicPeriod" startAt="9"/>
            </a:pPr>
            <a:r>
              <a:rPr lang="ar-SA" dirty="0" smtClean="0"/>
              <a:t>طريقة الفصل الكروماتوغرفي: وتستخدم للطحالب الملونة (بنية,حمراء,ذهبية)</a:t>
            </a:r>
            <a:endParaRPr lang="en-GB" dirty="0" smtClean="0"/>
          </a:p>
          <a:p>
            <a:pPr algn="r" rtl="1">
              <a:buSzPct val="90000"/>
              <a:buFont typeface="+mj-lt"/>
              <a:buAutoNum type="arabicPeriod" startAt="9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80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1- العد:  العد المباشر للعوالق النباتية الحية</a:t>
            </a:r>
            <a:r>
              <a:rPr lang="ar-SA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فيها يكون تركيز الكائنات ضروريا قبل بدء عملية العد.</a:t>
            </a:r>
            <a:endParaRPr lang="en-GB" dirty="0"/>
          </a:p>
          <a:p>
            <a:pPr algn="r" rtl="1"/>
            <a:r>
              <a:rPr lang="ar-SA" dirty="0" smtClean="0"/>
              <a:t>عند احتواء </a:t>
            </a:r>
            <a:r>
              <a:rPr lang="ar-SA" dirty="0"/>
              <a:t>العوالق النباتية على اعداد كبيرة من السوطيات فان الطرد المركزي هو الوسيلة الوحيدة التي يمكن الاعتماد عليه</a:t>
            </a:r>
            <a:endParaRPr lang="en-GB" dirty="0"/>
          </a:p>
          <a:p>
            <a:pPr marL="0" indent="0" algn="r" rtl="1">
              <a:buNone/>
            </a:pPr>
            <a:endParaRPr lang="ar-SA" b="1" dirty="0" smtClean="0"/>
          </a:p>
          <a:p>
            <a:pPr marL="0" indent="0" algn="r" rtl="1">
              <a:buNone/>
            </a:pPr>
            <a:r>
              <a:rPr lang="ar-SA" b="1" dirty="0" smtClean="0"/>
              <a:t>قبل </a:t>
            </a:r>
            <a:r>
              <a:rPr lang="ar-SA" b="1" dirty="0"/>
              <a:t>العد لابد من:</a:t>
            </a:r>
            <a:endParaRPr lang="en-GB" dirty="0"/>
          </a:p>
          <a:p>
            <a:pPr algn="r" rtl="1"/>
            <a:r>
              <a:rPr lang="ar-SA" dirty="0"/>
              <a:t>فحص العينة و التعرف على اكبر عدد من الكائنات قبل البدء في عملية العد</a:t>
            </a:r>
            <a:endParaRPr lang="en-GB" dirty="0"/>
          </a:p>
          <a:p>
            <a:pPr algn="r" rtl="1"/>
            <a:r>
              <a:rPr lang="ar-SA" dirty="0"/>
              <a:t>رسم الانواع المشاهدة على بطاقات وتدبيسها على لوح مسطح ووضعها قريبا من المجهر تساعد هذه الصور على تسريع العد</a:t>
            </a:r>
            <a:endParaRPr lang="en-GB" dirty="0"/>
          </a:p>
          <a:p>
            <a:pPr algn="r" rtl="1"/>
            <a:r>
              <a:rPr lang="ar-SA" b="1" dirty="0" smtClean="0"/>
              <a:t>عيب </a:t>
            </a:r>
            <a:r>
              <a:rPr lang="ar-SA" b="1" dirty="0"/>
              <a:t>تلك الطريقة:</a:t>
            </a:r>
            <a:endParaRPr lang="en-GB" b="1" dirty="0"/>
          </a:p>
          <a:p>
            <a:pPr algn="r" rtl="1"/>
            <a:r>
              <a:rPr lang="ar-SA" dirty="0"/>
              <a:t>عودة تلك المادة للتعلق عند توقف جهاز الطرد المركزي عن الدوران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84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طريقة استعمال الهيموسيتوميترات كغرف للعد</a:t>
            </a:r>
            <a:r>
              <a:rPr lang="ar-SA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9741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الهدف </a:t>
            </a:r>
            <a:r>
              <a:rPr lang="ar-SA" dirty="0"/>
              <a:t>من </a:t>
            </a:r>
            <a:r>
              <a:rPr lang="ar-SA" dirty="0" smtClean="0"/>
              <a:t>التجربة:</a:t>
            </a:r>
            <a:endParaRPr lang="en-GB" dirty="0"/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/>
              <a:t>تقدير نمو الطحالب و معرفة عدد </a:t>
            </a:r>
            <a:r>
              <a:rPr lang="ar-SA" dirty="0" smtClean="0"/>
              <a:t>الخلايا</a:t>
            </a:r>
          </a:p>
          <a:p>
            <a:pPr algn="r" rtl="1">
              <a:buSzPct val="90000"/>
              <a:buFont typeface="+mj-lt"/>
              <a:buAutoNum type="arabicPeriod"/>
            </a:pPr>
            <a:r>
              <a:rPr lang="ar-SA" dirty="0" smtClean="0"/>
              <a:t>لعد </a:t>
            </a:r>
            <a:r>
              <a:rPr lang="ar-SA" dirty="0"/>
              <a:t>الطحالب وحيدة </a:t>
            </a:r>
            <a:r>
              <a:rPr lang="ar-SA" dirty="0" smtClean="0"/>
              <a:t>الخلية</a:t>
            </a:r>
            <a:endParaRPr lang="en-GB" dirty="0"/>
          </a:p>
          <a:p>
            <a:pPr algn="r" rtl="1"/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الادوات</a:t>
            </a:r>
            <a:r>
              <a:rPr lang="ar-SA" dirty="0"/>
              <a:t>:</a:t>
            </a:r>
            <a:endParaRPr lang="en-GB" dirty="0"/>
          </a:p>
          <a:p>
            <a:pPr algn="r" rtl="1"/>
            <a:r>
              <a:rPr lang="ar-SA" dirty="0"/>
              <a:t>شريحة العد</a:t>
            </a:r>
            <a:r>
              <a:rPr lang="en-US" dirty="0"/>
              <a:t> </a:t>
            </a:r>
            <a:r>
              <a:rPr lang="en-US" dirty="0" err="1" smtClean="0"/>
              <a:t>Hemacytometer</a:t>
            </a:r>
            <a:endParaRPr lang="ar-SA" dirty="0"/>
          </a:p>
          <a:p>
            <a:pPr algn="r" rtl="1"/>
            <a:r>
              <a:rPr lang="ar-SA" dirty="0" smtClean="0"/>
              <a:t>ميكروسكوب</a:t>
            </a:r>
            <a:endParaRPr lang="ar-SA" dirty="0"/>
          </a:p>
          <a:p>
            <a:pPr algn="r" rtl="1"/>
            <a:r>
              <a:rPr lang="ar-SA" dirty="0" smtClean="0"/>
              <a:t>عينة </a:t>
            </a:r>
            <a:r>
              <a:rPr lang="ar-SA" dirty="0"/>
              <a:t>طحالب متجانسة وحيدة الخلية</a:t>
            </a:r>
            <a:endParaRPr lang="en-GB" dirty="0"/>
          </a:p>
          <a:p>
            <a:pPr marL="0" indent="0" algn="r" rtl="1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78463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6113"/>
            <a:ext cx="8596668" cy="1320800"/>
          </a:xfrm>
        </p:spPr>
        <p:txBody>
          <a:bodyPr/>
          <a:lstStyle/>
          <a:p>
            <a:pPr algn="r" rtl="1"/>
            <a:r>
              <a:rPr lang="ar-SA" b="1" dirty="0"/>
              <a:t>طريقة استعمال الهيموسيتوميترات كغرف للعد</a:t>
            </a:r>
            <a:r>
              <a:rPr lang="ar-SA" dirty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011"/>
            <a:ext cx="8596668" cy="434135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dirty="0" smtClean="0"/>
              <a:t>طريقة العمل:</a:t>
            </a:r>
          </a:p>
          <a:p>
            <a:pPr algn="r" rtl="1">
              <a:buSzPct val="99000"/>
              <a:buFont typeface="+mj-lt"/>
              <a:buAutoNum type="arabicPeriod"/>
            </a:pPr>
            <a:r>
              <a:rPr lang="ar-SA" dirty="0" smtClean="0"/>
              <a:t>تحضر </a:t>
            </a:r>
            <a:r>
              <a:rPr lang="ar-SA" dirty="0"/>
              <a:t>العينة المراد عد الطحالب فيها  يؤخذ منها عدة قطرات وتوضع في قناة الشريحة</a:t>
            </a:r>
            <a:endParaRPr lang="en-GB" dirty="0"/>
          </a:p>
          <a:p>
            <a:pPr algn="r" rtl="1">
              <a:buSzPct val="99000"/>
              <a:buFont typeface="+mj-lt"/>
              <a:buAutoNum type="arabicPeriod"/>
            </a:pPr>
            <a:r>
              <a:rPr lang="ar-SA" dirty="0"/>
              <a:t>يوضع غطاء على الشريحة</a:t>
            </a:r>
          </a:p>
          <a:p>
            <a:pPr algn="r" rtl="1">
              <a:buSzPct val="99000"/>
              <a:buFont typeface="+mj-lt"/>
              <a:buAutoNum type="arabicPeriod"/>
            </a:pPr>
            <a:r>
              <a:rPr lang="ar-SA" dirty="0"/>
              <a:t>تفحص الطحالب تحت المجهر بالقوة 10 </a:t>
            </a:r>
            <a:endParaRPr lang="en-GB" dirty="0"/>
          </a:p>
          <a:p>
            <a:pPr algn="r" rtl="1">
              <a:buSzPct val="99000"/>
              <a:buFont typeface="+mj-lt"/>
              <a:buAutoNum type="arabicPeriod"/>
            </a:pPr>
            <a:r>
              <a:rPr lang="ar-SA" dirty="0"/>
              <a:t>عد الطحالب الموجودة داخل خمس مربعات كبيرة بدلا من العد في 25 </a:t>
            </a:r>
            <a:r>
              <a:rPr lang="ar-SA" dirty="0" smtClean="0"/>
              <a:t>مربع</a:t>
            </a:r>
          </a:p>
          <a:p>
            <a:pPr algn="r" rtl="1">
              <a:buSzPct val="99000"/>
              <a:buFont typeface="+mj-lt"/>
              <a:buAutoNum type="arabicPeriod"/>
            </a:pPr>
            <a:r>
              <a:rPr lang="ar-SA" dirty="0" smtClean="0"/>
              <a:t>في حالة وجود طحالب كثيرة في العينة يجرى تخفيف للعينة .وفي حالة وجود طحالب قليلة يجرى طرد مركزي للعينة ثم تؤخذ الطحالب الموجودة فيها ويتم عدها</a:t>
            </a:r>
            <a:endParaRPr lang="ar-SA" dirty="0"/>
          </a:p>
          <a:p>
            <a:pPr algn="r" rtl="1">
              <a:buSzPct val="99000"/>
              <a:buFont typeface="+mj-lt"/>
              <a:buAutoNum type="arabicPeriod"/>
            </a:pPr>
            <a:r>
              <a:rPr lang="ar-SA" dirty="0" smtClean="0"/>
              <a:t>واذا </a:t>
            </a:r>
            <a:r>
              <a:rPr lang="ar-SA" dirty="0"/>
              <a:t>وجد طحالب تتحرك ذات اسواط يتم اضافة الفورمالين لقتلها  ليتسنى </a:t>
            </a:r>
            <a:r>
              <a:rPr lang="ar-SA" dirty="0" smtClean="0"/>
              <a:t>العد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33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طريقة استعمال الهيموسيتوميترات كغرف للعد</a:t>
            </a:r>
            <a:r>
              <a:rPr lang="ar-SA" dirty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يعوض في القانون:</a:t>
            </a:r>
            <a:endParaRPr lang="en-GB" dirty="0"/>
          </a:p>
          <a:p>
            <a:pPr algn="r" rtl="1"/>
            <a:r>
              <a:rPr lang="ar-SA" b="1" dirty="0"/>
              <a:t>عدد الخلايا </a:t>
            </a:r>
            <a:r>
              <a:rPr lang="ar-SA" dirty="0"/>
              <a:t>=( مجموع عدد خلايا الطحلب التي تم عدها في خمس مربعات× نسبة التخفيف ×عدد المربعات الصغيرة في الشريحة كلها ( 16* 25) × 10/ مجموع عدد المربعات الصغيرة داخل المربعات الكبيرة الخمسة التي تم عدها ( 16×5).</a:t>
            </a:r>
            <a:endParaRPr lang="en-GB" dirty="0"/>
          </a:p>
          <a:p>
            <a:pPr algn="r" rtl="1"/>
            <a:r>
              <a:rPr lang="ar-SA" dirty="0"/>
              <a:t> </a:t>
            </a:r>
            <a:endParaRPr lang="en-GB" dirty="0"/>
          </a:p>
          <a:p>
            <a:pPr algn="r" rtl="1"/>
            <a:r>
              <a:rPr lang="ar-SA" dirty="0"/>
              <a:t> عدد المربعات الصغيرة في المربع الكبير</a:t>
            </a:r>
            <a:r>
              <a:rPr lang="en-US" dirty="0"/>
              <a:t>= </a:t>
            </a:r>
            <a:r>
              <a:rPr lang="ar-SA" dirty="0"/>
              <a:t>16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25</a:t>
            </a:r>
            <a:r>
              <a:rPr lang="en-US" dirty="0"/>
              <a:t> = </a:t>
            </a:r>
            <a:r>
              <a:rPr lang="ar-SA" dirty="0"/>
              <a:t>اجمالي المربعات الكبيرة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10</a:t>
            </a:r>
            <a:r>
              <a:rPr lang="en-US" dirty="0"/>
              <a:t>=</a:t>
            </a:r>
            <a:r>
              <a:rPr lang="ar-SA" dirty="0"/>
              <a:t>لتحويل الى النتائج بالملي متر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ملاحظات</a:t>
            </a:r>
            <a:r>
              <a:rPr lang="ar-SA" dirty="0"/>
              <a:t>: لا يحسب عدد الطحالب الموجودة على الخطوط الفاصلة بين المربعات ولكن يحسب فقط الطحالب التي داخل </a:t>
            </a:r>
            <a:r>
              <a:rPr lang="ar-SA" dirty="0" smtClean="0"/>
              <a:t>المربع.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50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طريقة استعمال الهيموسيتوميترات كغرف للعد</a:t>
            </a:r>
            <a:r>
              <a:rPr lang="ar-SA" dirty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SA" b="1" dirty="0"/>
              <a:t>مميزات استخدامها</a:t>
            </a:r>
            <a:endParaRPr lang="en-GB" dirty="0"/>
          </a:p>
          <a:p>
            <a:pPr algn="r" rtl="1"/>
            <a:r>
              <a:rPr lang="ar-SA" dirty="0"/>
              <a:t>سريعة النتائج , و تحتاج امكانيات قليلة , كما انها تعتمد على كمية قليلة من المعلق المحتوي على الخلايا الطحلبية.</a:t>
            </a:r>
            <a:endParaRPr lang="en-GB" dirty="0"/>
          </a:p>
          <a:p>
            <a:pPr marL="0" indent="0" algn="r" rtl="1">
              <a:buNone/>
            </a:pPr>
            <a:endParaRPr lang="ar-SA" b="1" dirty="0" smtClean="0"/>
          </a:p>
          <a:p>
            <a:pPr marL="0" indent="0" algn="r" rtl="1">
              <a:buNone/>
            </a:pPr>
            <a:r>
              <a:rPr lang="ar-SA" b="1" dirty="0" smtClean="0"/>
              <a:t>عيوب </a:t>
            </a:r>
            <a:r>
              <a:rPr lang="ar-SA" b="1" dirty="0"/>
              <a:t>استخدامها</a:t>
            </a:r>
            <a:endParaRPr lang="en-GB" dirty="0"/>
          </a:p>
          <a:p>
            <a:pPr algn="r" rtl="1"/>
            <a:r>
              <a:rPr lang="ar-SA" dirty="0"/>
              <a:t>لا تميز بين الخلايا الحية او الميتة , صعب استخدامها مع الانواع الطحلبية ذات الاحجام الصغيرة جدا , و يصعب استخدامها مع العدسة الزيتية نظرا لسماكة الشريحة , و من الممكن ان تتجمع الخلايا مع بعضها البعض مما ينتج عنه صعوبة في عد الخلايا بصورة مفردة</a:t>
            </a:r>
            <a:endParaRPr lang="en-GB" dirty="0"/>
          </a:p>
          <a:p>
            <a:pPr algn="r" rtl="1"/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تستعمل </a:t>
            </a:r>
            <a:r>
              <a:rPr lang="ar-SA" dirty="0"/>
              <a:t>لعد الطحالب وحيدة الخلية مثل :</a:t>
            </a:r>
            <a:endParaRPr lang="en-GB" dirty="0"/>
          </a:p>
          <a:p>
            <a:pPr algn="r" rtl="1"/>
            <a:r>
              <a:rPr lang="en-US" i="1" dirty="0"/>
              <a:t>Euglena</a:t>
            </a:r>
            <a:r>
              <a:rPr lang="ar-SA" dirty="0"/>
              <a:t>,</a:t>
            </a:r>
            <a:r>
              <a:rPr lang="en-US" i="1" dirty="0" err="1"/>
              <a:t>Dunaliella</a:t>
            </a:r>
            <a:r>
              <a:rPr lang="ar-SA" dirty="0"/>
              <a:t>, </a:t>
            </a:r>
            <a:r>
              <a:rPr lang="en-US" i="1" dirty="0"/>
              <a:t>Chlorella</a:t>
            </a:r>
            <a:endParaRPr lang="en-GB" i="1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056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449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الطرق المختلفة لتقدير النمو الطحلبي</vt:lpstr>
      <vt:lpstr>PowerPoint Presentation</vt:lpstr>
      <vt:lpstr> الطرق المختلفة لتقدير النمو الطحلبي:</vt:lpstr>
      <vt:lpstr>1- العد:  العد المباشر للعوالق النباتية الحية:</vt:lpstr>
      <vt:lpstr>طريقة استعمال الهيموسيتوميترات كغرف للعد:</vt:lpstr>
      <vt:lpstr>طريقة استعمال الهيموسيتوميترات كغرف للعد:</vt:lpstr>
      <vt:lpstr>طريقة استعمال الهيموسيتوميترات كغرف للعد:</vt:lpstr>
      <vt:lpstr>طريقة استعمال الهيموسيتوميترات كغرف للعد: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e l o</dc:creator>
  <cp:lastModifiedBy>m e l o</cp:lastModifiedBy>
  <cp:revision>12</cp:revision>
  <dcterms:created xsi:type="dcterms:W3CDTF">2017-04-19T19:10:17Z</dcterms:created>
  <dcterms:modified xsi:type="dcterms:W3CDTF">2017-04-19T19:21:20Z</dcterms:modified>
</cp:coreProperties>
</file>