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4"/>
  </p:sldMasterIdLst>
  <p:handoutMasterIdLst>
    <p:handoutMasterId r:id="rId66"/>
  </p:handoutMasterIdLst>
  <p:sldIdLst>
    <p:sldId id="257" r:id="rId5"/>
    <p:sldId id="337" r:id="rId6"/>
    <p:sldId id="333" r:id="rId7"/>
    <p:sldId id="334" r:id="rId8"/>
    <p:sldId id="338" r:id="rId9"/>
    <p:sldId id="289" r:id="rId10"/>
    <p:sldId id="274" r:id="rId11"/>
    <p:sldId id="258" r:id="rId12"/>
    <p:sldId id="259" r:id="rId13"/>
    <p:sldId id="260" r:id="rId14"/>
    <p:sldId id="261" r:id="rId15"/>
    <p:sldId id="276" r:id="rId16"/>
    <p:sldId id="277" r:id="rId17"/>
    <p:sldId id="275" r:id="rId18"/>
    <p:sldId id="283" r:id="rId19"/>
    <p:sldId id="286" r:id="rId20"/>
    <p:sldId id="262" r:id="rId21"/>
    <p:sldId id="278" r:id="rId22"/>
    <p:sldId id="279" r:id="rId23"/>
    <p:sldId id="280" r:id="rId24"/>
    <p:sldId id="281" r:id="rId25"/>
    <p:sldId id="282" r:id="rId26"/>
    <p:sldId id="320" r:id="rId27"/>
    <p:sldId id="321" r:id="rId28"/>
    <p:sldId id="322" r:id="rId29"/>
    <p:sldId id="268" r:id="rId30"/>
    <p:sldId id="323" r:id="rId31"/>
    <p:sldId id="324" r:id="rId32"/>
    <p:sldId id="327" r:id="rId33"/>
    <p:sldId id="328" r:id="rId34"/>
    <p:sldId id="339" r:id="rId35"/>
    <p:sldId id="348" r:id="rId36"/>
    <p:sldId id="341" r:id="rId37"/>
    <p:sldId id="346" r:id="rId38"/>
    <p:sldId id="343" r:id="rId39"/>
    <p:sldId id="347" r:id="rId40"/>
    <p:sldId id="342" r:id="rId41"/>
    <p:sldId id="349" r:id="rId42"/>
    <p:sldId id="290" r:id="rId43"/>
    <p:sldId id="292" r:id="rId44"/>
    <p:sldId id="298" r:id="rId45"/>
    <p:sldId id="299" r:id="rId46"/>
    <p:sldId id="300" r:id="rId47"/>
    <p:sldId id="301" r:id="rId48"/>
    <p:sldId id="302" r:id="rId49"/>
    <p:sldId id="303" r:id="rId50"/>
    <p:sldId id="304" r:id="rId51"/>
    <p:sldId id="305" r:id="rId52"/>
    <p:sldId id="293" r:id="rId53"/>
    <p:sldId id="294" r:id="rId54"/>
    <p:sldId id="306" r:id="rId55"/>
    <p:sldId id="295" r:id="rId56"/>
    <p:sldId id="296" r:id="rId57"/>
    <p:sldId id="307" r:id="rId58"/>
    <p:sldId id="308" r:id="rId59"/>
    <p:sldId id="325" r:id="rId60"/>
    <p:sldId id="326" r:id="rId61"/>
    <p:sldId id="270" r:id="rId62"/>
    <p:sldId id="271" r:id="rId63"/>
    <p:sldId id="340" r:id="rId64"/>
    <p:sldId id="272" r:id="rId6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B6E4"/>
    <a:srgbClr val="8E0000"/>
    <a:srgbClr val="FF6D6D"/>
    <a:srgbClr val="3E4036"/>
    <a:srgbClr val="5690D6"/>
    <a:srgbClr val="17375E"/>
    <a:srgbClr val="7BA8DF"/>
    <a:srgbClr val="2A65AC"/>
    <a:srgbClr val="265C9E"/>
    <a:srgbClr val="3278CC"/>
  </p:clrMru>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p:scale>
          <a:sx n="100" d="100"/>
          <a:sy n="100" d="100"/>
        </p:scale>
        <p:origin x="-210" y="-3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1DB7ABC2-4A9A-409C-BC0E-2A9776DAEC08}" type="datetimeFigureOut">
              <a:rPr lang="ar-SA" smtClean="0"/>
              <a:pPr/>
              <a:t>08/05/1438</a:t>
            </a:fld>
            <a:endParaRPr lang="ar-SA"/>
          </a:p>
        </p:txBody>
      </p:sp>
      <p:sp>
        <p:nvSpPr>
          <p:cNvPr id="4" name="عنصر نائب للتذييل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5" name="عنصر نائب لرقم الشريحة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7E41CC2C-B5A2-44DB-85C1-207F3931ACBC}" type="slidenum">
              <a:rPr lang="ar-SA" smtClean="0"/>
              <a:pPr/>
              <a:t>‹#›</a:t>
            </a:fld>
            <a:endParaRPr lang="ar-SA"/>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B3AF0C3B-9058-4D48-A15B-AA167D8DC099}" type="datetimeFigureOut">
              <a:rPr lang="ar-SA" smtClean="0"/>
              <a:pPr/>
              <a:t>08/05/1438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2BAD287-A75B-4C86-8929-73505902AD80}"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B3AF0C3B-9058-4D48-A15B-AA167D8DC099}" type="datetimeFigureOut">
              <a:rPr lang="ar-SA" smtClean="0"/>
              <a:pPr/>
              <a:t>08/05/1438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2BAD287-A75B-4C86-8929-73505902AD80}"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B3AF0C3B-9058-4D48-A15B-AA167D8DC099}" type="datetimeFigureOut">
              <a:rPr lang="ar-SA" smtClean="0"/>
              <a:pPr/>
              <a:t>08/05/1438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2BAD287-A75B-4C86-8929-73505902AD80}"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B3AF0C3B-9058-4D48-A15B-AA167D8DC099}" type="datetimeFigureOut">
              <a:rPr lang="ar-SA" smtClean="0"/>
              <a:pPr/>
              <a:t>08/05/1438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2BAD287-A75B-4C86-8929-73505902AD80}"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B3AF0C3B-9058-4D48-A15B-AA167D8DC099}" type="datetimeFigureOut">
              <a:rPr lang="ar-SA" smtClean="0"/>
              <a:pPr/>
              <a:t>08/05/1438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2BAD287-A75B-4C86-8929-73505902AD80}"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B3AF0C3B-9058-4D48-A15B-AA167D8DC099}" type="datetimeFigureOut">
              <a:rPr lang="ar-SA" smtClean="0"/>
              <a:pPr/>
              <a:t>08/05/1438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2BAD287-A75B-4C86-8929-73505902AD80}"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B3AF0C3B-9058-4D48-A15B-AA167D8DC099}" type="datetimeFigureOut">
              <a:rPr lang="ar-SA" smtClean="0"/>
              <a:pPr/>
              <a:t>08/05/1438</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72BAD287-A75B-4C86-8929-73505902AD80}"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B3AF0C3B-9058-4D48-A15B-AA167D8DC099}" type="datetimeFigureOut">
              <a:rPr lang="ar-SA" smtClean="0"/>
              <a:pPr/>
              <a:t>08/05/1438</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72BAD287-A75B-4C86-8929-73505902AD80}"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3AF0C3B-9058-4D48-A15B-AA167D8DC099}" type="datetimeFigureOut">
              <a:rPr lang="ar-SA" smtClean="0"/>
              <a:pPr/>
              <a:t>08/05/1438</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72BAD287-A75B-4C86-8929-73505902AD80}"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3AF0C3B-9058-4D48-A15B-AA167D8DC099}" type="datetimeFigureOut">
              <a:rPr lang="ar-SA" smtClean="0"/>
              <a:pPr/>
              <a:t>08/05/1438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2BAD287-A75B-4C86-8929-73505902AD80}"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3AF0C3B-9058-4D48-A15B-AA167D8DC099}" type="datetimeFigureOut">
              <a:rPr lang="ar-SA" smtClean="0"/>
              <a:pPr/>
              <a:t>08/05/1438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2BAD287-A75B-4C86-8929-73505902AD80}"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3AF0C3B-9058-4D48-A15B-AA167D8DC099}" type="datetimeFigureOut">
              <a:rPr lang="ar-SA" smtClean="0"/>
              <a:pPr/>
              <a:t>08/05/1438</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2BAD287-A75B-4C86-8929-73505902AD80}"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11.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slide" Target="slide4.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4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slide" Target="slide52.xml"/><Relationship Id="rId5" Type="http://schemas.openxmlformats.org/officeDocument/2006/relationships/slide" Target="slide39.xml"/><Relationship Id="rId4" Type="http://schemas.openxmlformats.org/officeDocument/2006/relationships/slide" Target="slide23.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4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4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44.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4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46.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47.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4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49.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5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51.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53.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54.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55.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7.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8.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10.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pic>
        <p:nvPicPr>
          <p:cNvPr id="18434" name="Picture 2" descr="http://www.ar-des.com/sites/default/files/ksu_1.png?1391685715"/>
          <p:cNvPicPr>
            <a:picLocks noChangeAspect="1" noChangeArrowheads="1"/>
          </p:cNvPicPr>
          <p:nvPr/>
        </p:nvPicPr>
        <p:blipFill>
          <a:blip r:embed="rId2">
            <a:clrChange>
              <a:clrFrom>
                <a:srgbClr val="FFFFFF"/>
              </a:clrFrom>
              <a:clrTo>
                <a:srgbClr val="FFFFFF">
                  <a:alpha val="0"/>
                </a:srgbClr>
              </a:clrTo>
            </a:clrChange>
          </a:blip>
          <a:srcRect l="3766" t="23810" r="55187" b="34275"/>
          <a:stretch>
            <a:fillRect/>
          </a:stretch>
        </p:blipFill>
        <p:spPr bwMode="auto">
          <a:xfrm>
            <a:off x="7000924" y="121248"/>
            <a:ext cx="1928794" cy="735984"/>
          </a:xfrm>
          <a:prstGeom prst="rect">
            <a:avLst/>
          </a:prstGeom>
          <a:noFill/>
        </p:spPr>
      </p:pic>
      <p:sp>
        <p:nvSpPr>
          <p:cNvPr id="17" name="مربع نص 16"/>
          <p:cNvSpPr txBox="1"/>
          <p:nvPr/>
        </p:nvSpPr>
        <p:spPr>
          <a:xfrm>
            <a:off x="838200" y="1676400"/>
            <a:ext cx="7067962" cy="1323439"/>
          </a:xfrm>
          <a:prstGeom prst="rect">
            <a:avLst/>
          </a:prstGeom>
          <a:noFill/>
        </p:spPr>
        <p:txBody>
          <a:bodyPr wrap="none" rtlCol="1">
            <a:spAutoFit/>
          </a:bodyPr>
          <a:lstStyle/>
          <a:p>
            <a:r>
              <a:rPr lang="ar-SA" sz="8000" dirty="0" smtClean="0">
                <a:solidFill>
                  <a:schemeClr val="tx2">
                    <a:lumMod val="75000"/>
                  </a:schemeClr>
                </a:solidFill>
                <a:cs typeface="DecoType Naskh Variants" pitchFamily="2" charset="-78"/>
              </a:rPr>
              <a:t>بسم الله الرحمن الرحيم</a:t>
            </a: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19" name="مربع نص 18"/>
          <p:cNvSpPr txBox="1"/>
          <p:nvPr/>
        </p:nvSpPr>
        <p:spPr>
          <a:xfrm>
            <a:off x="4659029" y="3202857"/>
            <a:ext cx="3323346" cy="830997"/>
          </a:xfrm>
          <a:prstGeom prst="rect">
            <a:avLst/>
          </a:prstGeom>
          <a:noFill/>
        </p:spPr>
        <p:txBody>
          <a:bodyPr wrap="none" rtlCol="1">
            <a:spAutoFit/>
          </a:bodyPr>
          <a:lstStyle/>
          <a:p>
            <a:r>
              <a:rPr lang="ar-SA" sz="4800" dirty="0" smtClean="0">
                <a:solidFill>
                  <a:schemeClr val="tx2">
                    <a:lumMod val="75000"/>
                  </a:schemeClr>
                </a:solidFill>
                <a:cs typeface="DecoType Naskh Variants" pitchFamily="2" charset="-78"/>
              </a:rPr>
              <a:t>الحمد لله رب العالمين</a:t>
            </a:r>
          </a:p>
        </p:txBody>
      </p:sp>
      <p:sp>
        <p:nvSpPr>
          <p:cNvPr id="20" name="مربع نص 19"/>
          <p:cNvSpPr txBox="1"/>
          <p:nvPr/>
        </p:nvSpPr>
        <p:spPr>
          <a:xfrm>
            <a:off x="1905000" y="3964857"/>
            <a:ext cx="4421403" cy="830997"/>
          </a:xfrm>
          <a:prstGeom prst="rect">
            <a:avLst/>
          </a:prstGeom>
          <a:noFill/>
        </p:spPr>
        <p:txBody>
          <a:bodyPr wrap="none" rtlCol="1">
            <a:spAutoFit/>
          </a:bodyPr>
          <a:lstStyle/>
          <a:p>
            <a:r>
              <a:rPr lang="ar-SA" sz="4800" dirty="0" smtClean="0">
                <a:solidFill>
                  <a:schemeClr val="tx2">
                    <a:lumMod val="75000"/>
                  </a:schemeClr>
                </a:solidFill>
                <a:cs typeface="DecoType Naskh Variants" pitchFamily="2" charset="-78"/>
              </a:rPr>
              <a:t>وأفضل الصلاة وأتم التسليم</a:t>
            </a:r>
          </a:p>
        </p:txBody>
      </p:sp>
      <p:sp>
        <p:nvSpPr>
          <p:cNvPr id="21" name="مربع نص 20"/>
          <p:cNvSpPr txBox="1"/>
          <p:nvPr/>
        </p:nvSpPr>
        <p:spPr>
          <a:xfrm>
            <a:off x="1447800" y="4955457"/>
            <a:ext cx="6452408" cy="830997"/>
          </a:xfrm>
          <a:prstGeom prst="rect">
            <a:avLst/>
          </a:prstGeom>
          <a:noFill/>
        </p:spPr>
        <p:txBody>
          <a:bodyPr wrap="none" rtlCol="1">
            <a:spAutoFit/>
          </a:bodyPr>
          <a:lstStyle/>
          <a:p>
            <a:r>
              <a:rPr lang="ar-SA" sz="4800" dirty="0" smtClean="0">
                <a:solidFill>
                  <a:schemeClr val="tx2">
                    <a:lumMod val="75000"/>
                  </a:schemeClr>
                </a:solidFill>
                <a:cs typeface="DecoType Naskh Variants" pitchFamily="2" charset="-78"/>
              </a:rPr>
              <a:t>على سيدنا محمد وعلى آله وصحبه أجمعين</a:t>
            </a:r>
          </a:p>
        </p:txBody>
      </p:sp>
      <p:cxnSp>
        <p:nvCxnSpPr>
          <p:cNvPr id="24" name="رابط مستقيم 23"/>
          <p:cNvCxnSpPr/>
          <p:nvPr/>
        </p:nvCxnSpPr>
        <p:spPr bwMode="auto">
          <a:xfrm rot="10800000">
            <a:off x="-32" y="150811"/>
            <a:ext cx="6929454" cy="1588"/>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cxnSp>
        <p:nvCxnSpPr>
          <p:cNvPr id="25" name="رابط مستقيم 24"/>
          <p:cNvCxnSpPr/>
          <p:nvPr/>
        </p:nvCxnSpPr>
        <p:spPr bwMode="auto">
          <a:xfrm rot="10800000">
            <a:off x="-32" y="838201"/>
            <a:ext cx="6929454" cy="1588"/>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23" name="مربع نص 22"/>
          <p:cNvSpPr txBox="1"/>
          <p:nvPr/>
        </p:nvSpPr>
        <p:spPr>
          <a:xfrm>
            <a:off x="6172200" y="914400"/>
            <a:ext cx="2836033" cy="369332"/>
          </a:xfrm>
          <a:prstGeom prst="rect">
            <a:avLst/>
          </a:prstGeom>
          <a:noFill/>
        </p:spPr>
        <p:txBody>
          <a:bodyPr wrap="none" rtlCol="1">
            <a:spAutoFit/>
          </a:bodyPr>
          <a:lstStyle/>
          <a:p>
            <a:r>
              <a:rPr lang="ar-SA" dirty="0" smtClean="0">
                <a:latin typeface="GE Dinar Two" pitchFamily="18" charset="-78"/>
                <a:ea typeface="GE Dinar Two" pitchFamily="18" charset="-78"/>
                <a:cs typeface="GE Dinar Two" pitchFamily="18" charset="-78"/>
              </a:rPr>
              <a:t>مركز التدريب وخدمة المجتمع</a:t>
            </a:r>
            <a:endParaRPr lang="ar-SA" dirty="0">
              <a:latin typeface="GE Dinar Two" pitchFamily="18" charset="-78"/>
              <a:ea typeface="GE Dinar Two" pitchFamily="18" charset="-78"/>
              <a:cs typeface="GE Dinar Two" pitchFamily="18" charset="-78"/>
            </a:endParaRP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13314" name="Picture 2" descr="http://www.giaever.com/deming.gif"/>
          <p:cNvPicPr>
            <a:picLocks noChangeAspect="1" noChangeArrowheads="1"/>
          </p:cNvPicPr>
          <p:nvPr/>
        </p:nvPicPr>
        <p:blipFill>
          <a:blip r:embed="rId2"/>
          <a:srcRect/>
          <a:stretch>
            <a:fillRect/>
          </a:stretch>
        </p:blipFill>
        <p:spPr bwMode="auto">
          <a:xfrm>
            <a:off x="4381500" y="0"/>
            <a:ext cx="4762500" cy="2390775"/>
          </a:xfrm>
          <a:prstGeom prst="rect">
            <a:avLst/>
          </a:prstGeom>
          <a:noFill/>
        </p:spPr>
      </p:pic>
      <p:pic>
        <p:nvPicPr>
          <p:cNvPr id="13316" name="Picture 4" descr="http://image.slidesharecdn.com/report-tqm-140216061527-phpapp02/95/total-quality-management-in-graduate-teacher-education-by-maria-michelle-lainezarevalo-6-638.jpg?cb=1392531429"/>
          <p:cNvPicPr>
            <a:picLocks noChangeAspect="1" noChangeArrowheads="1"/>
          </p:cNvPicPr>
          <p:nvPr/>
        </p:nvPicPr>
        <p:blipFill>
          <a:blip r:embed="rId3"/>
          <a:srcRect/>
          <a:stretch>
            <a:fillRect/>
          </a:stretch>
        </p:blipFill>
        <p:spPr bwMode="auto">
          <a:xfrm>
            <a:off x="4982749" y="3124200"/>
            <a:ext cx="4161251" cy="3124200"/>
          </a:xfrm>
          <a:prstGeom prst="rect">
            <a:avLst/>
          </a:prstGeom>
          <a:noFill/>
        </p:spPr>
      </p:pic>
      <p:sp>
        <p:nvSpPr>
          <p:cNvPr id="6" name="مربع نص 5"/>
          <p:cNvSpPr txBox="1"/>
          <p:nvPr/>
        </p:nvSpPr>
        <p:spPr>
          <a:xfrm>
            <a:off x="304800" y="228600"/>
            <a:ext cx="4038600" cy="4708981"/>
          </a:xfrm>
          <a:prstGeom prst="rect">
            <a:avLst/>
          </a:prstGeom>
          <a:noFill/>
        </p:spPr>
        <p:txBody>
          <a:bodyPr wrap="square" rtlCol="1">
            <a:spAutoFit/>
          </a:bodyPr>
          <a:lstStyle/>
          <a:p>
            <a:r>
              <a:rPr lang="ar-SA" sz="6000" dirty="0" smtClean="0">
                <a:solidFill>
                  <a:srgbClr val="17375E"/>
                </a:solidFill>
                <a:cs typeface="DecoType Naskh Variants" pitchFamily="2" charset="-78"/>
              </a:rPr>
              <a:t>الجودة هي :</a:t>
            </a:r>
          </a:p>
          <a:p>
            <a:r>
              <a:rPr lang="ar-SA" sz="6000" dirty="0" smtClean="0">
                <a:solidFill>
                  <a:srgbClr val="17375E"/>
                </a:solidFill>
                <a:cs typeface="DecoType Naskh Variants" pitchFamily="2" charset="-78"/>
              </a:rPr>
              <a:t>درجة متوقعة من التناسق والاعتماد تناسب السوق بتكلفة منخفضة</a:t>
            </a:r>
          </a:p>
        </p:txBody>
      </p:sp>
      <p:pic>
        <p:nvPicPr>
          <p:cNvPr id="7" name="Picture 2" descr="https://upload.wikimedia.org/wikipedia/commons/7/73/W._Edwards_Deming.jpg"/>
          <p:cNvPicPr>
            <a:picLocks noChangeAspect="1" noChangeArrowheads="1"/>
          </p:cNvPicPr>
          <p:nvPr/>
        </p:nvPicPr>
        <p:blipFill>
          <a:blip r:embed="rId4"/>
          <a:srcRect/>
          <a:stretch>
            <a:fillRect/>
          </a:stretch>
        </p:blipFill>
        <p:spPr bwMode="auto">
          <a:xfrm>
            <a:off x="2819400" y="5795465"/>
            <a:ext cx="1524000" cy="1062535"/>
          </a:xfrm>
          <a:prstGeom prst="rect">
            <a:avLst/>
          </a:prstGeom>
          <a:noFill/>
        </p:spPr>
      </p:pic>
      <p:pic>
        <p:nvPicPr>
          <p:cNvPr id="8" name="Picture 10" descr="http://japanologie.arts.kuleuven.be/lab/sites/japanologie.arts.kuleuven.be.ijcm13/files/uploads/inline_images/glossy_3d_blue_arrow_left.png">
            <a:hlinkClick r:id="rId5" action="ppaction://hlinksldjump"/>
          </p:cNvPr>
          <p:cNvPicPr>
            <a:picLocks noChangeAspect="1" noChangeArrowheads="1"/>
          </p:cNvPicPr>
          <p:nvPr/>
        </p:nvPicPr>
        <p:blipFill>
          <a:blip r:embed="rId6"/>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1600200"/>
            <a:ext cx="9143999" cy="1323439"/>
          </a:xfrm>
          <a:prstGeom prst="rect">
            <a:avLst/>
          </a:prstGeom>
          <a:noFill/>
        </p:spPr>
        <p:txBody>
          <a:bodyPr wrap="square" rtlCol="1">
            <a:spAutoFit/>
          </a:bodyPr>
          <a:lstStyle/>
          <a:p>
            <a:r>
              <a:rPr lang="ar-SA" sz="6000" dirty="0" smtClean="0">
                <a:solidFill>
                  <a:srgbClr val="17375E"/>
                </a:solidFill>
                <a:cs typeface="DecoType Naskh Variants" pitchFamily="2" charset="-78"/>
              </a:rPr>
              <a:t>تعريف الجودة</a:t>
            </a:r>
            <a:r>
              <a:rPr lang="en-US" sz="8000" i="1" dirty="0" smtClean="0">
                <a:solidFill>
                  <a:srgbClr val="17375E"/>
                </a:solidFill>
                <a:latin typeface="Gabriola" pitchFamily="82" charset="0"/>
              </a:rPr>
              <a:t>Quality </a:t>
            </a:r>
            <a:r>
              <a:rPr lang="en-US" sz="6000" dirty="0" smtClean="0">
                <a:solidFill>
                  <a:srgbClr val="17375E"/>
                </a:solidFill>
                <a:cs typeface="DecoType Naskh Variants" pitchFamily="2" charset="-78"/>
              </a:rPr>
              <a:t>                      </a:t>
            </a:r>
            <a:r>
              <a:rPr lang="ar-SA" b="1" dirty="0" smtClean="0"/>
              <a:t> </a:t>
            </a:r>
            <a:endParaRPr lang="en-US" b="1" dirty="0" smtClean="0"/>
          </a:p>
        </p:txBody>
      </p:sp>
      <p:sp>
        <p:nvSpPr>
          <p:cNvPr id="5" name="مربع نص 4"/>
          <p:cNvSpPr txBox="1"/>
          <p:nvPr/>
        </p:nvSpPr>
        <p:spPr>
          <a:xfrm>
            <a:off x="0" y="3581400"/>
            <a:ext cx="9144000" cy="1938992"/>
          </a:xfrm>
          <a:prstGeom prst="rect">
            <a:avLst/>
          </a:prstGeom>
          <a:noFill/>
        </p:spPr>
        <p:txBody>
          <a:bodyPr wrap="square" rtlCol="1">
            <a:spAutoFit/>
          </a:bodyPr>
          <a:lstStyle/>
          <a:p>
            <a:r>
              <a:rPr lang="ar-SA" sz="6000" dirty="0" smtClean="0">
                <a:solidFill>
                  <a:srgbClr val="17375E"/>
                </a:solidFill>
                <a:cs typeface="DecoType Naskh Variants" pitchFamily="2" charset="-78"/>
              </a:rPr>
              <a:t>لقد صاغ خبراء الجودة تعريفاتهم للجودة في صيغ كثيرة من أهمها ما يلي: </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r>
              <a:rPr lang="ar-SA" dirty="0" smtClean="0"/>
              <a:t/>
            </a:r>
            <a:br>
              <a:rPr lang="ar-SA" dirty="0" smtClean="0"/>
            </a:br>
            <a:endParaRPr lang="ar-SA" dirty="0" smtClean="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1828800" y="0"/>
            <a:ext cx="7315200" cy="5447645"/>
          </a:xfrm>
          <a:prstGeom prst="rect">
            <a:avLst/>
          </a:prstGeom>
          <a:noFill/>
        </p:spPr>
        <p:txBody>
          <a:bodyPr wrap="square" rtlCol="1">
            <a:spAutoFit/>
          </a:bodyPr>
          <a:lstStyle/>
          <a:p>
            <a:r>
              <a:rPr lang="ar-SA" sz="4800" dirty="0" smtClean="0">
                <a:solidFill>
                  <a:srgbClr val="17375E"/>
                </a:solidFill>
                <a:cs typeface="DecoType Naskh Variants" pitchFamily="2" charset="-78"/>
              </a:rPr>
              <a:t>- تعريف (د.جوران  </a:t>
            </a:r>
            <a:r>
              <a:rPr lang="en-US" sz="4800" i="1" dirty="0" err="1" smtClean="0">
                <a:solidFill>
                  <a:srgbClr val="17375E"/>
                </a:solidFill>
                <a:latin typeface="Gabriola" pitchFamily="82" charset="0"/>
              </a:rPr>
              <a:t>Juran</a:t>
            </a:r>
            <a:r>
              <a:rPr lang="en-US" sz="4800" i="1" dirty="0" smtClean="0">
                <a:solidFill>
                  <a:srgbClr val="17375E"/>
                </a:solidFill>
                <a:latin typeface="Gabriola" pitchFamily="82" charset="0"/>
              </a:rPr>
              <a:t> </a:t>
            </a:r>
            <a:r>
              <a:rPr lang="ar-SA" sz="4800" dirty="0" smtClean="0">
                <a:solidFill>
                  <a:srgbClr val="17375E"/>
                </a:solidFill>
                <a:cs typeface="DecoType Naskh Variants" pitchFamily="2" charset="-78"/>
              </a:rPr>
              <a:t>عام 1974م): ("الجودة هي الملائمة للاستعمال </a:t>
            </a:r>
            <a:r>
              <a:rPr lang="en-US" sz="5400" i="1" dirty="0" smtClean="0">
                <a:solidFill>
                  <a:srgbClr val="17375E"/>
                </a:solidFill>
                <a:latin typeface="Gabriola" pitchFamily="82" charset="0"/>
              </a:rPr>
              <a:t>Quality is fitness for use</a:t>
            </a:r>
            <a:r>
              <a:rPr lang="en-US" sz="4800" dirty="0" smtClean="0">
                <a:solidFill>
                  <a:srgbClr val="17375E"/>
                </a:solidFill>
                <a:cs typeface="DecoType Naskh Variants" pitchFamily="2" charset="-78"/>
              </a:rPr>
              <a:t>"، </a:t>
            </a:r>
            <a:r>
              <a:rPr lang="ar-SA" sz="4800" dirty="0" smtClean="0">
                <a:solidFill>
                  <a:srgbClr val="17375E"/>
                </a:solidFill>
                <a:cs typeface="DecoType Naskh Variants" pitchFamily="2" charset="-78"/>
              </a:rPr>
              <a:t>أي انه كلما كانت الخدمة أو السلعة المصنعة ملائمة لاستخدام المستهلك، كلما كانت جيدة. وهو الذي يجعل الجودة أكثر قرباً من المستفيد الذي يقوم بالاستعمال.</a:t>
            </a:r>
          </a:p>
        </p:txBody>
      </p:sp>
      <p:pic>
        <p:nvPicPr>
          <p:cNvPr id="32770" name="Picture 2" descr="https://qualitycontrolarticles.files.wordpress.com/2011/09/0604nd_juran.jpg"/>
          <p:cNvPicPr>
            <a:picLocks noChangeAspect="1" noChangeArrowheads="1"/>
          </p:cNvPicPr>
          <p:nvPr/>
        </p:nvPicPr>
        <p:blipFill>
          <a:blip r:embed="rId2"/>
          <a:srcRect/>
          <a:stretch>
            <a:fillRect/>
          </a:stretch>
        </p:blipFill>
        <p:spPr bwMode="auto">
          <a:xfrm>
            <a:off x="0" y="0"/>
            <a:ext cx="2209800" cy="3390465"/>
          </a:xfrm>
          <a:prstGeom prst="rect">
            <a:avLst/>
          </a:prstGeom>
          <a:noFill/>
        </p:spPr>
      </p:pic>
      <p:pic>
        <p:nvPicPr>
          <p:cNvPr id="2" name="Picture 2" descr="http://image.slidesharecdn.com/pqmfinal3rdsem-140123060139-phpapp01/95/philosophies-of-quality-demings-and-jurans-philosophies-14-638.jpg?cb=1390457539"/>
          <p:cNvPicPr>
            <a:picLocks noChangeAspect="1" noChangeArrowheads="1"/>
          </p:cNvPicPr>
          <p:nvPr/>
        </p:nvPicPr>
        <p:blipFill>
          <a:blip r:embed="rId3" cstate="print"/>
          <a:srcRect/>
          <a:stretch>
            <a:fillRect/>
          </a:stretch>
        </p:blipFill>
        <p:spPr bwMode="auto">
          <a:xfrm>
            <a:off x="2955315" y="5014912"/>
            <a:ext cx="2454885" cy="1843088"/>
          </a:xfrm>
          <a:prstGeom prst="rect">
            <a:avLst/>
          </a:prstGeom>
          <a:noFill/>
        </p:spPr>
      </p:pic>
      <p:pic>
        <p:nvPicPr>
          <p:cNvPr id="7" name="Picture 10" descr="http://japanologie.arts.kuleuven.be/lab/sites/japanologie.arts.kuleuven.be.ijcm13/files/uploads/inline_images/glossy_3d_blue_arrow_left.png">
            <a:hlinkClick r:id="rId4" action="ppaction://hlinksldjump"/>
          </p:cNvPr>
          <p:cNvPicPr>
            <a:picLocks noChangeAspect="1" noChangeArrowheads="1"/>
          </p:cNvPicPr>
          <p:nvPr/>
        </p:nvPicPr>
        <p:blipFill>
          <a:blip r:embed="rId5"/>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buFontTx/>
              <a:buChar char="-"/>
            </a:pPr>
            <a:r>
              <a:rPr lang="ar-SA" sz="4800" dirty="0" smtClean="0">
                <a:solidFill>
                  <a:srgbClr val="17375E"/>
                </a:solidFill>
                <a:cs typeface="DecoType Naskh Variants" pitchFamily="2" charset="-78"/>
              </a:rPr>
              <a:t>تعريف (كروسبي </a:t>
            </a:r>
            <a:r>
              <a:rPr lang="en-US" sz="4800" i="1" dirty="0" err="1" smtClean="0">
                <a:solidFill>
                  <a:srgbClr val="17375E"/>
                </a:solidFill>
                <a:latin typeface="Gabriola" pitchFamily="82" charset="0"/>
              </a:rPr>
              <a:t>Crosby</a:t>
            </a:r>
            <a:r>
              <a:rPr lang="en-US" sz="4800" dirty="0" smtClean="0">
                <a:solidFill>
                  <a:srgbClr val="17375E"/>
                </a:solidFill>
                <a:cs typeface="DecoType Naskh Variants" pitchFamily="2" charset="-78"/>
              </a:rPr>
              <a:t> </a:t>
            </a:r>
            <a:r>
              <a:rPr lang="ar-SA" sz="4800" dirty="0" smtClean="0">
                <a:solidFill>
                  <a:srgbClr val="17375E"/>
                </a:solidFill>
                <a:cs typeface="DecoType Naskh Variants" pitchFamily="2" charset="-78"/>
              </a:rPr>
              <a:t>عام 1979م) </a:t>
            </a:r>
          </a:p>
          <a:p>
            <a:pPr>
              <a:buFontTx/>
              <a:buChar char="-"/>
            </a:pPr>
            <a:r>
              <a:rPr lang="ar-SA" sz="4800" dirty="0" smtClean="0">
                <a:solidFill>
                  <a:srgbClr val="17375E"/>
                </a:solidFill>
                <a:cs typeface="DecoType Naskh Variants" pitchFamily="2" charset="-78"/>
              </a:rPr>
              <a:t>"الجودة هي المطابقة للمتطلبات </a:t>
            </a:r>
          </a:p>
          <a:p>
            <a:pPr algn="ctr"/>
            <a:r>
              <a:rPr lang="en-US" sz="5400" i="1" dirty="0" smtClean="0">
                <a:solidFill>
                  <a:srgbClr val="17375E"/>
                </a:solidFill>
                <a:latin typeface="Gabriola" pitchFamily="82" charset="0"/>
              </a:rPr>
              <a:t>Quality is conformance to requirements </a:t>
            </a:r>
            <a:r>
              <a:rPr lang="en-US" sz="4800" dirty="0" smtClean="0">
                <a:solidFill>
                  <a:srgbClr val="17375E"/>
                </a:solidFill>
                <a:cs typeface="DecoType Naskh Variants" pitchFamily="2" charset="-78"/>
              </a:rPr>
              <a:t>"، </a:t>
            </a:r>
            <a:r>
              <a:rPr lang="ar-SA" sz="4500" dirty="0" smtClean="0">
                <a:solidFill>
                  <a:srgbClr val="17375E"/>
                </a:solidFill>
                <a:cs typeface="DecoType Naskh Variants" pitchFamily="2" charset="-78"/>
              </a:rPr>
              <a:t>وهذا يجعل الجودة أكثر قرباً من الإنتاج وخصائصه.</a:t>
            </a:r>
          </a:p>
          <a:p>
            <a:r>
              <a:rPr lang="ar-SA" sz="4500" dirty="0" smtClean="0">
                <a:solidFill>
                  <a:srgbClr val="17375E"/>
                </a:solidFill>
                <a:cs typeface="DecoType Naskh Variants" pitchFamily="2" charset="-78"/>
              </a:rPr>
              <a:t>ويشترط هذا التعريف توفر ثلاثة شروط لتحقيق الجودة: </a:t>
            </a:r>
            <a:br>
              <a:rPr lang="ar-SA" sz="4500" dirty="0" smtClean="0">
                <a:solidFill>
                  <a:srgbClr val="17375E"/>
                </a:solidFill>
                <a:cs typeface="DecoType Naskh Variants" pitchFamily="2" charset="-78"/>
              </a:rPr>
            </a:br>
            <a:r>
              <a:rPr lang="ar-SA" sz="4500" dirty="0" smtClean="0">
                <a:solidFill>
                  <a:srgbClr val="17375E"/>
                </a:solidFill>
                <a:cs typeface="DecoType Naskh Variants" pitchFamily="2" charset="-78"/>
              </a:rPr>
              <a:t>1- الوفاء بالمتطلبات </a:t>
            </a:r>
            <a:br>
              <a:rPr lang="ar-SA" sz="4500" dirty="0" smtClean="0">
                <a:solidFill>
                  <a:srgbClr val="17375E"/>
                </a:solidFill>
                <a:cs typeface="DecoType Naskh Variants" pitchFamily="2" charset="-78"/>
              </a:rPr>
            </a:br>
            <a:r>
              <a:rPr lang="ar-SA" sz="4500" dirty="0" smtClean="0">
                <a:solidFill>
                  <a:srgbClr val="17375E"/>
                </a:solidFill>
                <a:cs typeface="DecoType Naskh Variants" pitchFamily="2" charset="-78"/>
              </a:rPr>
              <a:t>2- اختفاء العيوب </a:t>
            </a:r>
            <a:br>
              <a:rPr lang="ar-SA" sz="4500" dirty="0" smtClean="0">
                <a:solidFill>
                  <a:srgbClr val="17375E"/>
                </a:solidFill>
                <a:cs typeface="DecoType Naskh Variants" pitchFamily="2" charset="-78"/>
              </a:rPr>
            </a:br>
            <a:r>
              <a:rPr lang="ar-SA" sz="4500" dirty="0" smtClean="0">
                <a:solidFill>
                  <a:srgbClr val="17375E"/>
                </a:solidFill>
                <a:cs typeface="DecoType Naskh Variants" pitchFamily="2" charset="-78"/>
              </a:rPr>
              <a:t>3- </a:t>
            </a:r>
            <a:r>
              <a:rPr lang="ar-SA" sz="4400" dirty="0" smtClean="0">
                <a:solidFill>
                  <a:srgbClr val="17375E"/>
                </a:solidFill>
                <a:cs typeface="DecoType Naskh Variants" pitchFamily="2" charset="-78"/>
              </a:rPr>
              <a:t>تنفيذ الإجراءات بشكل صحيح من</a:t>
            </a:r>
          </a:p>
          <a:p>
            <a:r>
              <a:rPr lang="ar-SA" sz="4400" dirty="0" smtClean="0">
                <a:solidFill>
                  <a:srgbClr val="17375E"/>
                </a:solidFill>
                <a:cs typeface="DecoType Naskh Variants" pitchFamily="2" charset="-78"/>
              </a:rPr>
              <a:t>	 أول مرة وكل مرة</a:t>
            </a:r>
            <a:r>
              <a:rPr lang="ar-SA" sz="4800" dirty="0" smtClean="0">
                <a:solidFill>
                  <a:srgbClr val="17375E"/>
                </a:solidFill>
                <a:cs typeface="DecoType Naskh Variants" pitchFamily="2" charset="-78"/>
              </a:rPr>
              <a:t>.</a:t>
            </a:r>
            <a:r>
              <a:rPr lang="ar-SA" dirty="0" smtClean="0"/>
              <a:t> </a:t>
            </a:r>
            <a:br>
              <a:rPr lang="ar-SA" dirty="0" smtClean="0"/>
            </a:br>
            <a:endParaRPr lang="en-US" b="0" i="0" dirty="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31746" name="Picture 2" descr="http://avcc.ru/assets/images/razum/quality/PhilipCrosby.jpg"/>
          <p:cNvPicPr>
            <a:picLocks noChangeAspect="1" noChangeArrowheads="1"/>
          </p:cNvPicPr>
          <p:nvPr/>
        </p:nvPicPr>
        <p:blipFill>
          <a:blip r:embed="rId2"/>
          <a:srcRect/>
          <a:stretch>
            <a:fillRect/>
          </a:stretch>
        </p:blipFill>
        <p:spPr bwMode="auto">
          <a:xfrm>
            <a:off x="1143000" y="3657600"/>
            <a:ext cx="1990725" cy="2295526"/>
          </a:xfrm>
          <a:prstGeom prst="rect">
            <a:avLst/>
          </a:prstGeom>
          <a:noFill/>
        </p:spPr>
      </p:pic>
      <p:pic>
        <p:nvPicPr>
          <p:cNvPr id="5"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r>
              <a:rPr lang="ar-SA" dirty="0" smtClean="0"/>
              <a:t/>
            </a:r>
            <a:br>
              <a:rPr lang="ar-SA" dirty="0" smtClean="0"/>
            </a:br>
            <a:r>
              <a:rPr lang="ar-SA" dirty="0" smtClean="0"/>
              <a:t/>
            </a:r>
            <a:br>
              <a:rPr lang="ar-SA" dirty="0" smtClean="0"/>
            </a:br>
            <a:r>
              <a:rPr lang="ar-SA" sz="4800" dirty="0" smtClean="0">
                <a:solidFill>
                  <a:srgbClr val="17375E"/>
                </a:solidFill>
                <a:cs typeface="DecoType Naskh Variants" pitchFamily="2" charset="-78"/>
              </a:rPr>
              <a:t>- ويعرفها (ديمنج </a:t>
            </a:r>
            <a:r>
              <a:rPr lang="en-US" sz="4800" i="1" dirty="0" smtClean="0">
                <a:solidFill>
                  <a:srgbClr val="17375E"/>
                </a:solidFill>
                <a:latin typeface="Gabriola" pitchFamily="82" charset="0"/>
              </a:rPr>
              <a:t>Deming</a:t>
            </a:r>
            <a:r>
              <a:rPr lang="en-US" sz="4400" dirty="0" smtClean="0">
                <a:solidFill>
                  <a:srgbClr val="17375E"/>
                </a:solidFill>
                <a:cs typeface="DecoType Naskh Variants" pitchFamily="2" charset="-78"/>
              </a:rPr>
              <a:t> </a:t>
            </a:r>
            <a:r>
              <a:rPr lang="ar-SA" sz="4800" dirty="0" smtClean="0">
                <a:solidFill>
                  <a:srgbClr val="17375E"/>
                </a:solidFill>
                <a:cs typeface="DecoType Naskh Variants" pitchFamily="2" charset="-78"/>
              </a:rPr>
              <a:t> )</a:t>
            </a:r>
            <a:r>
              <a:rPr lang="en-US" sz="5400" i="1" dirty="0" smtClean="0">
                <a:solidFill>
                  <a:srgbClr val="17375E"/>
                </a:solidFill>
                <a:latin typeface="Gabriola" pitchFamily="82" charset="0"/>
              </a:rPr>
              <a:t> </a:t>
            </a:r>
            <a:r>
              <a:rPr lang="ar-SA" sz="4800" dirty="0" smtClean="0">
                <a:solidFill>
                  <a:srgbClr val="17375E"/>
                </a:solidFill>
                <a:cs typeface="DecoType Naskh Variants" pitchFamily="2" charset="-78"/>
              </a:rPr>
              <a:t>بتعريف مختصر، ولكنه يكاد يجمع التعريفين السابقين إذ يقول:</a:t>
            </a:r>
          </a:p>
          <a:p>
            <a:endParaRPr lang="ar-SA" sz="1100" dirty="0" smtClean="0">
              <a:solidFill>
                <a:srgbClr val="17375E"/>
              </a:solidFill>
              <a:cs typeface="DecoType Naskh Variants" pitchFamily="2" charset="-78"/>
            </a:endParaRPr>
          </a:p>
          <a:p>
            <a:r>
              <a:rPr lang="ar-SA" sz="4800" dirty="0" smtClean="0">
                <a:solidFill>
                  <a:srgbClr val="17375E"/>
                </a:solidFill>
                <a:cs typeface="DecoType Naskh Variants" pitchFamily="2" charset="-78"/>
              </a:rPr>
              <a:t> "الجودة هي تلبية احتياجات وتجاوز توقعات المستهلك</a:t>
            </a:r>
          </a:p>
          <a:p>
            <a:pPr algn="ctr" rtl="0"/>
            <a:r>
              <a:rPr lang="ar-SA" sz="4800" dirty="0" smtClean="0">
                <a:solidFill>
                  <a:srgbClr val="17375E"/>
                </a:solidFill>
                <a:cs typeface="DecoType Naskh Variants" pitchFamily="2" charset="-78"/>
              </a:rPr>
              <a:t> </a:t>
            </a:r>
            <a:r>
              <a:rPr lang="en-US" sz="5400" i="1" dirty="0" smtClean="0">
                <a:solidFill>
                  <a:srgbClr val="17375E"/>
                </a:solidFill>
                <a:latin typeface="Gabriola" pitchFamily="82" charset="0"/>
              </a:rPr>
              <a:t>Quality is meeting and exceeding customer expectations" </a:t>
            </a:r>
            <a:r>
              <a:rPr lang="en-US" sz="4800" dirty="0" smtClean="0">
                <a:solidFill>
                  <a:srgbClr val="17375E"/>
                </a:solidFill>
                <a:cs typeface="DecoType Naskh Variants" pitchFamily="2" charset="-78"/>
              </a:rPr>
              <a:t>.</a:t>
            </a: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33794" name="Picture 2" descr="http://www.libropadrericopadrepobre.com/wp-content/uploads/2013/01/william-edwards-deming.jpg"/>
          <p:cNvPicPr>
            <a:picLocks noChangeAspect="1" noChangeArrowheads="1"/>
          </p:cNvPicPr>
          <p:nvPr/>
        </p:nvPicPr>
        <p:blipFill>
          <a:blip r:embed="rId2"/>
          <a:srcRect/>
          <a:stretch>
            <a:fillRect/>
          </a:stretch>
        </p:blipFill>
        <p:spPr bwMode="auto">
          <a:xfrm>
            <a:off x="2743200" y="4800600"/>
            <a:ext cx="2057400" cy="2057400"/>
          </a:xfrm>
          <a:prstGeom prst="rect">
            <a:avLst/>
          </a:prstGeom>
          <a:noFill/>
        </p:spPr>
      </p:pic>
      <p:pic>
        <p:nvPicPr>
          <p:cNvPr id="5"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ستطيل 8"/>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7" name="مربع نص 6"/>
          <p:cNvSpPr txBox="1"/>
          <p:nvPr/>
        </p:nvSpPr>
        <p:spPr>
          <a:xfrm>
            <a:off x="0" y="152400"/>
            <a:ext cx="8994954" cy="830997"/>
          </a:xfrm>
          <a:prstGeom prst="rect">
            <a:avLst/>
          </a:prstGeom>
          <a:noFill/>
        </p:spPr>
        <p:txBody>
          <a:bodyPr wrap="square" rtlCol="1">
            <a:spAutoFit/>
          </a:bodyPr>
          <a:lstStyle/>
          <a:p>
            <a:r>
              <a:rPr lang="ar-SA" sz="4800" dirty="0" smtClean="0">
                <a:solidFill>
                  <a:srgbClr val="17375E"/>
                </a:solidFill>
                <a:cs typeface="DecoType Naskh Variants" pitchFamily="2" charset="-78"/>
              </a:rPr>
              <a:t>الجودة                                                                                       </a:t>
            </a:r>
            <a:r>
              <a:rPr lang="en-US" sz="4800" i="1" dirty="0" smtClean="0">
                <a:solidFill>
                  <a:srgbClr val="17375E"/>
                </a:solidFill>
                <a:latin typeface="Gabriola" pitchFamily="82" charset="0"/>
              </a:rPr>
              <a:t>Quality</a:t>
            </a:r>
            <a:endParaRPr lang="ar-SA" sz="4500" dirty="0" smtClean="0">
              <a:solidFill>
                <a:srgbClr val="17375E"/>
              </a:solidFill>
              <a:cs typeface="DecoType Naskh Variants" pitchFamily="2" charset="-78"/>
            </a:endParaRPr>
          </a:p>
        </p:txBody>
      </p:sp>
      <p:sp>
        <p:nvSpPr>
          <p:cNvPr id="8" name="مربع نص 7"/>
          <p:cNvSpPr txBox="1"/>
          <p:nvPr/>
        </p:nvSpPr>
        <p:spPr>
          <a:xfrm>
            <a:off x="0" y="2362200"/>
            <a:ext cx="9050411" cy="2862322"/>
          </a:xfrm>
          <a:prstGeom prst="rect">
            <a:avLst/>
          </a:prstGeom>
          <a:noFill/>
        </p:spPr>
        <p:txBody>
          <a:bodyPr wrap="square" rtlCol="1">
            <a:spAutoFit/>
          </a:bodyPr>
          <a:lstStyle/>
          <a:p>
            <a:pPr algn="r" rtl="1"/>
            <a:r>
              <a:rPr lang="ar-SA" sz="4500" dirty="0" smtClean="0">
                <a:solidFill>
                  <a:srgbClr val="17375E"/>
                </a:solidFill>
                <a:cs typeface="DecoType Naskh Variants" pitchFamily="2" charset="-78"/>
              </a:rPr>
              <a:t>هي مقياس للتميز أو حالة الخلو من العيوب والنواقص والتباينات</a:t>
            </a:r>
          </a:p>
          <a:p>
            <a:pPr algn="r" rtl="1"/>
            <a:r>
              <a:rPr lang="ar-SA" sz="4500" dirty="0" smtClean="0">
                <a:solidFill>
                  <a:srgbClr val="17375E"/>
                </a:solidFill>
                <a:cs typeface="DecoType Naskh Variants" pitchFamily="2" charset="-78"/>
              </a:rPr>
              <a:t> الكبيرة عن طريق الالتزام الصارم بمعايير قابلة للقياس وقابلة  للتحقق لإنجاز تجانس وتماثل في الناتج ترضي متطلبات محددة  للعملاء أو المستخدمين.</a:t>
            </a:r>
          </a:p>
        </p:txBody>
      </p:sp>
      <p:sp>
        <p:nvSpPr>
          <p:cNvPr id="10" name="مربع نص 9"/>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ستطيل 8"/>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7" name="مربع نص 6"/>
          <p:cNvSpPr txBox="1"/>
          <p:nvPr/>
        </p:nvSpPr>
        <p:spPr>
          <a:xfrm>
            <a:off x="0" y="152400"/>
            <a:ext cx="8994954" cy="830997"/>
          </a:xfrm>
          <a:prstGeom prst="rect">
            <a:avLst/>
          </a:prstGeom>
          <a:noFill/>
        </p:spPr>
        <p:txBody>
          <a:bodyPr wrap="square" rtlCol="1">
            <a:spAutoFit/>
          </a:bodyPr>
          <a:lstStyle/>
          <a:p>
            <a:r>
              <a:rPr lang="ar-SA" sz="4800" dirty="0" smtClean="0">
                <a:solidFill>
                  <a:srgbClr val="17375E"/>
                </a:solidFill>
                <a:cs typeface="DecoType Naskh Variants" pitchFamily="2" charset="-78"/>
              </a:rPr>
              <a:t>الجودة                                                                                       </a:t>
            </a:r>
            <a:r>
              <a:rPr lang="en-US" sz="4800" i="1" dirty="0" smtClean="0">
                <a:solidFill>
                  <a:srgbClr val="17375E"/>
                </a:solidFill>
                <a:latin typeface="Gabriola" pitchFamily="82" charset="0"/>
              </a:rPr>
              <a:t>Quality</a:t>
            </a:r>
            <a:endParaRPr lang="ar-SA" sz="4500" dirty="0" smtClean="0">
              <a:solidFill>
                <a:srgbClr val="17375E"/>
              </a:solidFill>
              <a:cs typeface="DecoType Naskh Variants" pitchFamily="2" charset="-78"/>
            </a:endParaRPr>
          </a:p>
        </p:txBody>
      </p:sp>
      <p:sp>
        <p:nvSpPr>
          <p:cNvPr id="8" name="مربع نص 7"/>
          <p:cNvSpPr txBox="1"/>
          <p:nvPr/>
        </p:nvSpPr>
        <p:spPr>
          <a:xfrm>
            <a:off x="-1" y="911453"/>
            <a:ext cx="9050411" cy="5032147"/>
          </a:xfrm>
          <a:prstGeom prst="rect">
            <a:avLst/>
          </a:prstGeom>
          <a:noFill/>
        </p:spPr>
        <p:txBody>
          <a:bodyPr wrap="square" rtlCol="1">
            <a:spAutoFit/>
          </a:bodyPr>
          <a:lstStyle/>
          <a:p>
            <a:pPr algn="r" rtl="1"/>
            <a:r>
              <a:rPr lang="ar-SA" sz="4500" dirty="0" smtClean="0">
                <a:solidFill>
                  <a:srgbClr val="17375E"/>
                </a:solidFill>
                <a:cs typeface="DecoType Naskh Variants" pitchFamily="2" charset="-78"/>
              </a:rPr>
              <a:t>المواصفة الدولية</a:t>
            </a:r>
          </a:p>
          <a:p>
            <a:pPr algn="ctr"/>
            <a:r>
              <a:rPr lang="en-US" sz="4500" dirty="0" smtClean="0">
                <a:solidFill>
                  <a:srgbClr val="17375E"/>
                </a:solidFill>
                <a:cs typeface="DecoType Naskh Variants" pitchFamily="2" charset="-78"/>
              </a:rPr>
              <a:t>ISO 8402:1994</a:t>
            </a:r>
            <a:endParaRPr lang="ar-SA" sz="4500" dirty="0" smtClean="0">
              <a:solidFill>
                <a:srgbClr val="17375E"/>
              </a:solidFill>
              <a:cs typeface="DecoType Naskh Variants" pitchFamily="2" charset="-78"/>
            </a:endParaRPr>
          </a:p>
          <a:p>
            <a:pPr algn="ctr"/>
            <a:r>
              <a:rPr lang="en-US" sz="4800" i="1" dirty="0" smtClean="0">
                <a:solidFill>
                  <a:srgbClr val="17375E"/>
                </a:solidFill>
                <a:latin typeface="Gabriola" pitchFamily="82" charset="0"/>
              </a:rPr>
              <a:t>Quality management and quality assurance – Vocabulary</a:t>
            </a:r>
            <a:r>
              <a:rPr lang="ar-SA" sz="4500" dirty="0" smtClean="0">
                <a:solidFill>
                  <a:srgbClr val="17375E"/>
                </a:solidFill>
                <a:cs typeface="DecoType Naskh Variants" pitchFamily="2" charset="-78"/>
              </a:rPr>
              <a:t>  </a:t>
            </a:r>
          </a:p>
          <a:p>
            <a:r>
              <a:rPr lang="ar-SA" sz="4500" dirty="0" smtClean="0">
                <a:solidFill>
                  <a:srgbClr val="17375E"/>
                </a:solidFill>
                <a:cs typeface="DecoType Naskh Variants" pitchFamily="2" charset="-78"/>
              </a:rPr>
              <a:t>تحدّد الجودة على أنها :</a:t>
            </a:r>
          </a:p>
          <a:p>
            <a:pPr algn="r" rtl="1"/>
            <a:r>
              <a:rPr lang="ar-SA" sz="4500" dirty="0" smtClean="0">
                <a:solidFill>
                  <a:srgbClr val="17375E"/>
                </a:solidFill>
                <a:cs typeface="DecoType Naskh Variants" pitchFamily="2" charset="-78"/>
              </a:rPr>
              <a:t> "مجمل السمات والخصائص لمنتج أو الخدمة التي تجعله قادراً على </a:t>
            </a:r>
          </a:p>
          <a:p>
            <a:pPr algn="r" rtl="1"/>
            <a:r>
              <a:rPr lang="ar-SA" sz="4500" dirty="0" smtClean="0">
                <a:solidFill>
                  <a:srgbClr val="17375E"/>
                </a:solidFill>
                <a:cs typeface="DecoType Naskh Variants" pitchFamily="2" charset="-78"/>
              </a:rPr>
              <a:t>تلبية الاحتياجات المذكورة صراحة أو المضمنة".</a:t>
            </a:r>
          </a:p>
        </p:txBody>
      </p:sp>
      <p:sp>
        <p:nvSpPr>
          <p:cNvPr id="10" name="مربع نص 9"/>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1828800"/>
            <a:ext cx="9144000" cy="3046988"/>
          </a:xfrm>
          <a:prstGeom prst="rect">
            <a:avLst/>
          </a:prstGeom>
          <a:noFill/>
        </p:spPr>
        <p:txBody>
          <a:bodyPr wrap="square" rtlCol="1">
            <a:spAutoFit/>
          </a:bodyPr>
          <a:lstStyle/>
          <a:p>
            <a:pPr algn="just"/>
            <a:r>
              <a:rPr lang="ar-SA" sz="4800" dirty="0" smtClean="0">
                <a:solidFill>
                  <a:srgbClr val="17375E"/>
                </a:solidFill>
                <a:cs typeface="DecoType Naskh Variants" pitchFamily="2" charset="-78"/>
              </a:rPr>
              <a:t>ونتيجة لما سبق نجد أن مفهوم الجودة يرتبط برضا وتلبية توقعات المستفيدين  وما تعكسه على المنتجات والخدمات المقدمة وبالتالي يمكن الحكم من وجهة نظر المستفيد على جودة أو رداءة المنتج أو الخدمة .</a:t>
            </a:r>
          </a:p>
        </p:txBody>
      </p:sp>
      <p:pic>
        <p:nvPicPr>
          <p:cNvPr id="5"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2667000"/>
            <a:ext cx="9144000" cy="1569660"/>
          </a:xfrm>
          <a:prstGeom prst="rect">
            <a:avLst/>
          </a:prstGeom>
          <a:noFill/>
        </p:spPr>
        <p:txBody>
          <a:bodyPr wrap="square" rtlCol="1">
            <a:spAutoFit/>
          </a:bodyPr>
          <a:lstStyle/>
          <a:p>
            <a:pPr algn="just"/>
            <a:r>
              <a:rPr lang="ar-SA" sz="4800" dirty="0" smtClean="0">
                <a:solidFill>
                  <a:srgbClr val="17375E"/>
                </a:solidFill>
                <a:cs typeface="DecoType Naskh Variants" pitchFamily="2" charset="-78"/>
              </a:rPr>
              <a:t>كما يمكن القول أن الجودة هي أسلوب شامل لتطوير  أداء المؤسسات، عن طريق بناء ثقافة تتخصص بالجودة.</a:t>
            </a:r>
          </a:p>
        </p:txBody>
      </p:sp>
      <p:pic>
        <p:nvPicPr>
          <p:cNvPr id="5"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1828800"/>
            <a:ext cx="9144000" cy="2308324"/>
          </a:xfrm>
          <a:prstGeom prst="rect">
            <a:avLst/>
          </a:prstGeom>
          <a:noFill/>
        </p:spPr>
        <p:txBody>
          <a:bodyPr wrap="square" rtlCol="1">
            <a:spAutoFit/>
          </a:bodyPr>
          <a:lstStyle/>
          <a:p>
            <a:pPr algn="just"/>
            <a:r>
              <a:rPr lang="ar-SA" sz="4800" dirty="0" smtClean="0">
                <a:solidFill>
                  <a:srgbClr val="17375E"/>
                </a:solidFill>
                <a:cs typeface="DecoType Naskh Variants" pitchFamily="2" charset="-78"/>
              </a:rPr>
              <a:t>كما يمكن القول أن الجودة تعني إنشاء وتطوير قاعدة من القيم والمعتقدات تجعل كل فرد في المؤسسة يعلم أن الجودة هي الهدف الأساسي للمؤسسة.</a:t>
            </a:r>
          </a:p>
        </p:txBody>
      </p:sp>
      <p:pic>
        <p:nvPicPr>
          <p:cNvPr id="5" name="Picture 8" descr="http://keytothecity.co.uk/images/back-button.png">
            <a:hlinkClick r:id="rId2" action="ppaction://hlinksldjump"/>
          </p:cNvPr>
          <p:cNvPicPr>
            <a:picLocks noChangeAspect="1" noChangeArrowheads="1"/>
          </p:cNvPicPr>
          <p:nvPr/>
        </p:nvPicPr>
        <p:blipFill>
          <a:blip r:embed="rId3"/>
          <a:srcRect/>
          <a:stretch>
            <a:fillRect/>
          </a:stretch>
        </p:blipFill>
        <p:spPr bwMode="auto">
          <a:xfrm flipH="1">
            <a:off x="0" y="5410200"/>
            <a:ext cx="1447800" cy="1447800"/>
          </a:xfrm>
          <a:prstGeom prst="rect">
            <a:avLst/>
          </a:prstGeom>
          <a:noFill/>
        </p:spPr>
      </p:pic>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1" y="908209"/>
            <a:ext cx="9143999" cy="2215991"/>
          </a:xfrm>
          <a:prstGeom prst="rect">
            <a:avLst/>
          </a:prstGeom>
          <a:noFill/>
        </p:spPr>
        <p:txBody>
          <a:bodyPr wrap="square" rtlCol="1">
            <a:spAutoFit/>
          </a:bodyPr>
          <a:lstStyle/>
          <a:p>
            <a:pPr algn="ctr"/>
            <a:r>
              <a:rPr lang="ar-SA" sz="13800" dirty="0" smtClean="0">
                <a:solidFill>
                  <a:srgbClr val="17375E"/>
                </a:solidFill>
                <a:cs typeface="DecoType Naskh Variants" pitchFamily="2" charset="-78"/>
              </a:rPr>
              <a:t>إدارة الجودة الشاملة</a:t>
            </a:r>
          </a:p>
        </p:txBody>
      </p:sp>
      <p:pic>
        <p:nvPicPr>
          <p:cNvPr id="5" name="Picture 2" descr="http://previews.123rf.com/images/nasirkhan/nasirkhan1405/nasirkhan140500136/28020050-3d-rendering-of-business-person-standing-with-tqm-total-quality-management-3d-white-people-man-chara-Stock-Photo.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355" y="1741140"/>
            <a:ext cx="5632445" cy="5116859"/>
          </a:xfrm>
          <a:prstGeom prst="rect">
            <a:avLst/>
          </a:prstGeom>
          <a:noFill/>
        </p:spPr>
      </p:pic>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1905000"/>
            <a:ext cx="9144000" cy="3139321"/>
          </a:xfrm>
          <a:prstGeom prst="rect">
            <a:avLst/>
          </a:prstGeom>
          <a:noFill/>
        </p:spPr>
        <p:txBody>
          <a:bodyPr wrap="square" rtlCol="1">
            <a:spAutoFit/>
          </a:bodyPr>
          <a:lstStyle/>
          <a:p>
            <a:pPr algn="ctr"/>
            <a:r>
              <a:rPr lang="ar-SA" sz="6600" dirty="0" smtClean="0">
                <a:solidFill>
                  <a:srgbClr val="17375E"/>
                </a:solidFill>
                <a:cs typeface="DecoType Naskh Variants" pitchFamily="2" charset="-78"/>
              </a:rPr>
              <a:t>توقعات المستفيدين</a:t>
            </a:r>
          </a:p>
          <a:p>
            <a:pPr>
              <a:buFont typeface="Wingdings" pitchFamily="2" charset="2"/>
              <a:buChar char="v"/>
            </a:pPr>
            <a:r>
              <a:rPr lang="ar-SA" sz="6600" dirty="0" smtClean="0">
                <a:solidFill>
                  <a:srgbClr val="17375E"/>
                </a:solidFill>
                <a:cs typeface="DecoType Naskh Variants" pitchFamily="2" charset="-78"/>
              </a:rPr>
              <a:t>من المنتجات</a:t>
            </a:r>
          </a:p>
          <a:p>
            <a:pPr>
              <a:buFont typeface="Wingdings" pitchFamily="2" charset="2"/>
              <a:buChar char="v"/>
            </a:pPr>
            <a:r>
              <a:rPr lang="ar-SA" sz="6600" dirty="0" smtClean="0">
                <a:solidFill>
                  <a:srgbClr val="17375E"/>
                </a:solidFill>
                <a:cs typeface="DecoType Naskh Variants" pitchFamily="2" charset="-78"/>
              </a:rPr>
              <a:t>من الخدمات</a:t>
            </a:r>
          </a:p>
        </p:txBody>
      </p:sp>
      <p:pic>
        <p:nvPicPr>
          <p:cNvPr id="5"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533400"/>
            <a:ext cx="9144000" cy="5724644"/>
          </a:xfrm>
          <a:prstGeom prst="rect">
            <a:avLst/>
          </a:prstGeom>
          <a:noFill/>
        </p:spPr>
        <p:txBody>
          <a:bodyPr wrap="square" rtlCol="1">
            <a:spAutoFit/>
          </a:bodyPr>
          <a:lstStyle/>
          <a:p>
            <a:r>
              <a:rPr lang="ar-SA" sz="5400" dirty="0" smtClean="0">
                <a:solidFill>
                  <a:srgbClr val="17375E"/>
                </a:solidFill>
                <a:cs typeface="DecoType Naskh Variants" pitchFamily="2" charset="-78"/>
              </a:rPr>
              <a:t>توقعات المستفيدين من المنتجات</a:t>
            </a:r>
          </a:p>
          <a:p>
            <a:endParaRPr lang="ar-SA" sz="3200" dirty="0" smtClean="0">
              <a:solidFill>
                <a:srgbClr val="17375E"/>
              </a:solidFill>
              <a:cs typeface="DecoType Naskh Variants" pitchFamily="2" charset="-78"/>
            </a:endParaRPr>
          </a:p>
          <a:p>
            <a:pPr>
              <a:buFont typeface="Wingdings" pitchFamily="2" charset="2"/>
              <a:buChar char="v"/>
            </a:pPr>
            <a:r>
              <a:rPr lang="ar-SA" sz="3600" dirty="0" smtClean="0">
                <a:solidFill>
                  <a:srgbClr val="17375E"/>
                </a:solidFill>
                <a:cs typeface="DecoType Naskh Variants" pitchFamily="2" charset="-78"/>
              </a:rPr>
              <a:t>كفاءة  أداء المنتج؛</a:t>
            </a:r>
          </a:p>
          <a:p>
            <a:pPr>
              <a:buFont typeface="Wingdings" pitchFamily="2" charset="2"/>
              <a:buChar char="v"/>
            </a:pPr>
            <a:r>
              <a:rPr lang="ar-SA" sz="3600" dirty="0" smtClean="0">
                <a:solidFill>
                  <a:srgbClr val="17375E"/>
                </a:solidFill>
                <a:cs typeface="DecoType Naskh Variants" pitchFamily="2" charset="-78"/>
              </a:rPr>
              <a:t>مطابقة  المنتج للمواصفات المطلوبة؛</a:t>
            </a:r>
          </a:p>
          <a:p>
            <a:pPr>
              <a:buFont typeface="Wingdings" pitchFamily="2" charset="2"/>
              <a:buChar char="v"/>
            </a:pPr>
            <a:r>
              <a:rPr lang="ar-SA" sz="3600" dirty="0" smtClean="0">
                <a:solidFill>
                  <a:srgbClr val="17375E"/>
                </a:solidFill>
                <a:cs typeface="DecoType Naskh Variants" pitchFamily="2" charset="-78"/>
              </a:rPr>
              <a:t>الاعتماد على المنتج والوثوق </a:t>
            </a:r>
            <a:r>
              <a:rPr lang="ar-SA" sz="3600" dirty="0" err="1" smtClean="0">
                <a:solidFill>
                  <a:srgbClr val="17375E"/>
                </a:solidFill>
                <a:cs typeface="DecoType Naskh Variants" pitchFamily="2" charset="-78"/>
              </a:rPr>
              <a:t>به</a:t>
            </a:r>
            <a:r>
              <a:rPr lang="ar-SA" sz="3600" dirty="0" smtClean="0">
                <a:solidFill>
                  <a:srgbClr val="17375E"/>
                </a:solidFill>
                <a:cs typeface="DecoType Naskh Variants" pitchFamily="2" charset="-78"/>
              </a:rPr>
              <a:t> </a:t>
            </a:r>
            <a:r>
              <a:rPr lang="ar-SA" sz="2400" dirty="0" smtClean="0">
                <a:solidFill>
                  <a:srgbClr val="17375E"/>
                </a:solidFill>
                <a:cs typeface="DecoType Naskh Variants" pitchFamily="2" charset="-78"/>
              </a:rPr>
              <a:t>(الأداء المستمر خلال فترة العمر الافتراضي)</a:t>
            </a:r>
            <a:r>
              <a:rPr lang="ar-SA" sz="5000" dirty="0" smtClean="0">
                <a:solidFill>
                  <a:srgbClr val="17375E"/>
                </a:solidFill>
                <a:cs typeface="DecoType Naskh Variants" pitchFamily="2" charset="-78"/>
              </a:rPr>
              <a:t>؛</a:t>
            </a:r>
          </a:p>
          <a:p>
            <a:pPr>
              <a:buFont typeface="Wingdings" pitchFamily="2" charset="2"/>
              <a:buChar char="v"/>
            </a:pPr>
            <a:r>
              <a:rPr lang="ar-SA" sz="3600" dirty="0" smtClean="0">
                <a:solidFill>
                  <a:srgbClr val="17375E"/>
                </a:solidFill>
                <a:cs typeface="DecoType Naskh Variants" pitchFamily="2" charset="-78"/>
              </a:rPr>
              <a:t>قابلية تحمل المنتج </a:t>
            </a:r>
            <a:r>
              <a:rPr lang="ar-SA" sz="2400" dirty="0" smtClean="0">
                <a:solidFill>
                  <a:srgbClr val="17375E"/>
                </a:solidFill>
                <a:cs typeface="DecoType Naskh Variants" pitchFamily="2" charset="-78"/>
              </a:rPr>
              <a:t>(تحمل ضغط العمل بالمنتج) </a:t>
            </a:r>
            <a:r>
              <a:rPr lang="ar-SA" sz="5000" dirty="0" smtClean="0">
                <a:solidFill>
                  <a:srgbClr val="17375E"/>
                </a:solidFill>
                <a:cs typeface="DecoType Naskh Variants" pitchFamily="2" charset="-78"/>
              </a:rPr>
              <a:t>؛</a:t>
            </a:r>
          </a:p>
          <a:p>
            <a:pPr>
              <a:buFont typeface="Wingdings" pitchFamily="2" charset="2"/>
              <a:buChar char="v"/>
            </a:pPr>
            <a:r>
              <a:rPr lang="ar-SA" sz="3600" dirty="0" smtClean="0">
                <a:solidFill>
                  <a:srgbClr val="17375E"/>
                </a:solidFill>
                <a:cs typeface="DecoType Naskh Variants" pitchFamily="2" charset="-78"/>
              </a:rPr>
              <a:t>سهولة الصيانة؛</a:t>
            </a:r>
          </a:p>
          <a:p>
            <a:pPr>
              <a:buFont typeface="Wingdings" pitchFamily="2" charset="2"/>
              <a:buChar char="v"/>
            </a:pPr>
            <a:r>
              <a:rPr lang="ar-SA" sz="3600" dirty="0" smtClean="0">
                <a:solidFill>
                  <a:srgbClr val="17375E"/>
                </a:solidFill>
                <a:cs typeface="DecoType Naskh Variants" pitchFamily="2" charset="-78"/>
              </a:rPr>
              <a:t>الجمالية(شكلاً، صوتاً، طعماً، رائحة)؛</a:t>
            </a:r>
          </a:p>
          <a:p>
            <a:pPr>
              <a:buFont typeface="Wingdings" pitchFamily="2" charset="2"/>
              <a:buChar char="v"/>
            </a:pPr>
            <a:r>
              <a:rPr lang="ar-SA" sz="3600" dirty="0" smtClean="0">
                <a:solidFill>
                  <a:srgbClr val="17375E"/>
                </a:solidFill>
                <a:cs typeface="DecoType Naskh Variants" pitchFamily="2" charset="-78"/>
              </a:rPr>
              <a:t>الخصائص والصفات المميزة للمنتج؛</a:t>
            </a:r>
            <a:endParaRPr lang="ar-SA" sz="5000" dirty="0" smtClean="0">
              <a:solidFill>
                <a:srgbClr val="17375E"/>
              </a:solidFill>
              <a:cs typeface="DecoType Naskh Variants" pitchFamily="2" charset="-78"/>
            </a:endParaRPr>
          </a:p>
        </p:txBody>
      </p:sp>
      <p:pic>
        <p:nvPicPr>
          <p:cNvPr id="5"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533400"/>
            <a:ext cx="9144000" cy="5170646"/>
          </a:xfrm>
          <a:prstGeom prst="rect">
            <a:avLst/>
          </a:prstGeom>
          <a:noFill/>
        </p:spPr>
        <p:txBody>
          <a:bodyPr wrap="square" rtlCol="1">
            <a:spAutoFit/>
          </a:bodyPr>
          <a:lstStyle/>
          <a:p>
            <a:r>
              <a:rPr lang="ar-SA" sz="5400" dirty="0" smtClean="0">
                <a:solidFill>
                  <a:srgbClr val="17375E"/>
                </a:solidFill>
                <a:cs typeface="DecoType Naskh Variants" pitchFamily="2" charset="-78"/>
              </a:rPr>
              <a:t>توقعات المستفيدين من الخدمات</a:t>
            </a:r>
          </a:p>
          <a:p>
            <a:endParaRPr lang="ar-SA" sz="3200" dirty="0" smtClean="0">
              <a:solidFill>
                <a:srgbClr val="17375E"/>
              </a:solidFill>
              <a:cs typeface="DecoType Naskh Variants" pitchFamily="2" charset="-78"/>
            </a:endParaRPr>
          </a:p>
          <a:p>
            <a:pPr>
              <a:buFont typeface="Wingdings" pitchFamily="2" charset="2"/>
              <a:buChar char="v"/>
            </a:pPr>
            <a:r>
              <a:rPr lang="ar-SA" sz="3600" dirty="0" err="1" smtClean="0">
                <a:solidFill>
                  <a:srgbClr val="17375E"/>
                </a:solidFill>
                <a:cs typeface="DecoType Naskh Variants" pitchFamily="2" charset="-78"/>
              </a:rPr>
              <a:t>موثوقية</a:t>
            </a:r>
            <a:r>
              <a:rPr lang="ar-SA" sz="3600" dirty="0" smtClean="0">
                <a:solidFill>
                  <a:srgbClr val="17375E"/>
                </a:solidFill>
                <a:cs typeface="DecoType Naskh Variants" pitchFamily="2" charset="-78"/>
              </a:rPr>
              <a:t> الخدمة </a:t>
            </a:r>
            <a:r>
              <a:rPr lang="ar-SA" sz="2000" dirty="0" smtClean="0">
                <a:solidFill>
                  <a:srgbClr val="17375E"/>
                </a:solidFill>
                <a:cs typeface="DecoType Naskh Variants" pitchFamily="2" charset="-78"/>
              </a:rPr>
              <a:t>( استمرارية جودة الخدمة المقدمة خلال المدة المتفق عليها )</a:t>
            </a:r>
            <a:r>
              <a:rPr lang="ar-SA" sz="3600" dirty="0" smtClean="0">
                <a:solidFill>
                  <a:srgbClr val="17375E"/>
                </a:solidFill>
                <a:cs typeface="DecoType Naskh Variants" pitchFamily="2" charset="-78"/>
              </a:rPr>
              <a:t>؛</a:t>
            </a:r>
          </a:p>
          <a:p>
            <a:pPr>
              <a:buFont typeface="Wingdings" pitchFamily="2" charset="2"/>
              <a:buChar char="v"/>
            </a:pPr>
            <a:r>
              <a:rPr lang="ar-SA" sz="3600" dirty="0" smtClean="0">
                <a:solidFill>
                  <a:srgbClr val="17375E"/>
                </a:solidFill>
                <a:cs typeface="DecoType Naskh Variants" pitchFamily="2" charset="-78"/>
              </a:rPr>
              <a:t>سرعة الاستجابة للمستفيد عند طلب الخدمة؛</a:t>
            </a:r>
          </a:p>
          <a:p>
            <a:pPr>
              <a:buFont typeface="Wingdings" pitchFamily="2" charset="2"/>
              <a:buChar char="v"/>
            </a:pPr>
            <a:r>
              <a:rPr lang="ar-SA" sz="3600" dirty="0" smtClean="0">
                <a:solidFill>
                  <a:srgbClr val="17375E"/>
                </a:solidFill>
                <a:cs typeface="DecoType Naskh Variants" pitchFamily="2" charset="-78"/>
              </a:rPr>
              <a:t>تقديم الخدمة في الوقت  والمكان وبالشكل المحدد</a:t>
            </a:r>
            <a:r>
              <a:rPr lang="ar-SA" dirty="0" smtClean="0">
                <a:solidFill>
                  <a:srgbClr val="17375E"/>
                </a:solidFill>
                <a:cs typeface="DecoType Naskh Variants" pitchFamily="2" charset="-78"/>
              </a:rPr>
              <a:t>(في العقد – في اللوائح والأنظمة)</a:t>
            </a:r>
            <a:r>
              <a:rPr lang="ar-SA" sz="5000" dirty="0" smtClean="0">
                <a:solidFill>
                  <a:srgbClr val="17375E"/>
                </a:solidFill>
                <a:cs typeface="DecoType Naskh Variants" pitchFamily="2" charset="-78"/>
              </a:rPr>
              <a:t>؛</a:t>
            </a:r>
          </a:p>
          <a:p>
            <a:pPr>
              <a:buFont typeface="Wingdings" pitchFamily="2" charset="2"/>
              <a:buChar char="v"/>
            </a:pPr>
            <a:r>
              <a:rPr lang="ar-SA" sz="3600" dirty="0" smtClean="0">
                <a:solidFill>
                  <a:srgbClr val="17375E"/>
                </a:solidFill>
                <a:cs typeface="DecoType Naskh Variants" pitchFamily="2" charset="-78"/>
              </a:rPr>
              <a:t>الثقة بإمكانيات وحرفية مقدم الخدمة  وقدراته على الوفاء بالتزاماته</a:t>
            </a:r>
            <a:r>
              <a:rPr lang="ar-SA" sz="5000" dirty="0" smtClean="0">
                <a:solidFill>
                  <a:srgbClr val="17375E"/>
                </a:solidFill>
                <a:cs typeface="DecoType Naskh Variants" pitchFamily="2" charset="-78"/>
              </a:rPr>
              <a:t>؛</a:t>
            </a:r>
          </a:p>
          <a:p>
            <a:pPr>
              <a:buFont typeface="Wingdings" pitchFamily="2" charset="2"/>
              <a:buChar char="v"/>
            </a:pPr>
            <a:r>
              <a:rPr lang="ar-SA" sz="3600" dirty="0" smtClean="0">
                <a:solidFill>
                  <a:srgbClr val="17375E"/>
                </a:solidFill>
                <a:cs typeface="DecoType Naskh Variants" pitchFamily="2" charset="-78"/>
              </a:rPr>
              <a:t>رعاية العملاء </a:t>
            </a:r>
            <a:r>
              <a:rPr lang="ar-SA" sz="2000" dirty="0" smtClean="0">
                <a:solidFill>
                  <a:srgbClr val="17375E"/>
                </a:solidFill>
                <a:cs typeface="DecoType Naskh Variants" pitchFamily="2" charset="-78"/>
              </a:rPr>
              <a:t>(حسن التعامل والبشاشة)</a:t>
            </a:r>
            <a:r>
              <a:rPr lang="ar-SA" sz="3600" dirty="0" smtClean="0">
                <a:solidFill>
                  <a:srgbClr val="17375E"/>
                </a:solidFill>
                <a:cs typeface="DecoType Naskh Variants" pitchFamily="2" charset="-78"/>
              </a:rPr>
              <a:t>؛</a:t>
            </a:r>
          </a:p>
          <a:p>
            <a:pPr>
              <a:buFont typeface="Wingdings" pitchFamily="2" charset="2"/>
              <a:buChar char="v"/>
            </a:pPr>
            <a:r>
              <a:rPr lang="ar-SA" sz="3600" dirty="0" smtClean="0">
                <a:solidFill>
                  <a:srgbClr val="17375E"/>
                </a:solidFill>
                <a:cs typeface="DecoType Naskh Variants" pitchFamily="2" charset="-78"/>
              </a:rPr>
              <a:t>الجمالية (</a:t>
            </a:r>
            <a:r>
              <a:rPr lang="ar-SA" sz="2000" dirty="0" smtClean="0">
                <a:solidFill>
                  <a:srgbClr val="17375E"/>
                </a:solidFill>
                <a:cs typeface="DecoType Naskh Variants" pitchFamily="2" charset="-78"/>
              </a:rPr>
              <a:t>مظهر مكان تقديم الخدمة – مظهر العاملين</a:t>
            </a:r>
            <a:r>
              <a:rPr lang="ar-SA" sz="3600" dirty="0" smtClean="0">
                <a:solidFill>
                  <a:srgbClr val="17375E"/>
                </a:solidFill>
                <a:cs typeface="DecoType Naskh Variants" pitchFamily="2" charset="-78"/>
              </a:rPr>
              <a:t>)؛</a:t>
            </a:r>
          </a:p>
        </p:txBody>
      </p:sp>
      <p:pic>
        <p:nvPicPr>
          <p:cNvPr id="6" name="Picture 8" descr="http://keytothecity.co.uk/images/back-button.png">
            <a:hlinkClick r:id="rId2" action="ppaction://hlinksldjump"/>
          </p:cNvPr>
          <p:cNvPicPr>
            <a:picLocks noChangeAspect="1" noChangeArrowheads="1"/>
          </p:cNvPicPr>
          <p:nvPr/>
        </p:nvPicPr>
        <p:blipFill>
          <a:blip r:embed="rId3"/>
          <a:srcRect/>
          <a:stretch>
            <a:fillRect/>
          </a:stretch>
        </p:blipFill>
        <p:spPr bwMode="auto">
          <a:xfrm flipH="1">
            <a:off x="0" y="5410200"/>
            <a:ext cx="1447800" cy="1447800"/>
          </a:xfrm>
          <a:prstGeom prst="rect">
            <a:avLst/>
          </a:prstGeom>
          <a:noFill/>
        </p:spPr>
      </p:pic>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2590800"/>
            <a:ext cx="9144000" cy="1323439"/>
          </a:xfrm>
          <a:prstGeom prst="rect">
            <a:avLst/>
          </a:prstGeom>
          <a:noFill/>
        </p:spPr>
        <p:txBody>
          <a:bodyPr wrap="square" rtlCol="1">
            <a:spAutoFit/>
          </a:bodyPr>
          <a:lstStyle/>
          <a:p>
            <a:pPr algn="ctr"/>
            <a:r>
              <a:rPr lang="ar-SA" sz="8000" dirty="0" smtClean="0">
                <a:solidFill>
                  <a:srgbClr val="17375E"/>
                </a:solidFill>
                <a:cs typeface="DecoType Naskh Variants" pitchFamily="2" charset="-78"/>
              </a:rPr>
              <a:t>مفاهيم أساسية في الجودة</a:t>
            </a:r>
          </a:p>
        </p:txBody>
      </p:sp>
      <p:pic>
        <p:nvPicPr>
          <p:cNvPr id="5"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152400"/>
            <a:ext cx="9143999" cy="1323439"/>
          </a:xfrm>
          <a:prstGeom prst="rect">
            <a:avLst/>
          </a:prstGeom>
          <a:noFill/>
        </p:spPr>
        <p:txBody>
          <a:bodyPr wrap="square" rtlCol="1">
            <a:spAutoFit/>
          </a:bodyPr>
          <a:lstStyle/>
          <a:p>
            <a:pPr algn="r" rtl="1"/>
            <a:r>
              <a:rPr lang="ar-SA" sz="8000" dirty="0" smtClean="0">
                <a:solidFill>
                  <a:srgbClr val="17375E"/>
                </a:solidFill>
                <a:cs typeface="DecoType Naskh Variants" pitchFamily="2" charset="-78"/>
              </a:rPr>
              <a:t>تخطيط الجودة </a:t>
            </a:r>
            <a:r>
              <a:rPr lang="ar-SA" sz="6000" i="1" dirty="0" smtClean="0">
                <a:solidFill>
                  <a:srgbClr val="17375E"/>
                </a:solidFill>
                <a:latin typeface="Gabriola" pitchFamily="82" charset="0"/>
              </a:rPr>
              <a:t>(Quality Planning) </a:t>
            </a:r>
            <a:endParaRPr lang="en-US" sz="6000" i="1" dirty="0" smtClean="0">
              <a:solidFill>
                <a:srgbClr val="17375E"/>
              </a:solidFill>
              <a:latin typeface="Gabriola" pitchFamily="82" charset="0"/>
            </a:endParaRPr>
          </a:p>
        </p:txBody>
      </p:sp>
      <p:sp>
        <p:nvSpPr>
          <p:cNvPr id="5" name="مربع نص 4"/>
          <p:cNvSpPr txBox="1"/>
          <p:nvPr/>
        </p:nvSpPr>
        <p:spPr>
          <a:xfrm>
            <a:off x="575441" y="1678075"/>
            <a:ext cx="8441798" cy="3416320"/>
          </a:xfrm>
          <a:prstGeom prst="rect">
            <a:avLst/>
          </a:prstGeom>
          <a:noFill/>
        </p:spPr>
        <p:txBody>
          <a:bodyPr wrap="none" rtlCol="1">
            <a:spAutoFit/>
          </a:bodyPr>
          <a:lstStyle/>
          <a:p>
            <a:pPr algn="r" rtl="1"/>
            <a:r>
              <a:rPr lang="ar-SA" sz="4000" dirty="0" smtClean="0">
                <a:solidFill>
                  <a:srgbClr val="17375E"/>
                </a:solidFill>
                <a:cs typeface="DecoType Naskh Variants" pitchFamily="2" charset="-78"/>
              </a:rPr>
              <a:t>هي عملية منهجية يتم بموجبها ترجمة سياسة الجودة إلى أهداف </a:t>
            </a:r>
          </a:p>
          <a:p>
            <a:pPr algn="r" rtl="1"/>
            <a:r>
              <a:rPr lang="ar-SA" sz="4000" dirty="0" smtClean="0">
                <a:solidFill>
                  <a:srgbClr val="17375E"/>
                </a:solidFill>
                <a:cs typeface="DecoType Naskh Variants" pitchFamily="2" charset="-78"/>
              </a:rPr>
              <a:t>ومتطلبات قابلة للقياس، ووضع سلسلة من الخطوات لتحقيقها ضمن </a:t>
            </a:r>
          </a:p>
          <a:p>
            <a:pPr algn="r" rtl="1"/>
            <a:r>
              <a:rPr lang="ar-SA" sz="4000" dirty="0" smtClean="0">
                <a:solidFill>
                  <a:srgbClr val="17375E"/>
                </a:solidFill>
                <a:cs typeface="DecoType Naskh Variants" pitchFamily="2" charset="-78"/>
              </a:rPr>
              <a:t>إطار زمني محدد.</a:t>
            </a:r>
          </a:p>
          <a:p>
            <a:pPr algn="r" rtl="1"/>
            <a:r>
              <a:rPr lang="ar-SA" sz="4000" dirty="0" smtClean="0">
                <a:solidFill>
                  <a:srgbClr val="17375E"/>
                </a:solidFill>
                <a:cs typeface="DecoType Naskh Variants" pitchFamily="2" charset="-78"/>
              </a:rPr>
              <a:t> تخطيط الجودة يتبع تسلسل خطوات متعارف عليه عالميا</a:t>
            </a:r>
          </a:p>
          <a:p>
            <a:pPr algn="r" rtl="1"/>
            <a:r>
              <a:rPr lang="ar-SA" sz="4000" dirty="0" smtClean="0">
                <a:solidFill>
                  <a:srgbClr val="17375E"/>
                </a:solidFill>
                <a:cs typeface="DecoType Naskh Variants" pitchFamily="2" charset="-78"/>
              </a:rPr>
              <a:t> على النحو التالي:</a:t>
            </a:r>
          </a:p>
          <a:p>
            <a:pPr algn="r" rtl="1"/>
            <a:endParaRPr lang="ar-SA" sz="1600" dirty="0"/>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36180" y="2243078"/>
            <a:ext cx="9031640" cy="2862322"/>
          </a:xfrm>
          <a:prstGeom prst="rect">
            <a:avLst/>
          </a:prstGeom>
          <a:noFill/>
        </p:spPr>
        <p:txBody>
          <a:bodyPr wrap="none" rtlCol="1">
            <a:spAutoFit/>
          </a:bodyPr>
          <a:lstStyle/>
          <a:p>
            <a:pPr>
              <a:buFont typeface="Arial" pitchFamily="34" charset="0"/>
              <a:buChar char="•"/>
            </a:pPr>
            <a:r>
              <a:rPr lang="ar-SA" sz="3600" dirty="0" smtClean="0">
                <a:solidFill>
                  <a:srgbClr val="17375E"/>
                </a:solidFill>
                <a:cs typeface="DecoType Naskh Variants" pitchFamily="2" charset="-78"/>
              </a:rPr>
              <a:t>تحديد الفئات المستهدفة  وأماكن تواجدها (الأسواق)؛</a:t>
            </a:r>
          </a:p>
          <a:p>
            <a:pPr algn="r" rtl="1">
              <a:buFont typeface="Arial" pitchFamily="34" charset="0"/>
              <a:buChar char="•"/>
            </a:pPr>
            <a:r>
              <a:rPr lang="ar-SA" sz="3600" dirty="0" smtClean="0">
                <a:solidFill>
                  <a:srgbClr val="17375E"/>
                </a:solidFill>
                <a:cs typeface="DecoType Naskh Variants" pitchFamily="2" charset="-78"/>
              </a:rPr>
              <a:t>البحث عن احتياجات المستفيدين المخفية والتي لم تلبى؛</a:t>
            </a:r>
          </a:p>
          <a:p>
            <a:pPr algn="r" rtl="1">
              <a:buFont typeface="Arial" pitchFamily="34" charset="0"/>
              <a:buChar char="•"/>
            </a:pPr>
            <a:r>
              <a:rPr lang="ar-SA" sz="3600" dirty="0" smtClean="0">
                <a:solidFill>
                  <a:srgbClr val="17375E"/>
                </a:solidFill>
                <a:cs typeface="DecoType Naskh Variants" pitchFamily="2" charset="-78"/>
              </a:rPr>
              <a:t>ترجمة هذه الاحتياجات إلى متطلبات كمنتج أو خدمة؛</a:t>
            </a:r>
          </a:p>
          <a:p>
            <a:pPr algn="r" rtl="1">
              <a:buFont typeface="Arial" pitchFamily="34" charset="0"/>
              <a:buChar char="•"/>
            </a:pPr>
            <a:r>
              <a:rPr lang="ar-SA" sz="3600" dirty="0" smtClean="0">
                <a:solidFill>
                  <a:srgbClr val="17375E"/>
                </a:solidFill>
                <a:cs typeface="DecoType Naskh Variants" pitchFamily="2" charset="-78"/>
              </a:rPr>
              <a:t>تطوير العمليات التي من شأنها تقديم الخدمة، بطريقة أكثر فعالية؛</a:t>
            </a:r>
          </a:p>
          <a:p>
            <a:pPr algn="r" rtl="1">
              <a:buFont typeface="Arial" pitchFamily="34" charset="0"/>
              <a:buChar char="•"/>
            </a:pPr>
            <a:r>
              <a:rPr lang="ar-SA" sz="3600" dirty="0" smtClean="0">
                <a:solidFill>
                  <a:srgbClr val="17375E"/>
                </a:solidFill>
                <a:cs typeface="DecoType Naskh Variants" pitchFamily="2" charset="-78"/>
              </a:rPr>
              <a:t>نقل هذه التصاميم إلى الجهات المنتجة أو مقدمة الخدمة المعنية  للإطلاع  عليها.</a:t>
            </a:r>
          </a:p>
        </p:txBody>
      </p:sp>
      <p:sp>
        <p:nvSpPr>
          <p:cNvPr id="5" name="مربع نص 4"/>
          <p:cNvSpPr txBox="1"/>
          <p:nvPr/>
        </p:nvSpPr>
        <p:spPr>
          <a:xfrm>
            <a:off x="0" y="152400"/>
            <a:ext cx="9143999" cy="1323439"/>
          </a:xfrm>
          <a:prstGeom prst="rect">
            <a:avLst/>
          </a:prstGeom>
          <a:noFill/>
        </p:spPr>
        <p:txBody>
          <a:bodyPr wrap="square" rtlCol="1">
            <a:spAutoFit/>
          </a:bodyPr>
          <a:lstStyle/>
          <a:p>
            <a:pPr algn="r" rtl="1"/>
            <a:r>
              <a:rPr lang="ar-SA" sz="8000" dirty="0" smtClean="0">
                <a:solidFill>
                  <a:srgbClr val="90B6E4"/>
                </a:solidFill>
                <a:cs typeface="DecoType Naskh Variants" pitchFamily="2" charset="-78"/>
              </a:rPr>
              <a:t>تخطيط الجودة </a:t>
            </a:r>
            <a:r>
              <a:rPr lang="ar-SA" sz="6000" i="1" dirty="0" smtClean="0">
                <a:solidFill>
                  <a:srgbClr val="90B6E4"/>
                </a:solidFill>
                <a:latin typeface="Gabriola" pitchFamily="82" charset="0"/>
              </a:rPr>
              <a:t>(Quality Planning) </a:t>
            </a:r>
            <a:endParaRPr lang="en-US" sz="6000" i="1" dirty="0" smtClean="0">
              <a:solidFill>
                <a:srgbClr val="90B6E4"/>
              </a:solidFill>
              <a:latin typeface="Gabriola" pitchFamily="82" charset="0"/>
            </a:endParaRP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ستطيل 3"/>
          <p:cNvSpPr/>
          <p:nvPr/>
        </p:nvSpPr>
        <p:spPr>
          <a:xfrm>
            <a:off x="0" y="1828800"/>
            <a:ext cx="9144000" cy="3600986"/>
          </a:xfrm>
          <a:prstGeom prst="rect">
            <a:avLst/>
          </a:prstGeom>
        </p:spPr>
        <p:txBody>
          <a:bodyPr wrap="square">
            <a:spAutoFit/>
          </a:bodyPr>
          <a:lstStyle/>
          <a:p>
            <a:r>
              <a:rPr lang="ar-SA" sz="4800" dirty="0" smtClean="0">
                <a:solidFill>
                  <a:srgbClr val="17375E"/>
                </a:solidFill>
                <a:cs typeface="DecoType Naskh Variants" pitchFamily="2" charset="-78"/>
              </a:rPr>
              <a:t>مخرجات تخطيط الجودة</a:t>
            </a:r>
          </a:p>
          <a:p>
            <a:r>
              <a:rPr lang="ar-SA" sz="3600" dirty="0" smtClean="0">
                <a:solidFill>
                  <a:srgbClr val="17375E"/>
                </a:solidFill>
                <a:cs typeface="DecoType Naskh Variants" pitchFamily="2" charset="-78"/>
              </a:rPr>
              <a:t>تحديد أهداف الجودة</a:t>
            </a:r>
          </a:p>
          <a:p>
            <a:r>
              <a:rPr lang="ar-SA" sz="3600" dirty="0" smtClean="0">
                <a:solidFill>
                  <a:srgbClr val="17375E"/>
                </a:solidFill>
                <a:cs typeface="DecoType Naskh Variants" pitchFamily="2" charset="-78"/>
              </a:rPr>
              <a:t>تحديد الشرائح المستفيدة</a:t>
            </a:r>
          </a:p>
          <a:p>
            <a:r>
              <a:rPr lang="ar-SA" sz="3600" dirty="0" smtClean="0">
                <a:solidFill>
                  <a:srgbClr val="17375E"/>
                </a:solidFill>
                <a:cs typeface="DecoType Naskh Variants" pitchFamily="2" charset="-78"/>
              </a:rPr>
              <a:t>تحديد احتياجات الشرائح المستفيدة</a:t>
            </a:r>
          </a:p>
          <a:p>
            <a:r>
              <a:rPr lang="ar-SA" sz="3600" dirty="0" smtClean="0">
                <a:solidFill>
                  <a:srgbClr val="17375E"/>
                </a:solidFill>
                <a:cs typeface="DecoType Naskh Variants" pitchFamily="2" charset="-78"/>
              </a:rPr>
              <a:t>تحديد الصورة المطلوبة للمنتجات </a:t>
            </a:r>
            <a:r>
              <a:rPr lang="ar-SA" sz="3600" dirty="0" err="1" smtClean="0">
                <a:solidFill>
                  <a:srgbClr val="17375E"/>
                </a:solidFill>
                <a:cs typeface="DecoType Naskh Variants" pitchFamily="2" charset="-78"/>
              </a:rPr>
              <a:t>او</a:t>
            </a:r>
            <a:r>
              <a:rPr lang="ar-SA" sz="3600" dirty="0" smtClean="0">
                <a:solidFill>
                  <a:srgbClr val="17375E"/>
                </a:solidFill>
                <a:cs typeface="DecoType Naskh Variants" pitchFamily="2" charset="-78"/>
              </a:rPr>
              <a:t> الخدمات بما يحقق احتياجات المستفيدين</a:t>
            </a:r>
          </a:p>
          <a:p>
            <a:r>
              <a:rPr lang="ar-SA" sz="3600" dirty="0" smtClean="0">
                <a:solidFill>
                  <a:srgbClr val="17375E"/>
                </a:solidFill>
                <a:cs typeface="DecoType Naskh Variants" pitchFamily="2" charset="-78"/>
              </a:rPr>
              <a:t>تطوير العمليات التي تحقق المنتجات أو الخدمات بالصورة المطلوبة</a:t>
            </a:r>
          </a:p>
        </p:txBody>
      </p:sp>
      <p:sp>
        <p:nvSpPr>
          <p:cNvPr id="5" name="مربع نص 4"/>
          <p:cNvSpPr txBox="1"/>
          <p:nvPr/>
        </p:nvSpPr>
        <p:spPr>
          <a:xfrm>
            <a:off x="0" y="152400"/>
            <a:ext cx="9144000" cy="1323439"/>
          </a:xfrm>
          <a:prstGeom prst="rect">
            <a:avLst/>
          </a:prstGeom>
          <a:noFill/>
        </p:spPr>
        <p:txBody>
          <a:bodyPr wrap="square" rtlCol="1">
            <a:spAutoFit/>
          </a:bodyPr>
          <a:lstStyle/>
          <a:p>
            <a:pPr algn="r" rtl="1"/>
            <a:r>
              <a:rPr lang="ar-SA" sz="8000" dirty="0" smtClean="0">
                <a:solidFill>
                  <a:srgbClr val="90B6E4"/>
                </a:solidFill>
                <a:cs typeface="DecoType Naskh Variants" pitchFamily="2" charset="-78"/>
              </a:rPr>
              <a:t>تخطيط الجودة </a:t>
            </a:r>
            <a:r>
              <a:rPr lang="ar-SA" sz="6000" i="1" dirty="0" smtClean="0">
                <a:solidFill>
                  <a:srgbClr val="90B6E4"/>
                </a:solidFill>
                <a:latin typeface="Gabriola" pitchFamily="82" charset="0"/>
              </a:rPr>
              <a:t>(Quality Planning) </a:t>
            </a:r>
            <a:endParaRPr lang="en-US" sz="6000" i="1" dirty="0" smtClean="0">
              <a:solidFill>
                <a:srgbClr val="90B6E4"/>
              </a:solidFill>
              <a:latin typeface="Gabriola" pitchFamily="82" charset="0"/>
            </a:endParaRP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288009" y="152400"/>
            <a:ext cx="8722260" cy="1323439"/>
          </a:xfrm>
          <a:prstGeom prst="rect">
            <a:avLst/>
          </a:prstGeom>
          <a:noFill/>
        </p:spPr>
        <p:txBody>
          <a:bodyPr wrap="none" rtlCol="1">
            <a:spAutoFit/>
          </a:bodyPr>
          <a:lstStyle/>
          <a:p>
            <a:pPr algn="r" rtl="1"/>
            <a:r>
              <a:rPr lang="ar-SA" sz="8000" dirty="0" smtClean="0">
                <a:solidFill>
                  <a:srgbClr val="17375E"/>
                </a:solidFill>
                <a:cs typeface="DecoType Naskh Variants" pitchFamily="2" charset="-78"/>
              </a:rPr>
              <a:t>ضمان الجودة </a:t>
            </a:r>
            <a:r>
              <a:rPr lang="en-US" sz="5000" dirty="0" smtClean="0">
                <a:solidFill>
                  <a:srgbClr val="17375E"/>
                </a:solidFill>
                <a:latin typeface="Gabriola" pitchFamily="82" charset="0"/>
                <a:cs typeface="DecoType Naskh Variants" pitchFamily="2" charset="-78"/>
              </a:rPr>
              <a:t>(Quality Assurance = QA) </a:t>
            </a:r>
          </a:p>
        </p:txBody>
      </p:sp>
      <p:sp>
        <p:nvSpPr>
          <p:cNvPr id="5" name="مربع نص 4"/>
          <p:cNvSpPr txBox="1"/>
          <p:nvPr/>
        </p:nvSpPr>
        <p:spPr>
          <a:xfrm>
            <a:off x="0" y="2590800"/>
            <a:ext cx="9144000" cy="2123658"/>
          </a:xfrm>
          <a:prstGeom prst="rect">
            <a:avLst/>
          </a:prstGeom>
          <a:noFill/>
        </p:spPr>
        <p:txBody>
          <a:bodyPr wrap="square" rtlCol="1">
            <a:spAutoFit/>
          </a:bodyPr>
          <a:lstStyle/>
          <a:p>
            <a:pPr algn="just" rtl="1"/>
            <a:r>
              <a:rPr lang="ar-SA" sz="4400" dirty="0" smtClean="0">
                <a:solidFill>
                  <a:srgbClr val="17375E"/>
                </a:solidFill>
                <a:cs typeface="DecoType Naskh Variants" pitchFamily="2" charset="-78"/>
              </a:rPr>
              <a:t>هي جميع الأنشطة المخطط لها ومنهجية تنفيذها في إطار منظومة الجودة التي يمكن البرهنة على أنها توفر الثقة بأن المنتج  أو الخدمة ستفي بمتطلبات الجودة</a:t>
            </a:r>
            <a:r>
              <a:rPr lang="en-US" sz="4400" dirty="0" smtClean="0">
                <a:solidFill>
                  <a:srgbClr val="17375E"/>
                </a:solidFill>
                <a:cs typeface="DecoType Naskh Variants" pitchFamily="2" charset="-78"/>
              </a:rPr>
              <a:t>. </a:t>
            </a:r>
            <a:endParaRPr lang="ar-SA" sz="4400" dirty="0">
              <a:solidFill>
                <a:srgbClr val="17375E"/>
              </a:solidFill>
            </a:endParaRP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288009" y="152400"/>
            <a:ext cx="8722260" cy="1323439"/>
          </a:xfrm>
          <a:prstGeom prst="rect">
            <a:avLst/>
          </a:prstGeom>
          <a:noFill/>
        </p:spPr>
        <p:txBody>
          <a:bodyPr wrap="none" rtlCol="1">
            <a:spAutoFit/>
          </a:bodyPr>
          <a:lstStyle/>
          <a:p>
            <a:pPr algn="r" rtl="1"/>
            <a:r>
              <a:rPr lang="ar-SA" sz="8000" dirty="0" smtClean="0">
                <a:solidFill>
                  <a:srgbClr val="90B6E4"/>
                </a:solidFill>
                <a:cs typeface="DecoType Naskh Variants" pitchFamily="2" charset="-78"/>
              </a:rPr>
              <a:t>ضمان الجودة </a:t>
            </a:r>
            <a:r>
              <a:rPr lang="en-US" sz="5000" dirty="0" smtClean="0">
                <a:solidFill>
                  <a:srgbClr val="90B6E4"/>
                </a:solidFill>
                <a:latin typeface="Gabriola" pitchFamily="82" charset="0"/>
                <a:cs typeface="DecoType Naskh Variants" pitchFamily="2" charset="-78"/>
              </a:rPr>
              <a:t>(Quality Assurance = QA) </a:t>
            </a:r>
          </a:p>
        </p:txBody>
      </p:sp>
      <p:sp>
        <p:nvSpPr>
          <p:cNvPr id="5" name="مربع نص 4"/>
          <p:cNvSpPr txBox="1"/>
          <p:nvPr/>
        </p:nvSpPr>
        <p:spPr>
          <a:xfrm>
            <a:off x="0" y="2209800"/>
            <a:ext cx="9094223" cy="3570208"/>
          </a:xfrm>
          <a:prstGeom prst="rect">
            <a:avLst/>
          </a:prstGeom>
          <a:noFill/>
        </p:spPr>
        <p:txBody>
          <a:bodyPr wrap="square" rtlCol="1">
            <a:spAutoFit/>
          </a:bodyPr>
          <a:lstStyle/>
          <a:p>
            <a:pPr algn="just" rtl="1"/>
            <a:r>
              <a:rPr lang="ar-SA" sz="4400" dirty="0" smtClean="0">
                <a:solidFill>
                  <a:srgbClr val="17375E"/>
                </a:solidFill>
                <a:cs typeface="DecoType Naskh Variants" pitchFamily="2" charset="-78"/>
              </a:rPr>
              <a:t>ضمان الجودة يشير إلى  العمليات والإجراءات التي ترصد بشكل منهجي مختلف  جوانب عملية أو خدمة أو مرفق لكشف وتصحيح والتأكد  من أنه يتم الوفاء بمعايير الجودة. </a:t>
            </a:r>
          </a:p>
          <a:p>
            <a:pPr algn="just" rtl="1"/>
            <a:r>
              <a:rPr lang="ar-SA" sz="4400" dirty="0" smtClean="0">
                <a:solidFill>
                  <a:srgbClr val="17375E"/>
                </a:solidFill>
                <a:cs typeface="DecoType Naskh Variants" pitchFamily="2" charset="-78"/>
              </a:rPr>
              <a:t>غالبا ما تستخدم بالتبادل مع مراقبة الجود</a:t>
            </a:r>
            <a:r>
              <a:rPr lang="en-US" sz="4400" dirty="0" smtClean="0">
                <a:solidFill>
                  <a:srgbClr val="17375E"/>
                </a:solidFill>
                <a:cs typeface="DecoType Naskh Variants" pitchFamily="2" charset="-78"/>
              </a:rPr>
              <a:t> </a:t>
            </a:r>
            <a:r>
              <a:rPr lang="en-US" sz="5000" dirty="0" smtClean="0">
                <a:solidFill>
                  <a:srgbClr val="17375E"/>
                </a:solidFill>
                <a:latin typeface="Gabriola" pitchFamily="82" charset="0"/>
                <a:cs typeface="DecoType Naskh Variants" pitchFamily="2" charset="-78"/>
              </a:rPr>
              <a:t>(QC)</a:t>
            </a:r>
            <a:r>
              <a:rPr lang="ar-SA" sz="4400" dirty="0" smtClean="0">
                <a:solidFill>
                  <a:srgbClr val="17375E"/>
                </a:solidFill>
                <a:cs typeface="DecoType Naskh Variants" pitchFamily="2" charset="-78"/>
              </a:rPr>
              <a:t>.</a:t>
            </a:r>
            <a:endParaRPr lang="en-US" sz="4400" dirty="0" smtClean="0">
              <a:solidFill>
                <a:srgbClr val="17375E"/>
              </a:solidFill>
              <a:cs typeface="DecoType Naskh Variants" pitchFamily="2" charset="-78"/>
            </a:endParaRPr>
          </a:p>
          <a:p>
            <a:pPr algn="just" rtl="1"/>
            <a:endParaRPr lang="ar-SA" sz="4400" dirty="0">
              <a:solidFill>
                <a:srgbClr val="17375E"/>
              </a:solidFill>
            </a:endParaRP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1910252" y="152400"/>
            <a:ext cx="7100021" cy="1323439"/>
          </a:xfrm>
          <a:prstGeom prst="rect">
            <a:avLst/>
          </a:prstGeom>
          <a:noFill/>
        </p:spPr>
        <p:txBody>
          <a:bodyPr wrap="none" rtlCol="1">
            <a:spAutoFit/>
          </a:bodyPr>
          <a:lstStyle/>
          <a:p>
            <a:r>
              <a:rPr lang="ar-SA" sz="8000" dirty="0" smtClean="0">
                <a:solidFill>
                  <a:srgbClr val="17375E"/>
                </a:solidFill>
                <a:cs typeface="DecoType Naskh Variants" pitchFamily="2" charset="-78"/>
              </a:rPr>
              <a:t>منهج العملية </a:t>
            </a:r>
            <a:r>
              <a:rPr lang="en-US" sz="5000" dirty="0" smtClean="0">
                <a:solidFill>
                  <a:srgbClr val="17375E"/>
                </a:solidFill>
                <a:latin typeface="Gabriola" pitchFamily="82" charset="0"/>
                <a:cs typeface="DecoType Naskh Variants" pitchFamily="2" charset="-78"/>
              </a:rPr>
              <a:t>(process approach) </a:t>
            </a:r>
          </a:p>
        </p:txBody>
      </p:sp>
      <p:sp>
        <p:nvSpPr>
          <p:cNvPr id="6" name="مربع نص 5"/>
          <p:cNvSpPr txBox="1"/>
          <p:nvPr/>
        </p:nvSpPr>
        <p:spPr>
          <a:xfrm>
            <a:off x="838200" y="1905000"/>
            <a:ext cx="7601135" cy="2123658"/>
          </a:xfrm>
          <a:prstGeom prst="rect">
            <a:avLst/>
          </a:prstGeom>
          <a:noFill/>
        </p:spPr>
        <p:txBody>
          <a:bodyPr wrap="square" rtlCol="1">
            <a:spAutoFit/>
          </a:bodyPr>
          <a:lstStyle/>
          <a:p>
            <a:pPr>
              <a:buFont typeface="Arial" pitchFamily="34" charset="0"/>
              <a:buChar char="•"/>
            </a:pPr>
            <a:r>
              <a:rPr lang="ar-SA" sz="4400" dirty="0" smtClean="0">
                <a:solidFill>
                  <a:srgbClr val="17375E"/>
                </a:solidFill>
                <a:cs typeface="DecoType Naskh Variants" pitchFamily="2" charset="-78"/>
              </a:rPr>
              <a:t>تطبيق نظام من العمليات داخل المنشأة</a:t>
            </a:r>
          </a:p>
          <a:p>
            <a:pPr>
              <a:buFont typeface="Arial" pitchFamily="34" charset="0"/>
              <a:buChar char="•"/>
            </a:pPr>
            <a:r>
              <a:rPr lang="ar-SA" sz="4400" dirty="0" smtClean="0">
                <a:solidFill>
                  <a:srgbClr val="17375E"/>
                </a:solidFill>
                <a:cs typeface="DecoType Naskh Variants" pitchFamily="2" charset="-78"/>
              </a:rPr>
              <a:t>تحديد العمليات والتداخلات بينها</a:t>
            </a:r>
          </a:p>
          <a:p>
            <a:pPr>
              <a:buFont typeface="Arial" pitchFamily="34" charset="0"/>
              <a:buChar char="•"/>
            </a:pPr>
            <a:r>
              <a:rPr lang="ar-SA" sz="4400" dirty="0" smtClean="0">
                <a:solidFill>
                  <a:srgbClr val="17375E"/>
                </a:solidFill>
                <a:cs typeface="DecoType Naskh Variants" pitchFamily="2" charset="-78"/>
              </a:rPr>
              <a:t>إدارة العمليات لتحقيق المنتج المرغوب فيه </a:t>
            </a:r>
          </a:p>
        </p:txBody>
      </p:sp>
      <p:sp>
        <p:nvSpPr>
          <p:cNvPr id="7" name="Text Box 11"/>
          <p:cNvSpPr txBox="1">
            <a:spLocks noChangeArrowheads="1"/>
          </p:cNvSpPr>
          <p:nvPr/>
        </p:nvSpPr>
        <p:spPr bwMode="auto">
          <a:xfrm>
            <a:off x="0" y="4343400"/>
            <a:ext cx="9144000" cy="1107996"/>
          </a:xfrm>
          <a:prstGeom prst="rect">
            <a:avLst/>
          </a:prstGeom>
          <a:noFill/>
          <a:ln w="9525">
            <a:noFill/>
            <a:miter lim="800000"/>
            <a:headEnd/>
            <a:tailEnd/>
          </a:ln>
          <a:effectLst/>
        </p:spPr>
        <p:txBody>
          <a:bodyPr wrap="square">
            <a:spAutoFit/>
          </a:bodyPr>
          <a:lstStyle/>
          <a:p>
            <a:pPr algn="ctr">
              <a:defRPr/>
            </a:pPr>
            <a:r>
              <a:rPr lang="ar-SA" sz="6600" dirty="0">
                <a:solidFill>
                  <a:srgbClr val="17375E"/>
                </a:solidFill>
                <a:cs typeface="DecoType Naskh Variants" pitchFamily="2" charset="-78"/>
              </a:rPr>
              <a:t>تحسين الفعالية للعملية عبر مقاييس </a:t>
            </a:r>
            <a:r>
              <a:rPr lang="ar-SA" sz="6600" dirty="0" smtClean="0">
                <a:solidFill>
                  <a:srgbClr val="17375E"/>
                </a:solidFill>
                <a:cs typeface="DecoType Naskh Variants" pitchFamily="2" charset="-78"/>
              </a:rPr>
              <a:t>الأداء</a:t>
            </a:r>
            <a:endParaRPr lang="en-US" sz="6600" dirty="0">
              <a:solidFill>
                <a:srgbClr val="17375E"/>
              </a:solidFill>
              <a:cs typeface="DecoType Naskh Variants" pitchFamily="2" charset="-78"/>
            </a:endParaRPr>
          </a:p>
        </p:txBody>
      </p:sp>
      <p:pic>
        <p:nvPicPr>
          <p:cNvPr id="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762000"/>
            <a:ext cx="9143999" cy="4339650"/>
          </a:xfrm>
          <a:prstGeom prst="rect">
            <a:avLst/>
          </a:prstGeom>
          <a:noFill/>
        </p:spPr>
        <p:txBody>
          <a:bodyPr wrap="square" rtlCol="1">
            <a:spAutoFit/>
          </a:bodyPr>
          <a:lstStyle/>
          <a:p>
            <a:pPr algn="ctr"/>
            <a:r>
              <a:rPr lang="ar-SA" sz="13800" dirty="0" smtClean="0">
                <a:solidFill>
                  <a:srgbClr val="17375E"/>
                </a:solidFill>
                <a:cs typeface="DecoType Naskh Variants" pitchFamily="2" charset="-78"/>
              </a:rPr>
              <a:t>الوحدة التدريبية الأولى</a:t>
            </a:r>
            <a:endParaRPr lang="en-US" sz="13800" b="1" dirty="0" smtClean="0"/>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1450201" y="152400"/>
            <a:ext cx="7560083" cy="1323439"/>
          </a:xfrm>
          <a:prstGeom prst="rect">
            <a:avLst/>
          </a:prstGeom>
          <a:noFill/>
        </p:spPr>
        <p:txBody>
          <a:bodyPr wrap="none" rtlCol="1">
            <a:spAutoFit/>
          </a:bodyPr>
          <a:lstStyle/>
          <a:p>
            <a:r>
              <a:rPr lang="ar-SA" sz="8000" dirty="0" smtClean="0">
                <a:solidFill>
                  <a:srgbClr val="17375E"/>
                </a:solidFill>
                <a:cs typeface="DecoType Naskh Variants" pitchFamily="2" charset="-78"/>
              </a:rPr>
              <a:t>أهداف الجودة</a:t>
            </a:r>
            <a:r>
              <a:rPr lang="en-US" sz="5000" dirty="0" smtClean="0">
                <a:solidFill>
                  <a:srgbClr val="17375E"/>
                </a:solidFill>
                <a:latin typeface="Gabriola" pitchFamily="82" charset="0"/>
                <a:cs typeface="DecoType Naskh Variants" pitchFamily="2" charset="-78"/>
              </a:rPr>
              <a:t>(Quality objectives) </a:t>
            </a:r>
          </a:p>
        </p:txBody>
      </p:sp>
      <p:pic>
        <p:nvPicPr>
          <p:cNvPr id="5"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152400"/>
            <a:ext cx="9144000" cy="2400657"/>
          </a:xfrm>
          <a:prstGeom prst="rect">
            <a:avLst/>
          </a:prstGeom>
          <a:noFill/>
        </p:spPr>
        <p:txBody>
          <a:bodyPr wrap="square" rtlCol="1">
            <a:spAutoFit/>
          </a:bodyPr>
          <a:lstStyle/>
          <a:p>
            <a:pPr algn="ctr"/>
            <a:r>
              <a:rPr lang="ar-SA" sz="5000" dirty="0" smtClean="0">
                <a:solidFill>
                  <a:srgbClr val="17375E"/>
                </a:solidFill>
                <a:latin typeface="Gabriola" pitchFamily="82" charset="0"/>
                <a:cs typeface="DecoType Naskh Variants" pitchFamily="2" charset="-78"/>
              </a:rPr>
              <a:t>حلقة </a:t>
            </a:r>
            <a:r>
              <a:rPr lang="ar-SA" sz="5000" dirty="0" err="1" smtClean="0">
                <a:solidFill>
                  <a:srgbClr val="17375E"/>
                </a:solidFill>
                <a:latin typeface="Gabriola" pitchFamily="82" charset="0"/>
                <a:cs typeface="DecoType Naskh Variants" pitchFamily="2" charset="-78"/>
              </a:rPr>
              <a:t>دمنج</a:t>
            </a:r>
            <a:endParaRPr lang="ar-SA" sz="5000" dirty="0" smtClean="0">
              <a:solidFill>
                <a:srgbClr val="17375E"/>
              </a:solidFill>
              <a:latin typeface="Gabriola" pitchFamily="82" charset="0"/>
              <a:cs typeface="DecoType Naskh Variants" pitchFamily="2" charset="-78"/>
            </a:endParaRPr>
          </a:p>
          <a:p>
            <a:pPr algn="ctr"/>
            <a:r>
              <a:rPr lang="en-US" sz="5000" dirty="0" smtClean="0">
                <a:solidFill>
                  <a:srgbClr val="17375E"/>
                </a:solidFill>
                <a:latin typeface="Gabriola" pitchFamily="82" charset="0"/>
                <a:cs typeface="DecoType Naskh Variants" pitchFamily="2" charset="-78"/>
              </a:rPr>
              <a:t>Deming Cycle (Wheel)</a:t>
            </a:r>
            <a:endParaRPr lang="ar-SA" sz="5000" dirty="0" smtClean="0">
              <a:solidFill>
                <a:srgbClr val="17375E"/>
              </a:solidFill>
              <a:latin typeface="Gabriola" pitchFamily="82" charset="0"/>
              <a:cs typeface="DecoType Naskh Variants" pitchFamily="2" charset="-78"/>
            </a:endParaRPr>
          </a:p>
          <a:p>
            <a:pPr algn="ctr"/>
            <a:r>
              <a:rPr lang="en-US" sz="5000" dirty="0" smtClean="0">
                <a:solidFill>
                  <a:srgbClr val="17375E"/>
                </a:solidFill>
                <a:latin typeface="Gabriola" pitchFamily="82" charset="0"/>
                <a:cs typeface="DecoType Naskh Variants" pitchFamily="2" charset="-78"/>
              </a:rPr>
              <a:t>PDCA Cycle</a:t>
            </a:r>
          </a:p>
        </p:txBody>
      </p:sp>
      <p:pic>
        <p:nvPicPr>
          <p:cNvPr id="32770" name="Picture 2" descr="نتيجة بحث الصور عن ‪deming cycle‬‏"/>
          <p:cNvPicPr>
            <a:picLocks noChangeAspect="1" noChangeArrowheads="1"/>
          </p:cNvPicPr>
          <p:nvPr/>
        </p:nvPicPr>
        <p:blipFill>
          <a:blip r:embed="rId2"/>
          <a:srcRect/>
          <a:stretch>
            <a:fillRect/>
          </a:stretch>
        </p:blipFill>
        <p:spPr bwMode="auto">
          <a:xfrm>
            <a:off x="5562600" y="2438400"/>
            <a:ext cx="3200400" cy="3623310"/>
          </a:xfrm>
          <a:prstGeom prst="rect">
            <a:avLst/>
          </a:prstGeom>
          <a:noFill/>
        </p:spPr>
      </p:pic>
      <p:pic>
        <p:nvPicPr>
          <p:cNvPr id="32772" name="Picture 4" descr="نتيجة بحث الصور عن ‪deming cycle‬‏"/>
          <p:cNvPicPr>
            <a:picLocks noChangeAspect="1" noChangeArrowheads="1"/>
          </p:cNvPicPr>
          <p:nvPr/>
        </p:nvPicPr>
        <p:blipFill>
          <a:blip r:embed="rId3"/>
          <a:srcRect/>
          <a:stretch>
            <a:fillRect/>
          </a:stretch>
        </p:blipFill>
        <p:spPr bwMode="auto">
          <a:xfrm>
            <a:off x="1295400" y="2514599"/>
            <a:ext cx="3581400" cy="3652791"/>
          </a:xfrm>
          <a:prstGeom prst="rect">
            <a:avLst/>
          </a:prstGeom>
          <a:noFill/>
        </p:spPr>
      </p:pic>
      <p:pic>
        <p:nvPicPr>
          <p:cNvPr id="13" name="Picture 10" descr="http://japanologie.arts.kuleuven.be/lab/sites/japanologie.arts.kuleuven.be.ijcm13/files/uploads/inline_images/glossy_3d_blue_arrow_left.png">
            <a:hlinkClick r:id="" action="ppaction://hlinkshowjump?jump=nextslide"/>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152400"/>
            <a:ext cx="9144000" cy="2400657"/>
          </a:xfrm>
          <a:prstGeom prst="rect">
            <a:avLst/>
          </a:prstGeom>
          <a:noFill/>
        </p:spPr>
        <p:txBody>
          <a:bodyPr wrap="square" rtlCol="1">
            <a:spAutoFit/>
          </a:bodyPr>
          <a:lstStyle/>
          <a:p>
            <a:pPr algn="ctr"/>
            <a:r>
              <a:rPr lang="ar-SA" sz="5000" dirty="0" smtClean="0">
                <a:solidFill>
                  <a:srgbClr val="17375E"/>
                </a:solidFill>
                <a:latin typeface="Gabriola" pitchFamily="82" charset="0"/>
                <a:cs typeface="DecoType Naskh Variants" pitchFamily="2" charset="-78"/>
              </a:rPr>
              <a:t>حلقة </a:t>
            </a:r>
            <a:r>
              <a:rPr lang="ar-SA" sz="5000" dirty="0" err="1" smtClean="0">
                <a:solidFill>
                  <a:srgbClr val="17375E"/>
                </a:solidFill>
                <a:latin typeface="Gabriola" pitchFamily="82" charset="0"/>
                <a:cs typeface="DecoType Naskh Variants" pitchFamily="2" charset="-78"/>
              </a:rPr>
              <a:t>دمنج</a:t>
            </a:r>
            <a:endParaRPr lang="ar-SA" sz="5000" dirty="0" smtClean="0">
              <a:solidFill>
                <a:srgbClr val="17375E"/>
              </a:solidFill>
              <a:latin typeface="Gabriola" pitchFamily="82" charset="0"/>
              <a:cs typeface="DecoType Naskh Variants" pitchFamily="2" charset="-78"/>
            </a:endParaRPr>
          </a:p>
          <a:p>
            <a:pPr algn="ctr"/>
            <a:r>
              <a:rPr lang="en-US" sz="5000" dirty="0" smtClean="0">
                <a:solidFill>
                  <a:srgbClr val="17375E"/>
                </a:solidFill>
                <a:latin typeface="Gabriola" pitchFamily="82" charset="0"/>
                <a:cs typeface="DecoType Naskh Variants" pitchFamily="2" charset="-78"/>
              </a:rPr>
              <a:t>Deming Cycle (Wheel)</a:t>
            </a:r>
            <a:endParaRPr lang="ar-SA" sz="5000" dirty="0" smtClean="0">
              <a:solidFill>
                <a:srgbClr val="17375E"/>
              </a:solidFill>
              <a:latin typeface="Gabriola" pitchFamily="82" charset="0"/>
              <a:cs typeface="DecoType Naskh Variants" pitchFamily="2" charset="-78"/>
            </a:endParaRPr>
          </a:p>
          <a:p>
            <a:pPr algn="ctr"/>
            <a:r>
              <a:rPr lang="en-US" sz="5000" dirty="0" smtClean="0">
                <a:solidFill>
                  <a:srgbClr val="17375E"/>
                </a:solidFill>
                <a:latin typeface="Gabriola" pitchFamily="82" charset="0"/>
                <a:cs typeface="DecoType Naskh Variants" pitchFamily="2" charset="-78"/>
              </a:rPr>
              <a:t>PDCA Cycle</a:t>
            </a:r>
          </a:p>
        </p:txBody>
      </p:sp>
      <p:pic>
        <p:nvPicPr>
          <p:cNvPr id="77826" name="Picture 2" descr="http://alandalus.edu.sa/assets/fileuploader/general/images/review_plan.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133600" y="2819400"/>
            <a:ext cx="4725708" cy="2752726"/>
          </a:xfrm>
          <a:prstGeom prst="rect">
            <a:avLst/>
          </a:prstGeom>
          <a:noFill/>
        </p:spPr>
      </p:pic>
      <p:pic>
        <p:nvPicPr>
          <p:cNvPr id="12" name="Picture 10" descr="http://japanologie.arts.kuleuven.be/lab/sites/japanologie.arts.kuleuven.be.ijcm13/files/uploads/inline_images/glossy_3d_blue_arrow_left.png">
            <a:hlinkClick r:id="" action="ppaction://hlinkshowjump?jump=nextslide"/>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11" name="مربع نص 10"/>
          <p:cNvSpPr txBox="1"/>
          <p:nvPr/>
        </p:nvSpPr>
        <p:spPr>
          <a:xfrm>
            <a:off x="0" y="545842"/>
            <a:ext cx="9144040" cy="5016758"/>
          </a:xfrm>
          <a:prstGeom prst="rect">
            <a:avLst/>
          </a:prstGeom>
          <a:noFill/>
        </p:spPr>
        <p:txBody>
          <a:bodyPr wrap="square" rtlCol="1">
            <a:spAutoFit/>
          </a:bodyPr>
          <a:lstStyle/>
          <a:p>
            <a:r>
              <a:rPr lang="ar-SA" sz="4000" dirty="0" smtClean="0">
                <a:solidFill>
                  <a:srgbClr val="17375E"/>
                </a:solidFill>
                <a:cs typeface="DecoType Naskh Variants" pitchFamily="2" charset="-78"/>
              </a:rPr>
              <a:t>آلية  </a:t>
            </a:r>
            <a:r>
              <a:rPr lang="ar-SA" sz="4000" dirty="0" err="1" smtClean="0">
                <a:solidFill>
                  <a:srgbClr val="17375E"/>
                </a:solidFill>
                <a:cs typeface="DecoType Naskh Variants" pitchFamily="2" charset="-78"/>
              </a:rPr>
              <a:t>ديمنج</a:t>
            </a:r>
            <a:r>
              <a:rPr lang="ar-SA" sz="4000" dirty="0" smtClean="0">
                <a:solidFill>
                  <a:srgbClr val="17375E"/>
                </a:solidFill>
                <a:cs typeface="DecoType Naskh Variants" pitchFamily="2" charset="-78"/>
              </a:rPr>
              <a:t> للتحسين </a:t>
            </a:r>
            <a:r>
              <a:rPr lang="ar-SA" sz="4000" dirty="0" smtClean="0">
                <a:solidFill>
                  <a:srgbClr val="17375E"/>
                </a:solidFill>
                <a:cs typeface="DecoType Naskh Variants" pitchFamily="2" charset="-78"/>
              </a:rPr>
              <a:t>المستمر  </a:t>
            </a:r>
            <a:r>
              <a:rPr lang="en-US" sz="4000" dirty="0" smtClean="0">
                <a:solidFill>
                  <a:schemeClr val="accent3">
                    <a:lumMod val="75000"/>
                  </a:schemeClr>
                </a:solidFill>
                <a:cs typeface="DecoType Naskh Variants" pitchFamily="2" charset="-78"/>
              </a:rPr>
              <a:t>P</a:t>
            </a:r>
            <a:r>
              <a:rPr lang="en-US" sz="4000" dirty="0" smtClean="0">
                <a:solidFill>
                  <a:schemeClr val="accent6">
                    <a:lumMod val="75000"/>
                  </a:schemeClr>
                </a:solidFill>
                <a:cs typeface="DecoType Naskh Variants" pitchFamily="2" charset="-78"/>
              </a:rPr>
              <a:t>D</a:t>
            </a:r>
            <a:r>
              <a:rPr lang="en-US" sz="4000" dirty="0" smtClean="0">
                <a:solidFill>
                  <a:schemeClr val="tx2">
                    <a:lumMod val="60000"/>
                    <a:lumOff val="40000"/>
                  </a:schemeClr>
                </a:solidFill>
                <a:cs typeface="DecoType Naskh Variants" pitchFamily="2" charset="-78"/>
              </a:rPr>
              <a:t>C</a:t>
            </a:r>
            <a:r>
              <a:rPr lang="en-US" sz="4000" dirty="0" smtClean="0">
                <a:solidFill>
                  <a:schemeClr val="bg1">
                    <a:lumMod val="50000"/>
                  </a:schemeClr>
                </a:solidFill>
                <a:cs typeface="DecoType Naskh Variants" pitchFamily="2" charset="-78"/>
              </a:rPr>
              <a:t>A</a:t>
            </a:r>
          </a:p>
          <a:p>
            <a:endParaRPr lang="ar-SA" sz="4000" dirty="0" smtClean="0"/>
          </a:p>
          <a:p>
            <a:r>
              <a:rPr lang="ar-SA" sz="4000" dirty="0" smtClean="0">
                <a:solidFill>
                  <a:srgbClr val="17375E"/>
                </a:solidFill>
                <a:cs typeface="DecoType Naskh Variants" pitchFamily="2" charset="-78"/>
              </a:rPr>
              <a:t>يعتبر مفهوم التحسين المستمر المبني على الخطوات </a:t>
            </a:r>
            <a:r>
              <a:rPr lang="ar-SA" sz="4000" dirty="0" smtClean="0">
                <a:solidFill>
                  <a:srgbClr val="17375E"/>
                </a:solidFill>
                <a:cs typeface="DecoType Naskh Variants" pitchFamily="2" charset="-78"/>
              </a:rPr>
              <a:t>الإدارية</a:t>
            </a:r>
          </a:p>
          <a:p>
            <a:r>
              <a:rPr lang="ar-SA" sz="4000" dirty="0" smtClean="0">
                <a:solidFill>
                  <a:srgbClr val="17375E"/>
                </a:solidFill>
                <a:cs typeface="DecoType Naskh Variants" pitchFamily="2" charset="-78"/>
              </a:rPr>
              <a:t> </a:t>
            </a:r>
            <a:r>
              <a:rPr lang="ar-SA" sz="4000" dirty="0" smtClean="0">
                <a:solidFill>
                  <a:srgbClr val="17375E"/>
                </a:solidFill>
                <a:cs typeface="DecoType Naskh Variants" pitchFamily="2" charset="-78"/>
              </a:rPr>
              <a:t>(</a:t>
            </a:r>
            <a:r>
              <a:rPr lang="ar-SA" sz="4000" dirty="0" smtClean="0">
                <a:solidFill>
                  <a:schemeClr val="accent3">
                    <a:lumMod val="75000"/>
                  </a:schemeClr>
                </a:solidFill>
                <a:cs typeface="DecoType Naskh Variants" pitchFamily="2" charset="-78"/>
              </a:rPr>
              <a:t>خطّط-</a:t>
            </a:r>
            <a:r>
              <a:rPr lang="ar-SA" sz="4000" dirty="0" smtClean="0">
                <a:solidFill>
                  <a:srgbClr val="17375E"/>
                </a:solidFill>
                <a:cs typeface="DecoType Naskh Variants" pitchFamily="2" charset="-78"/>
              </a:rPr>
              <a:t> </a:t>
            </a:r>
            <a:r>
              <a:rPr lang="ar-SA" sz="4000" dirty="0" smtClean="0">
                <a:solidFill>
                  <a:schemeClr val="accent6">
                    <a:lumMod val="75000"/>
                  </a:schemeClr>
                </a:solidFill>
                <a:cs typeface="DecoType Naskh Variants" pitchFamily="2" charset="-78"/>
              </a:rPr>
              <a:t>نفّذ</a:t>
            </a:r>
            <a:r>
              <a:rPr lang="ar-SA" sz="4000" dirty="0" smtClean="0">
                <a:solidFill>
                  <a:srgbClr val="17375E"/>
                </a:solidFill>
                <a:cs typeface="DecoType Naskh Variants" pitchFamily="2" charset="-78"/>
              </a:rPr>
              <a:t>- </a:t>
            </a:r>
            <a:r>
              <a:rPr lang="ar-SA" sz="4000" dirty="0" smtClean="0">
                <a:solidFill>
                  <a:schemeClr val="tx2">
                    <a:lumMod val="60000"/>
                    <a:lumOff val="40000"/>
                  </a:schemeClr>
                </a:solidFill>
                <a:cs typeface="DecoType Naskh Variants" pitchFamily="2" charset="-78"/>
              </a:rPr>
              <a:t>إفحص</a:t>
            </a:r>
            <a:r>
              <a:rPr lang="ar-SA" sz="4000" dirty="0" smtClean="0">
                <a:solidFill>
                  <a:srgbClr val="17375E"/>
                </a:solidFill>
                <a:cs typeface="DecoType Naskh Variants" pitchFamily="2" charset="-78"/>
              </a:rPr>
              <a:t>- </a:t>
            </a:r>
            <a:r>
              <a:rPr lang="ar-SA" sz="4000" dirty="0" smtClean="0">
                <a:solidFill>
                  <a:schemeClr val="bg1">
                    <a:lumMod val="50000"/>
                  </a:schemeClr>
                </a:solidFill>
                <a:cs typeface="DecoType Naskh Variants" pitchFamily="2" charset="-78"/>
              </a:rPr>
              <a:t>حسّن</a:t>
            </a:r>
            <a:r>
              <a:rPr lang="ar-SA" sz="4000" dirty="0" smtClean="0">
                <a:solidFill>
                  <a:srgbClr val="17375E"/>
                </a:solidFill>
                <a:cs typeface="DecoType Naskh Variants" pitchFamily="2" charset="-78"/>
              </a:rPr>
              <a:t>)  </a:t>
            </a:r>
            <a:r>
              <a:rPr lang="ar-SA" sz="4000" dirty="0" smtClean="0">
                <a:solidFill>
                  <a:srgbClr val="17375E"/>
                </a:solidFill>
                <a:cs typeface="DecoType Naskh Variants" pitchFamily="2" charset="-78"/>
              </a:rPr>
              <a:t>أو</a:t>
            </a:r>
            <a:r>
              <a:rPr lang="en-US" sz="4000" dirty="0" smtClean="0">
                <a:solidFill>
                  <a:srgbClr val="17375E"/>
                </a:solidFill>
                <a:cs typeface="DecoType Naskh Variants" pitchFamily="2" charset="-78"/>
              </a:rPr>
              <a:t>(</a:t>
            </a:r>
            <a:r>
              <a:rPr lang="en-US" sz="4000" dirty="0" smtClean="0">
                <a:solidFill>
                  <a:schemeClr val="accent3">
                    <a:lumMod val="75000"/>
                  </a:schemeClr>
                </a:solidFill>
                <a:cs typeface="DecoType Naskh Variants" pitchFamily="2" charset="-78"/>
              </a:rPr>
              <a:t>Plan</a:t>
            </a:r>
            <a:r>
              <a:rPr lang="en-US" sz="4000" dirty="0" smtClean="0">
                <a:solidFill>
                  <a:srgbClr val="17375E"/>
                </a:solidFill>
                <a:cs typeface="DecoType Naskh Variants" pitchFamily="2" charset="-78"/>
              </a:rPr>
              <a:t>-</a:t>
            </a:r>
            <a:r>
              <a:rPr lang="en-US" sz="4000" dirty="0" smtClean="0">
                <a:solidFill>
                  <a:schemeClr val="accent6">
                    <a:lumMod val="75000"/>
                  </a:schemeClr>
                </a:solidFill>
                <a:cs typeface="DecoType Naskh Variants" pitchFamily="2" charset="-78"/>
              </a:rPr>
              <a:t>Do</a:t>
            </a:r>
            <a:r>
              <a:rPr lang="en-US" sz="4000" dirty="0" smtClean="0">
                <a:solidFill>
                  <a:srgbClr val="17375E"/>
                </a:solidFill>
                <a:cs typeface="DecoType Naskh Variants" pitchFamily="2" charset="-78"/>
              </a:rPr>
              <a:t>-</a:t>
            </a:r>
            <a:r>
              <a:rPr lang="en-US" sz="4000" dirty="0" smtClean="0">
                <a:solidFill>
                  <a:schemeClr val="tx2">
                    <a:lumMod val="60000"/>
                    <a:lumOff val="40000"/>
                  </a:schemeClr>
                </a:solidFill>
                <a:cs typeface="DecoType Naskh Variants" pitchFamily="2" charset="-78"/>
              </a:rPr>
              <a:t>Check</a:t>
            </a:r>
            <a:r>
              <a:rPr lang="en-US" sz="4000" dirty="0" smtClean="0">
                <a:solidFill>
                  <a:srgbClr val="17375E"/>
                </a:solidFill>
                <a:cs typeface="DecoType Naskh Variants" pitchFamily="2" charset="-78"/>
              </a:rPr>
              <a:t>-</a:t>
            </a:r>
            <a:r>
              <a:rPr lang="en-US" sz="4000" dirty="0" smtClean="0">
                <a:solidFill>
                  <a:schemeClr val="bg1">
                    <a:lumMod val="50000"/>
                  </a:schemeClr>
                </a:solidFill>
                <a:cs typeface="DecoType Naskh Variants" pitchFamily="2" charset="-78"/>
              </a:rPr>
              <a:t>Act</a:t>
            </a:r>
            <a:r>
              <a:rPr lang="en-US" sz="4000" dirty="0" smtClean="0">
                <a:solidFill>
                  <a:srgbClr val="17375E"/>
                </a:solidFill>
                <a:cs typeface="DecoType Naskh Variants" pitchFamily="2" charset="-78"/>
              </a:rPr>
              <a:t>) </a:t>
            </a:r>
            <a:endParaRPr lang="ar-SA" sz="4000" dirty="0" smtClean="0">
              <a:solidFill>
                <a:srgbClr val="17375E"/>
              </a:solidFill>
              <a:cs typeface="DecoType Naskh Variants" pitchFamily="2" charset="-78"/>
            </a:endParaRPr>
          </a:p>
          <a:p>
            <a:r>
              <a:rPr lang="ar-SA" sz="4000" dirty="0" smtClean="0">
                <a:solidFill>
                  <a:srgbClr val="17375E"/>
                </a:solidFill>
                <a:cs typeface="DecoType Naskh Variants" pitchFamily="2" charset="-78"/>
              </a:rPr>
              <a:t>أو اختصاراً </a:t>
            </a:r>
            <a:r>
              <a:rPr lang="en-US" sz="4000" dirty="0" smtClean="0">
                <a:solidFill>
                  <a:schemeClr val="accent3">
                    <a:lumMod val="75000"/>
                  </a:schemeClr>
                </a:solidFill>
                <a:cs typeface="DecoType Naskh Variants" pitchFamily="2" charset="-78"/>
              </a:rPr>
              <a:t>P</a:t>
            </a:r>
            <a:r>
              <a:rPr lang="en-US" sz="4000" dirty="0" smtClean="0">
                <a:solidFill>
                  <a:schemeClr val="accent6">
                    <a:lumMod val="75000"/>
                  </a:schemeClr>
                </a:solidFill>
                <a:cs typeface="DecoType Naskh Variants" pitchFamily="2" charset="-78"/>
              </a:rPr>
              <a:t>D</a:t>
            </a:r>
            <a:r>
              <a:rPr lang="en-US" sz="4000" dirty="0" smtClean="0">
                <a:solidFill>
                  <a:schemeClr val="tx2">
                    <a:lumMod val="60000"/>
                    <a:lumOff val="40000"/>
                  </a:schemeClr>
                </a:solidFill>
                <a:cs typeface="DecoType Naskh Variants" pitchFamily="2" charset="-78"/>
              </a:rPr>
              <a:t>C</a:t>
            </a:r>
            <a:r>
              <a:rPr lang="en-US" sz="4000" dirty="0" smtClean="0">
                <a:solidFill>
                  <a:schemeClr val="bg1">
                    <a:lumMod val="50000"/>
                  </a:schemeClr>
                </a:solidFill>
                <a:cs typeface="DecoType Naskh Variants" pitchFamily="2" charset="-78"/>
              </a:rPr>
              <a:t>A</a:t>
            </a:r>
            <a:r>
              <a:rPr lang="en-US" sz="4000" dirty="0" smtClean="0">
                <a:solidFill>
                  <a:srgbClr val="17375E"/>
                </a:solidFill>
                <a:cs typeface="DecoType Naskh Variants" pitchFamily="2" charset="-78"/>
              </a:rPr>
              <a:t> </a:t>
            </a:r>
            <a:r>
              <a:rPr lang="en-US" sz="4000" dirty="0" smtClean="0">
                <a:solidFill>
                  <a:srgbClr val="17375E"/>
                </a:solidFill>
                <a:cs typeface="DecoType Naskh Variants" pitchFamily="2" charset="-78"/>
              </a:rPr>
              <a:t>- cycle </a:t>
            </a:r>
            <a:r>
              <a:rPr lang="ar-SA" sz="4000" dirty="0" smtClean="0">
                <a:solidFill>
                  <a:srgbClr val="17375E"/>
                </a:solidFill>
                <a:cs typeface="DecoType Naskh Variants" pitchFamily="2" charset="-78"/>
              </a:rPr>
              <a:t> من المفاهيم الأولى في علم </a:t>
            </a:r>
            <a:r>
              <a:rPr lang="ar-SA" sz="4000" dirty="0" smtClean="0">
                <a:solidFill>
                  <a:srgbClr val="17375E"/>
                </a:solidFill>
                <a:cs typeface="DecoType Naskh Variants" pitchFamily="2" charset="-78"/>
              </a:rPr>
              <a:t>الجودة</a:t>
            </a:r>
          </a:p>
          <a:p>
            <a:r>
              <a:rPr lang="ar-SA" sz="4000" dirty="0" smtClean="0">
                <a:solidFill>
                  <a:srgbClr val="17375E"/>
                </a:solidFill>
                <a:cs typeface="DecoType Naskh Variants" pitchFamily="2" charset="-78"/>
              </a:rPr>
              <a:t> </a:t>
            </a:r>
            <a:r>
              <a:rPr lang="ar-SA" sz="4000" dirty="0" smtClean="0">
                <a:solidFill>
                  <a:srgbClr val="17375E"/>
                </a:solidFill>
                <a:cs typeface="DecoType Naskh Variants" pitchFamily="2" charset="-78"/>
              </a:rPr>
              <a:t>والتي بُنيت عليها </a:t>
            </a:r>
            <a:r>
              <a:rPr lang="ar-SA" sz="4000" dirty="0" smtClean="0">
                <a:solidFill>
                  <a:srgbClr val="17375E"/>
                </a:solidFill>
                <a:cs typeface="DecoType Naskh Variants" pitchFamily="2" charset="-78"/>
              </a:rPr>
              <a:t>العديد </a:t>
            </a:r>
            <a:r>
              <a:rPr lang="ar-SA" sz="4000" dirty="0" smtClean="0">
                <a:solidFill>
                  <a:srgbClr val="17375E"/>
                </a:solidFill>
                <a:cs typeface="DecoType Naskh Variants" pitchFamily="2" charset="-78"/>
              </a:rPr>
              <a:t>من الأدوات </a:t>
            </a:r>
            <a:r>
              <a:rPr lang="ar-SA" sz="4000" dirty="0" smtClean="0">
                <a:solidFill>
                  <a:srgbClr val="17375E"/>
                </a:solidFill>
                <a:cs typeface="DecoType Naskh Variants" pitchFamily="2" charset="-78"/>
              </a:rPr>
              <a:t>والأساليب  </a:t>
            </a:r>
            <a:r>
              <a:rPr lang="ar-SA" sz="4000" dirty="0" smtClean="0">
                <a:solidFill>
                  <a:srgbClr val="17375E"/>
                </a:solidFill>
                <a:cs typeface="DecoType Naskh Variants" pitchFamily="2" charset="-78"/>
              </a:rPr>
              <a:t>التحسينية.</a:t>
            </a:r>
            <a:r>
              <a:rPr lang="en-US" sz="4000" dirty="0" smtClean="0">
                <a:solidFill>
                  <a:srgbClr val="17375E"/>
                </a:solidFill>
                <a:cs typeface="DecoType Naskh Variants" pitchFamily="2" charset="-78"/>
              </a:rPr>
              <a:t/>
            </a:r>
            <a:br>
              <a:rPr lang="en-US" sz="4000" dirty="0" smtClean="0">
                <a:solidFill>
                  <a:srgbClr val="17375E"/>
                </a:solidFill>
                <a:cs typeface="DecoType Naskh Variants" pitchFamily="2" charset="-78"/>
              </a:rPr>
            </a:br>
            <a:r>
              <a:rPr lang="ar-SA" sz="4000" dirty="0" smtClean="0">
                <a:solidFill>
                  <a:srgbClr val="17375E"/>
                </a:solidFill>
                <a:cs typeface="DecoType Naskh Variants" pitchFamily="2" charset="-78"/>
              </a:rPr>
              <a:t>هذه الخطوات الأربعة هي عمليات حلقية مترابطة ومتواترة </a:t>
            </a:r>
            <a:r>
              <a:rPr lang="en-US" sz="3600" dirty="0" smtClean="0">
                <a:solidFill>
                  <a:srgbClr val="17375E"/>
                </a:solidFill>
                <a:cs typeface="DecoType Naskh Variants" pitchFamily="2" charset="-78"/>
              </a:rPr>
              <a:t>iterative </a:t>
            </a:r>
            <a:r>
              <a:rPr lang="ar-SA" sz="3600" dirty="0" smtClean="0">
                <a:solidFill>
                  <a:srgbClr val="17375E"/>
                </a:solidFill>
                <a:cs typeface="DecoType Naskh Variants" pitchFamily="2" charset="-78"/>
              </a:rPr>
              <a:t> </a:t>
            </a:r>
          </a:p>
          <a:p>
            <a:r>
              <a:rPr lang="ar-SA" sz="4000" dirty="0" smtClean="0">
                <a:solidFill>
                  <a:srgbClr val="17375E"/>
                </a:solidFill>
                <a:cs typeface="DecoType Naskh Variants" pitchFamily="2" charset="-78"/>
              </a:rPr>
              <a:t>كل </a:t>
            </a:r>
            <a:r>
              <a:rPr lang="ar-SA" sz="4000" dirty="0" smtClean="0">
                <a:solidFill>
                  <a:srgbClr val="17375E"/>
                </a:solidFill>
                <a:cs typeface="DecoType Naskh Variants" pitchFamily="2" charset="-78"/>
              </a:rPr>
              <a:t>منها </a:t>
            </a:r>
            <a:r>
              <a:rPr lang="ar-SA" sz="4000" dirty="0" smtClean="0">
                <a:solidFill>
                  <a:srgbClr val="17375E"/>
                </a:solidFill>
                <a:cs typeface="DecoType Naskh Variants" pitchFamily="2" charset="-78"/>
              </a:rPr>
              <a:t>يُؤدي  </a:t>
            </a:r>
            <a:r>
              <a:rPr lang="ar-SA" sz="4000" dirty="0" smtClean="0">
                <a:solidFill>
                  <a:srgbClr val="17375E"/>
                </a:solidFill>
                <a:cs typeface="DecoType Naskh Variants" pitchFamily="2" charset="-78"/>
              </a:rPr>
              <a:t>جزءً محدداً من العملية التحسينية ككل</a:t>
            </a:r>
            <a:r>
              <a:rPr lang="ar-SA" sz="4000" dirty="0" smtClean="0">
                <a:solidFill>
                  <a:srgbClr val="17375E"/>
                </a:solidFill>
                <a:cs typeface="DecoType Naskh Variants" pitchFamily="2" charset="-78"/>
              </a:rPr>
              <a:t>.</a:t>
            </a:r>
            <a:endParaRPr lang="ar-SA" sz="4000" dirty="0" smtClean="0">
              <a:solidFill>
                <a:srgbClr val="17375E"/>
              </a:solidFill>
              <a:cs typeface="DecoType Naskh Variants" pitchFamily="2" charset="-78"/>
            </a:endParaRPr>
          </a:p>
        </p:txBody>
      </p:sp>
      <p:pic>
        <p:nvPicPr>
          <p:cNvPr id="12" name="Picture 10" descr="http://japanologie.arts.kuleuven.be/lab/sites/japanologie.arts.kuleuven.be.ijcm13/files/uploads/inline_images/glossy_3d_blue_arrow_left.png">
            <a:hlinkClick r:id="" action="ppaction://hlinkshowjump?jump=nextslide"/>
          </p:cNvPr>
          <p:cNvPicPr>
            <a:picLocks noChangeAspect="1" noChangeArrowheads="1"/>
          </p:cNvPicPr>
          <p:nvPr/>
        </p:nvPicPr>
        <p:blipFill>
          <a:blip r:embed="rId2"/>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11" name="مربع نص 10"/>
          <p:cNvSpPr txBox="1"/>
          <p:nvPr/>
        </p:nvSpPr>
        <p:spPr>
          <a:xfrm>
            <a:off x="0" y="557510"/>
            <a:ext cx="9144035" cy="5386090"/>
          </a:xfrm>
          <a:prstGeom prst="rect">
            <a:avLst/>
          </a:prstGeom>
          <a:noFill/>
        </p:spPr>
        <p:txBody>
          <a:bodyPr wrap="square" rtlCol="1">
            <a:spAutoFit/>
          </a:bodyPr>
          <a:lstStyle/>
          <a:p>
            <a:pPr algn="just"/>
            <a:r>
              <a:rPr lang="ar-SA" sz="4000" dirty="0" smtClean="0">
                <a:solidFill>
                  <a:srgbClr val="17375E"/>
                </a:solidFill>
                <a:cs typeface="DecoType Naskh Variants" pitchFamily="2" charset="-78"/>
              </a:rPr>
              <a:t>آلية  </a:t>
            </a:r>
            <a:r>
              <a:rPr lang="ar-SA" sz="4000" dirty="0" err="1" smtClean="0">
                <a:solidFill>
                  <a:srgbClr val="17375E"/>
                </a:solidFill>
                <a:cs typeface="DecoType Naskh Variants" pitchFamily="2" charset="-78"/>
              </a:rPr>
              <a:t>ديمنج</a:t>
            </a:r>
            <a:r>
              <a:rPr lang="ar-SA" sz="4000" dirty="0" smtClean="0">
                <a:solidFill>
                  <a:srgbClr val="17375E"/>
                </a:solidFill>
                <a:cs typeface="DecoType Naskh Variants" pitchFamily="2" charset="-78"/>
              </a:rPr>
              <a:t> للتحسين </a:t>
            </a:r>
            <a:r>
              <a:rPr lang="ar-SA" sz="4000" dirty="0" smtClean="0">
                <a:solidFill>
                  <a:srgbClr val="17375E"/>
                </a:solidFill>
                <a:cs typeface="DecoType Naskh Variants" pitchFamily="2" charset="-78"/>
              </a:rPr>
              <a:t>المستمر  </a:t>
            </a:r>
            <a:r>
              <a:rPr lang="en-US" sz="4000" dirty="0" smtClean="0">
                <a:solidFill>
                  <a:schemeClr val="accent3">
                    <a:lumMod val="75000"/>
                  </a:schemeClr>
                </a:solidFill>
                <a:cs typeface="DecoType Naskh Variants" pitchFamily="2" charset="-78"/>
              </a:rPr>
              <a:t>P</a:t>
            </a:r>
            <a:r>
              <a:rPr lang="en-US" sz="4000" dirty="0" smtClean="0">
                <a:solidFill>
                  <a:schemeClr val="accent6">
                    <a:lumMod val="75000"/>
                  </a:schemeClr>
                </a:solidFill>
                <a:cs typeface="DecoType Naskh Variants" pitchFamily="2" charset="-78"/>
              </a:rPr>
              <a:t>D</a:t>
            </a:r>
            <a:r>
              <a:rPr lang="en-US" sz="4000" dirty="0" smtClean="0">
                <a:solidFill>
                  <a:schemeClr val="tx2">
                    <a:lumMod val="60000"/>
                    <a:lumOff val="40000"/>
                  </a:schemeClr>
                </a:solidFill>
                <a:cs typeface="DecoType Naskh Variants" pitchFamily="2" charset="-78"/>
              </a:rPr>
              <a:t>C</a:t>
            </a:r>
            <a:r>
              <a:rPr lang="en-US" sz="4000" dirty="0" smtClean="0">
                <a:solidFill>
                  <a:schemeClr val="bg1">
                    <a:lumMod val="50000"/>
                  </a:schemeClr>
                </a:solidFill>
                <a:cs typeface="DecoType Naskh Variants" pitchFamily="2" charset="-78"/>
              </a:rPr>
              <a:t>A</a:t>
            </a:r>
          </a:p>
          <a:p>
            <a:pPr algn="just"/>
            <a:endParaRPr lang="ar-SA" sz="1600" dirty="0" smtClean="0">
              <a:solidFill>
                <a:schemeClr val="bg1">
                  <a:lumMod val="50000"/>
                </a:schemeClr>
              </a:solidFill>
              <a:cs typeface="DecoType Naskh Variants" pitchFamily="2" charset="-78"/>
            </a:endParaRPr>
          </a:p>
          <a:p>
            <a:pPr algn="just"/>
            <a:r>
              <a:rPr lang="ar-SA" sz="4800" dirty="0" smtClean="0">
                <a:solidFill>
                  <a:schemeClr val="accent3">
                    <a:lumMod val="75000"/>
                  </a:schemeClr>
                </a:solidFill>
                <a:cs typeface="DecoType Naskh Variants" pitchFamily="2" charset="-78"/>
              </a:rPr>
              <a:t>فعملية </a:t>
            </a:r>
            <a:r>
              <a:rPr lang="ar-SA" sz="4800" dirty="0" smtClean="0">
                <a:solidFill>
                  <a:schemeClr val="accent3">
                    <a:lumMod val="75000"/>
                  </a:schemeClr>
                </a:solidFill>
                <a:cs typeface="DecoType Naskh Variants" pitchFamily="2" charset="-78"/>
              </a:rPr>
              <a:t>التخطيط </a:t>
            </a:r>
            <a:r>
              <a:rPr lang="en-US" sz="4800" dirty="0" smtClean="0">
                <a:solidFill>
                  <a:schemeClr val="accent3">
                    <a:lumMod val="75000"/>
                  </a:schemeClr>
                </a:solidFill>
                <a:cs typeface="DecoType Naskh Variants" pitchFamily="2" charset="-78"/>
              </a:rPr>
              <a:t>plan</a:t>
            </a:r>
            <a:r>
              <a:rPr lang="en-US" sz="4800" dirty="0" smtClean="0">
                <a:solidFill>
                  <a:srgbClr val="17375E"/>
                </a:solidFill>
                <a:cs typeface="DecoType Naskh Variants" pitchFamily="2" charset="-78"/>
              </a:rPr>
              <a:t> </a:t>
            </a:r>
            <a:r>
              <a:rPr lang="ar-SA" sz="4800" dirty="0" smtClean="0">
                <a:solidFill>
                  <a:srgbClr val="17375E"/>
                </a:solidFill>
                <a:cs typeface="DecoType Naskh Variants" pitchFamily="2" charset="-78"/>
              </a:rPr>
              <a:t> </a:t>
            </a:r>
          </a:p>
          <a:p>
            <a:pPr algn="just"/>
            <a:r>
              <a:rPr lang="ar-SA" sz="4000" dirty="0" smtClean="0">
                <a:solidFill>
                  <a:srgbClr val="17375E"/>
                </a:solidFill>
                <a:cs typeface="DecoType Naskh Variants" pitchFamily="2" charset="-78"/>
              </a:rPr>
              <a:t>هي </a:t>
            </a:r>
            <a:r>
              <a:rPr lang="ar-SA" sz="4000" dirty="0" smtClean="0">
                <a:solidFill>
                  <a:srgbClr val="17375E"/>
                </a:solidFill>
                <a:cs typeface="DecoType Naskh Variants" pitchFamily="2" charset="-78"/>
              </a:rPr>
              <a:t>أساس العمل الناجح، لتحقيق الأهداف </a:t>
            </a:r>
            <a:r>
              <a:rPr lang="ar-SA" sz="4000" dirty="0" smtClean="0">
                <a:solidFill>
                  <a:srgbClr val="17375E"/>
                </a:solidFill>
                <a:cs typeface="DecoType Naskh Variants" pitchFamily="2" charset="-78"/>
              </a:rPr>
              <a:t>ضمن </a:t>
            </a:r>
            <a:r>
              <a:rPr lang="ar-SA" sz="4000" dirty="0" smtClean="0">
                <a:solidFill>
                  <a:srgbClr val="17375E"/>
                </a:solidFill>
                <a:cs typeface="DecoType Naskh Variants" pitchFamily="2" charset="-78"/>
              </a:rPr>
              <a:t>الإطار الزمني </a:t>
            </a:r>
            <a:r>
              <a:rPr lang="ar-SA" sz="4000" dirty="0" smtClean="0">
                <a:solidFill>
                  <a:srgbClr val="17375E"/>
                </a:solidFill>
                <a:cs typeface="DecoType Naskh Variants" pitchFamily="2" charset="-78"/>
              </a:rPr>
              <a:t>المنظور</a:t>
            </a:r>
            <a:r>
              <a:rPr lang="ar-SA" sz="4000" dirty="0" smtClean="0">
                <a:solidFill>
                  <a:srgbClr val="17375E"/>
                </a:solidFill>
                <a:cs typeface="DecoType Naskh Variants" pitchFamily="2" charset="-78"/>
              </a:rPr>
              <a:t>. </a:t>
            </a:r>
            <a:endParaRPr lang="ar-SA" sz="4000" dirty="0" smtClean="0">
              <a:solidFill>
                <a:srgbClr val="17375E"/>
              </a:solidFill>
              <a:cs typeface="DecoType Naskh Variants" pitchFamily="2" charset="-78"/>
            </a:endParaRPr>
          </a:p>
          <a:p>
            <a:pPr algn="just"/>
            <a:r>
              <a:rPr lang="ar-SA" sz="4000" dirty="0" smtClean="0">
                <a:solidFill>
                  <a:srgbClr val="17375E"/>
                </a:solidFill>
                <a:cs typeface="DecoType Naskh Variants" pitchFamily="2" charset="-78"/>
              </a:rPr>
              <a:t>والتخطيط ينتج عنه الخطة وهي وثيقة تحتوي الأهداف وكيفية </a:t>
            </a:r>
            <a:r>
              <a:rPr lang="ar-SA" sz="4000" dirty="0" smtClean="0">
                <a:solidFill>
                  <a:srgbClr val="17375E"/>
                </a:solidFill>
                <a:cs typeface="DecoType Naskh Variants" pitchFamily="2" charset="-78"/>
              </a:rPr>
              <a:t>تحقيقها</a:t>
            </a:r>
          </a:p>
          <a:p>
            <a:pPr algn="just"/>
            <a:r>
              <a:rPr lang="ar-SA" sz="4000" dirty="0" smtClean="0">
                <a:solidFill>
                  <a:srgbClr val="17375E"/>
                </a:solidFill>
                <a:cs typeface="DecoType Naskh Variants" pitchFamily="2" charset="-78"/>
              </a:rPr>
              <a:t> </a:t>
            </a:r>
            <a:r>
              <a:rPr lang="ar-SA" sz="4000" dirty="0" smtClean="0">
                <a:solidFill>
                  <a:srgbClr val="17375E"/>
                </a:solidFill>
                <a:cs typeface="DecoType Naskh Variants" pitchFamily="2" charset="-78"/>
              </a:rPr>
              <a:t>على شكل نشاطات ليتم تنفيذها وفق إطار زمني </a:t>
            </a:r>
            <a:r>
              <a:rPr lang="ar-SA" sz="4000" dirty="0" smtClean="0">
                <a:solidFill>
                  <a:srgbClr val="17375E"/>
                </a:solidFill>
                <a:cs typeface="DecoType Naskh Variants" pitchFamily="2" charset="-78"/>
              </a:rPr>
              <a:t>محدد </a:t>
            </a:r>
            <a:r>
              <a:rPr lang="ar-SA" sz="4000" dirty="0" smtClean="0">
                <a:solidFill>
                  <a:srgbClr val="17375E"/>
                </a:solidFill>
                <a:cs typeface="DecoType Naskh Variants" pitchFamily="2" charset="-78"/>
              </a:rPr>
              <a:t>مع </a:t>
            </a:r>
            <a:r>
              <a:rPr lang="ar-SA" sz="4000" dirty="0" smtClean="0">
                <a:solidFill>
                  <a:srgbClr val="17375E"/>
                </a:solidFill>
                <a:cs typeface="DecoType Naskh Variants" pitchFamily="2" charset="-78"/>
              </a:rPr>
              <a:t>الأخذ</a:t>
            </a:r>
          </a:p>
          <a:p>
            <a:pPr algn="just"/>
            <a:r>
              <a:rPr lang="ar-SA" sz="4000" dirty="0" smtClean="0">
                <a:solidFill>
                  <a:srgbClr val="17375E"/>
                </a:solidFill>
                <a:cs typeface="DecoType Naskh Variants" pitchFamily="2" charset="-78"/>
              </a:rPr>
              <a:t> </a:t>
            </a:r>
            <a:r>
              <a:rPr lang="ar-SA" sz="4000" dirty="0" smtClean="0">
                <a:solidFill>
                  <a:srgbClr val="17375E"/>
                </a:solidFill>
                <a:cs typeface="DecoType Naskh Variants" pitchFamily="2" charset="-78"/>
              </a:rPr>
              <a:t>بعين الاعتبار أن النشاطات لا بد أن ترتبط </a:t>
            </a:r>
            <a:r>
              <a:rPr lang="ar-SA" sz="4000" dirty="0" smtClean="0">
                <a:solidFill>
                  <a:srgbClr val="17375E"/>
                </a:solidFill>
                <a:cs typeface="DecoType Naskh Variants" pitchFamily="2" charset="-78"/>
              </a:rPr>
              <a:t>بمسؤوليات وصلاحيات </a:t>
            </a:r>
            <a:r>
              <a:rPr lang="ar-SA" sz="4000" dirty="0" smtClean="0">
                <a:solidFill>
                  <a:srgbClr val="17375E"/>
                </a:solidFill>
                <a:cs typeface="DecoType Naskh Variants" pitchFamily="2" charset="-78"/>
              </a:rPr>
              <a:t>واضحة لمن </a:t>
            </a:r>
            <a:r>
              <a:rPr lang="ar-SA" sz="4000" dirty="0" smtClean="0">
                <a:solidFill>
                  <a:srgbClr val="17375E"/>
                </a:solidFill>
                <a:cs typeface="DecoType Naskh Variants" pitchFamily="2" charset="-78"/>
              </a:rPr>
              <a:t>سيقوم </a:t>
            </a:r>
            <a:r>
              <a:rPr lang="ar-SA" sz="4000" dirty="0" smtClean="0">
                <a:solidFill>
                  <a:srgbClr val="17375E"/>
                </a:solidFill>
                <a:cs typeface="DecoType Naskh Variants" pitchFamily="2" charset="-78"/>
              </a:rPr>
              <a:t>بتنفيذها، كل حسب  طبيعة عمله </a:t>
            </a:r>
            <a:r>
              <a:rPr lang="ar-SA" sz="4000" dirty="0" smtClean="0">
                <a:solidFill>
                  <a:srgbClr val="17375E"/>
                </a:solidFill>
                <a:cs typeface="DecoType Naskh Variants" pitchFamily="2" charset="-78"/>
              </a:rPr>
              <a:t>واختصاصه</a:t>
            </a:r>
            <a:r>
              <a:rPr lang="ar-SA" dirty="0" smtClean="0"/>
              <a:t>. </a:t>
            </a:r>
            <a:endParaRPr lang="ar-SA" dirty="0"/>
          </a:p>
        </p:txBody>
      </p:sp>
      <p:pic>
        <p:nvPicPr>
          <p:cNvPr id="6" name="Picture 10" descr="http://japanologie.arts.kuleuven.be/lab/sites/japanologie.arts.kuleuven.be.ijcm13/files/uploads/inline_images/glossy_3d_blue_arrow_left.png">
            <a:hlinkClick r:id="" action="ppaction://hlinkshowjump?jump=nextslide"/>
          </p:cNvPr>
          <p:cNvPicPr>
            <a:picLocks noChangeAspect="1" noChangeArrowheads="1"/>
          </p:cNvPicPr>
          <p:nvPr/>
        </p:nvPicPr>
        <p:blipFill>
          <a:blip r:embed="rId2"/>
          <a:srcRect/>
          <a:stretch>
            <a:fillRect/>
          </a:stretch>
        </p:blipFill>
        <p:spPr bwMode="auto">
          <a:xfrm>
            <a:off x="0" y="5715000"/>
            <a:ext cx="1143000" cy="1143000"/>
          </a:xfrm>
          <a:prstGeom prst="rect">
            <a:avLst/>
          </a:prstGeom>
          <a:noFill/>
        </p:spPr>
      </p:pic>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11" name="مربع نص 10"/>
          <p:cNvSpPr txBox="1"/>
          <p:nvPr/>
        </p:nvSpPr>
        <p:spPr>
          <a:xfrm>
            <a:off x="-73592" y="228600"/>
            <a:ext cx="9217652" cy="6186309"/>
          </a:xfrm>
          <a:prstGeom prst="rect">
            <a:avLst/>
          </a:prstGeom>
          <a:noFill/>
        </p:spPr>
        <p:txBody>
          <a:bodyPr wrap="none" rtlCol="1">
            <a:spAutoFit/>
          </a:bodyPr>
          <a:lstStyle/>
          <a:p>
            <a:pPr algn="just"/>
            <a:r>
              <a:rPr lang="ar-SA" sz="4000" dirty="0" smtClean="0">
                <a:solidFill>
                  <a:srgbClr val="17375E"/>
                </a:solidFill>
                <a:cs typeface="DecoType Naskh Variants" pitchFamily="2" charset="-78"/>
              </a:rPr>
              <a:t>آلية  </a:t>
            </a:r>
            <a:r>
              <a:rPr lang="ar-SA" sz="4000" dirty="0" err="1" smtClean="0">
                <a:solidFill>
                  <a:srgbClr val="17375E"/>
                </a:solidFill>
                <a:cs typeface="DecoType Naskh Variants" pitchFamily="2" charset="-78"/>
              </a:rPr>
              <a:t>ديمنج</a:t>
            </a:r>
            <a:r>
              <a:rPr lang="ar-SA" sz="4000" dirty="0" smtClean="0">
                <a:solidFill>
                  <a:srgbClr val="17375E"/>
                </a:solidFill>
                <a:cs typeface="DecoType Naskh Variants" pitchFamily="2" charset="-78"/>
              </a:rPr>
              <a:t> للتحسين المستمر  </a:t>
            </a:r>
            <a:r>
              <a:rPr lang="en-US" sz="4000" dirty="0" smtClean="0">
                <a:solidFill>
                  <a:schemeClr val="accent3">
                    <a:lumMod val="75000"/>
                  </a:schemeClr>
                </a:solidFill>
                <a:cs typeface="DecoType Naskh Variants" pitchFamily="2" charset="-78"/>
              </a:rPr>
              <a:t>P</a:t>
            </a:r>
            <a:r>
              <a:rPr lang="en-US" sz="4000" dirty="0" smtClean="0">
                <a:solidFill>
                  <a:schemeClr val="accent6">
                    <a:lumMod val="75000"/>
                  </a:schemeClr>
                </a:solidFill>
                <a:cs typeface="DecoType Naskh Variants" pitchFamily="2" charset="-78"/>
              </a:rPr>
              <a:t>D</a:t>
            </a:r>
            <a:r>
              <a:rPr lang="en-US" sz="4000" dirty="0" smtClean="0">
                <a:solidFill>
                  <a:schemeClr val="tx2">
                    <a:lumMod val="60000"/>
                    <a:lumOff val="40000"/>
                  </a:schemeClr>
                </a:solidFill>
                <a:cs typeface="DecoType Naskh Variants" pitchFamily="2" charset="-78"/>
              </a:rPr>
              <a:t>C</a:t>
            </a:r>
            <a:r>
              <a:rPr lang="en-US" sz="4000" dirty="0" smtClean="0">
                <a:solidFill>
                  <a:schemeClr val="bg1">
                    <a:lumMod val="50000"/>
                  </a:schemeClr>
                </a:solidFill>
                <a:cs typeface="DecoType Naskh Variants" pitchFamily="2" charset="-78"/>
              </a:rPr>
              <a:t>A</a:t>
            </a:r>
          </a:p>
          <a:p>
            <a:endParaRPr lang="ar-SA" dirty="0" smtClean="0"/>
          </a:p>
          <a:p>
            <a:r>
              <a:rPr lang="ar-SA" dirty="0" smtClean="0"/>
              <a:t/>
            </a:r>
            <a:br>
              <a:rPr lang="ar-SA" dirty="0" smtClean="0"/>
            </a:br>
            <a:r>
              <a:rPr lang="ar-SA" sz="4000" dirty="0" smtClean="0">
                <a:solidFill>
                  <a:srgbClr val="17375E"/>
                </a:solidFill>
                <a:cs typeface="DecoType Naskh Variants" pitchFamily="2" charset="-78"/>
              </a:rPr>
              <a:t>والخطوة التالية في عملية التحسين المستمر هي </a:t>
            </a:r>
            <a:r>
              <a:rPr lang="ar-SA" sz="4000" dirty="0" smtClean="0">
                <a:solidFill>
                  <a:schemeClr val="accent6">
                    <a:lumMod val="75000"/>
                  </a:schemeClr>
                </a:solidFill>
                <a:cs typeface="DecoType Naskh Variants" pitchFamily="2" charset="-78"/>
              </a:rPr>
              <a:t>عملية التنفيذ </a:t>
            </a:r>
            <a:r>
              <a:rPr lang="en-US" sz="4000" dirty="0" smtClean="0">
                <a:solidFill>
                  <a:schemeClr val="accent6">
                    <a:lumMod val="75000"/>
                  </a:schemeClr>
                </a:solidFill>
                <a:cs typeface="DecoType Naskh Variants" pitchFamily="2" charset="-78"/>
              </a:rPr>
              <a:t>do</a:t>
            </a:r>
            <a:r>
              <a:rPr lang="en-US" sz="4000" dirty="0" smtClean="0">
                <a:solidFill>
                  <a:srgbClr val="17375E"/>
                </a:solidFill>
                <a:cs typeface="DecoType Naskh Variants" pitchFamily="2" charset="-78"/>
              </a:rPr>
              <a:t>، </a:t>
            </a:r>
            <a:r>
              <a:rPr lang="ar-SA" sz="4000" dirty="0" smtClean="0">
                <a:solidFill>
                  <a:srgbClr val="17375E"/>
                </a:solidFill>
                <a:cs typeface="DecoType Naskh Variants" pitchFamily="2" charset="-78"/>
              </a:rPr>
              <a:t>وتأتي</a:t>
            </a:r>
          </a:p>
          <a:p>
            <a:r>
              <a:rPr lang="ar-SA" sz="4000" dirty="0" smtClean="0">
                <a:solidFill>
                  <a:srgbClr val="17375E"/>
                </a:solidFill>
                <a:cs typeface="DecoType Naskh Variants" pitchFamily="2" charset="-78"/>
              </a:rPr>
              <a:t> </a:t>
            </a:r>
            <a:r>
              <a:rPr lang="ar-SA" sz="4000" dirty="0" smtClean="0">
                <a:solidFill>
                  <a:srgbClr val="17375E"/>
                </a:solidFill>
                <a:cs typeface="DecoType Naskh Variants" pitchFamily="2" charset="-78"/>
              </a:rPr>
              <a:t>هذه المرحلة لترجمة النشاطات التي تم تصميمها </a:t>
            </a:r>
            <a:r>
              <a:rPr lang="ar-SA" sz="4000" dirty="0" smtClean="0">
                <a:solidFill>
                  <a:srgbClr val="17375E"/>
                </a:solidFill>
                <a:cs typeface="DecoType Naskh Variants" pitchFamily="2" charset="-78"/>
              </a:rPr>
              <a:t>إلى </a:t>
            </a:r>
            <a:r>
              <a:rPr lang="ar-SA" sz="4000" dirty="0" smtClean="0">
                <a:solidFill>
                  <a:srgbClr val="17375E"/>
                </a:solidFill>
                <a:cs typeface="DecoType Naskh Variants" pitchFamily="2" charset="-78"/>
              </a:rPr>
              <a:t>فعل يتحقق على </a:t>
            </a:r>
            <a:r>
              <a:rPr lang="ar-SA" sz="4000" dirty="0" smtClean="0">
                <a:solidFill>
                  <a:srgbClr val="17375E"/>
                </a:solidFill>
                <a:cs typeface="DecoType Naskh Variants" pitchFamily="2" charset="-78"/>
              </a:rPr>
              <a:t>أرض</a:t>
            </a:r>
          </a:p>
          <a:p>
            <a:r>
              <a:rPr lang="ar-SA" sz="4000" dirty="0" smtClean="0">
                <a:solidFill>
                  <a:srgbClr val="17375E"/>
                </a:solidFill>
                <a:cs typeface="DecoType Naskh Variants" pitchFamily="2" charset="-78"/>
              </a:rPr>
              <a:t> </a:t>
            </a:r>
            <a:r>
              <a:rPr lang="ar-SA" sz="4000" dirty="0" smtClean="0">
                <a:solidFill>
                  <a:srgbClr val="17375E"/>
                </a:solidFill>
                <a:cs typeface="DecoType Naskh Variants" pitchFamily="2" charset="-78"/>
              </a:rPr>
              <a:t>الواقع، وفق الترتيبات </a:t>
            </a:r>
            <a:r>
              <a:rPr lang="ar-SA" sz="4000" dirty="0" smtClean="0">
                <a:solidFill>
                  <a:srgbClr val="17375E"/>
                </a:solidFill>
                <a:cs typeface="DecoType Naskh Variants" pitchFamily="2" charset="-78"/>
              </a:rPr>
              <a:t>الواردة في الخطة </a:t>
            </a:r>
            <a:r>
              <a:rPr lang="ar-SA" sz="4000" dirty="0" smtClean="0">
                <a:solidFill>
                  <a:srgbClr val="17375E"/>
                </a:solidFill>
                <a:cs typeface="DecoType Naskh Variants" pitchFamily="2" charset="-78"/>
              </a:rPr>
              <a:t>من جدول زمني ومسؤوليات </a:t>
            </a:r>
            <a:endParaRPr lang="ar-SA" sz="4000" dirty="0" smtClean="0">
              <a:solidFill>
                <a:srgbClr val="17375E"/>
              </a:solidFill>
              <a:cs typeface="DecoType Naskh Variants" pitchFamily="2" charset="-78"/>
            </a:endParaRPr>
          </a:p>
          <a:p>
            <a:r>
              <a:rPr lang="ar-SA" sz="4000" dirty="0" smtClean="0">
                <a:solidFill>
                  <a:srgbClr val="17375E"/>
                </a:solidFill>
                <a:cs typeface="DecoType Naskh Variants" pitchFamily="2" charset="-78"/>
              </a:rPr>
              <a:t>وصلاحيات  </a:t>
            </a:r>
            <a:r>
              <a:rPr lang="ar-SA" sz="4000" dirty="0" smtClean="0">
                <a:solidFill>
                  <a:srgbClr val="17375E"/>
                </a:solidFill>
                <a:cs typeface="DecoType Naskh Variants" pitchFamily="2" charset="-78"/>
              </a:rPr>
              <a:t>وتوظيف للموارد </a:t>
            </a:r>
            <a:r>
              <a:rPr lang="ar-SA" sz="4000" dirty="0" smtClean="0">
                <a:solidFill>
                  <a:srgbClr val="17375E"/>
                </a:solidFill>
                <a:cs typeface="DecoType Naskh Variants" pitchFamily="2" charset="-78"/>
              </a:rPr>
              <a:t>اللازمة </a:t>
            </a:r>
            <a:r>
              <a:rPr lang="ar-SA" sz="4000" dirty="0" smtClean="0">
                <a:solidFill>
                  <a:srgbClr val="17375E"/>
                </a:solidFill>
                <a:cs typeface="DecoType Naskh Variants" pitchFamily="2" charset="-78"/>
              </a:rPr>
              <a:t>لعملية التنفيذ</a:t>
            </a:r>
            <a:r>
              <a:rPr lang="ar-SA" sz="4000" dirty="0" smtClean="0">
                <a:solidFill>
                  <a:srgbClr val="17375E"/>
                </a:solidFill>
                <a:cs typeface="DecoType Naskh Variants" pitchFamily="2" charset="-78"/>
              </a:rPr>
              <a:t>.</a:t>
            </a:r>
          </a:p>
          <a:p>
            <a:endParaRPr lang="ar-SA" sz="4000" dirty="0" smtClean="0">
              <a:solidFill>
                <a:srgbClr val="17375E"/>
              </a:solidFill>
              <a:cs typeface="DecoType Naskh Variants" pitchFamily="2" charset="-78"/>
            </a:endParaRPr>
          </a:p>
          <a:p>
            <a:r>
              <a:rPr lang="ar-SA" sz="4000" dirty="0" smtClean="0">
                <a:solidFill>
                  <a:srgbClr val="17375E"/>
                </a:solidFill>
                <a:cs typeface="DecoType Naskh Variants" pitchFamily="2" charset="-78"/>
              </a:rPr>
              <a:t>أن عملية التنفيذ </a:t>
            </a:r>
            <a:r>
              <a:rPr lang="ar-SA" sz="4000" dirty="0" smtClean="0">
                <a:solidFill>
                  <a:srgbClr val="17375E"/>
                </a:solidFill>
                <a:cs typeface="DecoType Naskh Variants" pitchFamily="2" charset="-78"/>
              </a:rPr>
              <a:t>ترتبط </a:t>
            </a:r>
            <a:r>
              <a:rPr lang="ar-SA" sz="4000" dirty="0" smtClean="0">
                <a:solidFill>
                  <a:srgbClr val="17375E"/>
                </a:solidFill>
                <a:cs typeface="DecoType Naskh Variants" pitchFamily="2" charset="-78"/>
              </a:rPr>
              <a:t>بمهارات وقدرات منفذيها ولهذا </a:t>
            </a:r>
            <a:r>
              <a:rPr lang="ar-SA" sz="4000" dirty="0" smtClean="0">
                <a:solidFill>
                  <a:srgbClr val="17375E"/>
                </a:solidFill>
                <a:cs typeface="DecoType Naskh Variants" pitchFamily="2" charset="-78"/>
              </a:rPr>
              <a:t>يستلزم هذه</a:t>
            </a:r>
          </a:p>
          <a:p>
            <a:r>
              <a:rPr lang="ar-SA" sz="4000" dirty="0" smtClean="0">
                <a:solidFill>
                  <a:srgbClr val="17375E"/>
                </a:solidFill>
                <a:cs typeface="DecoType Naskh Variants" pitchFamily="2" charset="-78"/>
              </a:rPr>
              <a:t> </a:t>
            </a:r>
            <a:r>
              <a:rPr lang="ar-SA" sz="4000" dirty="0" smtClean="0">
                <a:solidFill>
                  <a:srgbClr val="17375E"/>
                </a:solidFill>
                <a:cs typeface="DecoType Naskh Variants" pitchFamily="2" charset="-78"/>
              </a:rPr>
              <a:t>العملية التدريب المسبق لضمان  إنتاج مخرجات </a:t>
            </a:r>
            <a:r>
              <a:rPr lang="ar-SA" sz="4000" dirty="0" smtClean="0">
                <a:solidFill>
                  <a:srgbClr val="17375E"/>
                </a:solidFill>
                <a:cs typeface="DecoType Naskh Variants" pitchFamily="2" charset="-78"/>
              </a:rPr>
              <a:t>مرحلية </a:t>
            </a:r>
            <a:r>
              <a:rPr lang="ar-SA" sz="4000" dirty="0" smtClean="0">
                <a:solidFill>
                  <a:srgbClr val="17375E"/>
                </a:solidFill>
                <a:cs typeface="DecoType Naskh Variants" pitchFamily="2" charset="-78"/>
              </a:rPr>
              <a:t>ونهائية </a:t>
            </a:r>
            <a:r>
              <a:rPr lang="ar-SA" sz="4000" dirty="0" smtClean="0">
                <a:solidFill>
                  <a:srgbClr val="17375E"/>
                </a:solidFill>
                <a:cs typeface="DecoType Naskh Variants" pitchFamily="2" charset="-78"/>
              </a:rPr>
              <a:t>تنسجم</a:t>
            </a:r>
          </a:p>
          <a:p>
            <a:r>
              <a:rPr lang="ar-SA" sz="4000" dirty="0" smtClean="0">
                <a:solidFill>
                  <a:srgbClr val="17375E"/>
                </a:solidFill>
                <a:cs typeface="DecoType Naskh Variants" pitchFamily="2" charset="-78"/>
              </a:rPr>
              <a:t> </a:t>
            </a:r>
            <a:r>
              <a:rPr lang="ar-SA" sz="4000" dirty="0" smtClean="0">
                <a:solidFill>
                  <a:srgbClr val="17375E"/>
                </a:solidFill>
                <a:cs typeface="DecoType Naskh Variants" pitchFamily="2" charset="-78"/>
              </a:rPr>
              <a:t>مع تحقيق الأهداف المنشودة في الخطة. </a:t>
            </a:r>
            <a:endParaRPr lang="ar-SA" sz="4000" dirty="0" smtClean="0">
              <a:solidFill>
                <a:srgbClr val="17375E"/>
              </a:solidFill>
              <a:cs typeface="DecoType Naskh Variants" pitchFamily="2" charset="-78"/>
            </a:endParaRPr>
          </a:p>
        </p:txBody>
      </p:sp>
      <p:pic>
        <p:nvPicPr>
          <p:cNvPr id="6" name="Picture 10" descr="http://japanologie.arts.kuleuven.be/lab/sites/japanologie.arts.kuleuven.be.ijcm13/files/uploads/inline_images/glossy_3d_blue_arrow_left.png">
            <a:hlinkClick r:id="" action="ppaction://hlinkshowjump?jump=nextslide"/>
          </p:cNvPr>
          <p:cNvPicPr>
            <a:picLocks noChangeAspect="1" noChangeArrowheads="1"/>
          </p:cNvPicPr>
          <p:nvPr/>
        </p:nvPicPr>
        <p:blipFill>
          <a:blip r:embed="rId2"/>
          <a:srcRect/>
          <a:stretch>
            <a:fillRect/>
          </a:stretch>
        </p:blipFill>
        <p:spPr bwMode="auto">
          <a:xfrm>
            <a:off x="0" y="5486400"/>
            <a:ext cx="1371600" cy="1371600"/>
          </a:xfrm>
          <a:prstGeom prst="rect">
            <a:avLst/>
          </a:prstGeom>
          <a:noFill/>
        </p:spPr>
      </p:pic>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11" name="مربع نص 10"/>
          <p:cNvSpPr txBox="1"/>
          <p:nvPr/>
        </p:nvSpPr>
        <p:spPr>
          <a:xfrm>
            <a:off x="0" y="198358"/>
            <a:ext cx="9144000" cy="6278642"/>
          </a:xfrm>
          <a:prstGeom prst="rect">
            <a:avLst/>
          </a:prstGeom>
          <a:noFill/>
        </p:spPr>
        <p:txBody>
          <a:bodyPr wrap="square" rtlCol="1">
            <a:spAutoFit/>
          </a:bodyPr>
          <a:lstStyle/>
          <a:p>
            <a:pPr algn="just"/>
            <a:r>
              <a:rPr lang="ar-SA" sz="3600" dirty="0" smtClean="0">
                <a:solidFill>
                  <a:srgbClr val="17375E"/>
                </a:solidFill>
                <a:cs typeface="DecoType Naskh Variants" pitchFamily="2" charset="-78"/>
              </a:rPr>
              <a:t>آلية  </a:t>
            </a:r>
            <a:r>
              <a:rPr lang="ar-SA" sz="3600" dirty="0" err="1" smtClean="0">
                <a:solidFill>
                  <a:srgbClr val="17375E"/>
                </a:solidFill>
                <a:cs typeface="DecoType Naskh Variants" pitchFamily="2" charset="-78"/>
              </a:rPr>
              <a:t>ديمنج</a:t>
            </a:r>
            <a:r>
              <a:rPr lang="ar-SA" sz="3600" dirty="0" smtClean="0">
                <a:solidFill>
                  <a:srgbClr val="17375E"/>
                </a:solidFill>
                <a:cs typeface="DecoType Naskh Variants" pitchFamily="2" charset="-78"/>
              </a:rPr>
              <a:t> للتحسين المستمر  </a:t>
            </a:r>
            <a:r>
              <a:rPr lang="en-US" sz="3600" dirty="0" smtClean="0">
                <a:solidFill>
                  <a:schemeClr val="accent3">
                    <a:lumMod val="75000"/>
                  </a:schemeClr>
                </a:solidFill>
                <a:cs typeface="DecoType Naskh Variants" pitchFamily="2" charset="-78"/>
              </a:rPr>
              <a:t>P</a:t>
            </a:r>
            <a:r>
              <a:rPr lang="en-US" sz="3600" dirty="0" smtClean="0">
                <a:solidFill>
                  <a:schemeClr val="accent6">
                    <a:lumMod val="75000"/>
                  </a:schemeClr>
                </a:solidFill>
                <a:cs typeface="DecoType Naskh Variants" pitchFamily="2" charset="-78"/>
              </a:rPr>
              <a:t>D</a:t>
            </a:r>
            <a:r>
              <a:rPr lang="en-US" sz="3600" dirty="0" smtClean="0">
                <a:solidFill>
                  <a:schemeClr val="tx2">
                    <a:lumMod val="60000"/>
                    <a:lumOff val="40000"/>
                  </a:schemeClr>
                </a:solidFill>
                <a:cs typeface="DecoType Naskh Variants" pitchFamily="2" charset="-78"/>
              </a:rPr>
              <a:t>C</a:t>
            </a:r>
            <a:r>
              <a:rPr lang="en-US" sz="3600" dirty="0" smtClean="0">
                <a:solidFill>
                  <a:schemeClr val="bg1">
                    <a:lumMod val="50000"/>
                  </a:schemeClr>
                </a:solidFill>
                <a:cs typeface="DecoType Naskh Variants" pitchFamily="2" charset="-78"/>
              </a:rPr>
              <a:t>A</a:t>
            </a:r>
          </a:p>
          <a:p>
            <a:r>
              <a:rPr lang="ar-SA" dirty="0" smtClean="0"/>
              <a:t/>
            </a:r>
            <a:br>
              <a:rPr lang="ar-SA" dirty="0" smtClean="0"/>
            </a:br>
            <a:r>
              <a:rPr lang="ar-SA" sz="3600" dirty="0" smtClean="0">
                <a:solidFill>
                  <a:schemeClr val="tx2">
                    <a:lumMod val="60000"/>
                    <a:lumOff val="40000"/>
                  </a:schemeClr>
                </a:solidFill>
                <a:cs typeface="DecoType Naskh Variants" pitchFamily="2" charset="-78"/>
              </a:rPr>
              <a:t>وتأتي عملية الفحص والتقييم </a:t>
            </a:r>
            <a:r>
              <a:rPr lang="en-US" sz="3600" dirty="0" smtClean="0">
                <a:solidFill>
                  <a:schemeClr val="tx2">
                    <a:lumMod val="60000"/>
                    <a:lumOff val="40000"/>
                  </a:schemeClr>
                </a:solidFill>
                <a:cs typeface="DecoType Naskh Variants" pitchFamily="2" charset="-78"/>
              </a:rPr>
              <a:t> </a:t>
            </a:r>
            <a:r>
              <a:rPr lang="en-US" sz="3600" dirty="0" smtClean="0">
                <a:solidFill>
                  <a:schemeClr val="tx2">
                    <a:lumMod val="60000"/>
                    <a:lumOff val="40000"/>
                  </a:schemeClr>
                </a:solidFill>
                <a:cs typeface="DecoType Naskh Variants" pitchFamily="2" charset="-78"/>
              </a:rPr>
              <a:t>check</a:t>
            </a:r>
            <a:r>
              <a:rPr lang="en-US" sz="3600" dirty="0" smtClean="0">
                <a:solidFill>
                  <a:srgbClr val="17375E"/>
                </a:solidFill>
                <a:cs typeface="DecoType Naskh Variants" pitchFamily="2" charset="-78"/>
              </a:rPr>
              <a:t> </a:t>
            </a:r>
            <a:r>
              <a:rPr lang="ar-SA" sz="3600" dirty="0" smtClean="0">
                <a:solidFill>
                  <a:srgbClr val="17375E"/>
                </a:solidFill>
                <a:cs typeface="DecoType Naskh Variants" pitchFamily="2" charset="-78"/>
              </a:rPr>
              <a:t>في </a:t>
            </a:r>
            <a:r>
              <a:rPr lang="ar-SA" sz="3600" dirty="0" smtClean="0">
                <a:solidFill>
                  <a:srgbClr val="17375E"/>
                </a:solidFill>
                <a:cs typeface="DecoType Naskh Variants" pitchFamily="2" charset="-78"/>
              </a:rPr>
              <a:t>عملية التحسين </a:t>
            </a:r>
            <a:r>
              <a:rPr lang="ar-SA" sz="3600" dirty="0" smtClean="0">
                <a:solidFill>
                  <a:srgbClr val="17375E"/>
                </a:solidFill>
                <a:cs typeface="DecoType Naskh Variants" pitchFamily="2" charset="-78"/>
              </a:rPr>
              <a:t>للوقوف  </a:t>
            </a:r>
            <a:r>
              <a:rPr lang="ar-SA" sz="3600" dirty="0" smtClean="0">
                <a:solidFill>
                  <a:srgbClr val="17375E"/>
                </a:solidFill>
                <a:cs typeface="DecoType Naskh Variants" pitchFamily="2" charset="-78"/>
              </a:rPr>
              <a:t>على نتائج الأعمال التي تم </a:t>
            </a:r>
            <a:r>
              <a:rPr lang="ar-SA" sz="3600" dirty="0" smtClean="0">
                <a:solidFill>
                  <a:srgbClr val="17375E"/>
                </a:solidFill>
                <a:cs typeface="DecoType Naskh Variants" pitchFamily="2" charset="-78"/>
              </a:rPr>
              <a:t>تخطيطها  </a:t>
            </a:r>
            <a:r>
              <a:rPr lang="ar-SA" sz="3600" dirty="0" smtClean="0">
                <a:solidFill>
                  <a:srgbClr val="17375E"/>
                </a:solidFill>
                <a:cs typeface="DecoType Naskh Variants" pitchFamily="2" charset="-78"/>
              </a:rPr>
              <a:t>وتنفيذها </a:t>
            </a:r>
            <a:r>
              <a:rPr lang="ar-SA" sz="3600" dirty="0" smtClean="0">
                <a:solidFill>
                  <a:srgbClr val="17375E"/>
                </a:solidFill>
                <a:cs typeface="DecoType Naskh Variants" pitchFamily="2" charset="-78"/>
              </a:rPr>
              <a:t>ولإدراك </a:t>
            </a:r>
            <a:r>
              <a:rPr lang="ar-SA" sz="3600" dirty="0" smtClean="0">
                <a:solidFill>
                  <a:srgbClr val="17375E"/>
                </a:solidFill>
                <a:cs typeface="DecoType Naskh Variants" pitchFamily="2" charset="-78"/>
              </a:rPr>
              <a:t>مدى تحقيق </a:t>
            </a:r>
            <a:r>
              <a:rPr lang="ar-SA" sz="3600" dirty="0" smtClean="0">
                <a:solidFill>
                  <a:srgbClr val="17375E"/>
                </a:solidFill>
                <a:cs typeface="DecoType Naskh Variants" pitchFamily="2" charset="-78"/>
              </a:rPr>
              <a:t>الأهداف  </a:t>
            </a:r>
            <a:r>
              <a:rPr lang="ar-SA" sz="3600" dirty="0" smtClean="0">
                <a:solidFill>
                  <a:srgbClr val="17375E"/>
                </a:solidFill>
                <a:cs typeface="DecoType Naskh Variants" pitchFamily="2" charset="-78"/>
              </a:rPr>
              <a:t>المرجوة</a:t>
            </a:r>
            <a:r>
              <a:rPr lang="ar-SA" sz="3600" dirty="0" smtClean="0">
                <a:solidFill>
                  <a:srgbClr val="17375E"/>
                </a:solidFill>
                <a:cs typeface="DecoType Naskh Variants" pitchFamily="2" charset="-78"/>
              </a:rPr>
              <a:t>.</a:t>
            </a:r>
          </a:p>
          <a:p>
            <a:endParaRPr lang="ar-SA" sz="1600" dirty="0" smtClean="0">
              <a:solidFill>
                <a:srgbClr val="17375E"/>
              </a:solidFill>
              <a:cs typeface="DecoType Naskh Variants" pitchFamily="2" charset="-78"/>
            </a:endParaRPr>
          </a:p>
          <a:p>
            <a:r>
              <a:rPr lang="ar-SA" sz="3600" dirty="0" smtClean="0">
                <a:solidFill>
                  <a:srgbClr val="17375E"/>
                </a:solidFill>
                <a:cs typeface="DecoType Naskh Variants" pitchFamily="2" charset="-78"/>
              </a:rPr>
              <a:t>وتتصل عملية الفحص والتقييم بإجراء مراجعة دورية مبنية على الحقائق والبيانات التي يتم تحصيلها وتوثيقها أثناء </a:t>
            </a:r>
            <a:r>
              <a:rPr lang="ar-SA" sz="3600" dirty="0" smtClean="0">
                <a:solidFill>
                  <a:srgbClr val="17375E"/>
                </a:solidFill>
                <a:cs typeface="DecoType Naskh Variants" pitchFamily="2" charset="-78"/>
              </a:rPr>
              <a:t>وعند انتهاء عملية </a:t>
            </a:r>
            <a:r>
              <a:rPr lang="ar-SA" sz="3600" dirty="0" smtClean="0">
                <a:solidFill>
                  <a:srgbClr val="17375E"/>
                </a:solidFill>
                <a:cs typeface="DecoType Naskh Variants" pitchFamily="2" charset="-78"/>
              </a:rPr>
              <a:t>التنفيذ</a:t>
            </a:r>
            <a:r>
              <a:rPr lang="ar-SA" sz="3600" dirty="0" smtClean="0">
                <a:solidFill>
                  <a:srgbClr val="17375E"/>
                </a:solidFill>
                <a:cs typeface="DecoType Naskh Variants" pitchFamily="2" charset="-78"/>
              </a:rPr>
              <a:t>.</a:t>
            </a:r>
          </a:p>
          <a:p>
            <a:r>
              <a:rPr lang="ar-SA" dirty="0" smtClean="0">
                <a:solidFill>
                  <a:srgbClr val="17375E"/>
                </a:solidFill>
                <a:cs typeface="DecoType Naskh Variants" pitchFamily="2" charset="-78"/>
              </a:rPr>
              <a:t> </a:t>
            </a:r>
            <a:endParaRPr lang="ar-SA" sz="1400" dirty="0" smtClean="0">
              <a:solidFill>
                <a:srgbClr val="17375E"/>
              </a:solidFill>
              <a:cs typeface="DecoType Naskh Variants" pitchFamily="2" charset="-78"/>
            </a:endParaRPr>
          </a:p>
          <a:p>
            <a:r>
              <a:rPr lang="ar-SA" sz="3600" dirty="0" smtClean="0">
                <a:solidFill>
                  <a:srgbClr val="17375E"/>
                </a:solidFill>
                <a:cs typeface="DecoType Naskh Variants" pitchFamily="2" charset="-78"/>
              </a:rPr>
              <a:t>والقياس </a:t>
            </a:r>
            <a:r>
              <a:rPr lang="ar-SA" sz="3600" dirty="0" smtClean="0">
                <a:solidFill>
                  <a:srgbClr val="17375E"/>
                </a:solidFill>
                <a:cs typeface="DecoType Naskh Variants" pitchFamily="2" charset="-78"/>
              </a:rPr>
              <a:t>هنا يعد من أهم أدوات الحصول على البيانات اللازمة للتقييم ويأخذ أوجه متعددة تشمل </a:t>
            </a:r>
            <a:r>
              <a:rPr lang="ar-SA" sz="3600" dirty="0" smtClean="0">
                <a:solidFill>
                  <a:srgbClr val="17375E"/>
                </a:solidFill>
                <a:cs typeface="DecoType Naskh Variants" pitchFamily="2" charset="-78"/>
              </a:rPr>
              <a:t>إحصاءات واستطلاعات </a:t>
            </a:r>
            <a:r>
              <a:rPr lang="ar-SA" sz="3600" dirty="0" smtClean="0">
                <a:solidFill>
                  <a:srgbClr val="17375E"/>
                </a:solidFill>
                <a:cs typeface="DecoType Naskh Variants" pitchFamily="2" charset="-78"/>
              </a:rPr>
              <a:t>الرأي وقياسات فنية وغيرها</a:t>
            </a:r>
            <a:r>
              <a:rPr lang="ar-SA" sz="3600" dirty="0" smtClean="0">
                <a:solidFill>
                  <a:srgbClr val="17375E"/>
                </a:solidFill>
                <a:cs typeface="DecoType Naskh Variants" pitchFamily="2" charset="-78"/>
              </a:rPr>
              <a:t>.</a:t>
            </a:r>
          </a:p>
          <a:p>
            <a:endParaRPr lang="ar-SA" dirty="0" smtClean="0">
              <a:solidFill>
                <a:srgbClr val="17375E"/>
              </a:solidFill>
              <a:cs typeface="DecoType Naskh Variants" pitchFamily="2" charset="-78"/>
            </a:endParaRPr>
          </a:p>
          <a:p>
            <a:r>
              <a:rPr lang="ar-SA" sz="3600" dirty="0" smtClean="0">
                <a:solidFill>
                  <a:srgbClr val="17375E"/>
                </a:solidFill>
                <a:cs typeface="DecoType Naskh Variants" pitchFamily="2" charset="-78"/>
              </a:rPr>
              <a:t> وبناءً على نتائج عملية المراجعة يتم تقييم الإنجازات أو النشاطات ودرجة تحقيق الأهداف ويتم وفق ذلك تحديد </a:t>
            </a:r>
            <a:r>
              <a:rPr lang="ar-SA" sz="3600" dirty="0" smtClean="0">
                <a:solidFill>
                  <a:srgbClr val="17375E"/>
                </a:solidFill>
                <a:cs typeface="DecoType Naskh Variants" pitchFamily="2" charset="-78"/>
              </a:rPr>
              <a:t>التوجهات  </a:t>
            </a:r>
            <a:r>
              <a:rPr lang="ar-SA" sz="3600" dirty="0" smtClean="0">
                <a:solidFill>
                  <a:srgbClr val="17375E"/>
                </a:solidFill>
                <a:cs typeface="DecoType Naskh Variants" pitchFamily="2" charset="-78"/>
              </a:rPr>
              <a:t>والإجراءات المستقبلية.  </a:t>
            </a:r>
            <a:endParaRPr lang="ar-SA" sz="3600" dirty="0" smtClean="0">
              <a:solidFill>
                <a:srgbClr val="17375E"/>
              </a:solidFill>
              <a:cs typeface="DecoType Naskh Variants" pitchFamily="2" charset="-78"/>
            </a:endParaRPr>
          </a:p>
        </p:txBody>
      </p:sp>
      <p:pic>
        <p:nvPicPr>
          <p:cNvPr id="6" name="Picture 10" descr="http://japanologie.arts.kuleuven.be/lab/sites/japanologie.arts.kuleuven.be.ijcm13/files/uploads/inline_images/glossy_3d_blue_arrow_left.png">
            <a:hlinkClick r:id="" action="ppaction://hlinkshowjump?jump=nextslide"/>
          </p:cNvPr>
          <p:cNvPicPr>
            <a:picLocks noChangeAspect="1" noChangeArrowheads="1"/>
          </p:cNvPicPr>
          <p:nvPr/>
        </p:nvPicPr>
        <p:blipFill>
          <a:blip r:embed="rId2"/>
          <a:srcRect/>
          <a:stretch>
            <a:fillRect/>
          </a:stretch>
        </p:blipFill>
        <p:spPr bwMode="auto">
          <a:xfrm>
            <a:off x="0" y="5791200"/>
            <a:ext cx="1066800" cy="1066800"/>
          </a:xfrm>
          <a:prstGeom prst="rect">
            <a:avLst/>
          </a:prstGeom>
          <a:noFill/>
        </p:spPr>
      </p:pic>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11" name="مربع نص 10"/>
          <p:cNvSpPr txBox="1"/>
          <p:nvPr/>
        </p:nvSpPr>
        <p:spPr>
          <a:xfrm>
            <a:off x="0" y="277535"/>
            <a:ext cx="9144000" cy="5970865"/>
          </a:xfrm>
          <a:prstGeom prst="rect">
            <a:avLst/>
          </a:prstGeom>
          <a:noFill/>
        </p:spPr>
        <p:txBody>
          <a:bodyPr wrap="square" rtlCol="1">
            <a:spAutoFit/>
          </a:bodyPr>
          <a:lstStyle/>
          <a:p>
            <a:pPr algn="just"/>
            <a:r>
              <a:rPr lang="ar-SA" sz="4000" dirty="0" smtClean="0">
                <a:solidFill>
                  <a:srgbClr val="17375E"/>
                </a:solidFill>
                <a:cs typeface="DecoType Naskh Variants" pitchFamily="2" charset="-78"/>
              </a:rPr>
              <a:t>آلية  </a:t>
            </a:r>
            <a:r>
              <a:rPr lang="ar-SA" sz="4000" dirty="0" err="1" smtClean="0">
                <a:solidFill>
                  <a:srgbClr val="17375E"/>
                </a:solidFill>
                <a:cs typeface="DecoType Naskh Variants" pitchFamily="2" charset="-78"/>
              </a:rPr>
              <a:t>ديمنج</a:t>
            </a:r>
            <a:r>
              <a:rPr lang="ar-SA" sz="4000" dirty="0" smtClean="0">
                <a:solidFill>
                  <a:srgbClr val="17375E"/>
                </a:solidFill>
                <a:cs typeface="DecoType Naskh Variants" pitchFamily="2" charset="-78"/>
              </a:rPr>
              <a:t> للتحسين المستمر  </a:t>
            </a:r>
            <a:r>
              <a:rPr lang="en-US" sz="4000" dirty="0" smtClean="0">
                <a:solidFill>
                  <a:schemeClr val="accent3">
                    <a:lumMod val="75000"/>
                  </a:schemeClr>
                </a:solidFill>
                <a:cs typeface="DecoType Naskh Variants" pitchFamily="2" charset="-78"/>
              </a:rPr>
              <a:t>P</a:t>
            </a:r>
            <a:r>
              <a:rPr lang="en-US" sz="4000" dirty="0" smtClean="0">
                <a:solidFill>
                  <a:schemeClr val="accent6">
                    <a:lumMod val="75000"/>
                  </a:schemeClr>
                </a:solidFill>
                <a:cs typeface="DecoType Naskh Variants" pitchFamily="2" charset="-78"/>
              </a:rPr>
              <a:t>D</a:t>
            </a:r>
            <a:r>
              <a:rPr lang="en-US" sz="4000" dirty="0" smtClean="0">
                <a:solidFill>
                  <a:schemeClr val="tx2">
                    <a:lumMod val="60000"/>
                    <a:lumOff val="40000"/>
                  </a:schemeClr>
                </a:solidFill>
                <a:cs typeface="DecoType Naskh Variants" pitchFamily="2" charset="-78"/>
              </a:rPr>
              <a:t>C</a:t>
            </a:r>
            <a:r>
              <a:rPr lang="en-US" sz="4000" dirty="0" smtClean="0">
                <a:solidFill>
                  <a:schemeClr val="bg1">
                    <a:lumMod val="50000"/>
                  </a:schemeClr>
                </a:solidFill>
                <a:cs typeface="DecoType Naskh Variants" pitchFamily="2" charset="-78"/>
              </a:rPr>
              <a:t>A</a:t>
            </a:r>
          </a:p>
          <a:p>
            <a:r>
              <a:rPr lang="ar-SA" dirty="0" smtClean="0"/>
              <a:t/>
            </a:r>
            <a:br>
              <a:rPr lang="ar-SA" dirty="0" smtClean="0"/>
            </a:br>
            <a:r>
              <a:rPr lang="ar-SA" dirty="0" smtClean="0"/>
              <a:t> </a:t>
            </a:r>
            <a:r>
              <a:rPr lang="ar-SA" sz="3600" dirty="0" smtClean="0">
                <a:solidFill>
                  <a:srgbClr val="17375E"/>
                </a:solidFill>
                <a:cs typeface="DecoType Naskh Variants" pitchFamily="2" charset="-78"/>
              </a:rPr>
              <a:t>وتكتمل دورة التحسين المستمر بالقيام فعلاً بعمل تحسينات من خلال الإجراءات التصحيحية الضرورية وتلك اللازمة </a:t>
            </a:r>
            <a:r>
              <a:rPr lang="ar-SA" sz="3600" dirty="0" smtClean="0">
                <a:solidFill>
                  <a:srgbClr val="17375E"/>
                </a:solidFill>
                <a:cs typeface="DecoType Naskh Variants" pitchFamily="2" charset="-78"/>
              </a:rPr>
              <a:t>للمحافظة  </a:t>
            </a:r>
            <a:r>
              <a:rPr lang="ar-SA" sz="3600" dirty="0" smtClean="0">
                <a:solidFill>
                  <a:srgbClr val="17375E"/>
                </a:solidFill>
                <a:cs typeface="DecoType Naskh Variants" pitchFamily="2" charset="-78"/>
              </a:rPr>
              <a:t>على الأداء ورفعه إلى مستويات جديدة، وهذه الخطوة </a:t>
            </a:r>
            <a:r>
              <a:rPr lang="ar-SA" sz="3600" dirty="0" smtClean="0">
                <a:solidFill>
                  <a:srgbClr val="17375E"/>
                </a:solidFill>
                <a:cs typeface="DecoType Naskh Variants" pitchFamily="2" charset="-78"/>
              </a:rPr>
              <a:t>تسمى </a:t>
            </a:r>
            <a:r>
              <a:rPr lang="ar-SA" sz="3600" dirty="0" smtClean="0">
                <a:solidFill>
                  <a:schemeClr val="bg1">
                    <a:lumMod val="50000"/>
                  </a:schemeClr>
                </a:solidFill>
                <a:cs typeface="DecoType Naskh Variants" pitchFamily="2" charset="-78"/>
              </a:rPr>
              <a:t>عملية حسّن </a:t>
            </a:r>
            <a:r>
              <a:rPr lang="en-US" sz="3600" dirty="0" smtClean="0">
                <a:solidFill>
                  <a:schemeClr val="bg1">
                    <a:lumMod val="50000"/>
                  </a:schemeClr>
                </a:solidFill>
                <a:cs typeface="DecoType Naskh Variants" pitchFamily="2" charset="-78"/>
              </a:rPr>
              <a:t>act</a:t>
            </a:r>
            <a:r>
              <a:rPr lang="en-US" sz="3600" dirty="0" smtClean="0">
                <a:solidFill>
                  <a:srgbClr val="17375E"/>
                </a:solidFill>
                <a:cs typeface="DecoType Naskh Variants" pitchFamily="2" charset="-78"/>
              </a:rPr>
              <a:t> </a:t>
            </a:r>
            <a:r>
              <a:rPr lang="ar-SA" sz="3600" dirty="0" smtClean="0">
                <a:solidFill>
                  <a:srgbClr val="17375E"/>
                </a:solidFill>
                <a:cs typeface="DecoType Naskh Variants" pitchFamily="2" charset="-78"/>
              </a:rPr>
              <a:t> </a:t>
            </a:r>
            <a:r>
              <a:rPr lang="ar-SA" sz="3600" dirty="0" smtClean="0">
                <a:solidFill>
                  <a:srgbClr val="17375E"/>
                </a:solidFill>
                <a:cs typeface="DecoType Naskh Variants" pitchFamily="2" charset="-78"/>
              </a:rPr>
              <a:t>ومن الطبيعي أن لا يقتصر التحسين على خطط </a:t>
            </a:r>
            <a:r>
              <a:rPr lang="ar-SA" sz="3600" dirty="0" smtClean="0">
                <a:solidFill>
                  <a:srgbClr val="17375E"/>
                </a:solidFill>
                <a:cs typeface="DecoType Naskh Variants" pitchFamily="2" charset="-78"/>
              </a:rPr>
              <a:t>وآليات </a:t>
            </a:r>
            <a:r>
              <a:rPr lang="ar-SA" sz="3600" dirty="0" smtClean="0">
                <a:solidFill>
                  <a:srgbClr val="17375E"/>
                </a:solidFill>
                <a:cs typeface="DecoType Naskh Variants" pitchFamily="2" charset="-78"/>
              </a:rPr>
              <a:t>العمل والأهداف التي تم تحديدها في الخطوة الأولى "</a:t>
            </a:r>
            <a:r>
              <a:rPr lang="ar-SA" sz="3600" dirty="0" smtClean="0">
                <a:solidFill>
                  <a:schemeClr val="accent3">
                    <a:lumMod val="75000"/>
                  </a:schemeClr>
                </a:solidFill>
                <a:cs typeface="DecoType Naskh Variants" pitchFamily="2" charset="-78"/>
              </a:rPr>
              <a:t>خطط</a:t>
            </a:r>
            <a:r>
              <a:rPr lang="ar-SA" sz="3600" dirty="0" smtClean="0">
                <a:solidFill>
                  <a:srgbClr val="17375E"/>
                </a:solidFill>
                <a:cs typeface="DecoType Naskh Variants" pitchFamily="2" charset="-78"/>
              </a:rPr>
              <a:t>" بل يتعاداه الى تحسين طرق "</a:t>
            </a:r>
            <a:r>
              <a:rPr lang="ar-SA" sz="3600" dirty="0" smtClean="0">
                <a:solidFill>
                  <a:schemeClr val="accent6">
                    <a:lumMod val="75000"/>
                  </a:schemeClr>
                </a:solidFill>
                <a:cs typeface="DecoType Naskh Variants" pitchFamily="2" charset="-78"/>
              </a:rPr>
              <a:t>تنفيذ</a:t>
            </a:r>
            <a:r>
              <a:rPr lang="ar-SA" sz="3600" dirty="0" smtClean="0">
                <a:solidFill>
                  <a:srgbClr val="17375E"/>
                </a:solidFill>
                <a:cs typeface="DecoType Naskh Variants" pitchFamily="2" charset="-78"/>
              </a:rPr>
              <a:t>" الخطط والآليات، </a:t>
            </a:r>
            <a:r>
              <a:rPr lang="ar-SA" sz="3600" dirty="0" smtClean="0">
                <a:solidFill>
                  <a:srgbClr val="17375E"/>
                </a:solidFill>
                <a:cs typeface="DecoType Naskh Variants" pitchFamily="2" charset="-78"/>
              </a:rPr>
              <a:t>وكذلك </a:t>
            </a:r>
            <a:r>
              <a:rPr lang="ar-SA" sz="3600" dirty="0" smtClean="0">
                <a:solidFill>
                  <a:srgbClr val="17375E"/>
                </a:solidFill>
                <a:cs typeface="DecoType Naskh Variants" pitchFamily="2" charset="-78"/>
              </a:rPr>
              <a:t>تحسين اسلوب المراجعة </a:t>
            </a:r>
            <a:r>
              <a:rPr lang="ar-SA" sz="3600" dirty="0" smtClean="0">
                <a:solidFill>
                  <a:srgbClr val="17375E"/>
                </a:solidFill>
                <a:cs typeface="DecoType Naskh Variants" pitchFamily="2" charset="-78"/>
              </a:rPr>
              <a:t>والقياس </a:t>
            </a:r>
            <a:r>
              <a:rPr lang="ar-SA" sz="3600" dirty="0" smtClean="0">
                <a:solidFill>
                  <a:srgbClr val="17375E"/>
                </a:solidFill>
                <a:cs typeface="DecoType Naskh Variants" pitchFamily="2" charset="-78"/>
              </a:rPr>
              <a:t>" </a:t>
            </a:r>
            <a:r>
              <a:rPr lang="ar-SA" sz="3600" dirty="0" smtClean="0">
                <a:solidFill>
                  <a:schemeClr val="tx2">
                    <a:lumMod val="60000"/>
                    <a:lumOff val="40000"/>
                  </a:schemeClr>
                </a:solidFill>
                <a:cs typeface="DecoType Naskh Variants" pitchFamily="2" charset="-78"/>
              </a:rPr>
              <a:t>افحص</a:t>
            </a:r>
            <a:r>
              <a:rPr lang="ar-SA" sz="3600" dirty="0" smtClean="0">
                <a:solidFill>
                  <a:srgbClr val="17375E"/>
                </a:solidFill>
                <a:cs typeface="DecoType Naskh Variants" pitchFamily="2" charset="-78"/>
              </a:rPr>
              <a:t> "</a:t>
            </a:r>
            <a:r>
              <a:rPr lang="ar-SA" sz="3600" dirty="0" smtClean="0">
                <a:solidFill>
                  <a:srgbClr val="17375E"/>
                </a:solidFill>
                <a:cs typeface="DecoType Naskh Variants" pitchFamily="2" charset="-78"/>
              </a:rPr>
              <a:t>. </a:t>
            </a:r>
            <a:endParaRPr lang="ar-SA" sz="3600" dirty="0" smtClean="0">
              <a:solidFill>
                <a:srgbClr val="17375E"/>
              </a:solidFill>
              <a:cs typeface="DecoType Naskh Variants" pitchFamily="2" charset="-78"/>
            </a:endParaRPr>
          </a:p>
          <a:p>
            <a:r>
              <a:rPr lang="ar-SA" sz="3600" dirty="0" smtClean="0">
                <a:solidFill>
                  <a:srgbClr val="17375E"/>
                </a:solidFill>
                <a:cs typeface="DecoType Naskh Variants" pitchFamily="2" charset="-78"/>
              </a:rPr>
              <a:t>إن إدخال التحسينات الناتجة عن عملية المراجعة والتقييم تحتاج للتخطيط والتنفيذ مجدداً، وهذا يعني أن العمل في هذه </a:t>
            </a:r>
            <a:r>
              <a:rPr lang="ar-SA" sz="3600" dirty="0" smtClean="0">
                <a:solidFill>
                  <a:srgbClr val="17375E"/>
                </a:solidFill>
                <a:cs typeface="DecoType Naskh Variants" pitchFamily="2" charset="-78"/>
              </a:rPr>
              <a:t>الخطوات  </a:t>
            </a:r>
            <a:r>
              <a:rPr lang="ar-SA" sz="3600" dirty="0" smtClean="0">
                <a:solidFill>
                  <a:srgbClr val="17375E"/>
                </a:solidFill>
                <a:cs typeface="DecoType Naskh Variants" pitchFamily="2" charset="-78"/>
              </a:rPr>
              <a:t>هو عمل حَلَقي متواصل لا يقف عند مستوى معين. </a:t>
            </a:r>
            <a:endParaRPr lang="ar-SA" sz="3600" dirty="0" smtClean="0">
              <a:solidFill>
                <a:srgbClr val="17375E"/>
              </a:solidFill>
              <a:cs typeface="DecoType Naskh Variants" pitchFamily="2" charset="-78"/>
            </a:endParaRPr>
          </a:p>
        </p:txBody>
      </p:sp>
      <p:pic>
        <p:nvPicPr>
          <p:cNvPr id="6" name="Picture 10" descr="http://japanologie.arts.kuleuven.be/lab/sites/japanologie.arts.kuleuven.be.ijcm13/files/uploads/inline_images/glossy_3d_blue_arrow_left.png">
            <a:hlinkClick r:id="" action="ppaction://hlinkshowjump?jump=nextslide"/>
          </p:cNvPr>
          <p:cNvPicPr>
            <a:picLocks noChangeAspect="1" noChangeArrowheads="1"/>
          </p:cNvPicPr>
          <p:nvPr/>
        </p:nvPicPr>
        <p:blipFill>
          <a:blip r:embed="rId2"/>
          <a:srcRect/>
          <a:stretch>
            <a:fillRect/>
          </a:stretch>
        </p:blipFill>
        <p:spPr bwMode="auto">
          <a:xfrm>
            <a:off x="0" y="5562600"/>
            <a:ext cx="1295400" cy="1295400"/>
          </a:xfrm>
          <a:prstGeom prst="rect">
            <a:avLst/>
          </a:prstGeom>
          <a:noFill/>
        </p:spPr>
      </p:pic>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152400"/>
            <a:ext cx="9144000" cy="2400657"/>
          </a:xfrm>
          <a:prstGeom prst="rect">
            <a:avLst/>
          </a:prstGeom>
          <a:noFill/>
        </p:spPr>
        <p:txBody>
          <a:bodyPr wrap="square" rtlCol="1">
            <a:spAutoFit/>
          </a:bodyPr>
          <a:lstStyle/>
          <a:p>
            <a:pPr algn="ctr"/>
            <a:r>
              <a:rPr lang="ar-SA" sz="5000" dirty="0" smtClean="0">
                <a:solidFill>
                  <a:srgbClr val="17375E"/>
                </a:solidFill>
                <a:latin typeface="Gabriola" pitchFamily="82" charset="0"/>
                <a:cs typeface="DecoType Naskh Variants" pitchFamily="2" charset="-78"/>
              </a:rPr>
              <a:t>حلقة </a:t>
            </a:r>
            <a:r>
              <a:rPr lang="ar-SA" sz="5000" dirty="0" err="1" smtClean="0">
                <a:solidFill>
                  <a:srgbClr val="17375E"/>
                </a:solidFill>
                <a:latin typeface="Gabriola" pitchFamily="82" charset="0"/>
                <a:cs typeface="DecoType Naskh Variants" pitchFamily="2" charset="-78"/>
              </a:rPr>
              <a:t>دمنج</a:t>
            </a:r>
            <a:endParaRPr lang="ar-SA" sz="5000" dirty="0" smtClean="0">
              <a:solidFill>
                <a:srgbClr val="17375E"/>
              </a:solidFill>
              <a:latin typeface="Gabriola" pitchFamily="82" charset="0"/>
              <a:cs typeface="DecoType Naskh Variants" pitchFamily="2" charset="-78"/>
            </a:endParaRPr>
          </a:p>
          <a:p>
            <a:pPr algn="ctr"/>
            <a:r>
              <a:rPr lang="en-US" sz="5000" dirty="0" smtClean="0">
                <a:solidFill>
                  <a:srgbClr val="17375E"/>
                </a:solidFill>
                <a:latin typeface="Gabriola" pitchFamily="82" charset="0"/>
                <a:cs typeface="DecoType Naskh Variants" pitchFamily="2" charset="-78"/>
              </a:rPr>
              <a:t>Deming Cycle (Wheel)</a:t>
            </a:r>
            <a:endParaRPr lang="ar-SA" sz="5000" dirty="0" smtClean="0">
              <a:solidFill>
                <a:srgbClr val="17375E"/>
              </a:solidFill>
              <a:latin typeface="Gabriola" pitchFamily="82" charset="0"/>
              <a:cs typeface="DecoType Naskh Variants" pitchFamily="2" charset="-78"/>
            </a:endParaRPr>
          </a:p>
          <a:p>
            <a:pPr algn="ctr"/>
            <a:r>
              <a:rPr lang="en-US" sz="5000" dirty="0" smtClean="0">
                <a:solidFill>
                  <a:srgbClr val="17375E"/>
                </a:solidFill>
                <a:latin typeface="Gabriola" pitchFamily="82" charset="0"/>
                <a:cs typeface="DecoType Naskh Variants" pitchFamily="2" charset="-78"/>
              </a:rPr>
              <a:t>PDCA Cycle</a:t>
            </a:r>
          </a:p>
        </p:txBody>
      </p:sp>
      <p:pic>
        <p:nvPicPr>
          <p:cNvPr id="1026" name="Picture 2" descr="http://image.slidesharecdn.com/random-140715161728-phpapp01/95/-49-638.jpg?cb=1405441136"/>
          <p:cNvPicPr>
            <a:picLocks noChangeAspect="1" noChangeArrowheads="1"/>
          </p:cNvPicPr>
          <p:nvPr/>
        </p:nvPicPr>
        <p:blipFill>
          <a:blip r:embed="rId2" cstate="print"/>
          <a:srcRect/>
          <a:stretch>
            <a:fillRect/>
          </a:stretch>
        </p:blipFill>
        <p:spPr bwMode="auto">
          <a:xfrm>
            <a:off x="3560562" y="2552342"/>
            <a:ext cx="4821438" cy="3619858"/>
          </a:xfrm>
          <a:prstGeom prst="rect">
            <a:avLst/>
          </a:prstGeom>
          <a:noFill/>
        </p:spPr>
      </p:pic>
      <p:pic>
        <p:nvPicPr>
          <p:cNvPr id="1032" name="Picture 8" descr="https://b7ea0896-a-62cb3a1a-s-sites.googlegroups.com/site/drmohama/experts/Walter%20Shewhart.jpg?attachauth=ANoY7cr2zRi2MQc8mPRImawqCyZEEw8PW36ufZrHMBBlXNTVdFjyYggBwOqYkjmmyMyXd4Gq9Yh92vIgUR-Joo0_gaOMCtbiMb0EJ3Oqc8UT2t2OohGQJ4beQjg08Gq6oeYL--Ro4V-cPQAie2j_oxPY-YlsXseLAxnw0oOJLlIa4Yv6K4Q2MKACBl4VqW0OqgFa404MsYJjdEvjTtP0S-dbw-lqw5P8c_5d5oGoSctf5praqc7P9mA%3D&amp;attredirects=0"/>
          <p:cNvPicPr>
            <a:picLocks noChangeAspect="1" noChangeArrowheads="1"/>
          </p:cNvPicPr>
          <p:nvPr/>
        </p:nvPicPr>
        <p:blipFill>
          <a:blip r:embed="rId3"/>
          <a:srcRect/>
          <a:stretch>
            <a:fillRect/>
          </a:stretch>
        </p:blipFill>
        <p:spPr bwMode="auto">
          <a:xfrm>
            <a:off x="1374812" y="3657600"/>
            <a:ext cx="1749388" cy="2365754"/>
          </a:xfrm>
          <a:prstGeom prst="rect">
            <a:avLst/>
          </a:prstGeom>
          <a:noFill/>
        </p:spPr>
      </p:pic>
      <p:pic>
        <p:nvPicPr>
          <p:cNvPr id="10" name="Picture 8" descr="http://keytothecity.co.uk/images/back-button.png">
            <a:hlinkClick r:id="rId4" action="ppaction://hlinksldjump"/>
          </p:cNvPr>
          <p:cNvPicPr>
            <a:picLocks noChangeAspect="1" noChangeArrowheads="1"/>
          </p:cNvPicPr>
          <p:nvPr/>
        </p:nvPicPr>
        <p:blipFill>
          <a:blip r:embed="rId5"/>
          <a:srcRect/>
          <a:stretch>
            <a:fillRect/>
          </a:stretch>
        </p:blipFill>
        <p:spPr bwMode="auto">
          <a:xfrm flipH="1">
            <a:off x="0" y="5410200"/>
            <a:ext cx="1447800" cy="1447800"/>
          </a:xfrm>
          <a:prstGeom prst="rect">
            <a:avLst/>
          </a:prstGeom>
          <a:noFill/>
        </p:spPr>
      </p:pic>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2286000"/>
            <a:ext cx="9144000" cy="1323439"/>
          </a:xfrm>
          <a:prstGeom prst="rect">
            <a:avLst/>
          </a:prstGeom>
          <a:noFill/>
        </p:spPr>
        <p:txBody>
          <a:bodyPr wrap="square" rtlCol="1">
            <a:spAutoFit/>
          </a:bodyPr>
          <a:lstStyle/>
          <a:p>
            <a:pPr algn="ctr"/>
            <a:r>
              <a:rPr lang="ar-SA" sz="8000" dirty="0" smtClean="0">
                <a:solidFill>
                  <a:srgbClr val="17375E"/>
                </a:solidFill>
                <a:cs typeface="DecoType Naskh Variants" pitchFamily="2" charset="-78"/>
              </a:rPr>
              <a:t>إدارة الجودة الشاملة</a:t>
            </a:r>
          </a:p>
        </p:txBody>
      </p:sp>
      <p:sp>
        <p:nvSpPr>
          <p:cNvPr id="5" name="مربع نص 4"/>
          <p:cNvSpPr txBox="1"/>
          <p:nvPr/>
        </p:nvSpPr>
        <p:spPr>
          <a:xfrm>
            <a:off x="0" y="3761839"/>
            <a:ext cx="9144000" cy="1015663"/>
          </a:xfrm>
          <a:prstGeom prst="rect">
            <a:avLst/>
          </a:prstGeom>
          <a:noFill/>
        </p:spPr>
        <p:txBody>
          <a:bodyPr wrap="square" rtlCol="1">
            <a:spAutoFit/>
          </a:bodyPr>
          <a:lstStyle/>
          <a:p>
            <a:pPr algn="ctr" rtl="0"/>
            <a:r>
              <a:rPr lang="en-US" sz="6000" i="1" dirty="0" smtClean="0">
                <a:solidFill>
                  <a:srgbClr val="17375E"/>
                </a:solidFill>
                <a:latin typeface="Gabriola" pitchFamily="82" charset="0"/>
              </a:rPr>
              <a:t>Total Quality Management (TQM)</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1143000"/>
            <a:ext cx="8458199" cy="4708981"/>
          </a:xfrm>
          <a:prstGeom prst="rect">
            <a:avLst/>
          </a:prstGeom>
          <a:noFill/>
        </p:spPr>
        <p:txBody>
          <a:bodyPr wrap="square" rtlCol="1">
            <a:spAutoFit/>
          </a:bodyPr>
          <a:lstStyle/>
          <a:p>
            <a:pPr algn="ctr"/>
            <a:r>
              <a:rPr lang="ar-SA" sz="6000" dirty="0" smtClean="0">
                <a:solidFill>
                  <a:srgbClr val="17375E"/>
                </a:solidFill>
                <a:cs typeface="DecoType Naskh Variants" pitchFamily="2" charset="-78"/>
              </a:rPr>
              <a:t>المحتوى</a:t>
            </a:r>
            <a:endParaRPr lang="ar-SA" sz="4000" dirty="0" smtClean="0">
              <a:solidFill>
                <a:srgbClr val="17375E"/>
              </a:solidFill>
              <a:cs typeface="DecoType Naskh Variants" pitchFamily="2" charset="-78"/>
            </a:endParaRPr>
          </a:p>
          <a:p>
            <a:endParaRPr lang="ar-SA" sz="4000" dirty="0" smtClean="0">
              <a:solidFill>
                <a:srgbClr val="17375E"/>
              </a:solidFill>
              <a:cs typeface="DecoType Naskh Variants" pitchFamily="2" charset="-78"/>
            </a:endParaRPr>
          </a:p>
          <a:p>
            <a:r>
              <a:rPr lang="ar-SA" sz="4000" dirty="0" smtClean="0">
                <a:solidFill>
                  <a:srgbClr val="17375E"/>
                </a:solidFill>
                <a:cs typeface="DecoType Naskh Variants" pitchFamily="2" charset="-78"/>
              </a:rPr>
              <a:t>	</a:t>
            </a:r>
            <a:r>
              <a:rPr lang="ar-SA" sz="4000" dirty="0" smtClean="0">
                <a:solidFill>
                  <a:srgbClr val="17375E"/>
                </a:solidFill>
                <a:cs typeface="DecoType Naskh Variants" pitchFamily="2" charset="-78"/>
                <a:hlinkClick r:id="rId2" action="ppaction://hlinksldjump"/>
              </a:rPr>
              <a:t>مفاهيم أساسية في إدارة الجودة الشاملة</a:t>
            </a:r>
            <a:endParaRPr lang="ar-SA" sz="4000" dirty="0" smtClean="0">
              <a:solidFill>
                <a:srgbClr val="17375E"/>
              </a:solidFill>
              <a:cs typeface="DecoType Naskh Variants" pitchFamily="2" charset="-78"/>
            </a:endParaRPr>
          </a:p>
          <a:p>
            <a:r>
              <a:rPr lang="ar-SA" sz="4000" dirty="0" smtClean="0">
                <a:solidFill>
                  <a:srgbClr val="17375E"/>
                </a:solidFill>
                <a:cs typeface="DecoType Naskh Variants" pitchFamily="2" charset="-78"/>
              </a:rPr>
              <a:t>	</a:t>
            </a:r>
            <a:r>
              <a:rPr lang="ar-SA" sz="4000" dirty="0" smtClean="0">
                <a:solidFill>
                  <a:srgbClr val="17375E"/>
                </a:solidFill>
                <a:cs typeface="DecoType Naskh Variants" pitchFamily="2" charset="-78"/>
                <a:hlinkClick r:id="rId3" action="ppaction://hlinksldjump"/>
              </a:rPr>
              <a:t>توقعات المستفيدين من المنتجات من الخدمات</a:t>
            </a:r>
            <a:endParaRPr lang="ar-SA" sz="4000" dirty="0" smtClean="0">
              <a:solidFill>
                <a:srgbClr val="17375E"/>
              </a:solidFill>
              <a:cs typeface="DecoType Naskh Variants" pitchFamily="2" charset="-78"/>
            </a:endParaRPr>
          </a:p>
          <a:p>
            <a:r>
              <a:rPr lang="ar-SA" sz="4000" dirty="0" smtClean="0">
                <a:solidFill>
                  <a:srgbClr val="17375E"/>
                </a:solidFill>
                <a:cs typeface="DecoType Naskh Variants" pitchFamily="2" charset="-78"/>
              </a:rPr>
              <a:t>	</a:t>
            </a:r>
            <a:r>
              <a:rPr lang="ar-SA" sz="4000" dirty="0" smtClean="0">
                <a:solidFill>
                  <a:srgbClr val="17375E"/>
                </a:solidFill>
                <a:cs typeface="DecoType Naskh Variants" pitchFamily="2" charset="-78"/>
                <a:hlinkClick r:id="rId4" action="ppaction://hlinksldjump"/>
              </a:rPr>
              <a:t>مفاهيم أساسية في الجودة</a:t>
            </a:r>
            <a:endParaRPr lang="ar-SA" sz="4000" dirty="0" smtClean="0">
              <a:solidFill>
                <a:srgbClr val="17375E"/>
              </a:solidFill>
              <a:cs typeface="DecoType Naskh Variants" pitchFamily="2" charset="-78"/>
            </a:endParaRPr>
          </a:p>
          <a:p>
            <a:r>
              <a:rPr lang="ar-SA" sz="4000" dirty="0" smtClean="0">
                <a:solidFill>
                  <a:srgbClr val="17375E"/>
                </a:solidFill>
                <a:cs typeface="DecoType Naskh Variants" pitchFamily="2" charset="-78"/>
                <a:hlinkClick r:id="rId5" action="ppaction://hlinksldjump"/>
              </a:rPr>
              <a:t>إدارة الجودة الشاملة</a:t>
            </a:r>
            <a:endParaRPr lang="ar-SA" sz="4000" dirty="0" smtClean="0">
              <a:solidFill>
                <a:srgbClr val="17375E"/>
              </a:solidFill>
              <a:cs typeface="DecoType Naskh Variants" pitchFamily="2" charset="-78"/>
            </a:endParaRPr>
          </a:p>
          <a:p>
            <a:r>
              <a:rPr lang="ar-SA" sz="4000" dirty="0" smtClean="0">
                <a:solidFill>
                  <a:srgbClr val="17375E"/>
                </a:solidFill>
                <a:cs typeface="DecoType Naskh Variants" pitchFamily="2" charset="-78"/>
              </a:rPr>
              <a:t>	</a:t>
            </a:r>
            <a:r>
              <a:rPr lang="ar-SA" sz="3600" dirty="0" smtClean="0">
                <a:solidFill>
                  <a:srgbClr val="17375E"/>
                </a:solidFill>
                <a:cs typeface="DecoType Naskh Variants" pitchFamily="2" charset="-78"/>
                <a:hlinkClick r:id="rId6" action="ppaction://hlinksldjump"/>
              </a:rPr>
              <a:t>ملامح إدارة الجودة الشاملة</a:t>
            </a:r>
            <a:endParaRPr lang="ar-SA" sz="3600" dirty="0" smtClean="0">
              <a:solidFill>
                <a:srgbClr val="17375E"/>
              </a:solidFill>
              <a:cs typeface="DecoType Naskh Variants" pitchFamily="2" charset="-78"/>
            </a:endParaRPr>
          </a:p>
        </p:txBody>
      </p:sp>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1828800"/>
            <a:ext cx="9144000" cy="3139321"/>
          </a:xfrm>
          <a:prstGeom prst="rect">
            <a:avLst/>
          </a:prstGeom>
          <a:noFill/>
        </p:spPr>
        <p:txBody>
          <a:bodyPr wrap="square" rtlCol="1">
            <a:spAutoFit/>
          </a:bodyPr>
          <a:lstStyle/>
          <a:p>
            <a:pPr algn="just"/>
            <a:r>
              <a:rPr lang="ar-SA" sz="6600" dirty="0" smtClean="0">
                <a:solidFill>
                  <a:srgbClr val="17375E"/>
                </a:solidFill>
                <a:cs typeface="DecoType Naskh Variants" pitchFamily="2" charset="-78"/>
              </a:rPr>
              <a:t>هي أداء العمل بشكل صحيح من المرة الأولى، مع الاعتماد على تقييم المستفيد لمعرفة مدى تحسن الأداء.</a:t>
            </a:r>
          </a:p>
        </p:txBody>
      </p:sp>
      <p:sp>
        <p:nvSpPr>
          <p:cNvPr id="5" name="مربع نص 4"/>
          <p:cNvSpPr txBox="1"/>
          <p:nvPr/>
        </p:nvSpPr>
        <p:spPr>
          <a:xfrm>
            <a:off x="0" y="0"/>
            <a:ext cx="9144000" cy="1323439"/>
          </a:xfrm>
          <a:prstGeom prst="rect">
            <a:avLst/>
          </a:prstGeom>
          <a:noFill/>
        </p:spPr>
        <p:txBody>
          <a:bodyPr wrap="square" rtlCol="1">
            <a:spAutoFit/>
          </a:bodyPr>
          <a:lstStyle/>
          <a:p>
            <a:r>
              <a:rPr lang="ar-SA" sz="8000" dirty="0" smtClean="0">
                <a:solidFill>
                  <a:srgbClr val="90B6E4"/>
                </a:solidFill>
                <a:cs typeface="DecoType Naskh Variants" pitchFamily="2" charset="-78"/>
              </a:rPr>
              <a:t>إدارة الجودة الشاملة </a:t>
            </a:r>
            <a:r>
              <a:rPr lang="ar-SA" sz="8000" dirty="0" smtClean="0">
                <a:solidFill>
                  <a:srgbClr val="C00000"/>
                </a:solidFill>
                <a:cs typeface="DecoType Naskh Variants" pitchFamily="2" charset="-78"/>
              </a:rPr>
              <a:t>(1)</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1371600"/>
            <a:ext cx="9144000" cy="5170646"/>
          </a:xfrm>
          <a:prstGeom prst="rect">
            <a:avLst/>
          </a:prstGeom>
          <a:noFill/>
        </p:spPr>
        <p:txBody>
          <a:bodyPr wrap="square" rtlCol="1">
            <a:spAutoFit/>
          </a:bodyPr>
          <a:lstStyle/>
          <a:p>
            <a:pPr algn="just"/>
            <a:r>
              <a:rPr lang="ar-SA" sz="6600" dirty="0" smtClean="0">
                <a:solidFill>
                  <a:srgbClr val="17375E"/>
                </a:solidFill>
                <a:cs typeface="DecoType Naskh Variants" pitchFamily="2" charset="-78"/>
              </a:rPr>
              <a:t>هي شكل تعاوني لأداء الأعمال يعتمد على القدرات المشتركة لكل من الإدارة والعاملين، بهدف التحسين المستمر في الجودة والإنتاجية وذلك من خلال فِرق العمل  (جوزيف جابلونكسي)</a:t>
            </a:r>
          </a:p>
        </p:txBody>
      </p:sp>
      <p:sp>
        <p:nvSpPr>
          <p:cNvPr id="5" name="مربع نص 4"/>
          <p:cNvSpPr txBox="1"/>
          <p:nvPr/>
        </p:nvSpPr>
        <p:spPr>
          <a:xfrm>
            <a:off x="0" y="0"/>
            <a:ext cx="9144000" cy="1323439"/>
          </a:xfrm>
          <a:prstGeom prst="rect">
            <a:avLst/>
          </a:prstGeom>
          <a:noFill/>
        </p:spPr>
        <p:txBody>
          <a:bodyPr wrap="square" rtlCol="1">
            <a:spAutoFit/>
          </a:bodyPr>
          <a:lstStyle/>
          <a:p>
            <a:r>
              <a:rPr lang="ar-SA" sz="8000" dirty="0" smtClean="0">
                <a:solidFill>
                  <a:srgbClr val="90B6E4"/>
                </a:solidFill>
                <a:cs typeface="DecoType Naskh Variants" pitchFamily="2" charset="-78"/>
              </a:rPr>
              <a:t>إدارة الجودة الشاملة </a:t>
            </a:r>
            <a:r>
              <a:rPr lang="ar-SA" sz="8000" dirty="0" smtClean="0">
                <a:solidFill>
                  <a:srgbClr val="C00000"/>
                </a:solidFill>
                <a:cs typeface="DecoType Naskh Variants" pitchFamily="2" charset="-78"/>
              </a:rPr>
              <a:t>(2)</a:t>
            </a:r>
            <a:endParaRPr lang="ar-SA" sz="8000" dirty="0" smtClean="0">
              <a:solidFill>
                <a:srgbClr val="90B6E4"/>
              </a:solidFill>
              <a:cs typeface="DecoType Naskh Variants" pitchFamily="2" charset="-78"/>
            </a:endParaRPr>
          </a:p>
        </p:txBody>
      </p:sp>
      <p:pic>
        <p:nvPicPr>
          <p:cNvPr id="1026" name="Picture 2" descr="Implementing TQM: Competing in the Nineties Through Total Quality Management / Edition 2"/>
          <p:cNvPicPr>
            <a:picLocks noChangeAspect="1" noChangeArrowheads="1"/>
          </p:cNvPicPr>
          <p:nvPr/>
        </p:nvPicPr>
        <p:blipFill>
          <a:blip r:embed="rId2"/>
          <a:srcRect/>
          <a:stretch>
            <a:fillRect/>
          </a:stretch>
        </p:blipFill>
        <p:spPr bwMode="auto">
          <a:xfrm>
            <a:off x="0" y="0"/>
            <a:ext cx="838200" cy="1257300"/>
          </a:xfrm>
          <a:prstGeom prst="rect">
            <a:avLst/>
          </a:prstGeom>
          <a:noFill/>
        </p:spPr>
      </p:pic>
      <p:pic>
        <p:nvPicPr>
          <p:cNvPr id="7" name="Picture 10" descr="http://japanologie.arts.kuleuven.be/lab/sites/japanologie.arts.kuleuven.be.ijcm13/files/uploads/inline_images/glossy_3d_blue_arrow_left.png">
            <a:hlinkClick r:id="rId3" action="ppaction://hlinksldjump"/>
          </p:cNvPr>
          <p:cNvPicPr>
            <a:picLocks noChangeAspect="1" noChangeArrowheads="1"/>
          </p:cNvPicPr>
          <p:nvPr/>
        </p:nvPicPr>
        <p:blipFill>
          <a:blip r:embed="rId4"/>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2667000"/>
            <a:ext cx="9144000" cy="2123658"/>
          </a:xfrm>
          <a:prstGeom prst="rect">
            <a:avLst/>
          </a:prstGeom>
          <a:noFill/>
        </p:spPr>
        <p:txBody>
          <a:bodyPr wrap="square" rtlCol="1">
            <a:spAutoFit/>
          </a:bodyPr>
          <a:lstStyle/>
          <a:p>
            <a:pPr algn="just"/>
            <a:r>
              <a:rPr lang="ar-SA" sz="6600" dirty="0" smtClean="0">
                <a:solidFill>
                  <a:srgbClr val="17375E"/>
                </a:solidFill>
                <a:cs typeface="DecoType Naskh Variants" pitchFamily="2" charset="-78"/>
              </a:rPr>
              <a:t>هي عمل الأشياء بالطريقة الصحيحة من المرة الأولى.</a:t>
            </a:r>
          </a:p>
        </p:txBody>
      </p:sp>
      <p:sp>
        <p:nvSpPr>
          <p:cNvPr id="5" name="مربع نص 4"/>
          <p:cNvSpPr txBox="1"/>
          <p:nvPr/>
        </p:nvSpPr>
        <p:spPr>
          <a:xfrm>
            <a:off x="0" y="0"/>
            <a:ext cx="9144000" cy="1323439"/>
          </a:xfrm>
          <a:prstGeom prst="rect">
            <a:avLst/>
          </a:prstGeom>
          <a:noFill/>
        </p:spPr>
        <p:txBody>
          <a:bodyPr wrap="square" rtlCol="1">
            <a:spAutoFit/>
          </a:bodyPr>
          <a:lstStyle/>
          <a:p>
            <a:r>
              <a:rPr lang="ar-SA" sz="8000" dirty="0" smtClean="0">
                <a:solidFill>
                  <a:srgbClr val="90B6E4"/>
                </a:solidFill>
                <a:cs typeface="DecoType Naskh Variants" pitchFamily="2" charset="-78"/>
              </a:rPr>
              <a:t>إدارة الجودة الشاملة </a:t>
            </a:r>
            <a:r>
              <a:rPr lang="ar-SA" sz="8000" dirty="0" smtClean="0">
                <a:solidFill>
                  <a:srgbClr val="C00000"/>
                </a:solidFill>
                <a:cs typeface="DecoType Naskh Variants" pitchFamily="2" charset="-78"/>
              </a:rPr>
              <a:t>(3)</a:t>
            </a:r>
            <a:endParaRPr lang="ar-SA" sz="8000" dirty="0" smtClean="0">
              <a:solidFill>
                <a:srgbClr val="90B6E4"/>
              </a:solidFill>
              <a:cs typeface="DecoType Naskh Variants" pitchFamily="2" charset="-78"/>
            </a:endParaRP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3200400"/>
            <a:ext cx="9144000" cy="3139321"/>
          </a:xfrm>
          <a:prstGeom prst="rect">
            <a:avLst/>
          </a:prstGeom>
          <a:noFill/>
        </p:spPr>
        <p:txBody>
          <a:bodyPr wrap="square" rtlCol="1">
            <a:spAutoFit/>
          </a:bodyPr>
          <a:lstStyle/>
          <a:p>
            <a:pPr algn="just"/>
            <a:r>
              <a:rPr lang="ar-SA" sz="6600" dirty="0" smtClean="0">
                <a:solidFill>
                  <a:srgbClr val="17375E"/>
                </a:solidFill>
                <a:cs typeface="DecoType Naskh Variants" pitchFamily="2" charset="-78"/>
              </a:rPr>
              <a:t> إدارة : </a:t>
            </a:r>
            <a:r>
              <a:rPr lang="ar-SA" sz="6600" dirty="0" smtClean="0">
                <a:solidFill>
                  <a:srgbClr val="8E0000"/>
                </a:solidFill>
                <a:cs typeface="DecoType Naskh Variants" pitchFamily="2" charset="-78"/>
              </a:rPr>
              <a:t>هي </a:t>
            </a:r>
            <a:r>
              <a:rPr lang="ar-SA" sz="6600" dirty="0" smtClean="0">
                <a:solidFill>
                  <a:srgbClr val="17375E"/>
                </a:solidFill>
                <a:cs typeface="DecoType Naskh Variants" pitchFamily="2" charset="-78"/>
              </a:rPr>
              <a:t>التطوير والمحافظة على إمكانية المؤسسة على تحسين الجودة بشكل مستمر؛ </a:t>
            </a:r>
          </a:p>
        </p:txBody>
      </p:sp>
      <p:sp>
        <p:nvSpPr>
          <p:cNvPr id="5" name="مربع نص 4"/>
          <p:cNvSpPr txBox="1"/>
          <p:nvPr/>
        </p:nvSpPr>
        <p:spPr>
          <a:xfrm>
            <a:off x="0" y="0"/>
            <a:ext cx="9144000" cy="1323439"/>
          </a:xfrm>
          <a:prstGeom prst="rect">
            <a:avLst/>
          </a:prstGeom>
          <a:noFill/>
        </p:spPr>
        <p:txBody>
          <a:bodyPr wrap="square" rtlCol="1">
            <a:spAutoFit/>
          </a:bodyPr>
          <a:lstStyle/>
          <a:p>
            <a:r>
              <a:rPr lang="ar-SA" sz="8000" dirty="0" smtClean="0">
                <a:solidFill>
                  <a:srgbClr val="90B6E4"/>
                </a:solidFill>
                <a:cs typeface="DecoType Naskh Variants" pitchFamily="2" charset="-78"/>
              </a:rPr>
              <a:t>إدارة الجودة الشاملة </a:t>
            </a:r>
            <a:r>
              <a:rPr lang="ar-SA" sz="8000" dirty="0" smtClean="0">
                <a:solidFill>
                  <a:srgbClr val="C00000"/>
                </a:solidFill>
                <a:cs typeface="DecoType Naskh Variants" pitchFamily="2" charset="-78"/>
              </a:rPr>
              <a:t>(4)</a:t>
            </a:r>
            <a:endParaRPr lang="ar-SA" sz="8000" dirty="0" smtClean="0">
              <a:solidFill>
                <a:srgbClr val="90B6E4"/>
              </a:solidFill>
              <a:cs typeface="DecoType Naskh Variants" pitchFamily="2" charset="-78"/>
            </a:endParaRPr>
          </a:p>
        </p:txBody>
      </p:sp>
      <p:pic>
        <p:nvPicPr>
          <p:cNvPr id="55298" name="Picture 2" descr="https://upload.wikimedia.org/wikipedia/commons/thumb/a/a7/Cohen_Headshot2015.jpg/220px-Cohen_Headshot2015.jpg"/>
          <p:cNvPicPr>
            <a:picLocks noChangeAspect="1" noChangeArrowheads="1"/>
          </p:cNvPicPr>
          <p:nvPr/>
        </p:nvPicPr>
        <p:blipFill>
          <a:blip r:embed="rId2"/>
          <a:srcRect/>
          <a:stretch>
            <a:fillRect/>
          </a:stretch>
        </p:blipFill>
        <p:spPr bwMode="auto">
          <a:xfrm>
            <a:off x="0" y="0"/>
            <a:ext cx="1422400" cy="2133600"/>
          </a:xfrm>
          <a:prstGeom prst="rect">
            <a:avLst/>
          </a:prstGeom>
          <a:noFill/>
        </p:spPr>
      </p:pic>
      <p:sp>
        <p:nvSpPr>
          <p:cNvPr id="7" name="مربع نص 6"/>
          <p:cNvSpPr txBox="1"/>
          <p:nvPr/>
        </p:nvSpPr>
        <p:spPr>
          <a:xfrm>
            <a:off x="-63" y="2133600"/>
            <a:ext cx="1378646" cy="523220"/>
          </a:xfrm>
          <a:prstGeom prst="rect">
            <a:avLst/>
          </a:prstGeom>
          <a:noFill/>
        </p:spPr>
        <p:txBody>
          <a:bodyPr wrap="none" rtlCol="1">
            <a:spAutoFit/>
          </a:bodyPr>
          <a:lstStyle/>
          <a:p>
            <a:pPr algn="ctr"/>
            <a:r>
              <a:rPr lang="en-US" sz="1400" dirty="0" smtClean="0"/>
              <a:t>Steven A. Cohen</a:t>
            </a:r>
            <a:endParaRPr lang="ar-SA" sz="1400" dirty="0" smtClean="0"/>
          </a:p>
          <a:p>
            <a:pPr algn="ctr"/>
            <a:r>
              <a:rPr lang="ar-SA" sz="1400" dirty="0" smtClean="0"/>
              <a:t>1993</a:t>
            </a:r>
            <a:endParaRPr lang="en-US" sz="1400" dirty="0" smtClean="0"/>
          </a:p>
        </p:txBody>
      </p:sp>
      <p:pic>
        <p:nvPicPr>
          <p:cNvPr id="55300" name="Picture 4" descr="Total Quality Management in Government: A Practical Guide for the...  (ExLib)"/>
          <p:cNvPicPr>
            <a:picLocks noChangeAspect="1" noChangeArrowheads="1"/>
          </p:cNvPicPr>
          <p:nvPr/>
        </p:nvPicPr>
        <p:blipFill>
          <a:blip r:embed="rId3"/>
          <a:srcRect/>
          <a:stretch>
            <a:fillRect/>
          </a:stretch>
        </p:blipFill>
        <p:spPr bwMode="auto">
          <a:xfrm>
            <a:off x="1447800" y="0"/>
            <a:ext cx="1488706" cy="2209800"/>
          </a:xfrm>
          <a:prstGeom prst="rect">
            <a:avLst/>
          </a:prstGeom>
          <a:noFill/>
        </p:spPr>
      </p:pic>
      <p:pic>
        <p:nvPicPr>
          <p:cNvPr id="9" name="Picture 10" descr="http://japanologie.arts.kuleuven.be/lab/sites/japanologie.arts.kuleuven.be.ijcm13/files/uploads/inline_images/glossy_3d_blue_arrow_left.png">
            <a:hlinkClick r:id="rId4" action="ppaction://hlinksldjump"/>
          </p:cNvPr>
          <p:cNvPicPr>
            <a:picLocks noChangeAspect="1" noChangeArrowheads="1"/>
          </p:cNvPicPr>
          <p:nvPr/>
        </p:nvPicPr>
        <p:blipFill>
          <a:blip r:embed="rId5"/>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1676400"/>
            <a:ext cx="9144000" cy="2123658"/>
          </a:xfrm>
          <a:prstGeom prst="rect">
            <a:avLst/>
          </a:prstGeom>
          <a:noFill/>
        </p:spPr>
        <p:txBody>
          <a:bodyPr wrap="square" rtlCol="1">
            <a:spAutoFit/>
          </a:bodyPr>
          <a:lstStyle/>
          <a:p>
            <a:pPr algn="just"/>
            <a:r>
              <a:rPr lang="ar-SA" sz="6600" dirty="0" smtClean="0">
                <a:solidFill>
                  <a:srgbClr val="17375E"/>
                </a:solidFill>
                <a:cs typeface="DecoType Naskh Variants" pitchFamily="2" charset="-78"/>
              </a:rPr>
              <a:t> </a:t>
            </a:r>
          </a:p>
          <a:p>
            <a:pPr algn="just"/>
            <a:r>
              <a:rPr lang="ar-SA" sz="6600" dirty="0" smtClean="0">
                <a:solidFill>
                  <a:srgbClr val="17375E"/>
                </a:solidFill>
                <a:cs typeface="DecoType Naskh Variants" pitchFamily="2" charset="-78"/>
              </a:rPr>
              <a:t>لجودة :</a:t>
            </a:r>
            <a:r>
              <a:rPr lang="ar-SA" sz="6600" dirty="0" smtClean="0">
                <a:solidFill>
                  <a:srgbClr val="8E0000"/>
                </a:solidFill>
                <a:cs typeface="DecoType Naskh Variants" pitchFamily="2" charset="-78"/>
              </a:rPr>
              <a:t> هي </a:t>
            </a:r>
            <a:r>
              <a:rPr lang="ar-SA" sz="6600" dirty="0" smtClean="0">
                <a:solidFill>
                  <a:srgbClr val="17375E"/>
                </a:solidFill>
                <a:cs typeface="DecoType Naskh Variants" pitchFamily="2" charset="-78"/>
              </a:rPr>
              <a:t>الوفاء بمتطلبات المستفيد؛</a:t>
            </a:r>
          </a:p>
        </p:txBody>
      </p:sp>
      <p:sp>
        <p:nvSpPr>
          <p:cNvPr id="5" name="مربع نص 4"/>
          <p:cNvSpPr txBox="1"/>
          <p:nvPr/>
        </p:nvSpPr>
        <p:spPr>
          <a:xfrm>
            <a:off x="0" y="0"/>
            <a:ext cx="9144000" cy="1323439"/>
          </a:xfrm>
          <a:prstGeom prst="rect">
            <a:avLst/>
          </a:prstGeom>
          <a:noFill/>
        </p:spPr>
        <p:txBody>
          <a:bodyPr wrap="square" rtlCol="1">
            <a:spAutoFit/>
          </a:bodyPr>
          <a:lstStyle/>
          <a:p>
            <a:r>
              <a:rPr lang="ar-SA" sz="8000" dirty="0" smtClean="0">
                <a:solidFill>
                  <a:srgbClr val="90B6E4"/>
                </a:solidFill>
                <a:cs typeface="DecoType Naskh Variants" pitchFamily="2" charset="-78"/>
              </a:rPr>
              <a:t>إدارة الجودة الشاملة </a:t>
            </a:r>
            <a:r>
              <a:rPr lang="ar-SA" sz="8000" dirty="0" smtClean="0">
                <a:solidFill>
                  <a:srgbClr val="FF6D6D"/>
                </a:solidFill>
                <a:cs typeface="DecoType Naskh Variants" pitchFamily="2" charset="-78"/>
              </a:rPr>
              <a:t>(4)</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1447800"/>
            <a:ext cx="9144000" cy="5170646"/>
          </a:xfrm>
          <a:prstGeom prst="rect">
            <a:avLst/>
          </a:prstGeom>
          <a:noFill/>
        </p:spPr>
        <p:txBody>
          <a:bodyPr wrap="square" rtlCol="1">
            <a:spAutoFit/>
          </a:bodyPr>
          <a:lstStyle/>
          <a:p>
            <a:pPr algn="just"/>
            <a:r>
              <a:rPr lang="ar-SA" sz="6600" dirty="0" smtClean="0">
                <a:solidFill>
                  <a:srgbClr val="17375E"/>
                </a:solidFill>
                <a:cs typeface="DecoType Naskh Variants" pitchFamily="2" charset="-78"/>
              </a:rPr>
              <a:t>شاملة : </a:t>
            </a:r>
            <a:r>
              <a:rPr lang="ar-SA" sz="6600" dirty="0" smtClean="0">
                <a:solidFill>
                  <a:srgbClr val="8E0000"/>
                </a:solidFill>
                <a:cs typeface="DecoType Naskh Variants" pitchFamily="2" charset="-78"/>
              </a:rPr>
              <a:t>هي</a:t>
            </a:r>
            <a:r>
              <a:rPr lang="ar-SA" sz="6600" dirty="0" smtClean="0">
                <a:solidFill>
                  <a:srgbClr val="17375E"/>
                </a:solidFill>
                <a:cs typeface="DecoType Naskh Variants" pitchFamily="2" charset="-78"/>
              </a:rPr>
              <a:t> تطبيق مبدأ البحث عن الجودة في أي مظهر من مظاهر العمل بدأً من التعرف على إحتياجات المستفيد وإنتهاءً بتقييم مإذا كان المستفيد راضياً عن المنتجات أو الخدمات المقدمة له.</a:t>
            </a:r>
          </a:p>
        </p:txBody>
      </p:sp>
      <p:sp>
        <p:nvSpPr>
          <p:cNvPr id="5" name="مربع نص 4"/>
          <p:cNvSpPr txBox="1"/>
          <p:nvPr/>
        </p:nvSpPr>
        <p:spPr>
          <a:xfrm>
            <a:off x="0" y="0"/>
            <a:ext cx="9144000" cy="1323439"/>
          </a:xfrm>
          <a:prstGeom prst="rect">
            <a:avLst/>
          </a:prstGeom>
          <a:noFill/>
        </p:spPr>
        <p:txBody>
          <a:bodyPr wrap="square" rtlCol="1">
            <a:spAutoFit/>
          </a:bodyPr>
          <a:lstStyle/>
          <a:p>
            <a:r>
              <a:rPr lang="ar-SA" sz="8000" dirty="0" smtClean="0">
                <a:solidFill>
                  <a:srgbClr val="90B6E4"/>
                </a:solidFill>
                <a:cs typeface="DecoType Naskh Variants" pitchFamily="2" charset="-78"/>
              </a:rPr>
              <a:t>إدارة الجودة الشاملة </a:t>
            </a:r>
            <a:r>
              <a:rPr lang="ar-SA" sz="8000" dirty="0" smtClean="0">
                <a:solidFill>
                  <a:srgbClr val="FF6D6D"/>
                </a:solidFill>
                <a:cs typeface="DecoType Naskh Variants" pitchFamily="2" charset="-78"/>
              </a:rPr>
              <a:t>(4)</a:t>
            </a:r>
            <a:endParaRPr lang="ar-SA" sz="8000" dirty="0" smtClean="0">
              <a:solidFill>
                <a:srgbClr val="90B6E4"/>
              </a:solidFill>
              <a:cs typeface="DecoType Naskh Variants" pitchFamily="2" charset="-78"/>
            </a:endParaRP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3200400"/>
            <a:ext cx="9144000" cy="2123658"/>
          </a:xfrm>
          <a:prstGeom prst="rect">
            <a:avLst/>
          </a:prstGeom>
          <a:noFill/>
        </p:spPr>
        <p:txBody>
          <a:bodyPr wrap="square" rtlCol="1">
            <a:spAutoFit/>
          </a:bodyPr>
          <a:lstStyle/>
          <a:p>
            <a:pPr algn="just"/>
            <a:r>
              <a:rPr lang="ar-SA" sz="6600" dirty="0" smtClean="0">
                <a:solidFill>
                  <a:srgbClr val="17375E"/>
                </a:solidFill>
                <a:cs typeface="DecoType Naskh Variants" pitchFamily="2" charset="-78"/>
              </a:rPr>
              <a:t> </a:t>
            </a:r>
            <a:r>
              <a:rPr lang="ar-SA" sz="6600" dirty="0" smtClean="0">
                <a:solidFill>
                  <a:srgbClr val="8E0000"/>
                </a:solidFill>
                <a:cs typeface="DecoType Naskh Variants" pitchFamily="2" charset="-78"/>
              </a:rPr>
              <a:t>هي</a:t>
            </a:r>
            <a:r>
              <a:rPr lang="ar-SA" sz="6600" dirty="0" smtClean="0">
                <a:solidFill>
                  <a:srgbClr val="17375E"/>
                </a:solidFill>
                <a:cs typeface="DecoType Naskh Variants" pitchFamily="2" charset="-78"/>
              </a:rPr>
              <a:t> التطوير المستمر للجودة والإنتاجية والكفاءة.</a:t>
            </a:r>
          </a:p>
        </p:txBody>
      </p:sp>
      <p:sp>
        <p:nvSpPr>
          <p:cNvPr id="5" name="مربع نص 4"/>
          <p:cNvSpPr txBox="1"/>
          <p:nvPr/>
        </p:nvSpPr>
        <p:spPr>
          <a:xfrm>
            <a:off x="0" y="0"/>
            <a:ext cx="9144000" cy="1323439"/>
          </a:xfrm>
          <a:prstGeom prst="rect">
            <a:avLst/>
          </a:prstGeom>
          <a:noFill/>
        </p:spPr>
        <p:txBody>
          <a:bodyPr wrap="square" rtlCol="1">
            <a:spAutoFit/>
          </a:bodyPr>
          <a:lstStyle/>
          <a:p>
            <a:r>
              <a:rPr lang="ar-SA" sz="8000" dirty="0" smtClean="0">
                <a:solidFill>
                  <a:srgbClr val="90B6E4"/>
                </a:solidFill>
                <a:cs typeface="DecoType Naskh Variants" pitchFamily="2" charset="-78"/>
              </a:rPr>
              <a:t>إدارة الجودة الشاملة </a:t>
            </a:r>
            <a:r>
              <a:rPr lang="ar-SA" sz="8000" dirty="0" smtClean="0">
                <a:solidFill>
                  <a:srgbClr val="C00000"/>
                </a:solidFill>
                <a:cs typeface="DecoType Naskh Variants" pitchFamily="2" charset="-78"/>
              </a:rPr>
              <a:t>(5)</a:t>
            </a:r>
            <a:endParaRPr lang="ar-SA" sz="8000" dirty="0" smtClean="0">
              <a:solidFill>
                <a:srgbClr val="90B6E4"/>
              </a:solidFill>
              <a:cs typeface="DecoType Naskh Variants" pitchFamily="2" charset="-78"/>
            </a:endParaRP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1458754"/>
            <a:ext cx="9144000" cy="5170646"/>
          </a:xfrm>
          <a:prstGeom prst="rect">
            <a:avLst/>
          </a:prstGeom>
          <a:noFill/>
        </p:spPr>
        <p:txBody>
          <a:bodyPr wrap="square" rtlCol="1">
            <a:spAutoFit/>
          </a:bodyPr>
          <a:lstStyle/>
          <a:p>
            <a:pPr algn="just"/>
            <a:r>
              <a:rPr lang="ar-SA" sz="6600" dirty="0" smtClean="0">
                <a:solidFill>
                  <a:srgbClr val="8E0000"/>
                </a:solidFill>
                <a:cs typeface="DecoType Naskh Variants" pitchFamily="2" charset="-78"/>
              </a:rPr>
              <a:t> هي </a:t>
            </a:r>
            <a:r>
              <a:rPr lang="ar-SA" sz="6600" dirty="0" smtClean="0">
                <a:solidFill>
                  <a:srgbClr val="17375E"/>
                </a:solidFill>
                <a:cs typeface="DecoType Naskh Variants" pitchFamily="2" charset="-78"/>
              </a:rPr>
              <a:t>تطوير وتحسين الإجراءات لإنجاز  العمليات، ابتداءً من الموارد وانتهاءً بالمستفيد بحيث يمكن إلغاء الإجراءات غير الضرورية أو المكررة التي لا تضيف أي فائدة للمستفيد.</a:t>
            </a:r>
          </a:p>
        </p:txBody>
      </p:sp>
      <p:sp>
        <p:nvSpPr>
          <p:cNvPr id="5" name="مربع نص 4"/>
          <p:cNvSpPr txBox="1"/>
          <p:nvPr/>
        </p:nvSpPr>
        <p:spPr>
          <a:xfrm>
            <a:off x="0" y="0"/>
            <a:ext cx="9144000" cy="1323439"/>
          </a:xfrm>
          <a:prstGeom prst="rect">
            <a:avLst/>
          </a:prstGeom>
          <a:noFill/>
        </p:spPr>
        <p:txBody>
          <a:bodyPr wrap="square" rtlCol="1">
            <a:spAutoFit/>
          </a:bodyPr>
          <a:lstStyle/>
          <a:p>
            <a:r>
              <a:rPr lang="ar-SA" sz="8000" dirty="0" smtClean="0">
                <a:solidFill>
                  <a:srgbClr val="90B6E4"/>
                </a:solidFill>
                <a:cs typeface="DecoType Naskh Variants" pitchFamily="2" charset="-78"/>
              </a:rPr>
              <a:t>إدارة الجودة الشاملة </a:t>
            </a:r>
            <a:r>
              <a:rPr lang="ar-SA" sz="8000" dirty="0" smtClean="0">
                <a:solidFill>
                  <a:srgbClr val="C00000"/>
                </a:solidFill>
                <a:cs typeface="DecoType Naskh Variants" pitchFamily="2" charset="-78"/>
              </a:rPr>
              <a:t>(6)</a:t>
            </a:r>
            <a:endParaRPr lang="ar-SA" sz="8000" dirty="0" smtClean="0">
              <a:solidFill>
                <a:srgbClr val="90B6E4"/>
              </a:solidFill>
              <a:cs typeface="DecoType Naskh Variants" pitchFamily="2" charset="-78"/>
            </a:endParaRP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1458754"/>
            <a:ext cx="9144000" cy="4154984"/>
          </a:xfrm>
          <a:prstGeom prst="rect">
            <a:avLst/>
          </a:prstGeom>
          <a:noFill/>
        </p:spPr>
        <p:txBody>
          <a:bodyPr wrap="square" rtlCol="1">
            <a:spAutoFit/>
          </a:bodyPr>
          <a:lstStyle/>
          <a:p>
            <a:pPr algn="just"/>
            <a:r>
              <a:rPr lang="ar-SA" sz="6600" dirty="0" smtClean="0">
                <a:solidFill>
                  <a:srgbClr val="17375E"/>
                </a:solidFill>
                <a:cs typeface="DecoType Naskh Variants" pitchFamily="2" charset="-78"/>
              </a:rPr>
              <a:t> </a:t>
            </a:r>
            <a:r>
              <a:rPr lang="ar-SA" sz="6600" dirty="0" smtClean="0">
                <a:solidFill>
                  <a:srgbClr val="8E0000"/>
                </a:solidFill>
                <a:cs typeface="DecoType Naskh Variants" pitchFamily="2" charset="-78"/>
              </a:rPr>
              <a:t>هي</a:t>
            </a:r>
            <a:r>
              <a:rPr lang="ar-SA" sz="6600" dirty="0" smtClean="0">
                <a:solidFill>
                  <a:srgbClr val="17375E"/>
                </a:solidFill>
                <a:cs typeface="DecoType Naskh Variants" pitchFamily="2" charset="-78"/>
              </a:rPr>
              <a:t> التركيز القوي والثابت على احتياجات المستفيد ورضائه  عن طريق التطوير المستمر لنتائج العمليات النهائية لتحقق متطلبات المستفيد.</a:t>
            </a:r>
          </a:p>
        </p:txBody>
      </p:sp>
      <p:sp>
        <p:nvSpPr>
          <p:cNvPr id="5" name="مربع نص 4"/>
          <p:cNvSpPr txBox="1"/>
          <p:nvPr/>
        </p:nvSpPr>
        <p:spPr>
          <a:xfrm>
            <a:off x="0" y="0"/>
            <a:ext cx="9144000" cy="1323439"/>
          </a:xfrm>
          <a:prstGeom prst="rect">
            <a:avLst/>
          </a:prstGeom>
          <a:noFill/>
        </p:spPr>
        <p:txBody>
          <a:bodyPr wrap="square" rtlCol="1">
            <a:spAutoFit/>
          </a:bodyPr>
          <a:lstStyle/>
          <a:p>
            <a:r>
              <a:rPr lang="ar-SA" sz="8000" dirty="0" smtClean="0">
                <a:solidFill>
                  <a:srgbClr val="90B6E4"/>
                </a:solidFill>
                <a:cs typeface="DecoType Naskh Variants" pitchFamily="2" charset="-78"/>
              </a:rPr>
              <a:t>إدارة الجودة الشاملة </a:t>
            </a:r>
            <a:r>
              <a:rPr lang="ar-SA" sz="8000" dirty="0" smtClean="0">
                <a:solidFill>
                  <a:srgbClr val="C00000"/>
                </a:solidFill>
                <a:cs typeface="DecoType Naskh Variants" pitchFamily="2" charset="-78"/>
              </a:rPr>
              <a:t>(7)</a:t>
            </a:r>
            <a:endParaRPr lang="ar-SA" sz="8000" dirty="0" smtClean="0">
              <a:solidFill>
                <a:srgbClr val="90B6E4"/>
              </a:solidFill>
              <a:cs typeface="DecoType Naskh Variants" pitchFamily="2" charset="-78"/>
            </a:endParaRP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0" y="1828800"/>
            <a:ext cx="9144000" cy="4154984"/>
          </a:xfrm>
          <a:prstGeom prst="rect">
            <a:avLst/>
          </a:prstGeom>
          <a:noFill/>
        </p:spPr>
        <p:txBody>
          <a:bodyPr wrap="square" rtlCol="1">
            <a:spAutoFit/>
          </a:bodyPr>
          <a:lstStyle/>
          <a:p>
            <a:pPr algn="just"/>
            <a:r>
              <a:rPr lang="ar-SA" sz="6600" dirty="0" smtClean="0">
                <a:solidFill>
                  <a:srgbClr val="17375E"/>
                </a:solidFill>
                <a:cs typeface="DecoType Naskh Variants" pitchFamily="2" charset="-78"/>
              </a:rPr>
              <a:t>إذا جمع ما تم ذكره عن إدارة الجودة الشاملة فنرى أنه يحمل في طياته هدفاً مشتركاً وهو تحقيق رضا المستفيدين </a:t>
            </a:r>
            <a:r>
              <a:rPr lang="ar-SA" sz="6600" dirty="0" err="1" smtClean="0">
                <a:solidFill>
                  <a:srgbClr val="17375E"/>
                </a:solidFill>
                <a:cs typeface="DecoType Naskh Variants" pitchFamily="2" charset="-78"/>
              </a:rPr>
              <a:t>و</a:t>
            </a:r>
            <a:r>
              <a:rPr lang="ar-SA" sz="6600" dirty="0" smtClean="0">
                <a:solidFill>
                  <a:srgbClr val="17375E"/>
                </a:solidFill>
                <a:cs typeface="DecoType Naskh Variants" pitchFamily="2" charset="-78"/>
              </a:rPr>
              <a:t> تشترك </a:t>
            </a:r>
            <a:r>
              <a:rPr lang="ar-SA" sz="6600" dirty="0" err="1" smtClean="0">
                <a:solidFill>
                  <a:srgbClr val="17375E"/>
                </a:solidFill>
                <a:cs typeface="DecoType Naskh Variants" pitchFamily="2" charset="-78"/>
              </a:rPr>
              <a:t>بـ</a:t>
            </a:r>
            <a:r>
              <a:rPr lang="ar-SA" sz="6600" dirty="0" smtClean="0">
                <a:solidFill>
                  <a:srgbClr val="17375E"/>
                </a:solidFill>
                <a:cs typeface="DecoType Naskh Variants" pitchFamily="2" charset="-78"/>
              </a:rPr>
              <a:t> :</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1" y="1447800"/>
            <a:ext cx="9143999" cy="3631763"/>
          </a:xfrm>
          <a:prstGeom prst="rect">
            <a:avLst/>
          </a:prstGeom>
          <a:noFill/>
        </p:spPr>
        <p:txBody>
          <a:bodyPr wrap="square" rtlCol="1">
            <a:spAutoFit/>
          </a:bodyPr>
          <a:lstStyle/>
          <a:p>
            <a:pPr algn="ctr"/>
            <a:r>
              <a:rPr lang="ar-SA" sz="11500" dirty="0" smtClean="0">
                <a:solidFill>
                  <a:srgbClr val="17375E"/>
                </a:solidFill>
                <a:cs typeface="DecoType Naskh Variants" pitchFamily="2" charset="-78"/>
              </a:rPr>
              <a:t>مفاهيم أساسية في إدارة الجودة الشاملة</a:t>
            </a:r>
            <a:endParaRPr lang="en-US" sz="11500" b="1" dirty="0" smtClean="0"/>
          </a:p>
        </p:txBody>
      </p:sp>
      <p:sp>
        <p:nvSpPr>
          <p:cNvPr id="68610" name="AutoShape 2" descr="نتيجة بحث الصور عن ‪return Back‬‏"/>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sp>
        <p:nvSpPr>
          <p:cNvPr id="68612" name="AutoShape 4" descr="نتيجة بحث الصور عن ‪return Back‬‏"/>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68618"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2438400"/>
            <a:ext cx="9143999" cy="2308324"/>
          </a:xfrm>
          <a:prstGeom prst="rect">
            <a:avLst/>
          </a:prstGeom>
          <a:noFill/>
        </p:spPr>
        <p:txBody>
          <a:bodyPr wrap="square" rtlCol="1">
            <a:spAutoFit/>
          </a:bodyPr>
          <a:lstStyle/>
          <a:p>
            <a:pPr>
              <a:buFont typeface="Wingdings" pitchFamily="2" charset="2"/>
              <a:buChar char="v"/>
            </a:pPr>
            <a:r>
              <a:rPr lang="ar-SA" sz="4800" dirty="0" smtClean="0">
                <a:solidFill>
                  <a:srgbClr val="17375E"/>
                </a:solidFill>
                <a:cs typeface="DecoType Naskh Variants" pitchFamily="2" charset="-78"/>
              </a:rPr>
              <a:t>بالتحسين المستمر في التطوير لجني النتائج طويلة الأمد؛</a:t>
            </a:r>
          </a:p>
          <a:p>
            <a:pPr>
              <a:buFont typeface="Wingdings" pitchFamily="2" charset="2"/>
              <a:buChar char="v"/>
            </a:pPr>
            <a:r>
              <a:rPr lang="ar-SA" sz="4800" dirty="0" smtClean="0">
                <a:solidFill>
                  <a:srgbClr val="17375E"/>
                </a:solidFill>
                <a:cs typeface="DecoType Naskh Variants" pitchFamily="2" charset="-78"/>
              </a:rPr>
              <a:t>بالعمل الجماعي مع عدة أفراد بخبرات مختلفة؛</a:t>
            </a:r>
          </a:p>
          <a:p>
            <a:pPr>
              <a:buFont typeface="Wingdings" pitchFamily="2" charset="2"/>
              <a:buChar char="v"/>
            </a:pPr>
            <a:r>
              <a:rPr lang="ar-SA" sz="4800" dirty="0" smtClean="0">
                <a:solidFill>
                  <a:srgbClr val="17375E"/>
                </a:solidFill>
                <a:cs typeface="DecoType Naskh Variants" pitchFamily="2" charset="-78"/>
              </a:rPr>
              <a:t>بالمراجعة والاستجابة لمتطلبات المستفيدين.</a:t>
            </a:r>
          </a:p>
        </p:txBody>
      </p:sp>
      <p:sp>
        <p:nvSpPr>
          <p:cNvPr id="5" name="مربع نص 4"/>
          <p:cNvSpPr txBox="1"/>
          <p:nvPr/>
        </p:nvSpPr>
        <p:spPr>
          <a:xfrm>
            <a:off x="7239000" y="533400"/>
            <a:ext cx="1548822" cy="1107996"/>
          </a:xfrm>
          <a:prstGeom prst="rect">
            <a:avLst/>
          </a:prstGeom>
          <a:noFill/>
        </p:spPr>
        <p:txBody>
          <a:bodyPr wrap="none" rtlCol="1">
            <a:spAutoFit/>
          </a:bodyPr>
          <a:lstStyle/>
          <a:p>
            <a:r>
              <a:rPr lang="ar-SA" sz="6600" dirty="0" smtClean="0">
                <a:solidFill>
                  <a:srgbClr val="17375E"/>
                </a:solidFill>
                <a:cs typeface="DecoType Naskh Variants" pitchFamily="2" charset="-78"/>
              </a:rPr>
              <a:t>تشترك</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54114"/>
            <a:ext cx="9144000" cy="1323439"/>
          </a:xfrm>
          <a:prstGeom prst="rect">
            <a:avLst/>
          </a:prstGeom>
          <a:noFill/>
        </p:spPr>
        <p:txBody>
          <a:bodyPr wrap="square" rtlCol="1">
            <a:spAutoFit/>
          </a:bodyPr>
          <a:lstStyle/>
          <a:p>
            <a:r>
              <a:rPr lang="ar-SA" sz="8000" dirty="0" smtClean="0">
                <a:solidFill>
                  <a:srgbClr val="17375E"/>
                </a:solidFill>
                <a:cs typeface="DecoType Naskh Variants" pitchFamily="2" charset="-78"/>
              </a:rPr>
              <a:t>تعريف لإدارة الجودة الشاملة</a:t>
            </a:r>
          </a:p>
        </p:txBody>
      </p:sp>
      <p:sp>
        <p:nvSpPr>
          <p:cNvPr id="5" name="مربع نص 4"/>
          <p:cNvSpPr txBox="1"/>
          <p:nvPr/>
        </p:nvSpPr>
        <p:spPr>
          <a:xfrm>
            <a:off x="0" y="1120914"/>
            <a:ext cx="9144000" cy="707886"/>
          </a:xfrm>
          <a:prstGeom prst="rect">
            <a:avLst/>
          </a:prstGeom>
          <a:noFill/>
        </p:spPr>
        <p:txBody>
          <a:bodyPr wrap="square" rtlCol="1">
            <a:spAutoFit/>
          </a:bodyPr>
          <a:lstStyle/>
          <a:p>
            <a:pPr algn="l" rtl="0"/>
            <a:r>
              <a:rPr lang="en-US" sz="4000" i="1" dirty="0" smtClean="0">
                <a:solidFill>
                  <a:srgbClr val="17375E"/>
                </a:solidFill>
                <a:latin typeface="Gabriola" pitchFamily="82" charset="0"/>
              </a:rPr>
              <a:t>Total Quality Management (TQM)</a:t>
            </a:r>
          </a:p>
        </p:txBody>
      </p:sp>
      <p:sp>
        <p:nvSpPr>
          <p:cNvPr id="6" name="مربع نص 5"/>
          <p:cNvSpPr txBox="1"/>
          <p:nvPr/>
        </p:nvSpPr>
        <p:spPr>
          <a:xfrm>
            <a:off x="0" y="2057400"/>
            <a:ext cx="9144000" cy="4524315"/>
          </a:xfrm>
          <a:prstGeom prst="rect">
            <a:avLst/>
          </a:prstGeom>
          <a:noFill/>
        </p:spPr>
        <p:txBody>
          <a:bodyPr wrap="square" rtlCol="1">
            <a:spAutoFit/>
          </a:bodyPr>
          <a:lstStyle/>
          <a:p>
            <a:pPr algn="just"/>
            <a:r>
              <a:rPr lang="ar-SA" sz="4800" dirty="0" smtClean="0">
                <a:solidFill>
                  <a:srgbClr val="17375E"/>
                </a:solidFill>
                <a:cs typeface="DecoType Naskh Variants" pitchFamily="2" charset="-78"/>
              </a:rPr>
              <a:t>وبالتالي يمكننا تعريف إدارة الجودة الشاملة  على أنها مدخل شامل لتحسين الأداء والفعالية والوضع التنافسي لأي مؤسسة بشكل مستمر ،</a:t>
            </a:r>
          </a:p>
          <a:p>
            <a:pPr algn="just"/>
            <a:r>
              <a:rPr lang="ar-SA" sz="4800" dirty="0" smtClean="0">
                <a:solidFill>
                  <a:srgbClr val="17375E"/>
                </a:solidFill>
                <a:cs typeface="DecoType Naskh Variants" pitchFamily="2" charset="-78"/>
              </a:rPr>
              <a:t>من خلال تخطيط وإدارة وتحسين كل الأنشطة؛</a:t>
            </a:r>
          </a:p>
          <a:p>
            <a:pPr algn="just"/>
            <a:r>
              <a:rPr lang="ar-SA" sz="4800" dirty="0" smtClean="0">
                <a:solidFill>
                  <a:srgbClr val="17375E"/>
                </a:solidFill>
                <a:cs typeface="DecoType Naskh Variants" pitchFamily="2" charset="-78"/>
              </a:rPr>
              <a:t> وعبر إشراك جميع العاملين في المؤسسة وعلى كافة المستويات الإدارية لتحقيق الجودة.</a:t>
            </a:r>
          </a:p>
        </p:txBody>
      </p:sp>
      <p:pic>
        <p:nvPicPr>
          <p:cNvPr id="8" name="Picture 8" descr="http://keytothecity.co.uk/images/back-button.png">
            <a:hlinkClick r:id="rId2" action="ppaction://hlinksldjump"/>
          </p:cNvPr>
          <p:cNvPicPr>
            <a:picLocks noChangeAspect="1" noChangeArrowheads="1"/>
          </p:cNvPicPr>
          <p:nvPr/>
        </p:nvPicPr>
        <p:blipFill>
          <a:blip r:embed="rId3"/>
          <a:srcRect/>
          <a:stretch>
            <a:fillRect/>
          </a:stretch>
        </p:blipFill>
        <p:spPr bwMode="auto">
          <a:xfrm flipH="1">
            <a:off x="0" y="5410200"/>
            <a:ext cx="1447800" cy="1447800"/>
          </a:xfrm>
          <a:prstGeom prst="rect">
            <a:avLst/>
          </a:prstGeom>
          <a:noFill/>
        </p:spPr>
      </p:pic>
    </p:spTree>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2438400"/>
            <a:ext cx="9144000" cy="1569660"/>
          </a:xfrm>
          <a:prstGeom prst="rect">
            <a:avLst/>
          </a:prstGeom>
          <a:noFill/>
        </p:spPr>
        <p:txBody>
          <a:bodyPr wrap="square" rtlCol="1">
            <a:spAutoFit/>
          </a:bodyPr>
          <a:lstStyle/>
          <a:p>
            <a:pPr algn="ctr"/>
            <a:r>
              <a:rPr lang="ar-SA" sz="9600" dirty="0" smtClean="0">
                <a:solidFill>
                  <a:srgbClr val="17375E"/>
                </a:solidFill>
                <a:cs typeface="DecoType Naskh Variants" pitchFamily="2" charset="-78"/>
              </a:rPr>
              <a:t>ملامح إدارة الجودة الشاملة</a:t>
            </a:r>
          </a:p>
        </p:txBody>
      </p:sp>
      <p:pic>
        <p:nvPicPr>
          <p:cNvPr id="5"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1447800"/>
            <a:ext cx="9144000" cy="4524315"/>
          </a:xfrm>
          <a:prstGeom prst="rect">
            <a:avLst/>
          </a:prstGeom>
          <a:noFill/>
        </p:spPr>
        <p:txBody>
          <a:bodyPr wrap="square" rtlCol="1">
            <a:spAutoFit/>
          </a:bodyPr>
          <a:lstStyle/>
          <a:p>
            <a:r>
              <a:rPr lang="ar-SA" sz="4800" dirty="0" smtClean="0">
                <a:solidFill>
                  <a:srgbClr val="17375E"/>
                </a:solidFill>
                <a:cs typeface="DecoType Naskh Variants" pitchFamily="2" charset="-78"/>
              </a:rPr>
              <a:t>إن إدارة الجودة الشاملة :</a:t>
            </a:r>
          </a:p>
          <a:p>
            <a:pPr>
              <a:buFont typeface="Arial" pitchFamily="34" charset="0"/>
              <a:buChar char="•"/>
            </a:pPr>
            <a:r>
              <a:rPr lang="ar-SA" sz="4800" dirty="0" smtClean="0">
                <a:solidFill>
                  <a:srgbClr val="17375E"/>
                </a:solidFill>
                <a:cs typeface="DecoType Naskh Variants" pitchFamily="2" charset="-78"/>
              </a:rPr>
              <a:t>تشمل العمليات الإدارية وأنشطة المؤسسة؛</a:t>
            </a:r>
          </a:p>
          <a:p>
            <a:pPr>
              <a:buFont typeface="Arial" pitchFamily="34" charset="0"/>
              <a:buChar char="•"/>
            </a:pPr>
            <a:r>
              <a:rPr lang="ar-SA" sz="4800" dirty="0" smtClean="0">
                <a:solidFill>
                  <a:srgbClr val="17375E"/>
                </a:solidFill>
                <a:cs typeface="DecoType Naskh Variants" pitchFamily="2" charset="-78"/>
              </a:rPr>
              <a:t>تهدف إلى التحسين المستمر لجميع العمليات المؤثرة في الجودة في المؤسسة؛</a:t>
            </a:r>
          </a:p>
          <a:p>
            <a:pPr>
              <a:buFont typeface="Arial" pitchFamily="34" charset="0"/>
              <a:buChar char="•"/>
            </a:pPr>
            <a:r>
              <a:rPr lang="ar-SA" sz="4800" dirty="0" smtClean="0">
                <a:solidFill>
                  <a:srgbClr val="17375E"/>
                </a:solidFill>
                <a:cs typeface="DecoType Naskh Variants" pitchFamily="2" charset="-78"/>
              </a:rPr>
              <a:t>تنمي الرقابة الذاتية لدى العاملين والتحفيز الداخلي المبني على القيم بدلاً من الرقابة الخارجية؛</a:t>
            </a:r>
          </a:p>
        </p:txBody>
      </p:sp>
      <p:sp>
        <p:nvSpPr>
          <p:cNvPr id="5" name="مربع نص 4"/>
          <p:cNvSpPr txBox="1"/>
          <p:nvPr/>
        </p:nvSpPr>
        <p:spPr>
          <a:xfrm>
            <a:off x="0" y="0"/>
            <a:ext cx="9144000" cy="1323439"/>
          </a:xfrm>
          <a:prstGeom prst="rect">
            <a:avLst/>
          </a:prstGeom>
          <a:noFill/>
        </p:spPr>
        <p:txBody>
          <a:bodyPr wrap="square" rtlCol="1">
            <a:spAutoFit/>
          </a:bodyPr>
          <a:lstStyle/>
          <a:p>
            <a:r>
              <a:rPr lang="ar-SA" sz="8000" dirty="0" smtClean="0">
                <a:solidFill>
                  <a:srgbClr val="90B6E4"/>
                </a:solidFill>
                <a:cs typeface="DecoType Naskh Variants" pitchFamily="2" charset="-78"/>
              </a:rPr>
              <a:t>ملامح إدارة الجودة الشاملة</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2514600"/>
            <a:ext cx="9144000" cy="3785652"/>
          </a:xfrm>
          <a:prstGeom prst="rect">
            <a:avLst/>
          </a:prstGeom>
          <a:noFill/>
        </p:spPr>
        <p:txBody>
          <a:bodyPr wrap="square" rtlCol="1">
            <a:spAutoFit/>
          </a:bodyPr>
          <a:lstStyle/>
          <a:p>
            <a:r>
              <a:rPr lang="ar-SA" sz="4800" dirty="0" smtClean="0">
                <a:solidFill>
                  <a:srgbClr val="17375E"/>
                </a:solidFill>
                <a:cs typeface="DecoType Naskh Variants" pitchFamily="2" charset="-78"/>
              </a:rPr>
              <a:t>إن إدارة الجودة الشاملة :</a:t>
            </a:r>
          </a:p>
          <a:p>
            <a:pPr>
              <a:buFont typeface="Arial" pitchFamily="34" charset="0"/>
              <a:buChar char="•"/>
            </a:pPr>
            <a:r>
              <a:rPr lang="ar-SA" sz="4800" dirty="0" smtClean="0">
                <a:solidFill>
                  <a:srgbClr val="17375E"/>
                </a:solidFill>
                <a:cs typeface="DecoType Naskh Variants" pitchFamily="2" charset="-78"/>
              </a:rPr>
              <a:t>تعتمد على تفهم واقتناع ومشاركة جميع العاملين؛</a:t>
            </a:r>
          </a:p>
          <a:p>
            <a:pPr>
              <a:buFont typeface="Arial" pitchFamily="34" charset="0"/>
              <a:buChar char="•"/>
            </a:pPr>
            <a:r>
              <a:rPr lang="ar-SA" sz="4800" dirty="0" smtClean="0">
                <a:solidFill>
                  <a:srgbClr val="17375E"/>
                </a:solidFill>
                <a:cs typeface="DecoType Naskh Variants" pitchFamily="2" charset="-78"/>
              </a:rPr>
              <a:t>تعتمد العمل المشترك وفرق العمل لا على العمل الفردي؛</a:t>
            </a:r>
          </a:p>
          <a:p>
            <a:pPr>
              <a:buFont typeface="Arial" pitchFamily="34" charset="0"/>
              <a:buChar char="•"/>
            </a:pPr>
            <a:r>
              <a:rPr lang="ar-SA" sz="4800" dirty="0" smtClean="0">
                <a:solidFill>
                  <a:srgbClr val="17375E"/>
                </a:solidFill>
                <a:cs typeface="DecoType Naskh Variants" pitchFamily="2" charset="-78"/>
              </a:rPr>
              <a:t>تقوم على المشاركة والمساندة والتواصل الإيجابي بين مستويات المؤسسة الإدارية المختلفة؛</a:t>
            </a:r>
          </a:p>
        </p:txBody>
      </p:sp>
      <p:sp>
        <p:nvSpPr>
          <p:cNvPr id="5" name="مربع نص 4"/>
          <p:cNvSpPr txBox="1"/>
          <p:nvPr/>
        </p:nvSpPr>
        <p:spPr>
          <a:xfrm>
            <a:off x="0" y="0"/>
            <a:ext cx="9144000" cy="1323439"/>
          </a:xfrm>
          <a:prstGeom prst="rect">
            <a:avLst/>
          </a:prstGeom>
          <a:noFill/>
        </p:spPr>
        <p:txBody>
          <a:bodyPr wrap="square" rtlCol="1">
            <a:spAutoFit/>
          </a:bodyPr>
          <a:lstStyle/>
          <a:p>
            <a:r>
              <a:rPr lang="ar-SA" sz="8000" dirty="0" smtClean="0">
                <a:solidFill>
                  <a:srgbClr val="90B6E4"/>
                </a:solidFill>
                <a:cs typeface="DecoType Naskh Variants" pitchFamily="2" charset="-78"/>
              </a:rPr>
              <a:t>ملامح إدارة الجودة الشاملة</a:t>
            </a:r>
          </a:p>
        </p:txBody>
      </p:sp>
      <p:pic>
        <p:nvPicPr>
          <p:cNvPr id="6"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2362200"/>
            <a:ext cx="9144000" cy="3785652"/>
          </a:xfrm>
          <a:prstGeom prst="rect">
            <a:avLst/>
          </a:prstGeom>
          <a:noFill/>
        </p:spPr>
        <p:txBody>
          <a:bodyPr wrap="square" rtlCol="1">
            <a:spAutoFit/>
          </a:bodyPr>
          <a:lstStyle/>
          <a:p>
            <a:r>
              <a:rPr lang="ar-SA" sz="4800" dirty="0" smtClean="0">
                <a:solidFill>
                  <a:srgbClr val="17375E"/>
                </a:solidFill>
                <a:cs typeface="DecoType Naskh Variants" pitchFamily="2" charset="-78"/>
              </a:rPr>
              <a:t>إن إدارة الجودة الشاملة :</a:t>
            </a:r>
          </a:p>
          <a:p>
            <a:pPr>
              <a:buFont typeface="Arial" pitchFamily="34" charset="0"/>
              <a:buChar char="•"/>
            </a:pPr>
            <a:r>
              <a:rPr lang="ar-SA" sz="4800" dirty="0" smtClean="0">
                <a:solidFill>
                  <a:srgbClr val="17375E"/>
                </a:solidFill>
                <a:cs typeface="DecoType Naskh Variants" pitchFamily="2" charset="-78"/>
              </a:rPr>
              <a:t>تحول السياسات الإستراتيجية للمؤسسة من منهجية اكتشاف وتصحيح الأخطاء إلى منهجية الوقاية من الخطاء باكتشاف الأسباب الجذرية له، وتصحيحها لمنع وقوع الخطأ مرة أخرى أو الوقاية منه.</a:t>
            </a:r>
          </a:p>
        </p:txBody>
      </p:sp>
      <p:sp>
        <p:nvSpPr>
          <p:cNvPr id="5" name="مربع نص 4"/>
          <p:cNvSpPr txBox="1"/>
          <p:nvPr/>
        </p:nvSpPr>
        <p:spPr>
          <a:xfrm>
            <a:off x="0" y="0"/>
            <a:ext cx="9144000" cy="1323439"/>
          </a:xfrm>
          <a:prstGeom prst="rect">
            <a:avLst/>
          </a:prstGeom>
          <a:noFill/>
        </p:spPr>
        <p:txBody>
          <a:bodyPr wrap="square" rtlCol="1">
            <a:spAutoFit/>
          </a:bodyPr>
          <a:lstStyle/>
          <a:p>
            <a:r>
              <a:rPr lang="ar-SA" sz="8000" dirty="0" smtClean="0">
                <a:solidFill>
                  <a:srgbClr val="90B6E4"/>
                </a:solidFill>
                <a:cs typeface="DecoType Naskh Variants" pitchFamily="2" charset="-78"/>
              </a:rPr>
              <a:t>ملامح إدارة الجودة الشاملة</a:t>
            </a:r>
          </a:p>
        </p:txBody>
      </p:sp>
      <p:pic>
        <p:nvPicPr>
          <p:cNvPr id="7" name="Picture 8" descr="http://keytothecity.co.uk/images/back-button.png">
            <a:hlinkClick r:id="rId2" action="ppaction://hlinksldjump"/>
          </p:cNvPr>
          <p:cNvPicPr>
            <a:picLocks noChangeAspect="1" noChangeArrowheads="1"/>
          </p:cNvPicPr>
          <p:nvPr/>
        </p:nvPicPr>
        <p:blipFill>
          <a:blip r:embed="rId3"/>
          <a:srcRect/>
          <a:stretch>
            <a:fillRect/>
          </a:stretch>
        </p:blipFill>
        <p:spPr bwMode="auto">
          <a:xfrm flipH="1">
            <a:off x="0" y="5410200"/>
            <a:ext cx="1447800" cy="1447800"/>
          </a:xfrm>
          <a:prstGeom prst="rect">
            <a:avLst/>
          </a:prstGeom>
          <a:noFill/>
        </p:spPr>
      </p:pic>
    </p:spTree>
  </p:cSld>
  <p:clrMapOvr>
    <a:masterClrMapping/>
  </p:clrMapOvr>
  <p:transition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5" name="مربع نص 4"/>
          <p:cNvSpPr txBox="1"/>
          <p:nvPr/>
        </p:nvSpPr>
        <p:spPr>
          <a:xfrm>
            <a:off x="3359613" y="2362200"/>
            <a:ext cx="2611612" cy="1569660"/>
          </a:xfrm>
          <a:prstGeom prst="rect">
            <a:avLst/>
          </a:prstGeom>
          <a:noFill/>
        </p:spPr>
        <p:txBody>
          <a:bodyPr wrap="none" rtlCol="1">
            <a:spAutoFit/>
          </a:bodyPr>
          <a:lstStyle/>
          <a:p>
            <a:r>
              <a:rPr lang="ar-SA" sz="9600" dirty="0" smtClean="0">
                <a:solidFill>
                  <a:srgbClr val="17375E"/>
                </a:solidFill>
                <a:cs typeface="DecoType Naskh Variants" pitchFamily="2" charset="-78"/>
              </a:rPr>
              <a:t>تدريب</a:t>
            </a:r>
          </a:p>
        </p:txBody>
      </p:sp>
    </p:spTree>
  </p:cSld>
  <p:clrMapOvr>
    <a:masterClrMapping/>
  </p:clrMapOvr>
  <p:transition advClick="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5992175" y="0"/>
            <a:ext cx="3151825" cy="1569660"/>
          </a:xfrm>
          <a:prstGeom prst="rect">
            <a:avLst/>
          </a:prstGeom>
          <a:noFill/>
        </p:spPr>
        <p:txBody>
          <a:bodyPr wrap="none" rtlCol="1">
            <a:spAutoFit/>
          </a:bodyPr>
          <a:lstStyle/>
          <a:p>
            <a:r>
              <a:rPr lang="ar-SA" sz="9600" dirty="0" smtClean="0">
                <a:solidFill>
                  <a:srgbClr val="7BA8DF"/>
                </a:solidFill>
                <a:cs typeface="DecoType Naskh Variants" pitchFamily="2" charset="-78"/>
              </a:rPr>
              <a:t>تدريب 1</a:t>
            </a:r>
          </a:p>
        </p:txBody>
      </p:sp>
      <p:sp>
        <p:nvSpPr>
          <p:cNvPr id="5" name="مربع نص 4"/>
          <p:cNvSpPr txBox="1"/>
          <p:nvPr/>
        </p:nvSpPr>
        <p:spPr>
          <a:xfrm>
            <a:off x="457202" y="1371600"/>
            <a:ext cx="8143575" cy="5170646"/>
          </a:xfrm>
          <a:prstGeom prst="rect">
            <a:avLst/>
          </a:prstGeom>
          <a:noFill/>
        </p:spPr>
        <p:txBody>
          <a:bodyPr wrap="none" rtlCol="1">
            <a:spAutoFit/>
          </a:bodyPr>
          <a:lstStyle/>
          <a:p>
            <a:r>
              <a:rPr lang="ar-SA" sz="6600" dirty="0" smtClean="0">
                <a:solidFill>
                  <a:srgbClr val="17375E"/>
                </a:solidFill>
                <a:cs typeface="DecoType Naskh Variants" pitchFamily="2" charset="-78"/>
              </a:rPr>
              <a:t>من واقع المؤسسة التي تعمل لديها</a:t>
            </a:r>
          </a:p>
          <a:p>
            <a:pPr>
              <a:buFont typeface="Arial" pitchFamily="34" charset="0"/>
              <a:buChar char="•"/>
            </a:pPr>
            <a:r>
              <a:rPr lang="ar-SA" sz="6600" dirty="0" smtClean="0">
                <a:solidFill>
                  <a:srgbClr val="17375E"/>
                </a:solidFill>
                <a:cs typeface="DecoType Naskh Variants" pitchFamily="2" charset="-78"/>
              </a:rPr>
              <a:t>سجل اسم المؤسسة بالكامل؛</a:t>
            </a:r>
          </a:p>
          <a:p>
            <a:pPr>
              <a:buFont typeface="Arial" pitchFamily="34" charset="0"/>
              <a:buChar char="•"/>
            </a:pPr>
            <a:r>
              <a:rPr lang="ar-SA" sz="6600" dirty="0" smtClean="0">
                <a:solidFill>
                  <a:srgbClr val="17375E"/>
                </a:solidFill>
                <a:cs typeface="DecoType Naskh Variants" pitchFamily="2" charset="-78"/>
              </a:rPr>
              <a:t>حدد </a:t>
            </a:r>
            <a:r>
              <a:rPr lang="ar-SA" sz="6600" dirty="0" err="1" smtClean="0">
                <a:solidFill>
                  <a:srgbClr val="17375E"/>
                </a:solidFill>
                <a:cs typeface="DecoType Naskh Variants" pitchFamily="2" charset="-78"/>
              </a:rPr>
              <a:t>مدخلات</a:t>
            </a:r>
            <a:r>
              <a:rPr lang="ar-SA" sz="6600" dirty="0" smtClean="0">
                <a:solidFill>
                  <a:srgbClr val="17375E"/>
                </a:solidFill>
                <a:cs typeface="DecoType Naskh Variants" pitchFamily="2" charset="-78"/>
              </a:rPr>
              <a:t> المؤسسة ؛</a:t>
            </a:r>
          </a:p>
          <a:p>
            <a:pPr>
              <a:buFont typeface="Arial" pitchFamily="34" charset="0"/>
              <a:buChar char="•"/>
            </a:pPr>
            <a:r>
              <a:rPr lang="ar-SA" sz="6600" dirty="0" smtClean="0">
                <a:solidFill>
                  <a:srgbClr val="17375E"/>
                </a:solidFill>
                <a:cs typeface="DecoType Naskh Variants" pitchFamily="2" charset="-78"/>
              </a:rPr>
              <a:t>حدد منتجات أو خدمات مؤسستك؛</a:t>
            </a:r>
          </a:p>
          <a:p>
            <a:pPr>
              <a:buFont typeface="Arial" pitchFamily="34" charset="0"/>
              <a:buChar char="•"/>
            </a:pPr>
            <a:r>
              <a:rPr lang="ar-SA" sz="6600" dirty="0" smtClean="0">
                <a:solidFill>
                  <a:srgbClr val="17375E"/>
                </a:solidFill>
                <a:cs typeface="DecoType Naskh Variants" pitchFamily="2" charset="-78"/>
              </a:rPr>
              <a:t>حدد الشرائح المستفيدة.</a:t>
            </a:r>
          </a:p>
        </p:txBody>
      </p:sp>
    </p:spTree>
  </p:cSld>
  <p:clrMapOvr>
    <a:masterClrMapping/>
  </p:clrMapOvr>
  <p:transition advClick="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5900805" y="0"/>
            <a:ext cx="3243196" cy="1569660"/>
          </a:xfrm>
          <a:prstGeom prst="rect">
            <a:avLst/>
          </a:prstGeom>
          <a:noFill/>
        </p:spPr>
        <p:txBody>
          <a:bodyPr wrap="none" rtlCol="1">
            <a:spAutoFit/>
          </a:bodyPr>
          <a:lstStyle/>
          <a:p>
            <a:r>
              <a:rPr lang="ar-SA" sz="9600" dirty="0" smtClean="0">
                <a:solidFill>
                  <a:srgbClr val="7BA8DF"/>
                </a:solidFill>
                <a:cs typeface="DecoType Naskh Variants" pitchFamily="2" charset="-78"/>
              </a:rPr>
              <a:t>تدريب 2</a:t>
            </a:r>
          </a:p>
        </p:txBody>
      </p:sp>
      <p:sp>
        <p:nvSpPr>
          <p:cNvPr id="5" name="مربع نص 4"/>
          <p:cNvSpPr txBox="1"/>
          <p:nvPr/>
        </p:nvSpPr>
        <p:spPr>
          <a:xfrm>
            <a:off x="0" y="1447800"/>
            <a:ext cx="9144000" cy="4339650"/>
          </a:xfrm>
          <a:prstGeom prst="rect">
            <a:avLst/>
          </a:prstGeom>
          <a:noFill/>
        </p:spPr>
        <p:txBody>
          <a:bodyPr wrap="square" rtlCol="1">
            <a:spAutoFit/>
          </a:bodyPr>
          <a:lstStyle/>
          <a:p>
            <a:r>
              <a:rPr lang="ar-SA" sz="6000" dirty="0" smtClean="0">
                <a:solidFill>
                  <a:srgbClr val="17375E"/>
                </a:solidFill>
                <a:cs typeface="DecoType Naskh Variants" pitchFamily="2" charset="-78"/>
              </a:rPr>
              <a:t>حدد العبارات الصحيحة من العبارات التالية:</a:t>
            </a:r>
            <a:endParaRPr lang="ar-SA" sz="4800" dirty="0" smtClean="0">
              <a:solidFill>
                <a:srgbClr val="17375E"/>
              </a:solidFill>
              <a:cs typeface="DecoType Naskh Variants" pitchFamily="2" charset="-78"/>
            </a:endParaRPr>
          </a:p>
          <a:p>
            <a:pPr>
              <a:buFont typeface="Wingdings" pitchFamily="2" charset="2"/>
              <a:buChar char="Ø"/>
            </a:pPr>
            <a:r>
              <a:rPr lang="ar-SA" sz="5400" dirty="0" smtClean="0">
                <a:solidFill>
                  <a:srgbClr val="17375E"/>
                </a:solidFill>
                <a:cs typeface="DecoType Naskh Variants" pitchFamily="2" charset="-78"/>
              </a:rPr>
              <a:t>المنتجات الجيدة هي المنتجات الأعلى سعرا.ً</a:t>
            </a:r>
          </a:p>
          <a:p>
            <a:pPr>
              <a:buFont typeface="Wingdings" pitchFamily="2" charset="2"/>
              <a:buChar char="Ø"/>
            </a:pPr>
            <a:r>
              <a:rPr lang="ar-SA" sz="5400" dirty="0" smtClean="0">
                <a:solidFill>
                  <a:srgbClr val="17375E"/>
                </a:solidFill>
                <a:cs typeface="DecoType Naskh Variants" pitchFamily="2" charset="-78"/>
              </a:rPr>
              <a:t>الهدف الأهم من تطبيق الجودة الشاملة هو إرضاء المستفيدين.</a:t>
            </a:r>
          </a:p>
          <a:p>
            <a:pPr>
              <a:buFont typeface="Wingdings" pitchFamily="2" charset="2"/>
              <a:buChar char="Ø"/>
            </a:pPr>
            <a:r>
              <a:rPr lang="ar-SA" sz="5400" dirty="0" smtClean="0">
                <a:solidFill>
                  <a:srgbClr val="17375E"/>
                </a:solidFill>
                <a:cs typeface="DecoType Naskh Variants" pitchFamily="2" charset="-78"/>
              </a:rPr>
              <a:t>ضمان الجودة يختلف عن ضبط الجودة.</a:t>
            </a:r>
          </a:p>
        </p:txBody>
      </p:sp>
    </p:spTree>
  </p:cSld>
  <p:clrMapOvr>
    <a:masterClrMapping/>
  </p:clrMapOvr>
  <p:transition advClick="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
        <p:nvSpPr>
          <p:cNvPr id="4" name="مربع نص 3"/>
          <p:cNvSpPr txBox="1"/>
          <p:nvPr/>
        </p:nvSpPr>
        <p:spPr>
          <a:xfrm>
            <a:off x="0" y="2286000"/>
            <a:ext cx="9143999" cy="2215991"/>
          </a:xfrm>
          <a:prstGeom prst="rect">
            <a:avLst/>
          </a:prstGeom>
          <a:noFill/>
        </p:spPr>
        <p:txBody>
          <a:bodyPr wrap="square" rtlCol="1">
            <a:spAutoFit/>
          </a:bodyPr>
          <a:lstStyle/>
          <a:p>
            <a:r>
              <a:rPr lang="ar-SA" sz="13800" dirty="0" smtClean="0">
                <a:solidFill>
                  <a:srgbClr val="17375E"/>
                </a:solidFill>
                <a:cs typeface="DecoType Naskh Variants" pitchFamily="2" charset="-78"/>
              </a:rPr>
              <a:t>الجودة</a:t>
            </a:r>
            <a:r>
              <a:rPr lang="en-US" sz="13800" i="1" dirty="0" smtClean="0">
                <a:solidFill>
                  <a:srgbClr val="17375E"/>
                </a:solidFill>
                <a:latin typeface="Gabriola" pitchFamily="82" charset="0"/>
              </a:rPr>
              <a:t>Quality </a:t>
            </a:r>
            <a:r>
              <a:rPr lang="en-US" sz="13800" dirty="0" smtClean="0">
                <a:solidFill>
                  <a:srgbClr val="17375E"/>
                </a:solidFill>
                <a:cs typeface="DecoType Naskh Variants" pitchFamily="2" charset="-78"/>
              </a:rPr>
              <a:t>     </a:t>
            </a:r>
            <a:endParaRPr lang="en-US" sz="13800" b="1" dirty="0" smtClean="0"/>
          </a:p>
        </p:txBody>
      </p:sp>
      <p:pic>
        <p:nvPicPr>
          <p:cNvPr id="5" name="Picture 10" descr="http://japanologie.arts.kuleuven.be/lab/sites/japanologie.arts.kuleuven.be.ijcm13/files/uploads/inline_images/glossy_3d_blue_arrow_left.png">
            <a:hlinkClick r:id="rId2" action="ppaction://hlinksldjump"/>
          </p:cNvPr>
          <p:cNvPicPr>
            <a:picLocks noChangeAspect="1" noChangeArrowheads="1"/>
          </p:cNvPicPr>
          <p:nvPr/>
        </p:nvPicPr>
        <p:blipFill>
          <a:blip r:embed="rId3"/>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endParaRPr lang="en-US" b="1" dirty="0" smtClean="0"/>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2" name="Picture 2" descr="http://1.bp.blogspot.com/-qPNXdh74mgw/VLHh5aeDhYI/AAAAAAAABlY/hhWucOETUZg/s1600/tqmumbrella%2B-%2BCopy.gif"/>
          <p:cNvPicPr>
            <a:picLocks noChangeAspect="1" noChangeArrowheads="1"/>
          </p:cNvPicPr>
          <p:nvPr/>
        </p:nvPicPr>
        <p:blipFill>
          <a:blip r:embed="rId2"/>
          <a:srcRect/>
          <a:stretch>
            <a:fillRect/>
          </a:stretch>
        </p:blipFill>
        <p:spPr bwMode="auto">
          <a:xfrm>
            <a:off x="0" y="373222"/>
            <a:ext cx="9144000" cy="5971594"/>
          </a:xfrm>
          <a:prstGeom prst="rect">
            <a:avLst/>
          </a:prstGeom>
          <a:noFill/>
        </p:spPr>
      </p:pic>
    </p:spTree>
  </p:cSld>
  <p:clrMapOvr>
    <a:masterClrMapping/>
  </p:clrMapOvr>
  <p:transition advClick="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16388" name="Picture 4" descr="http://image.slidesharecdn.com/devops-final-111208120657-phpapp02/95/lisa-2011-keynote-the-devops-transformation-70-728.jpg?cb=1323377457"/>
          <p:cNvPicPr>
            <a:picLocks noChangeAspect="1" noChangeArrowheads="1"/>
          </p:cNvPicPr>
          <p:nvPr/>
        </p:nvPicPr>
        <p:blipFill>
          <a:blip r:embed="rId2"/>
          <a:srcRect/>
          <a:stretch>
            <a:fillRect/>
          </a:stretch>
        </p:blipFill>
        <p:spPr bwMode="auto">
          <a:xfrm>
            <a:off x="5781964" y="0"/>
            <a:ext cx="3362036" cy="2590800"/>
          </a:xfrm>
          <a:prstGeom prst="rect">
            <a:avLst/>
          </a:prstGeom>
          <a:noFill/>
        </p:spPr>
      </p:pic>
      <p:sp>
        <p:nvSpPr>
          <p:cNvPr id="6" name="مربع نص 5"/>
          <p:cNvSpPr txBox="1"/>
          <p:nvPr/>
        </p:nvSpPr>
        <p:spPr>
          <a:xfrm>
            <a:off x="228600" y="1371600"/>
            <a:ext cx="5388013" cy="2308324"/>
          </a:xfrm>
          <a:prstGeom prst="rect">
            <a:avLst/>
          </a:prstGeom>
          <a:noFill/>
        </p:spPr>
        <p:txBody>
          <a:bodyPr wrap="none" rtlCol="1">
            <a:spAutoFit/>
          </a:bodyPr>
          <a:lstStyle/>
          <a:p>
            <a:r>
              <a:rPr lang="ar-SA" sz="7200" dirty="0" smtClean="0">
                <a:solidFill>
                  <a:srgbClr val="17375E"/>
                </a:solidFill>
                <a:cs typeface="DecoType Naskh Variants" pitchFamily="2" charset="-78"/>
              </a:rPr>
              <a:t>الجودة هي :</a:t>
            </a:r>
          </a:p>
          <a:p>
            <a:r>
              <a:rPr lang="ar-SA" sz="7200" dirty="0" smtClean="0">
                <a:solidFill>
                  <a:srgbClr val="17375E"/>
                </a:solidFill>
                <a:cs typeface="DecoType Naskh Variants" pitchFamily="2" charset="-78"/>
              </a:rPr>
              <a:t>الرضاء التام للمستفيد</a:t>
            </a:r>
          </a:p>
        </p:txBody>
      </p:sp>
      <p:pic>
        <p:nvPicPr>
          <p:cNvPr id="16390" name="Picture 6" descr="http://www.industryweek.com/site-files/industryweek.com/files/uploads/2014/11/Feigenbaum-Cover.jpg"/>
          <p:cNvPicPr>
            <a:picLocks noChangeAspect="1" noChangeArrowheads="1"/>
          </p:cNvPicPr>
          <p:nvPr/>
        </p:nvPicPr>
        <p:blipFill>
          <a:blip r:embed="rId3"/>
          <a:srcRect/>
          <a:stretch>
            <a:fillRect/>
          </a:stretch>
        </p:blipFill>
        <p:spPr bwMode="auto">
          <a:xfrm>
            <a:off x="6477000" y="3048000"/>
            <a:ext cx="2311915" cy="3228976"/>
          </a:xfrm>
          <a:prstGeom prst="rect">
            <a:avLst/>
          </a:prstGeom>
          <a:noFill/>
        </p:spPr>
      </p:pic>
      <p:pic>
        <p:nvPicPr>
          <p:cNvPr id="16386" name="Picture 2" descr="http://images.slideplayer.com/19/5924890/slides/slide_23.jpg"/>
          <p:cNvPicPr>
            <a:picLocks noChangeAspect="1" noChangeArrowheads="1"/>
          </p:cNvPicPr>
          <p:nvPr/>
        </p:nvPicPr>
        <p:blipFill>
          <a:blip r:embed="rId4" cstate="print"/>
          <a:srcRect/>
          <a:stretch>
            <a:fillRect/>
          </a:stretch>
        </p:blipFill>
        <p:spPr bwMode="auto">
          <a:xfrm>
            <a:off x="0" y="3657600"/>
            <a:ext cx="1930400" cy="1447800"/>
          </a:xfrm>
          <a:prstGeom prst="rect">
            <a:avLst/>
          </a:prstGeom>
          <a:noFill/>
        </p:spPr>
      </p:pic>
      <p:pic>
        <p:nvPicPr>
          <p:cNvPr id="9" name="Picture 10" descr="http://japanologie.arts.kuleuven.be/lab/sites/japanologie.arts.kuleuven.be.ijcm13/files/uploads/inline_images/glossy_3d_blue_arrow_left.png">
            <a:hlinkClick r:id="rId5" action="ppaction://hlinksldjump"/>
          </p:cNvPr>
          <p:cNvPicPr>
            <a:picLocks noChangeAspect="1" noChangeArrowheads="1"/>
          </p:cNvPicPr>
          <p:nvPr/>
        </p:nvPicPr>
        <p:blipFill>
          <a:blip r:embed="rId6"/>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15362" name="Picture 2" descr="http://www.bp.com/content/dam/bp-geel/en/GeelSharedPics/G_1_2_1985_philipscrosby1.jpg"/>
          <p:cNvPicPr>
            <a:picLocks noChangeAspect="1" noChangeArrowheads="1"/>
          </p:cNvPicPr>
          <p:nvPr/>
        </p:nvPicPr>
        <p:blipFill>
          <a:blip r:embed="rId2" cstate="print"/>
          <a:srcRect/>
          <a:stretch>
            <a:fillRect/>
          </a:stretch>
        </p:blipFill>
        <p:spPr bwMode="auto">
          <a:xfrm>
            <a:off x="4373481" y="0"/>
            <a:ext cx="4770520" cy="2971800"/>
          </a:xfrm>
          <a:prstGeom prst="rect">
            <a:avLst/>
          </a:prstGeom>
          <a:noFill/>
        </p:spPr>
      </p:pic>
      <p:pic>
        <p:nvPicPr>
          <p:cNvPr id="15364" name="Picture 4" descr="http://image.slidesharecdn.com/tqm-1232816633511006-2/95/total-quality-management-29-728.jpg?cb=1232795171"/>
          <p:cNvPicPr>
            <a:picLocks noChangeAspect="1" noChangeArrowheads="1"/>
          </p:cNvPicPr>
          <p:nvPr/>
        </p:nvPicPr>
        <p:blipFill>
          <a:blip r:embed="rId3"/>
          <a:srcRect/>
          <a:stretch>
            <a:fillRect/>
          </a:stretch>
        </p:blipFill>
        <p:spPr bwMode="auto">
          <a:xfrm>
            <a:off x="3200400" y="3429000"/>
            <a:ext cx="3886200" cy="2914651"/>
          </a:xfrm>
          <a:prstGeom prst="rect">
            <a:avLst/>
          </a:prstGeom>
          <a:noFill/>
        </p:spPr>
      </p:pic>
      <p:sp>
        <p:nvSpPr>
          <p:cNvPr id="7" name="مربع نص 6"/>
          <p:cNvSpPr txBox="1"/>
          <p:nvPr/>
        </p:nvSpPr>
        <p:spPr>
          <a:xfrm>
            <a:off x="152400" y="304800"/>
            <a:ext cx="4038600" cy="2308324"/>
          </a:xfrm>
          <a:prstGeom prst="rect">
            <a:avLst/>
          </a:prstGeom>
          <a:noFill/>
        </p:spPr>
        <p:txBody>
          <a:bodyPr wrap="square" rtlCol="1">
            <a:spAutoFit/>
          </a:bodyPr>
          <a:lstStyle/>
          <a:p>
            <a:r>
              <a:rPr lang="ar-SA" sz="7200" dirty="0" smtClean="0">
                <a:solidFill>
                  <a:srgbClr val="17375E"/>
                </a:solidFill>
                <a:cs typeface="DecoType Naskh Variants" pitchFamily="2" charset="-78"/>
              </a:rPr>
              <a:t>الجودة هي :</a:t>
            </a:r>
          </a:p>
          <a:p>
            <a:r>
              <a:rPr lang="ar-SA" sz="7200" dirty="0" smtClean="0">
                <a:solidFill>
                  <a:srgbClr val="17375E"/>
                </a:solidFill>
                <a:cs typeface="DecoType Naskh Variants" pitchFamily="2" charset="-78"/>
              </a:rPr>
              <a:t>مطابقة المتطلبات</a:t>
            </a:r>
          </a:p>
        </p:txBody>
      </p:sp>
      <p:pic>
        <p:nvPicPr>
          <p:cNvPr id="8" name="Picture 10" descr="http://japanologie.arts.kuleuven.be/lab/sites/japanologie.arts.kuleuven.be.ijcm13/files/uploads/inline_images/glossy_3d_blue_arrow_left.png">
            <a:hlinkClick r:id="rId4" action="ppaction://hlinksldjump"/>
          </p:cNvPr>
          <p:cNvPicPr>
            <a:picLocks noChangeAspect="1" noChangeArrowheads="1"/>
          </p:cNvPicPr>
          <p:nvPr/>
        </p:nvPicPr>
        <p:blipFill>
          <a:blip r:embed="rId5"/>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bwMode="auto">
          <a:xfrm>
            <a:off x="0" y="0"/>
            <a:ext cx="9144000" cy="6858000"/>
          </a:xfrm>
          <a:prstGeom prst="rect">
            <a:avLst/>
          </a:prstGeom>
          <a:solidFill>
            <a:schemeClr val="accent1">
              <a:lumMod val="40000"/>
              <a:lumOff val="60000"/>
              <a:alpha val="63000"/>
            </a:schemeClr>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2">
                  <a:lumMod val="75000"/>
                </a:schemeClr>
              </a:solidFill>
              <a:effectLst/>
              <a:latin typeface="Arial" charset="0"/>
              <a:cs typeface="Arial" charset="0"/>
            </a:endParaRPr>
          </a:p>
        </p:txBody>
      </p:sp>
      <p:sp>
        <p:nvSpPr>
          <p:cNvPr id="18" name="مربع نص 17"/>
          <p:cNvSpPr txBox="1"/>
          <p:nvPr/>
        </p:nvSpPr>
        <p:spPr>
          <a:xfrm>
            <a:off x="5692414" y="6273249"/>
            <a:ext cx="3451586" cy="584775"/>
          </a:xfrm>
          <a:prstGeom prst="rect">
            <a:avLst/>
          </a:prstGeom>
          <a:noFill/>
        </p:spPr>
        <p:txBody>
          <a:bodyPr wrap="none" rtlCol="1">
            <a:spAutoFit/>
          </a:bodyPr>
          <a:lstStyle/>
          <a:p>
            <a:r>
              <a:rPr lang="ar-SA" sz="3200" dirty="0" smtClean="0">
                <a:solidFill>
                  <a:srgbClr val="2A65AC"/>
                </a:solidFill>
                <a:cs typeface="DecoType Naskh Variants" pitchFamily="2" charset="-78"/>
              </a:rPr>
              <a:t>الدكتور هشام عادل </a:t>
            </a:r>
            <a:r>
              <a:rPr lang="ar-SA" sz="3200" dirty="0" err="1" smtClean="0">
                <a:solidFill>
                  <a:srgbClr val="2A65AC"/>
                </a:solidFill>
                <a:cs typeface="DecoType Naskh Variants" pitchFamily="2" charset="-78"/>
              </a:rPr>
              <a:t>عبهري</a:t>
            </a:r>
            <a:endParaRPr lang="ar-SA" sz="3200" dirty="0" smtClean="0">
              <a:solidFill>
                <a:srgbClr val="2A65AC"/>
              </a:solidFill>
              <a:cs typeface="DecoType Naskh Variants" pitchFamily="2" charset="-78"/>
            </a:endParaRPr>
          </a:p>
        </p:txBody>
      </p:sp>
      <p:pic>
        <p:nvPicPr>
          <p:cNvPr id="14338" name="Picture 2" descr="https://media.licdn.com/mpr/mpr/shrinknp_800_800/AAEAAQAAAAAAAAXVAAAAJDFhMzBlMzIyLTdjZmUtNGU2Ni04N2JjLTk2NWZhYjdlMjIxZQ.png"/>
          <p:cNvPicPr>
            <a:picLocks noChangeAspect="1" noChangeArrowheads="1"/>
          </p:cNvPicPr>
          <p:nvPr/>
        </p:nvPicPr>
        <p:blipFill>
          <a:blip r:embed="rId2"/>
          <a:srcRect/>
          <a:stretch>
            <a:fillRect/>
          </a:stretch>
        </p:blipFill>
        <p:spPr bwMode="auto">
          <a:xfrm>
            <a:off x="6236677" y="0"/>
            <a:ext cx="2907323" cy="1905000"/>
          </a:xfrm>
          <a:prstGeom prst="rect">
            <a:avLst/>
          </a:prstGeom>
          <a:noFill/>
        </p:spPr>
      </p:pic>
      <p:pic>
        <p:nvPicPr>
          <p:cNvPr id="14340" name="Picture 4" descr="http://image.slidesharecdn.com/qualitymanagementgurus-140730042137-phpapp01/95/quality-management-gurus-research-by-behzaad-bahreyni-8-638.jpg?cb=1406694142"/>
          <p:cNvPicPr>
            <a:picLocks noChangeAspect="1" noChangeArrowheads="1"/>
          </p:cNvPicPr>
          <p:nvPr/>
        </p:nvPicPr>
        <p:blipFill>
          <a:blip r:embed="rId3"/>
          <a:srcRect/>
          <a:stretch>
            <a:fillRect/>
          </a:stretch>
        </p:blipFill>
        <p:spPr bwMode="auto">
          <a:xfrm>
            <a:off x="1676400" y="3795712"/>
            <a:ext cx="4078788" cy="3062288"/>
          </a:xfrm>
          <a:prstGeom prst="rect">
            <a:avLst/>
          </a:prstGeom>
          <a:noFill/>
        </p:spPr>
      </p:pic>
      <p:pic>
        <p:nvPicPr>
          <p:cNvPr id="14342" name="Picture 6" descr="http://www.industryweek.com/site-files/industryweek.com/files/uploads/2014/11/Juran-cover250f.jpg"/>
          <p:cNvPicPr>
            <a:picLocks noChangeAspect="1" noChangeArrowheads="1"/>
          </p:cNvPicPr>
          <p:nvPr/>
        </p:nvPicPr>
        <p:blipFill>
          <a:blip r:embed="rId4"/>
          <a:srcRect/>
          <a:stretch>
            <a:fillRect/>
          </a:stretch>
        </p:blipFill>
        <p:spPr bwMode="auto">
          <a:xfrm>
            <a:off x="6324600" y="2743200"/>
            <a:ext cx="2381250" cy="3286126"/>
          </a:xfrm>
          <a:prstGeom prst="rect">
            <a:avLst/>
          </a:prstGeom>
          <a:noFill/>
        </p:spPr>
      </p:pic>
      <p:sp>
        <p:nvSpPr>
          <p:cNvPr id="7" name="مربع نص 6"/>
          <p:cNvSpPr txBox="1"/>
          <p:nvPr/>
        </p:nvSpPr>
        <p:spPr>
          <a:xfrm>
            <a:off x="0" y="228600"/>
            <a:ext cx="5486400" cy="3139321"/>
          </a:xfrm>
          <a:prstGeom prst="rect">
            <a:avLst/>
          </a:prstGeom>
          <a:noFill/>
        </p:spPr>
        <p:txBody>
          <a:bodyPr wrap="square" rtlCol="1">
            <a:spAutoFit/>
          </a:bodyPr>
          <a:lstStyle/>
          <a:p>
            <a:r>
              <a:rPr lang="ar-SA" sz="6600" dirty="0" smtClean="0">
                <a:solidFill>
                  <a:srgbClr val="17375E"/>
                </a:solidFill>
                <a:cs typeface="DecoType Naskh Variants" pitchFamily="2" charset="-78"/>
              </a:rPr>
              <a:t>الجودة هي :</a:t>
            </a:r>
          </a:p>
          <a:p>
            <a:r>
              <a:rPr lang="ar-SA" sz="6600" dirty="0" smtClean="0">
                <a:solidFill>
                  <a:srgbClr val="17375E"/>
                </a:solidFill>
                <a:cs typeface="DecoType Naskh Variants" pitchFamily="2" charset="-78"/>
              </a:rPr>
              <a:t>دقة الاستخدام من وجهة نظر المستفيد</a:t>
            </a:r>
          </a:p>
        </p:txBody>
      </p:sp>
      <p:pic>
        <p:nvPicPr>
          <p:cNvPr id="8" name="Picture 10" descr="http://japanologie.arts.kuleuven.be/lab/sites/japanologie.arts.kuleuven.be.ijcm13/files/uploads/inline_images/glossy_3d_blue_arrow_left.png">
            <a:hlinkClick r:id="rId5" action="ppaction://hlinksldjump"/>
          </p:cNvPr>
          <p:cNvPicPr>
            <a:picLocks noChangeAspect="1" noChangeArrowheads="1"/>
          </p:cNvPicPr>
          <p:nvPr/>
        </p:nvPicPr>
        <p:blipFill>
          <a:blip r:embed="rId6"/>
          <a:srcRect/>
          <a:stretch>
            <a:fillRect/>
          </a:stretch>
        </p:blipFill>
        <p:spPr bwMode="auto">
          <a:xfrm>
            <a:off x="0" y="4953000"/>
            <a:ext cx="1905000" cy="1905000"/>
          </a:xfrm>
          <a:prstGeom prst="rect">
            <a:avLst/>
          </a:prstGeom>
          <a:noFill/>
        </p:spPr>
      </p:pic>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مستند" ma:contentTypeID="0x0101004A1E16FE0F34B9469BB8B6587DEB1F06" ma:contentTypeVersion="0" ma:contentTypeDescription="إنشاء مستند جديد." ma:contentTypeScope="" ma:versionID="06893999610fa6e80a4d296b24baee4d">
  <xsd:schema xmlns:xsd="http://www.w3.org/2001/XMLSchema" xmlns:xs="http://www.w3.org/2001/XMLSchema" xmlns:p="http://schemas.microsoft.com/office/2006/metadata/properties" targetNamespace="http://schemas.microsoft.com/office/2006/metadata/properties" ma:root="true" ma:fieldsID="408d163d59f9091e438e5ec8852a4fa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AC3A57-EA2D-4664-BFE7-7AFC40B0C3C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C4D36A4-F032-468B-AFB0-3BE395A9178B}">
  <ds:schemaRefs>
    <ds:schemaRef ds:uri="http://schemas.microsoft.com/sharepoint/v3/contenttype/forms"/>
  </ds:schemaRefs>
</ds:datastoreItem>
</file>

<file path=customXml/itemProps3.xml><?xml version="1.0" encoding="utf-8"?>
<ds:datastoreItem xmlns:ds="http://schemas.openxmlformats.org/officeDocument/2006/customXml" ds:itemID="{802767FE-4C4C-403C-B324-A6A75D0880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6792</TotalTime>
  <Words>1533</Words>
  <Application>Microsoft Office PowerPoint</Application>
  <PresentationFormat>عرض على الشاشة (3:4)‏</PresentationFormat>
  <Paragraphs>265</Paragraphs>
  <Slides>61</Slides>
  <Notes>0</Notes>
  <HiddenSlides>0</HiddenSlides>
  <MMClips>0</MMClips>
  <ScaleCrop>false</ScaleCrop>
  <HeadingPairs>
    <vt:vector size="4" baseType="variant">
      <vt:variant>
        <vt:lpstr>سمة</vt:lpstr>
      </vt:variant>
      <vt:variant>
        <vt:i4>1</vt:i4>
      </vt:variant>
      <vt:variant>
        <vt:lpstr>عناوين الشرائح</vt:lpstr>
      </vt:variant>
      <vt:variant>
        <vt:i4>61</vt:i4>
      </vt:variant>
    </vt:vector>
  </HeadingPairs>
  <TitlesOfParts>
    <vt:vector size="62"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lpstr>الشريحة 44</vt:lpstr>
      <vt:lpstr>الشريحة 45</vt:lpstr>
      <vt:lpstr>الشريحة 46</vt:lpstr>
      <vt:lpstr>الشريحة 47</vt:lpstr>
      <vt:lpstr>الشريحة 48</vt:lpstr>
      <vt:lpstr>الشريحة 49</vt:lpstr>
      <vt:lpstr>الشريحة 50</vt:lpstr>
      <vt:lpstr>الشريحة 51</vt:lpstr>
      <vt:lpstr>الشريحة 52</vt:lpstr>
      <vt:lpstr>الشريحة 53</vt:lpstr>
      <vt:lpstr>الشريحة 54</vt:lpstr>
      <vt:lpstr>الشريحة 55</vt:lpstr>
      <vt:lpstr>الشريحة 56</vt:lpstr>
      <vt:lpstr>الشريحة 57</vt:lpstr>
      <vt:lpstr>الشريحة 58</vt:lpstr>
      <vt:lpstr>الشريحة 59</vt:lpstr>
      <vt:lpstr>الشريحة 60</vt:lpstr>
      <vt:lpstr>الشريحة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hisham</dc:creator>
  <cp:lastModifiedBy>hisham</cp:lastModifiedBy>
  <cp:revision>60</cp:revision>
  <dcterms:created xsi:type="dcterms:W3CDTF">2016-07-12T06:15:37Z</dcterms:created>
  <dcterms:modified xsi:type="dcterms:W3CDTF">2017-02-04T20:07:17Z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0x0101004A1E16FE0F34B9469BB8B6587DEB1F06</vt:lpwstr>
  </property>
</Properties>
</file>