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33" r:id="rId3"/>
    <p:sldId id="337" r:id="rId4"/>
    <p:sldId id="415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416" r:id="rId14"/>
    <p:sldId id="422" r:id="rId15"/>
    <p:sldId id="42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419" r:id="rId34"/>
    <p:sldId id="420" r:id="rId35"/>
    <p:sldId id="370" r:id="rId36"/>
    <p:sldId id="371" r:id="rId37"/>
    <p:sldId id="343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3E4036"/>
    <a:srgbClr val="8E0000"/>
    <a:srgbClr val="90B6E4"/>
    <a:srgbClr val="FF6D6D"/>
    <a:srgbClr val="5690D6"/>
    <a:srgbClr val="7BA8DF"/>
    <a:srgbClr val="2A65AC"/>
    <a:srgbClr val="265C9E"/>
    <a:srgbClr val="3278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1650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4" name="Picture 2" descr="http://www.ar-des.com/sites/default/files/ksu_1.png?1391685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6" t="23810" r="55187" b="34275"/>
          <a:stretch>
            <a:fillRect/>
          </a:stretch>
        </p:blipFill>
        <p:spPr bwMode="auto">
          <a:xfrm>
            <a:off x="7000924" y="121248"/>
            <a:ext cx="1928794" cy="735984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838200" y="1676400"/>
            <a:ext cx="706796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بسم الله الرحمن الرحيم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59029" y="3202857"/>
            <a:ext cx="33233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الحمد لله رب العالمين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905000" y="3964857"/>
            <a:ext cx="44214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وأفضل الصلاة وأتم التسليم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447800" y="4955457"/>
            <a:ext cx="645240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على سيدنا محمد وعلى آله وصحبه أجمعين</a:t>
            </a:r>
          </a:p>
        </p:txBody>
      </p:sp>
      <p:cxnSp>
        <p:nvCxnSpPr>
          <p:cNvPr id="24" name="رابط مستقيم 23"/>
          <p:cNvCxnSpPr/>
          <p:nvPr/>
        </p:nvCxnSpPr>
        <p:spPr bwMode="auto">
          <a:xfrm rot="10800000">
            <a:off x="-32" y="15081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رابط مستقيم 24"/>
          <p:cNvCxnSpPr/>
          <p:nvPr/>
        </p:nvCxnSpPr>
        <p:spPr bwMode="auto">
          <a:xfrm rot="10800000">
            <a:off x="-32" y="83820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مربع نص 22"/>
          <p:cNvSpPr txBox="1"/>
          <p:nvPr/>
        </p:nvSpPr>
        <p:spPr>
          <a:xfrm>
            <a:off x="6172200" y="914400"/>
            <a:ext cx="2836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مركز التدريب وخدمة المجتمع</a:t>
            </a:r>
            <a:endParaRPr lang="ar-SA" dirty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-1" y="1646396"/>
            <a:ext cx="9144003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لدى المنظمة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162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عضوا وطنيا، من مجموع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195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بلدا في العالم.</a:t>
            </a:r>
          </a:p>
          <a:p>
            <a:endParaRPr lang="ar-SA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لدي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الآيزو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ثلاث فئات للعضوية:</a:t>
            </a:r>
          </a:p>
          <a:p>
            <a:endParaRPr lang="ar-SA" sz="14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600" u="sng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أعضاء الهيئة: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وهي الهيئات الوطنية التي تعتبر الأكثر تمثيلا للمعايير في كل بلد. هذه هي فقط أعضاء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الآيزو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التي يحق لها التصويت.</a:t>
            </a:r>
          </a:p>
          <a:p>
            <a:endParaRPr lang="ar-SA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600" u="sng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الأعضاء المراسلة: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هي الدول التي ليس لديها منظمات معايير. هؤلاء الأعضاء على علم بأعمال المنظمة، ولكنها لا تشارك  في إصدار المعايير.</a:t>
            </a:r>
          </a:p>
          <a:p>
            <a:endParaRPr lang="ar-SA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-3" y="1643050"/>
            <a:ext cx="9144003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600" u="sng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الأعضاء المشتركة: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من البلدان ذات الاقتصاديات الصغيرة. إنهم يدفعون رسوم مخفضة للعضوية، ولكن يمكن لهم متابعة تطور  المعايير.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الأعضاء المشاركون يطلق عليهم اسم أعضاء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P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بدلا من الاسم أعضاء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المعطى للأفراد المراقبة.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1714488"/>
            <a:ext cx="9144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إن إدارة الجودة هي ضمان فاعلية وكفاءة تطبيق جميع النشاطات اللازمة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لتصميم وتطوير وبالتالي تحقيق الخدمة (المنتج النهائي) في المؤسسات،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ولقياس جودة الخدمات أوجدت المنظمة الدولية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للتقييس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بإصدار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مواصفات قياسية لنظام إدارة الجودة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QMS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2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40962" name="Picture 2" descr="http://www.fexquality.com.ar/images/publicaciones/pagina/EvolucinISO90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00200"/>
            <a:ext cx="5334000" cy="4089400"/>
          </a:xfrm>
          <a:prstGeom prst="rect">
            <a:avLst/>
          </a:prstGeom>
          <a:noFill/>
        </p:spPr>
      </p:pic>
      <p:pic>
        <p:nvPicPr>
          <p:cNvPr id="6" name="Picture 8" descr="http://keytothecity.co.uk/images/back-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410200"/>
            <a:ext cx="1447800" cy="1447800"/>
          </a:xfrm>
          <a:prstGeom prst="rect">
            <a:avLst/>
          </a:prstGeom>
          <a:noFill/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8" name="Picture 3" descr="globe0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40962" name="Picture 2" descr="http://www.fexquality.com.ar/images/publicaciones/pagina/EvolucinISO90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00200"/>
            <a:ext cx="5334000" cy="4089400"/>
          </a:xfrm>
          <a:prstGeom prst="rect">
            <a:avLst/>
          </a:prstGeom>
          <a:noFill/>
        </p:spPr>
      </p:pic>
      <p:pic>
        <p:nvPicPr>
          <p:cNvPr id="6" name="Picture 8" descr="http://keytothecity.co.uk/images/back-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410200"/>
            <a:ext cx="1447800" cy="1447800"/>
          </a:xfrm>
          <a:prstGeom prst="rect">
            <a:avLst/>
          </a:prstGeom>
          <a:noFill/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8" name="Picture 3" descr="globe0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2971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فلسفة إصدارات المواصفة الدولية </a:t>
            </a:r>
            <a:r>
              <a:rPr lang="en-US" sz="6000" dirty="0" smtClean="0">
                <a:solidFill>
                  <a:srgbClr val="17375E"/>
                </a:solidFill>
                <a:latin typeface="Gabriola" pitchFamily="82" charset="0"/>
              </a:rPr>
              <a:t>ISO 9001</a:t>
            </a:r>
            <a:endParaRPr lang="ar-SA" sz="4400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0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1643050"/>
            <a:ext cx="91440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ففي عام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1987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أصدرت المنظمة الإصدار الأول عائلة الـ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9000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المكونة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من(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9001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9002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9003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المبنية على فلسفة الفحص النهائي للمنتجات تحت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مسمى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9000 : 1987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الصالحة للتطبيق على أنواع مختلفة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من المؤسسات الصناعية كلاً حسب نشاطها، فالمؤسسات التي تتركز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نشاطاتها في مجال التصميم والتطوير والإنتاج والتركيب، والخدمة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كانت تطبق المواصفة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 : 1987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" y="1857364"/>
            <a:ext cx="914399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أما المؤسسات التي يتركز نشاطها في الإنتاج والتركيب، وتقديم الخدمات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فكانت تطبق المواصفة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9002 : 1987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</a:p>
          <a:p>
            <a:endParaRPr lang="en-US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وللتفتيش النهائي والاختبار كانت تطبق المواصفة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9003 : 1987</a:t>
            </a:r>
            <a:r>
              <a:rPr lang="ar-SA" sz="44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.</a:t>
            </a:r>
            <a:endParaRPr lang="ar-SA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2357430"/>
            <a:ext cx="9144000" cy="2708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وفي عام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1994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تم إصدار الثاني لعائلة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9000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مؤكدة على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ضمان الجودة عن طريق </a:t>
            </a:r>
            <a:r>
              <a:rPr lang="ar-SA" sz="5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اتخاذ إجراءات وقائية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بدلا من مجرد فحص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المخرجات النهائية للمؤسسة </a:t>
            </a:r>
          </a:p>
          <a:p>
            <a:endParaRPr lang="ar-SA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1928802"/>
            <a:ext cx="91440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ومع بداية القرن الحالي أصدرت المنظمة الدولية</a:t>
            </a:r>
            <a:r>
              <a:rPr lang="ar-SA" sz="44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إصدارها الثالث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 : 2000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حيث تم الجمع بين المعايير الثلاثة 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9002 </a:t>
            </a:r>
            <a:r>
              <a:rPr lang="ar-SA" sz="44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9003 </a:t>
            </a:r>
            <a:endParaRPr lang="ar-SA" sz="4400" dirty="0" smtClean="0">
              <a:solidFill>
                <a:srgbClr val="17375E"/>
              </a:solidFill>
              <a:latin typeface="Gabriola" pitchFamily="82" charset="0"/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وقد اتخذت هذه المواصفة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منهج العملية فلسفة لها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، 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762000"/>
            <a:ext cx="9143999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rgbClr val="17375E"/>
                </a:solidFill>
                <a:cs typeface="DecoType Naskh Variants" pitchFamily="2" charset="-78"/>
              </a:rPr>
              <a:t>الوحدة التدريبية الخامسة</a:t>
            </a:r>
            <a:endParaRPr lang="en-US" sz="138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1714488"/>
            <a:ext cx="914400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وقد تلازم هذا الإصدار  مع إصدار المواصفة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9000 : 2000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للعناية بالأسس  والمصطلحات لنظم إدارة الجودة،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والمواصفة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9004 : 2000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التي تشكل دليلا لتطوير الأداء بشكل يفوق المتطلبات الأساسية للمواصفة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الدولية         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 : 2000</a:t>
            </a:r>
            <a:r>
              <a:rPr lang="ar-SA" sz="44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2143116"/>
            <a:ext cx="9144000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إن المواصفة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 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تحدد متطلبات نظام إدارة الجودة التي يمكن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استخدامها داخل المؤسسات أو منح الشهادات أو الأغراض التعاقدية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وتركز هذه المواصفة على فاعلية نظام إدارة الجودة في الوفاء بمتطلبات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العميل،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1785926"/>
            <a:ext cx="9144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بينما تركز المواصفة الدولية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9004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حيث تُقَدِم هذه المُواصفَة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القياسية إرشادات عَملية لتَطبيق نظام إدارة الجودة من أجل تَحقيق النَجَاح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المُستَدَام للمُنشأة في ظل بيئة مُعقَدَة كثيرة المُتطلبَات، دائمة التنوع والتغيير،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ومن الجدير بالذكر فإن المواصفة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9004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لا تستخدم في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منح الشهادات ولا في الأغراض التنظيمية ولا التعاقدية،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107" y="1500174"/>
            <a:ext cx="9136893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قامت المنظمة الدولية بإجراء تعديل على مواصفة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9000 </a:t>
            </a:r>
            <a:endParaRPr lang="ar-SA" sz="4400" dirty="0" smtClean="0">
              <a:solidFill>
                <a:srgbClr val="17375E"/>
              </a:solidFill>
              <a:latin typeface="Gabriola" pitchFamily="82" charset="0"/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في سنة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2005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لتوضيح بعض التعريفات بصورة أفضل.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وفي نوفمبر عام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2008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قامت المنظمة الدولية بإصدار الإصدار الرابع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للمواصفة الدولية 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</a:t>
            </a:r>
            <a:r>
              <a:rPr lang="ar-SA" sz="44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حيث تم إجراء بعض التعديلات التي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شملت فقط على إعطاء بعض التوضيحات لبعض المتطلبات دون تغيير جذري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في المتطلبات المحددة في إصدار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2000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.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2214554"/>
            <a:ext cx="9144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في 15 سبتمبر عام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2015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تم إصدار الإصدار الخامس للمواصفة الدولية </a:t>
            </a:r>
          </a:p>
          <a:p>
            <a:pPr algn="just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(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 9001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)حيث تم إدخال تعديلات جوهرية من أبرزها تبني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و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تفعيل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دور إدارة المخاطر.</a:t>
            </a:r>
          </a:p>
          <a:p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1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4107" name="Picture 3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0" y="14287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7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فلسفة إصدارات </a:t>
            </a:r>
            <a:r>
              <a:rPr lang="ar-SA" sz="72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الآيزو</a:t>
            </a:r>
            <a:r>
              <a:rPr lang="ar-SA" sz="7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الخمسة</a:t>
            </a:r>
            <a:endParaRPr lang="en-US" sz="72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978137" y="2781300"/>
            <a:ext cx="29626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 إصدار </a:t>
            </a:r>
            <a:r>
              <a:rPr lang="en-US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 1987</a:t>
            </a:r>
            <a:endParaRPr lang="en-US" sz="4800" b="1" u="sng" dirty="0">
              <a:solidFill>
                <a:srgbClr val="8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367257" y="2590800"/>
            <a:ext cx="38635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17375E"/>
                </a:solidFill>
                <a:latin typeface="Gabriola" pitchFamily="82" charset="0"/>
              </a:rPr>
              <a:t>ISO 9000 : 1987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1497100" y="3598862"/>
            <a:ext cx="37337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17375E"/>
                </a:solidFill>
                <a:latin typeface="Gabriola" pitchFamily="82" charset="0"/>
              </a:rPr>
              <a:t>ISO 9001 : 1987</a:t>
            </a:r>
          </a:p>
        </p:txBody>
      </p:sp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1420156" y="4462462"/>
            <a:ext cx="38106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17375E"/>
                </a:solidFill>
                <a:latin typeface="Gabriola" pitchFamily="82" charset="0"/>
              </a:rPr>
              <a:t>ISO 9002 : 1987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1345528" y="5399087"/>
            <a:ext cx="38122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17375E"/>
                </a:solidFill>
                <a:latin typeface="Gabriola" pitchFamily="82" charset="0"/>
              </a:rPr>
              <a:t>ISO 9003 : 1987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4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144713" y="1478340"/>
            <a:ext cx="4241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الآيزو بحسب إصداره</a:t>
            </a:r>
          </a:p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يتضمن نموذج ضمان الجودة 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571868" y="3143248"/>
            <a:ext cx="50850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في التصميم والتطوير والإنتاج والتركيب، والخدمة </a:t>
            </a:r>
          </a:p>
          <a:p>
            <a:pPr algn="ctr"/>
            <a:r>
              <a:rPr lang="en-US" sz="4400" dirty="0">
                <a:solidFill>
                  <a:srgbClr val="17375E"/>
                </a:solidFill>
                <a:latin typeface="Gabriola" pitchFamily="82" charset="0"/>
              </a:rPr>
              <a:t>ISO 9001:1987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50825" y="4316413"/>
            <a:ext cx="40479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في الإنتاج والتركيب، وتقديم الخدمات</a:t>
            </a:r>
          </a:p>
          <a:p>
            <a:pPr algn="ctr"/>
            <a:r>
              <a:rPr lang="ar-SA" sz="4400" dirty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400" dirty="0">
                <a:solidFill>
                  <a:srgbClr val="17375E"/>
                </a:solidFill>
                <a:latin typeface="Gabriola" pitchFamily="82" charset="0"/>
              </a:rPr>
              <a:t>ISO 9002:1987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571736" y="5429264"/>
            <a:ext cx="4448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في التفتيش النهائي والاختبار </a:t>
            </a:r>
          </a:p>
          <a:p>
            <a:pPr algn="ctr"/>
            <a:r>
              <a:rPr lang="en-US" sz="4400" dirty="0">
                <a:solidFill>
                  <a:srgbClr val="17375E"/>
                </a:solidFill>
                <a:latin typeface="Gabriola" pitchFamily="82" charset="0"/>
              </a:rPr>
              <a:t>ISO 9003:1987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6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94235" y="1484313"/>
            <a:ext cx="30941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الإصدار </a:t>
            </a:r>
            <a:r>
              <a:rPr lang="en-US" sz="4800" u="sng" dirty="0">
                <a:solidFill>
                  <a:srgbClr val="8E0000"/>
                </a:solidFill>
                <a:cs typeface="DecoType Naskh Variants" pitchFamily="2" charset="-78"/>
              </a:rPr>
              <a:t>1994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14207" y="2060575"/>
            <a:ext cx="40847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000" dirty="0">
                <a:solidFill>
                  <a:srgbClr val="17375E"/>
                </a:solidFill>
                <a:latin typeface="Gabriola" pitchFamily="82" charset="0"/>
              </a:rPr>
              <a:t>9000:1994</a:t>
            </a:r>
            <a:r>
              <a:rPr lang="ar-SA" sz="6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000" dirty="0">
                <a:solidFill>
                  <a:srgbClr val="17375E"/>
                </a:solidFill>
                <a:latin typeface="Gabriola" pitchFamily="82" charset="0"/>
              </a:rPr>
              <a:t>ISO</a:t>
            </a:r>
            <a:r>
              <a:rPr lang="ar-SA" sz="6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643042" y="3143248"/>
            <a:ext cx="62119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أكد على ضمان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الجودة</a:t>
            </a:r>
            <a:endParaRPr lang="ar-SA" sz="48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pPr algn="ctr"/>
            <a:r>
              <a:rPr lang="ar-SA" sz="4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عن طريق اتخاذ إجراءات وقائية</a:t>
            </a:r>
          </a:p>
          <a:p>
            <a:pPr algn="ctr"/>
            <a:r>
              <a:rPr lang="ar-SA" sz="4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بدلا من مجرد فحص المخرجات النهائية</a:t>
            </a:r>
          </a:p>
          <a:p>
            <a:pPr algn="ctr"/>
            <a:r>
              <a:rPr lang="ar-SA" sz="4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للمؤسسة</a:t>
            </a:r>
            <a:endParaRPr lang="en-US" sz="48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1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5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611162" y="1500174"/>
            <a:ext cx="30941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الإصدار </a:t>
            </a:r>
            <a:r>
              <a:rPr lang="en-US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2000</a:t>
            </a:r>
            <a:endParaRPr lang="en-US" sz="4800" u="sng" dirty="0">
              <a:solidFill>
                <a:srgbClr val="8E0000"/>
              </a:solidFill>
              <a:cs typeface="DecoType Naskh Variants" pitchFamily="2" charset="-78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19939" y="1066800"/>
            <a:ext cx="361028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u="sng" dirty="0" smtClean="0">
                <a:solidFill>
                  <a:srgbClr val="17375E"/>
                </a:solidFill>
                <a:latin typeface="Gabriola" pitchFamily="82" charset="0"/>
              </a:rPr>
              <a:t>9001 : 2000</a:t>
            </a:r>
            <a:r>
              <a:rPr lang="ar-SA" sz="5400" u="sng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5400" u="sng" dirty="0">
                <a:solidFill>
                  <a:srgbClr val="17375E"/>
                </a:solidFill>
                <a:latin typeface="Gabriola" pitchFamily="82" charset="0"/>
              </a:rPr>
              <a:t>ISO</a:t>
            </a:r>
            <a:r>
              <a:rPr lang="ar-SA" sz="4400" u="sng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endParaRPr lang="en-US" sz="4400" u="sng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0" y="2477998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يجمع بين المعايير الثلاثة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9001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و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9002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9003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</a:p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في وحدة واحدة هي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9001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.</a:t>
            </a:r>
          </a:p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الإصدار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2000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يسعى إلى إجراء تغيير جذري في التفكير الواقعي من خلال توضيح مفهوم</a:t>
            </a:r>
          </a:p>
          <a:p>
            <a:pPr algn="ctr"/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SA" sz="8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منهج العملية </a:t>
            </a:r>
            <a:endParaRPr lang="ar-SA" sz="88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5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0" y="1357298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العملية</a:t>
            </a:r>
            <a:endParaRPr lang="ar-SA" sz="72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96580" y="2643182"/>
            <a:ext cx="8409673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العملية هي مجموعة من الأنشطة التي تستخدم موارد وتكون إدارة هذه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الأنشطة بأسلوب يسمح تحويل 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المدخلات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 إلى مخرجات.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ومن الممكن أن يكون مخرج عملية ما مدخلاً لعملية تالية.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8596" y="4643446"/>
            <a:ext cx="85917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إن ضمان فاعلية أداء المنشآت من خلال تحديد وإدارة  العمليات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4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" y="908209"/>
            <a:ext cx="9143999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rgbClr val="17375E"/>
                </a:solidFill>
                <a:cs typeface="DecoType Naskh Variants" pitchFamily="2" charset="-78"/>
              </a:rPr>
              <a:t>نظام إدارة الجودة</a:t>
            </a:r>
          </a:p>
        </p:txBody>
      </p:sp>
      <p:pic>
        <p:nvPicPr>
          <p:cNvPr id="26628" name="Picture 4" descr="http://dicingusa.com/wp-content/uploads/2015/01/iso-900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971800"/>
            <a:ext cx="3276600" cy="32766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847886" y="5000636"/>
            <a:ext cx="77011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تحسين الفعالية للعملية عبر مقاييس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الأداء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0" y="1357298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منهج العملية </a:t>
            </a:r>
            <a:endParaRPr lang="ar-SA" sz="96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7013" y="3207908"/>
            <a:ext cx="760113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تطبيق نظام من العمليات داخل المنشأة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تحديد العمليات والتداخلات بينها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إدارة العمليات لتحقيق المنتج المرغوب فيه </a:t>
            </a: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5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438400" y="3048000"/>
            <a:ext cx="42771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قدمت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توضيحات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لمتطلبات</a:t>
            </a:r>
          </a:p>
          <a:p>
            <a:pPr algn="ctr">
              <a:defRPr/>
            </a:pPr>
            <a:endParaRPr lang="ar-SA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DecoType Naskh Variants" pitchFamily="2" charset="-78"/>
            </a:endParaRPr>
          </a:p>
          <a:p>
            <a:pPr algn="ctr">
              <a:defRPr/>
            </a:pPr>
            <a:r>
              <a:rPr lang="en-US" sz="6600" u="sng" dirty="0">
                <a:solidFill>
                  <a:srgbClr val="17375E"/>
                </a:solidFill>
                <a:latin typeface="Gabriola" pitchFamily="82" charset="0"/>
              </a:rPr>
              <a:t>ISO 9001 : 2000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533400" y="1447800"/>
            <a:ext cx="418415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u="sng" dirty="0">
                <a:solidFill>
                  <a:srgbClr val="17375E"/>
                </a:solidFill>
                <a:latin typeface="Gabriola" pitchFamily="82" charset="0"/>
              </a:rPr>
              <a:t>ISO 9001 : 2008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11162" y="1500174"/>
            <a:ext cx="30941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الإصدار </a:t>
            </a:r>
            <a:r>
              <a:rPr lang="en-US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2008</a:t>
            </a:r>
            <a:endParaRPr lang="en-US" sz="4800" u="sng" dirty="0">
              <a:solidFill>
                <a:srgbClr val="8E0000"/>
              </a:solidFill>
              <a:cs typeface="DecoType Naskh Variants" pitchFamily="2" charset="-78"/>
            </a:endParaRPr>
          </a:p>
        </p:txBody>
      </p:sp>
      <p:pic>
        <p:nvPicPr>
          <p:cNvPr id="14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noFill/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6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2609654" y="2286846"/>
            <a:ext cx="481894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u="sng" dirty="0">
                <a:solidFill>
                  <a:srgbClr val="17375E"/>
                </a:solidFill>
                <a:latin typeface="Gabriola" pitchFamily="82" charset="0"/>
              </a:rPr>
              <a:t>ISO 9001 : </a:t>
            </a:r>
            <a:r>
              <a:rPr lang="en-US" sz="8000" u="sng" dirty="0" smtClean="0">
                <a:solidFill>
                  <a:srgbClr val="17375E"/>
                </a:solidFill>
                <a:latin typeface="Gabriola" pitchFamily="82" charset="0"/>
              </a:rPr>
              <a:t>2015</a:t>
            </a:r>
            <a:endParaRPr lang="en-US" sz="8000" u="sng" dirty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31839" y="3798147"/>
            <a:ext cx="464261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التفكير المبني على المخاطر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2081561" y="4655403"/>
            <a:ext cx="524374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زيادة فاعلية ودور الإدارة العليا</a:t>
            </a:r>
          </a:p>
        </p:txBody>
      </p:sp>
      <p:sp>
        <p:nvSpPr>
          <p:cNvPr id="83970" name="AutoShape 2" descr="data:image/png;base64,iVBORw0KGgoAAAANSUhEUgAAAPYAAADNCAMAAAC8cX2UAAAA8FBMVEX///8AW67///3//v8AWK3///wAVaz9//8AW60AVa4AW7AAUaoAV60AUKthksgAWrBtlskATaru9PlGeL3e5PCRr9TY6fMAVKp7nM4ATKtThsCxwd0AWLG3y+O70egAVK8xcboNYrPV4vEASKqjvd2nxuNgl8kASqbu9fkAT6+LqdGvx9/j6/PP2+4iabVFebqOrdWfuNySttdpj8mEpNbH2ejn8/UAR60qb7teicegv9mNp9N9ocobZLiuzeO71eZyl84tb7DM3+sAOqdYhrxYgcGYss9Dgb9Adr+ZsNpMicIta7tyn8ycvt0jarDI2PAJejn6AAAgAElEQVR4nO1dC3/auLL3Q7Zl2UKIQIzBYAx0IYmB0IQ22aR3s73Npj3NNt//29wZmYd5OE1IN+3+7pnzaDDG1l8azUujkab9l/5L/6WXkuU4lmZajmYYBXc4pmE6juYUff+vJABlWIjIqnTfvD0v3U06Y6SLzuTy5mp60q04GnSJoRnOz27qjySEPOw2728Zl9ILbN8nlBCik8j3/cDjnNNJuT+qOIXc8C8iGDwTBhr+NUdf7sbc83zqui7n0ovj2AZyXY+HkgeuT/w44Kxz36rgLx3HMa2f3fx9CRoPs9lK+5fBwCOR60n74u63WrPdTStOxs1m5bD7R/NL+WBsQ19Q35WDz6ddlAH/XnZHlq1MJ77nE51RUXo7SpdYHPhyQfDRGKajt2dUJDQisTe+Hv3EZu9P86GqtO+kR3TOvUhnHSW0LAvGH8dy3gHIzjAP1KR2EmCJmMeEuOG4lmbf/yQEexEyt5ZeJdIWQe9rrf3wDUTXtweFUjO37zYtEHqtxNf9Tnd2f9HzInrkXo60f5lkBy398YzH1PX0mxnqJueCkkheVrVdcxb53GkfeD4TY1DclnNY63gu9Y/+bDr/ruEe3YYwSeUtCGbDtEyt+00wnQWDRmu46/a03xkQoTPGvgA3IDvM6oKzSI77/wrYoHZg6Lp3oS+8oJwaYHrBeJn3XDCeuFwnHiudpGvK2elOJ5EXE55cyEjwcVvLTJth/yv34fMbC+XfzwL0RDINrXo5iKkc1yponGGLHxKucza1Km/HwAO2lMltvdZvPbSa0+ObA1dyn/py8sbUHhqS+L3y0MhgGq2DkIrBRfuXN2Jgkl7bPuP+1MExg4+WU5cR6d0Pgdk183/GEagyQWwXzDXJvYD4MKOpmHRNpcraiaQBbWlKHpiW0f56FBF5mf5sXI8RtFxrRZ7uRX20rlGaA8PTmHkHXYThGJaTUP/DmPIjkPGUEjeWXP9K9WiMIl7J7WNu00HZwZ8r3m6OOfP5lfr0a85zS6tcShL3zt8Zlol8CQK9JqnPT9FY05AX6jEJUjM9bPePDwT9UD496abOiDOvvNRr3YMec7+m2sI4dWphLLyLjyDqflHcJ3Eg+C1ILNDEyt8aTiSV30BtWarBRqunh+25YTb1/Ib6lWH0Q9o7mT8D0L6NCeXNxUMd7d0lJ/r7Y+tXQ20oR7lS7ukxbYLjgX4mXDBGiUfCewf/hv8ztdQHdoXvlXifem4JVTZ+W46FW0Fu0NCk1boJjwbniNhQLKM1hU29Tjd7yq9DyMLQViZLlYV9AWzelIQctRb3AJyJG08Mcy6W/+YIW/3accZ+cLs0yQxteMYTeecsTFj4o8TBQz1BI+AVYX2HUB71pU55TXNWbb+WzL6oLuYs+KA17tLKUhmdeO5vWR8BX1R7NOxrxupxp1x4MMGVKlOm2u9Sjwb1X0qsQdPKkgnh9sGyXMA6k4xPzFUYyUhjvdeCGTC/8GYJGwXBNKTuQk0ZyBEPnu8nHxVslAXDMoh+nU8qv4oKx3k7PPB0VxImJ6P5bB1OOAuvluLYhGlwYIO8XrVawV50iqPd2v5EWwYXoCcOxy4ZjEAnQNc4Ux4z98jTA1bNYjU/nQzHSscx6121x14U8bMUp7Vz4ephbRkRxH/6koihueLRddhWykV4smRhGG+jMnYZf8Cee7iQlISN9ISLiLRfFV0hmUaXEBG0AP85sakfHg+1NIkZBxALrxrjDSDw2tAjy9+twQa8zVBnq5mP8tuaeAymRXUSgs+enMAop+OA9Zrazydo78ijrugqUX3Y6EXsKLkeE8bbOE5LIaXduCC4zRx7bjA5ynleXj5WxWacS1eQSeAzOzyvqLtg7lAJEsT8yZLN0R7iKB4rpwpNs9lnTn2X6V47HxmBvpG+Xln75RpspKpkvVnuM1r0kulE13kptdSEhu4rSV1+0ayfC9uAsRbutyzQ61jod7a/Ml1n5NMoh8DRLnwYpDXahO1o1x7p5OGY/c+ECV13Z9CjmWUK6K9DJmv/JKbvEbajC/bywVBTkxhdB5DYd5FwwZXknaliTOWS9KXf0dYFsIKduwYym0Uc+yab/91znfvMR5Oni3pRvQFnwxcpwqlm/DQf3EBzk8aT3AgBm99wPbz+LF1KuLw9qWAYyaokfq+7YWlksHPXDDBJqBwqdk6nnwcuYWC/ti58kuSnB+h4mA0n2k9D7VjDKNIvhrmJ5hh/h2LQ15xu3T3yiS/F5e9ghVx55NOaPAPqo3GaN7HBlB9Tt66ZH2sT4vkqfAp4U0LtPO8D99TCCGTHT8GtvIuO7Y8B9aLtwHejkPErDePCVuuScJ2So0GnHgjZRSvG0DJWxTn9N3pgwAFzoYyBc+0h1PU7u+f5USCT+kelv60qqO/6Mvao/Lcr9cCf4JWoVja4L/L8ZzlDRtzL5Tik/c89TiLiMmGXW1kIDVptzo14twEiylHLoPhVZXZ65zNBmO5LWVrEGh3LaA9Yb6qtScgyuKIV4yfIcwslr2DVnKUIg/3ZdjuOsTBJ1SQ98CMdxTH33M5Z7WSWDrPG/u3Zt0o/D9PqrH98mXAZ+zqlgn4otR1t5cmZBkzmoJsT+vDu2xhe9PruGHgULSl6s3yw39BqUndTI29qIfIkorIX2IL4riull3w9uLu9vL3QRVL6dHvwNbE557bPiA5CkAsqhsobWTzDAZBnnv8h9yK0ZC587+aVsObIMVKub6pi0OGDDZMZYXPhjma10li4Ho9tQvzItwGmzoTvA1Yg3w249JOzt90Zx1m7oZwsc6zza83IGzcpqLG+EiKvSSDOfBA06zSOvKsNAQsArtw4u3E4atXuG5+/Mg/DprgcKGXYk3HSuS2ftkbvVCc1XFLfMMJQrIW6HBlmXss/SHpUffWF0SuYqtp6V59ysLLWoz7QrKEeDVL0qIzMJnOcYaX6cfRwppOvf7dGuOib/QTsMMN0RqHwKxuyCvpuyqNxngfgN+c8StQUeC0yHethQMk7Y81QST0aplva1Pji+pdzC840lz6ZprWXQaVsSThb83W0y8D7sr7ypWLPt0Se5wQJKsEJCcqa83qwHbNC+fumle9+S7v1QM1skuHQoLdztfpNj/9H2xERHIVevM26RuUo6HXXr6Uh77VekctNo1W/mmprDGYc/nl3vdUGx6re/ed052JOtV4/2ZGZZBm183q6ddnRZuWb6frimfWx/6X5miIti+ya+eiOyknYWpZ1nOXtO55hGDs6BH+xY7SNxXdLUiuj/7IV8P/S/wf6FYKer0LK81rkJBlzt+NFz1uGJh0MNvxKq0N5chZIDe3loJUkyz/DsH5R4Oa76qjdAmp3q8MfIHcdfN5Js99vttqj9Ec8cY2Mj6Xy0+nThqniqGhK2rq+G1NMKlXk0Yu7++YhDo+xmz93M4O1SD4+PKlPwPIHT83Dh3o8SD6Xam10+g3nB8XXWj336XS04ZcAK6bTP7n0fML0JTHdD7yB23ibzhuZ9vM07e9KZDIsxdfpm0tfcnfteUC+z2V4Ues62Dk/YOiNPyR7OoE7tv7OUSnmhDG63kgBt1LievK2pYyb0XuO7lhG8NfuLBVDG57cxTxgmPgisv5bPlHAB8LDr8eHP0ZRtLhOn0zBcrQVeszRYpRCi9ZgQy8w/D+BAWVc+h5xmv86rm4hVjxxJaTNMEjDKGav5R8J74beoFR43qStMgxemMLX8vSnk7uADe20hueh/91f+OFkpHW9HDswnW/BBmdlVDp6UksEOTpooVX/MtG+H2xoZ3csKf3uLyLdleVaoD8OW6ucSU6jpzQB2CGSk+5LzfR9YCNPtni0wYi7CHiTCtcTawIvDzuzSvqei9PiKU0QcBslvfPhy7h8D9gYNW0Nvgu5gNZhg2g2nJtnP4zyr90XpbjsARveNuPiSSy5gzaY3HSGHf6kcc4TsM/gzUsYfZ/Rdiq6L57d1Dmtw7acytgWz34IqAkWXu8Nek+RduY+u6FL2oSdfF8dFJC8ySdO/POwu719h1rfYvJJvO+DBJXHe/P5PrAbew+Qvgn7+jmv33wQJr3sSc+GbWhVvq25mI5KHJkA1RqlxaJ5BRvUYDvcn29ANepBqhnmPsbqc2EbjnUq9W1UgDaKiO+DXl2Y1AWtXcI2nGG0rxrMSMSY5rYPnz8Lto2wtXEitlpLhe/pB5PJwfgD5dL1nzba9WAfsLln0XBqOfuo7xbPnCui60VDxMTCA3NvwEGseCLaYk0af3vAnEnHrAzT9vEBH7h0t+26gO0YxqEs7B0BOor5vu26NqHzKbTrWbru7LMwaLSO/CiKQEZFSZF1SH28Bck9A1ulLXfcQ+42VrTaZf3Ix3m+iWwBG3RPwy2CzRLd9ZJJ6fyq3OhwTkBsF9zKtxdpngLbSRVVhsPhAdn9ZNFNF4QZhNNd0+LoY06VOGpFYPim0yNiqy/nsB3TSHuFko+GydUoi0YYWtr/IJMio5BsJkc9EbYzX7UwnALYLBlqi6iopZnazgnJZ/m3m1oWSGx3+NZwL2AbWrlgsDE601ecq4JSGKL5PS7sofBlW0UNrWi01zILTe0/u7S2O7HU1qgNsep84T5dV3dL2MOCOQX8TA83za9ZXDQD47L2EnoibEe72wUbRFpbBYvXYRtGdxysN3gxt43mLhmBjxKDh83lQgejQDuJEfaigMMTYRu7YQsahclNezNKBs505fP6QC1hFxn2FATn1v4go8g0BB02ewXYltbYqWyBM3WXR5PpoYJrOPPlUZiY31x9R5jBKHK8mNyerYapncjdmoby85dEFZ882qVii5wR4oVJvT3MshMUOdYwAWNMLIhRD3vG6A4KHkK+7YyEVwbbRpKObOZPXhI6f7JIuyr2OjHiKZgbska/utw+4mij3ipeLGX4Xo32lBfIZr+xO150sW0kqa7W4/QF+0OfKtKM/qPmLMbMKXW9cHz1gIoX9/sa3XVSqOpFtop7tRvFvV3wQjl7QZjlibA142P4GOxVc1z+4ayJMm53AZoJKbK7+rtHu1YUe+K115jb2iNe5Tpw4h7FnVrXynaFrJOZFLkrvL0b9kORBR/c7A366aMNftNubtvArKwUXMfoJWVMqTXX06zSHc5rRvKP3bC7XsEvyHi7FMQPhw3vl7uFSxERmyfXFc208hK3Gxdam5u5+IuOKgw18leBrZ0Vek67CVzIOLweriV7tQusLl330gLYhTEJ+YJtgk+HbVTDZwZFQLgz3OSVg9PkouB1XoE+GiYFP2DycG/Uz4CNGxpoYVCikEjvk7OKdNYKmdzbZK55+4YfCn4B5ulrjLZmGbfx80P6Oou/pctczlOvaAXNq+xm8sLR1sM/9kb9HCYHe3NcpHUfg61HwVJc3QcFsJlX2SnJjWFSKNJesCX0GUwOTvU7ZrPnDjjGVN2uptKvtXIhbLegPMNwXOQMeHuHy5/F5HhzZRw/YXl7i3z/nYXlDbSyXaC4C2FXikf7tWCD5TG8lc9f9GQs+jpUOXvPhm1UPhS179Vg41KEdcxtcLiAc58BWxdBWW1Jr7sFNi4Lika7MIvgdeb2nCxtdCAJONLJ02EjrGyDzXVcNNpBQW2GSqE5+0oKLCPcwvG7CKOn5ZwsiZKviKrGi5ikSIGlhVwlt5Nh/jnY4EhbmtMfc5tgREklaj2FhIdbrMBKK/Ij092uyGGhgSN3N/CfgT0nZ1T/EAZECEGf5KEwRhPA1T5KCu6WBbC7R0Ux4/AVwgzacq1AEXrSzuiqE3j2E5cvGQtnmtEttNLkbHfUYFYQYH4tx3Pzh6rKymG/4YZPccR1wUCYG5XCfCx5UhRmKPhBcPbPwza0w3EnRxf9JYcNWyUqY4IJp4/rNBgeR+sUmbfB8e7R7heFGby3rxFUOpQkR25UWUSG8X+z6w73/Eh/fJZHKTrtBfe4jd2Dd+wVCYPRPz+3ATYXuaRj6t8uvjEc3L5kVt9OpPSLnrVoqFYcgP26O+x9Zhcoerrbd/nhsPO51oKGp8vSBNBe9efw5CzhAbaS7hRcXhNkWmGsgne3Ao5YTIyRXVOH6VivaG/Uz4G93teCNzfei7s5hw/1JIwL5q/3NzynSIHp3vFW4xzNGHk7JQbT+en+oPeHDdO499fGo5xsz2/3nu5elwbYTmFuFjDQVuNw676/k3EY5d2t279Ly5qL8EcRbLbM5jVxz+46bGilrirH5TZxOEa2pxkTpneaVsEU3JER3051QKKq3oWhLaaOqV57UnC3DsbPHrAXxodlFWUz6GKoCjFjnQlza7QzspNWvujAkgxtsis2wJvQL06nIBFHLYwoCal2o1jo7rWKtBfdj8dzQvORJI7FzTtGe941uEtgV682dj1UdjXL0qaFMWM9LKfZhlZVbtFIr2WRTUfDd/vkrrQXxsfFn4UJWkvb5OtxwWjDFLNlVmhonR522emMpOjHOHLn0q26w/VL82Im5uHJWSSTIsvXvdxLjrcHS8ujoAm6vrzDqxfBVrd5g4PaqDJfzoeJXe1Pwl2ynIwziVIrWutF4D4fuOOD2zEfeI8sqKtqDvvALua0bXIfhY35F67UPzdK5fvfSo2DJOBkp3fpn2UjVBwLzZ4W+RSc2sfceYZKe6/R/pGw0ePGyiu269s28wVm4+0Y0PmCtKm1iryLBan9X4+8jr7/6OyVavtDYWfJxYuGqtjDdnZqpPtZtAzae1sUNs4987EveWnPrfw/drSfQhTUsiJQ75WidLMnPiraN67y6rBZJOYKEcd81ntJanWvtW/WyuvCRlfcW9gXaP1o04FgyV7PEozvv2nilUcbZvY4X7fH0Y6lXrTk+51H9a61vQ/neGXYIpFryQqGpdV6z0uOWFB4j8nZPws2Su8nxg5xX25vvfwMumpt5tKn7XRcENzOwBY39t/K/fLRprttkm3CVL33u7Le0wNJH1fQayQEi1xc93rBRu6Xw2Zj/sTUBkrl79tciSv9U99+Bm4q5OSFBzTs3ALxDNg0mjg1/qRIMYu99o5K1FjOX0tLgyercMZZ38GSoS/IqH7haDMKVrFWqcce7ucoMp8F2m6+PHvMuOjecR+3VRWOOVObdXSfs+Odp9Q8D7b8TnA3T7GCvRYMgtFGcayOTELRtrPVNBJ+ONlKjs8T2B2H5cjzH98UTr3w83T4A0pLtXv20ynEzY6HYf5SwDtY0M/Qhu2Sy+2dMcNIP/IaI1w+KW6HqeKO/QN+VBRrZr4nL467WKXkxdXyjNl/Ss8gDPakG9futUXtsGH7/sCXXkDoIpwMrrrvebTxppKlAjwy2lZWOCztNxIO3Uey7fs49oKp6pHjRl8lojvay8+GfO4D1GE5m8/I/115eHvzmcqByiAf9NzOzdtu5em6BhliWG1eX45lOBhIzmXYG7jjy+NW90dW2lGH3zyHHMtcv5DvOZWMgxjNYbVa7VYr2bYm6+np/WoPn3qIVUm7s9ns42ElS8w2fmwBTGf+n/V/tv9Q/3VU0Dh32dHWksVRqVhq61b20VABacd8Muxs25fpbJx6aWLU9pc/Oeu/9F/6V5CjZLaxli2lZtf2FMuqY+6aeVjW2dqO8WX6bktCOfOTtdYuqUN9X3NWd0ulupMv72o46aRR3lG2VHt7d7szN8wp/Xa/Yzu9Yw1Lpe11TQNsgt9Ka5anow1/uy//8DJxxQQdP+G8vFal1NEuubzfvNMwrVYYd3Y9xHSDeEeamaHdy8H22pWhHcThRm8Yn8Le/SsONjQ2DSLZyp8cAsPhsl53h5WZ6OHD4nBay1JnAKq9zEmUZNoMxtzC8sYmxomNdzYLN3LoUGH3pZ/kQy9waz8kY+clnvUe1JRU5mvuApA+F+PN7EiMBEpyAKbyUt06FbA2Hpp/k4he/f3mAUtWqweAv4hgzvnm3j6cv91YhKN85XtL60q1ZeaVNXbJI5/zFathsA5sfrPh6aIR41OZJbxWPra+3Dc+jwnvycAjLPI8j8sjfTwpXfVnVfW0iisGG1v1sCu/RUF9Xr43u+Y4XwVMBut1zx9wDDPxg9xBV7h7PiW01zSWJpOJJhiMX83zD7pvzu+SyJOea2MlB2K7MaM0sl2fEKrOHpcxndRP0vuYTCxtzWYFIV6XJMdIak/wHfHuLOOVTzaFSdh1RW+aL7Vtaa2QedXlEj7WdsbjB9qcEckDEhE8wXLA/fHB5PayFOnRp8vLyQFWsgzxHGZB4jB0aVDOzgZcPlctiOULDqB5fywJrbz6kQu4b6vVo2vp2tDSOo/HlcUUVAru8LQTYwglCo44m9SnrWplqM7AcRLhDpVpPkyr7T4wg8c9n1Kfkg/l9tpUOQQ5Ml17kdGU4v1Ltq3uS8i9p2Ekq6vYLIrnSRDfAVPORXT1tBMGEY18xsb3rcPlBmZVjzdiPFUbPBeKcPjwZYLlkJhwe3p9ZGqLIyM/ELexMmHw2bOQhc2X+9b7EIjmM85YauRDf+8iwc81PIRZq0wPYi/yXc7vJoR93rTV8JDxrYThqRclHRkGuvDk+OpQKX5t4kbCWe6AxaJ5VUK2bYRXIhzvSeyvn2NkdLn+vgaNe2hITnRbjuvAsEMGWn6DJQG2GG6kGwwlA2tg+Md5h8e67g06byqGVgLRUHUWLjVWy03dKLh8SXD0RWQZ1rDju+O8yehY/VAP/+5/C12dhG595KhamDVOxhu/xtGubJw9cB37B9l589XaeOAKIlm57omwvTgZS1NF8xLXPTD3qpf0g8gYjok/rqwOr4PG3bvC80AryduT5XQEjEfT9S3qONqVHOOD3K9yFn5cRko+lhkXxLaZp35pKe8HbJpKEvnjn1t634BGED9ZbrRFjXqjFgTEzUdVJUORabQGQqyHwjdhYyERNyjn/brK718x3OrjQdROFh8Es3gc+R9+8snUwJHDb66rL08e1R7GLhNEd69zFTdwsO58t7QWZdoaba3dY1HFXFr12ZYwRggj9nFWsRrk2yHzo/HmeSuvTVh+udIBCTOb5+M1pO/L8YHLohFwZE78HqLFkXdU1NxenaoEA5lgiuGqoh2MbO1IeJMGJ4wnzezksJEv1IGKP/18CRjvAx7B/IMBOQ6OqEzemGbDI+4Dnnm4uu/Kizpr67gJidOFOMZa5eeef7GxrB8yXrK00eeQCo5VetHbcTsv2Ozz4whH9FLqg3rlJPIYiWoq6nHL/d7va0cemWN/kZCT/U7BXnwwjFFPbFQwvgrRBkDrpPXVY35Yrp4PIm/yixxPjELovscCwQXrldIshdgpSTa4UmXCFvfNJDrSy55QsFei0Bgvi3TiyULQlzdc731BFwtttVps05gHdFD6JTArAoewz3H1fdzVlke/1Qf60aWj5Y6Cq8fgj6+mu4K9FPXA4gutZKhtwROOx1suLUDnzKUUTzv+hQjm7AMFodvRtMXstLSrAeMH6cJwxiHUSe4IMYDNV3po5Ine4sBTtGEOx6DDW8bydHULzQGX75119U+Qms2Vz1wEB90FU8OVE+m7bFG6C08XaavT4eYHbgBsLLmfjfCQ+N5VJt8MlBYtSYg9mp+HiFcrZ0cs/lZ9zXOwnkSgrUDwuljNZzkiD9Rl8jS3QHXvCV1NfhPUXeJzNbfx/jM3+pZFDNQa0f2RbuuHSgzg0q1hnPgBG9z8gks+OGkfEo8edZb7Mxxt2PEEv13a7JaWRNEkG3nNGEe8ovYdqNKRYTWLP8M33QuP4LnqWYgNq39OJLXj5v7VmP85UtZKpRzqfq88n7Io0s85s92T+T2O0fWELANPH45ap4zZx63uoYP1nvHU3azijGGccp/IU01VlVR9dz7wWXiJiQo/0fsooPm6fDsJRODXcB9HJo3aoMw5bpOxLDxp/m+ue5cTPfAkluMJOHeTSQms7E/q+B8MkXY4C+hIZeuoidxPXFBdb6yfb5gVE4zQseuC59R3VBAQWPZdKWSx11cLu9qwH1BBfBbZdoznwAQBmO+x0OProQoVVsoDX+dn5qIwqHOSSOGH9aHxmmcZPpswxp82ejbh46ma0ii2m0HAjj4/aNq74w8cWPuIy6RRP35be1urnx3YoYwZO6L1Q02bMpfFfmuegGI4zQsvJuFkhsL9F5RnS3KU99+dcN/n7nFVy8IDlZIkNGyc9QJKJLurzdYGLn1THkufuvLggxfpvDTM+ESr1CiPhNdpKzvwZx8r/yRqfw51GriXf6CZBiDaF3g8qwBo/cp6koOmNPWszDnzGY2SdlbhQBuVXU5IOD557eWe/QmPtxhNuBREJueYT2Op/fSEN7oGMsTGwJl4/7tjmOMseKsO9q2ejqWL+6hajvaLeB5PIZWec1iPjggJ5Pi8XWl9ENT73MXdf4azASRbH0NxJnURT4ej44swiIjHS7OlgvhXUeX3CxkQ1+U01vX4HC8hZnSuF4YHpirhNTWfsQ58TI+4LwKZnP7kwNH+BIN6eNzhgY8FSOLJdJTOre5cZN1c2LKVbhOrw+K5WfxD+UHTjF/J7XgGmYrXne7pt560cWMgJ+O7ev9/Ru/WqqMOu3/0jxsd3eOBTnweivpsqKnJYP56xujTCaBXTs6+udJzwVRxPS5DKX2WdA4+jxMBn0LJXeILO5Z8/Kn/gip+vxRlrOqkratbEXIe+8QnuMCH9ftt1Gu+HfCBZJPrk+pQ+wWigz+KUH5nyU3pw+9XpcnFOGGCxC7O+WTcubu5ejPKUhos5Wb+7Pb+IJor61ywuFJZnFiQDyGrqNnPaOB/6f8xmRvu3tzNN5xllTpDW1mPzrqmXXceHNPKQqI7Z66TL2trKH43sxflLNmNvV1bacU7NqnvN2XQ8f9Y73jhQL/8vbKMcasDx2c3Sa/HL667S+ND+RDp8YHshUkZrOm1VuCsrSXRX7szMU0LjNN+I+mFPXE7TfEN1uJFo/K41ws716pow9ojHevPsb9aUgDBeVKb5qi2Z2k8xxqeyThiQjQihIkAAAq3SURBVICXTPvL5xvGsCFdIhgBPbwM2CPqWhwTEbHI7V2sK2Acm47gp7vP8YFxfEs5EXgwTsT92vxQSjBZKw0sqwi+me1trAwAc70Lo0EOtmOMuZejsLYXbFzGjbEIhOdhUZzwes6ihgXXI0o8z4YmueO50QXfNTzChMehpZSEyyxFQwlpYxbqQW0XKyKEEo/woEdQ65TpspStjzjWO2rjRj54v2B8vFghzTYiONp1kK/6B+Y9VnRYVTfy9jk9B+fsXawLfnHc7B8nnmBhP5tejtPxGeN3/Wa/EeqMHGTBPUv7SzKdj0+b/TrzBQmqRhYURD/D1KwJ0d1awY6lmoTejcp/N/tn3KdC/jUPmh9AB4Z30+b0TIJbepDFWExgGWT/Q5/lYZtaGuoRWH1zkr0v+8B2jL+OaOTOD6upeTqT8yjuX+A9u1ng/6NOaK+fCaBqzHTvGP1ro3IXMPcuqxiWDdxs4uqFsPGsCPeTozim2iHw1iyxc8p1389eNKNCLIrwq/DLsI/bffM1Ho0HKejqFKM03WcvHEbwBeUnWrbzBQv8x1l6kGPrhKvzcOHyLMaqIao1JZu5ZU2lHjrO2BdSNdhy3p2cno0l1gopgn3sMnKrstVASQwTYHeVTeyQiIYqqGSZ2owzmjjZIdaz/vWtf4R76nKw8cgH0slJ/r18OMNoSbVxb2E6dXSRDDFw2+TMP9MW6uHOplLVjnV6lAWVhYpqevMzeyyj2fNcmPN0C3Y2R0G1/Qn8/9FYbKqZBiz6ivMJl5M+LTVCIxJZ8qqlfQrxMLBoA7Z2HmAC2+rxzwedLVHCYK967NgVfIbJzw3CcqVcTjzdVfiaXA/qy3eZrhBSzUStKW3bjt1oE3ZlBoSrIu98RsarEFsFeDVE8dXw8+fGnHBhlzN8DRCmrmvTDdgN3z7fB2qeHG1CaJiuEgxaHIsRglL7QESyrGliVEJgPvxQcrGRC1TWrU9DXBhyjNGZOpB9S6SN3ssjgVO/KnW7vNyMYBg9nYUVUF4fgL9WIahKT6eRapnx1w0876Y+3oA9jrzmS2Eb2pjoobM673YG8uUSLne5gH8XjXS0ROgwNo4Ft+vDlVo+9iiWu1pprKa3CRtm6xgDaa2eh1sD5j91jB7FJ8KLGGmsEgGMi4j15ufJZ/SJrCmwCo28hYWi1tn2MdIAdkRl7pdtLlgHQDRBtl3lMp8vgRW74FRSXOBeNNI0YHK7a6vwW7AfuA/SEFzSbq1W667mYheUFXeQq/X4eJXVgyfCyo/LX5uqBldekldjCt0ymwIn1GYoVPYJuhraJKK93FP7HiMU0B67KN9XGUXXtuAtDdMuyd1yVdLA7H4/L2C2Yc96epyY891DOQHU8KmNIvMUXtTMwa7b+cLb27DbofBmyZFL3NjjtG/t2HT6FNhlV+e/q12KagHrkw1TCdDWfZY/yM6ouQyn1IirUy2X16scqzk9Bnt4CLoVS71ZmOug1vqRNYFNmNINdRcLbS86Emx6l/HV3N2GPY11sKoEtbF+sC/vNnM7n0SgPwY0+lOz5sGRLu6470GjSwEy9eq2mqdgg8Rzr5eoTCMF8XzwKOztN2Kn1SRj8Sec6Gf++ouA3dyVvbkNu+4Kyjx7PJkkMaEi6OyzWwrsBkZ1TB9SZxKmf8aUscFQVRXlO2ArVMuEu31go5hMJ5Ky+JuJGSyXoCjztmffE4/CvvRpxI8xvm7M7sDahc57PoFw6oe6CC5nwCrpKRhM4CwwrG1lszW1kYetLeQ+wLafDVuzjsHnEfJuaKHDfUnEWn3x78A2qeSDmTpUEN5xzfFcrD1wA5U4Ezbv0SB0I78z8VkCCgpGO2dEODilQPIoVF+Wkgk874hEz4ANMK2W4ODR+Qtol34eFVa7FY/NbavV7D+sZEvD18HE2ycDwjLKIdHB84t04SVgK0cTMBnLgchNOUMJ3BNVuMO+XqpzrE/BviPJN6g7CXXq927TRTzhBh6c719gq8dgK0/GXGZ0fZRYonI/s1xrTWLuuZ5Mrh3nPY3P4NK1mz/JwNCubCwcjgoLbMdl8V40Rux6/mmPw7auoYcjrzNb7Jm14EVMrl4EJjd8XrHtNmy1nraKTeHp489fSMNt8MiyaWt62sTjYaH73FPggLeu7vWX+EztU4w2rJF6ESispc2qtTyx7uc/AhvE58SjOlcRnOUa0FsPX7QCckZYuMKxc7SXFi4w98RX1uMzYUPXWUb+VLqpl3X2AwxrfWn5OcaYMBfkCPqLqz1qwPsxPVo73uIR2NYwIRHj92spyOpF9yufwOqAiFt9vwE726mz3K9joEuhh88/4nBeQwLtiCyj4JYIOkRZBc7xnytzZdhj5BL/mETMO1xmIWoNlw7WcqAfY/JJIHx9tpZkaDioC/5cSYuh1KOcsFiHDf1eAcp1u5Zgoe7tikXfIUM7KZdLFYwZWBjurdgM3orLmB0S2WmWRQbtbEkRTLFxtUDnfSMztuD1AY06aw/cgg1/WmozL7imTE+WqZjLbzsgjLPxMtWLmJurBL0OG5SWDt7rcIHSApEq/IPnpwXg2V4uxjbUUwBVrMu2+nAViCDbS40xrUkk3BTbm4ZiEWeBy33ONg7A3oKNG98tzKJ2oCPd7vY0rAUsPs4iU2AmTsBByYmoNdjYN98i/WhpNIPCcam7vf/9u2SAh8T8T/OonWLtJAvTpD0msmAXpl956B2qlx34IkMKnVTRCdsoPrkF2xwOK0OMiHcHAnTf9rjAi/T5i0w8JBT0cC4hYFOkXQdCP1jeMItJxPfIiIDZ8oGg/aUelILM4e35RLuxhT7OHnkCFvSgm2WNz6SgykUytOq3iLobSLZgt9+HIVHrBjHjD+k6KXFe9zLmhwf9HurKvy2CbRgpB+uiMe/qmQ4TZM+dgX95jLr3h2B6/MV8igVTFTkV5ouInrdnzYak4uhmnj6nlVzgs0bzY+teJyJKNnYZ7wgzoOyHaXFJdD1/aK0M5f8qsJXEB79AvQjsRVnPrwdt2+TXIPN8dt+azZq3MRhZ4+GeSaqXUuhHnHueG9GjyUIqOkY3EDQmPPB87GArizBhXfGAUbCMuS0iGKWNyOUO2HoGe6u4FtOVEgCu4eBeuNzjLr4IhOsjTG5pZc50QTg/AteVBHp1zzQny7wfBHh4AvOD3r2zcDOwQgAmDgoBFnvvBvdfKrPKsSqlng/Ony5seZHOVeAKdo/3TteiK+89qZsA5X89vknv03kHf5M+lrWPgl49W2jIwb4b8Pd5o92Z2hJ8bV/XRSzByN0zdRHe0S0nzHVJUu6uf+U0O3rksuS36npS4ayUkNimkxNrY0HSMdJWq1U1cknhlRO4gp3W2qaTeWjfcJoTZtvkQ6mrAg65h5rWDG5cF5vDvzrMd4kY17v7Z0XMU6eq3dTYqFSIH4ZpNXvnCggaSVZaTdG+WV8jNpx5UHxTTRXlIy3jifiirMCYueuJ6w9Td1dTNUNekAyilinU+QIby42OZVmZOtVypXKcrAyvWvPdqKBjZDVI1i5ZqhyB4WwXITMX8SBHLXVjluKmeedkZcrWr1mZiYor1C9J2jRUFWVnUe4sd13L1jBwGXv1zcKOh6ums7G+Pbff8hcRj2aa25Int8EVQzumOlJiK1V1e7+M6iETvzH+PSm6r0r/B+tJc84/HcDtAAAAAElFTkSuQmC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3972" name="AutoShape 4" descr="data:image/png;base64,iVBORw0KGgoAAAANSUhEUgAAAPYAAADNCAMAAAC8cX2UAAAA8FBMVEX///8AW67///3//v8AWK3///wAVaz9//8AW60AVa4AW7AAUaoAV60AUKthksgAWrBtlskATaru9PlGeL3e5PCRr9TY6fMAVKp7nM4ATKtThsCxwd0AWLG3y+O70egAVK8xcboNYrPV4vEASKqjvd2nxuNgl8kASqbu9fkAT6+LqdGvx9/j6/PP2+4iabVFebqOrdWfuNySttdpj8mEpNbH2ejn8/UAR60qb7teicegv9mNp9N9ocobZLiuzeO71eZyl84tb7DM3+sAOqdYhrxYgcGYss9Dgb9Adr+ZsNpMicIta7tyn8ycvt0jarDI2PAJejn6AAAgAElEQVR4nO1dC3/auLL3Q7Zl2UKIQIzBYAx0IYmB0IQ22aR3s73Npj3NNt//29wZmYd5OE1IN+3+7pnzaDDG1l8azUujkab9l/5L/6WXkuU4lmZajmYYBXc4pmE6juYUff+vJABlWIjIqnTfvD0v3U06Y6SLzuTy5mp60q04GnSJoRnOz27qjySEPOw2728Zl9ILbN8nlBCik8j3/cDjnNNJuT+qOIXc8C8iGDwTBhr+NUdf7sbc83zqui7n0ovj2AZyXY+HkgeuT/w44Kxz36rgLx3HMa2f3fx9CRoPs9lK+5fBwCOR60n74u63WrPdTStOxs1m5bD7R/NL+WBsQ19Q35WDz6ddlAH/XnZHlq1MJ77nE51RUXo7SpdYHPhyQfDRGKajt2dUJDQisTe+Hv3EZu9P86GqtO+kR3TOvUhnHSW0LAvGH8dy3gHIzjAP1KR2EmCJmMeEuOG4lmbf/yQEexEyt5ZeJdIWQe9rrf3wDUTXtweFUjO37zYtEHqtxNf9Tnd2f9HzInrkXo60f5lkBy398YzH1PX0mxnqJueCkkheVrVdcxb53GkfeD4TY1DclnNY63gu9Y/+bDr/ruEe3YYwSeUtCGbDtEyt+00wnQWDRmu46/a03xkQoTPGvgA3IDvM6oKzSI77/wrYoHZg6Lp3oS+8oJwaYHrBeJn3XDCeuFwnHiudpGvK2elOJ5EXE55cyEjwcVvLTJth/yv34fMbC+XfzwL0RDINrXo5iKkc1yponGGLHxKucza1Km/HwAO2lMltvdZvPbSa0+ObA1dyn/py8sbUHhqS+L3y0MhgGq2DkIrBRfuXN2Jgkl7bPuP+1MExg4+WU5cR6d0Pgdk183/GEagyQWwXzDXJvYD4MKOpmHRNpcraiaQBbWlKHpiW0f56FBF5mf5sXI8RtFxrRZ7uRX20rlGaA8PTmHkHXYThGJaTUP/DmPIjkPGUEjeWXP9K9WiMIl7J7WNu00HZwZ8r3m6OOfP5lfr0a85zS6tcShL3zt8Zlol8CQK9JqnPT9FY05AX6jEJUjM9bPePDwT9UD496abOiDOvvNRr3YMec7+m2sI4dWphLLyLjyDqflHcJ3Eg+C1ILNDEyt8aTiSV30BtWarBRqunh+25YTb1/Ib6lWH0Q9o7mT8D0L6NCeXNxUMd7d0lJ/r7Y+tXQ20oR7lS7ukxbYLjgX4mXDBGiUfCewf/hv8ztdQHdoXvlXifem4JVTZ+W46FW0Fu0NCk1boJjwbniNhQLKM1hU29Tjd7yq9DyMLQViZLlYV9AWzelIQctRb3AJyJG08Mcy6W/+YIW/3accZ+cLs0yQxteMYTeecsTFj4o8TBQz1BI+AVYX2HUB71pU55TXNWbb+WzL6oLuYs+KA17tLKUhmdeO5vWR8BX1R7NOxrxupxp1x4MMGVKlOm2u9Sjwb1X0qsQdPKkgnh9sGyXMA6k4xPzFUYyUhjvdeCGTC/8GYJGwXBNKTuQk0ZyBEPnu8nHxVslAXDMoh+nU8qv4oKx3k7PPB0VxImJ6P5bB1OOAuvluLYhGlwYIO8XrVawV50iqPd2v5EWwYXoCcOxy4ZjEAnQNc4Ux4z98jTA1bNYjU/nQzHSscx6121x14U8bMUp7Vz4ephbRkRxH/6koihueLRddhWykV4smRhGG+jMnYZf8Cee7iQlISN9ISLiLRfFV0hmUaXEBG0AP85sakfHg+1NIkZBxALrxrjDSDw2tAjy9+twQa8zVBnq5mP8tuaeAymRXUSgs+enMAop+OA9Zrazydo78ijrugqUX3Y6EXsKLkeE8bbOE5LIaXduCC4zRx7bjA5ynleXj5WxWacS1eQSeAzOzyvqLtg7lAJEsT8yZLN0R7iKB4rpwpNs9lnTn2X6V47HxmBvpG+Xln75RpspKpkvVnuM1r0kulE13kptdSEhu4rSV1+0ayfC9uAsRbutyzQ61jod7a/Ml1n5NMoh8DRLnwYpDXahO1o1x7p5OGY/c+ECV13Z9CjmWUK6K9DJmv/JKbvEbajC/bywVBTkxhdB5DYd5FwwZXknaliTOWS9KXf0dYFsIKduwYym0Uc+yab/91znfvMR5Oni3pRvQFnwxcpwqlm/DQf3EBzk8aT3AgBm99wPbz+LF1KuLw9qWAYyaokfq+7YWlksHPXDDBJqBwqdk6nnwcuYWC/ti58kuSnB+h4mA0n2k9D7VjDKNIvhrmJ5hh/h2LQ15xu3T3yiS/F5e9ghVx55NOaPAPqo3GaN7HBlB9Tt66ZH2sT4vkqfAp4U0LtPO8D99TCCGTHT8GtvIuO7Y8B9aLtwHejkPErDePCVuuScJ2So0GnHgjZRSvG0DJWxTn9N3pgwAFzoYyBc+0h1PU7u+f5USCT+kelv60qqO/6Mvao/Lcr9cCf4JWoVja4L/L8ZzlDRtzL5Tik/c89TiLiMmGXW1kIDVptzo14twEiylHLoPhVZXZ65zNBmO5LWVrEGh3LaA9Yb6qtScgyuKIV4yfIcwslr2DVnKUIg/3ZdjuOsTBJ1SQ98CMdxTH33M5Z7WSWDrPG/u3Zt0o/D9PqrH98mXAZ+zqlgn4otR1t5cmZBkzmoJsT+vDu2xhe9PruGHgULSl6s3yw39BqUndTI29qIfIkorIX2IL4riull3w9uLu9vL3QRVL6dHvwNbE557bPiA5CkAsqhsobWTzDAZBnnv8h9yK0ZC587+aVsObIMVKub6pi0OGDDZMZYXPhjma10li4Ho9tQvzItwGmzoTvA1Yg3w249JOzt90Zx1m7oZwsc6zza83IGzcpqLG+EiKvSSDOfBA06zSOvKsNAQsArtw4u3E4atXuG5+/Mg/DprgcKGXYk3HSuS2ftkbvVCc1XFLfMMJQrIW6HBlmXss/SHpUffWF0SuYqtp6V59ysLLWoz7QrKEeDVL0qIzMJnOcYaX6cfRwppOvf7dGuOib/QTsMMN0RqHwKxuyCvpuyqNxngfgN+c8StQUeC0yHethQMk7Y81QST0aplva1Pji+pdzC840lz6ZprWXQaVsSThb83W0y8D7sr7ypWLPt0Se5wQJKsEJCcqa83qwHbNC+fumle9+S7v1QM1skuHQoLdztfpNj/9H2xERHIVevM26RuUo6HXXr6Uh77VekctNo1W/mmprDGYc/nl3vdUGx6re/ed052JOtV4/2ZGZZBm183q6ddnRZuWb6frimfWx/6X5miIti+ya+eiOyknYWpZ1nOXtO55hGDs6BH+xY7SNxXdLUiuj/7IV8P/S/wf6FYKer0LK81rkJBlzt+NFz1uGJh0MNvxKq0N5chZIDe3loJUkyz/DsH5R4Oa76qjdAmp3q8MfIHcdfN5Js99vttqj9Ec8cY2Mj6Xy0+nThqniqGhK2rq+G1NMKlXk0Yu7++YhDo+xmz93M4O1SD4+PKlPwPIHT83Dh3o8SD6Xam10+g3nB8XXWj336XS04ZcAK6bTP7n0fML0JTHdD7yB23ibzhuZ9vM07e9KZDIsxdfpm0tfcnfteUC+z2V4Ues62Dk/YOiNPyR7OoE7tv7OUSnmhDG63kgBt1LievK2pYyb0XuO7lhG8NfuLBVDG57cxTxgmPgisv5bPlHAB8LDr8eHP0ZRtLhOn0zBcrQVeszRYpRCi9ZgQy8w/D+BAWVc+h5xmv86rm4hVjxxJaTNMEjDKGav5R8J74beoFR43qStMgxemMLX8vSnk7uADe20hueh/91f+OFkpHW9HDswnW/BBmdlVDp6UksEOTpooVX/MtG+H2xoZ3csKf3uLyLdleVaoD8OW6ucSU6jpzQB2CGSk+5LzfR9YCNPtni0wYi7CHiTCtcTawIvDzuzSvqei9PiKU0QcBslvfPhy7h8D9gYNW0Nvgu5gNZhg2g2nJtnP4zyr90XpbjsARveNuPiSSy5gzaY3HSGHf6kcc4TsM/gzUsYfZ/Rdiq6L57d1Dmtw7acytgWz34IqAkWXu8Nek+RduY+u6FL2oSdfF8dFJC8ySdO/POwu719h1rfYvJJvO+DBJXHe/P5PrAbew+Qvgn7+jmv33wQJr3sSc+GbWhVvq25mI5KHJkA1RqlxaJ5BRvUYDvcn29ANepBqhnmPsbqc2EbjnUq9W1UgDaKiO+DXl2Y1AWtXcI2nGG0rxrMSMSY5rYPnz8Lto2wtXEitlpLhe/pB5PJwfgD5dL1nzba9WAfsLln0XBqOfuo7xbPnCui60VDxMTCA3NvwEGseCLaYk0af3vAnEnHrAzT9vEBH7h0t+26gO0YxqEs7B0BOor5vu26NqHzKbTrWbru7LMwaLSO/CiKQEZFSZF1SH28Bck9A1ulLXfcQ+42VrTaZf3Ix3m+iWwBG3RPwy2CzRLd9ZJJ6fyq3OhwTkBsF9zKtxdpngLbSRVVhsPhAdn9ZNFNF4QZhNNd0+LoY06VOGpFYPim0yNiqy/nsB3TSHuFko+GydUoi0YYWtr/IJMio5BsJkc9EbYzX7UwnALYLBlqi6iopZnazgnJZ/m3m1oWSGx3+NZwL2AbWrlgsDE601ecq4JSGKL5PS7sofBlW0UNrWi01zILTe0/u7S2O7HU1qgNsep84T5dV3dL2MOCOQX8TA83za9ZXDQD47L2EnoibEe72wUbRFpbBYvXYRtGdxysN3gxt43mLhmBjxKDh83lQgejQDuJEfaigMMTYRu7YQsahclNezNKBs505fP6QC1hFxn2FATn1v4go8g0BB02ewXYltbYqWyBM3WXR5PpoYJrOPPlUZiY31x9R5jBKHK8mNyerYapncjdmoby85dEFZ882qVii5wR4oVJvT3MshMUOdYwAWNMLIhRD3vG6A4KHkK+7YyEVwbbRpKObOZPXhI6f7JIuyr2OjHiKZgbska/utw+4mij3ipeLGX4Xo32lBfIZr+xO150sW0kqa7W4/QF+0OfKtKM/qPmLMbMKXW9cHz1gIoX9/sa3XVSqOpFtop7tRvFvV3wQjl7QZjlibA142P4GOxVc1z+4ayJMm53AZoJKbK7+rtHu1YUe+K115jb2iNe5Tpw4h7FnVrXynaFrJOZFLkrvL0b9kORBR/c7A366aMNftNubtvArKwUXMfoJWVMqTXX06zSHc5rRvKP3bC7XsEvyHi7FMQPhw3vl7uFSxERmyfXFc208hK3Gxdam5u5+IuOKgw18leBrZ0Vek67CVzIOLweriV7tQusLl330gLYhTEJ+YJtgk+HbVTDZwZFQLgz3OSVg9PkouB1XoE+GiYFP2DycG/Uz4CNGxpoYVCikEjvk7OKdNYKmdzbZK55+4YfCn4B5ulrjLZmGbfx80P6Oou/pctczlOvaAXNq+xm8sLR1sM/9kb9HCYHe3NcpHUfg61HwVJc3QcFsJlX2SnJjWFSKNJesCX0GUwOTvU7ZrPnDjjGVN2uptKvtXIhbLegPMNwXOQMeHuHy5/F5HhzZRw/YXl7i3z/nYXlDbSyXaC4C2FXikf7tWCD5TG8lc9f9GQs+jpUOXvPhm1UPhS179Vg41KEdcxtcLiAc58BWxdBWW1Jr7sFNi4Lika7MIvgdeb2nCxtdCAJONLJ02EjrGyDzXVcNNpBQW2GSqE5+0oKLCPcwvG7CKOn5ZwsiZKviKrGi5ikSIGlhVwlt5Nh/jnY4EhbmtMfc5tgREklaj2FhIdbrMBKK/Ij092uyGGhgSN3N/CfgT0nZ1T/EAZECEGf5KEwRhPA1T5KCu6WBbC7R0Ux4/AVwgzacq1AEXrSzuiqE3j2E5cvGQtnmtEttNLkbHfUYFYQYH4tx3Pzh6rKymG/4YZPccR1wUCYG5XCfCx5UhRmKPhBcPbPwza0w3EnRxf9JYcNWyUqY4IJp4/rNBgeR+sUmbfB8e7R7heFGby3rxFUOpQkR25UWUSG8X+z6w73/Eh/fJZHKTrtBfe4jd2Dd+wVCYPRPz+3ATYXuaRj6t8uvjEc3L5kVt9OpPSLnrVoqFYcgP26O+x9Zhcoerrbd/nhsPO51oKGp8vSBNBe9efw5CzhAbaS7hRcXhNkWmGsgne3Ao5YTIyRXVOH6VivaG/Uz4G93teCNzfei7s5hw/1JIwL5q/3NzynSIHp3vFW4xzNGHk7JQbT+en+oPeHDdO499fGo5xsz2/3nu5elwbYTmFuFjDQVuNw676/k3EY5d2t279Ly5qL8EcRbLbM5jVxz+46bGilrirH5TZxOEa2pxkTpneaVsEU3JER3051QKKq3oWhLaaOqV57UnC3DsbPHrAXxodlFWUz6GKoCjFjnQlza7QzspNWvujAkgxtsis2wJvQL06nIBFHLYwoCal2o1jo7rWKtBfdj8dzQvORJI7FzTtGe941uEtgV682dj1UdjXL0qaFMWM9LKfZhlZVbtFIr2WRTUfDd/vkrrQXxsfFn4UJWkvb5OtxwWjDFLNlVmhonR522emMpOjHOHLn0q26w/VL82Im5uHJWSSTIsvXvdxLjrcHS8ujoAm6vrzDqxfBVrd5g4PaqDJfzoeJXe1Pwl2ynIwziVIrWutF4D4fuOOD2zEfeI8sqKtqDvvALua0bXIfhY35F67UPzdK5fvfSo2DJOBkp3fpn2UjVBwLzZ4W+RSc2sfceYZKe6/R/pGw0ePGyiu269s28wVm4+0Y0PmCtKm1iryLBan9X4+8jr7/6OyVavtDYWfJxYuGqtjDdnZqpPtZtAzae1sUNs4987EveWnPrfw/drSfQhTUsiJQ75WidLMnPiraN67y6rBZJOYKEcd81ntJanWvtW/WyuvCRlfcW9gXaP1o04FgyV7PEozvv2nilUcbZvY4X7fH0Y6lXrTk+51H9a61vQ/neGXYIpFryQqGpdV6z0uOWFB4j8nZPws2Su8nxg5xX25vvfwMumpt5tKn7XRcENzOwBY39t/K/fLRprttkm3CVL33u7Le0wNJH1fQayQEi1xc93rBRu6Xw2Zj/sTUBkrl79tciSv9U99+Bm4q5OSFBzTs3ALxDNg0mjg1/qRIMYu99o5K1FjOX0tLgyercMZZ38GSoS/IqH7haDMKVrFWqcce7ucoMp8F2m6+PHvMuOjecR+3VRWOOVObdXSfs+Odp9Q8D7b8TnA3T7GCvRYMgtFGcayOTELRtrPVNBJ+ONlKjs8T2B2H5cjzH98UTr3w83T4A0pLtXv20ynEzY6HYf5SwDtY0M/Qhu2Sy+2dMcNIP/IaI1w+KW6HqeKO/QN+VBRrZr4nL467WKXkxdXyjNl/Ss8gDPakG9futUXtsGH7/sCXXkDoIpwMrrrvebTxppKlAjwy2lZWOCztNxIO3Uey7fs49oKp6pHjRl8lojvay8+GfO4D1GE5m8/I/115eHvzmcqByiAf9NzOzdtu5em6BhliWG1eX45lOBhIzmXYG7jjy+NW90dW2lGH3zyHHMtcv5DvOZWMgxjNYbVa7VYr2bYm6+np/WoPn3qIVUm7s9ns42ElS8w2fmwBTGf+n/V/tv9Q/3VU0Dh32dHWksVRqVhq61b20VABacd8Muxs25fpbJx6aWLU9pc/Oeu/9F/6V5CjZLaxli2lZtf2FMuqY+6aeVjW2dqO8WX6bktCOfOTtdYuqUN9X3NWd0ulupMv72o46aRR3lG2VHt7d7szN8wp/Xa/Yzu9Yw1Lpe11TQNsgt9Ka5anow1/uy//8DJxxQQdP+G8vFal1NEuubzfvNMwrVYYd3Y9xHSDeEeamaHdy8H22pWhHcThRm8Yn8Le/SsONjQ2DSLZyp8cAsPhsl53h5WZ6OHD4nBay1JnAKq9zEmUZNoMxtzC8sYmxomNdzYLN3LoUGH3pZ/kQy9waz8kY+clnvUe1JRU5mvuApA+F+PN7EiMBEpyAKbyUt06FbA2Hpp/k4he/f3mAUtWqweAv4hgzvnm3j6cv91YhKN85XtL60q1ZeaVNXbJI5/zFathsA5sfrPh6aIR41OZJbxWPra+3Dc+jwnvycAjLPI8j8sjfTwpXfVnVfW0iisGG1v1sCu/RUF9Xr43u+Y4XwVMBut1zx9wDDPxg9xBV7h7PiW01zSWJpOJJhiMX83zD7pvzu+SyJOea2MlB2K7MaM0sl2fEKrOHpcxndRP0vuYTCxtzWYFIV6XJMdIak/wHfHuLOOVTzaFSdh1RW+aL7Vtaa2QedXlEj7WdsbjB9qcEckDEhE8wXLA/fHB5PayFOnRp8vLyQFWsgzxHGZB4jB0aVDOzgZcPlctiOULDqB5fywJrbz6kQu4b6vVo2vp2tDSOo/HlcUUVAru8LQTYwglCo44m9SnrWplqM7AcRLhDpVpPkyr7T4wg8c9n1Kfkg/l9tpUOQQ5Ml17kdGU4v1Ltq3uS8i9p2Ekq6vYLIrnSRDfAVPORXT1tBMGEY18xsb3rcPlBmZVjzdiPFUbPBeKcPjwZYLlkJhwe3p9ZGqLIyM/ELexMmHw2bOQhc2X+9b7EIjmM85YauRDf+8iwc81PIRZq0wPYi/yXc7vJoR93rTV8JDxrYThqRclHRkGuvDk+OpQKX5t4kbCWe6AxaJ5VUK2bYRXIhzvSeyvn2NkdLn+vgaNe2hITnRbjuvAsEMGWn6DJQG2GG6kGwwlA2tg+Md5h8e67g06byqGVgLRUHUWLjVWy03dKLh8SXD0RWQZ1rDju+O8yehY/VAP/+5/C12dhG595KhamDVOxhu/xtGubJw9cB37B9l589XaeOAKIlm57omwvTgZS1NF8xLXPTD3qpf0g8gYjok/rqwOr4PG3bvC80AryduT5XQEjEfT9S3qONqVHOOD3K9yFn5cRko+lhkXxLaZp35pKe8HbJpKEvnjn1t634BGED9ZbrRFjXqjFgTEzUdVJUORabQGQqyHwjdhYyERNyjn/brK718x3OrjQdROFh8Es3gc+R9+8snUwJHDb66rL08e1R7GLhNEd69zFTdwsO58t7QWZdoaba3dY1HFXFr12ZYwRggj9nFWsRrk2yHzo/HmeSuvTVh+udIBCTOb5+M1pO/L8YHLohFwZE78HqLFkXdU1NxenaoEA5lgiuGqoh2MbO1IeJMGJ4wnzezksJEv1IGKP/18CRjvAx7B/IMBOQ6OqEzemGbDI+4Dnnm4uu/Kizpr67gJidOFOMZa5eeef7GxrB8yXrK00eeQCo5VetHbcTsv2Ozz4whH9FLqg3rlJPIYiWoq6nHL/d7va0cemWN/kZCT/U7BXnwwjFFPbFQwvgrRBkDrpPXVY35Yrp4PIm/yixxPjELovscCwQXrldIshdgpSTa4UmXCFvfNJDrSy55QsFei0Bgvi3TiyULQlzdc731BFwtttVps05gHdFD6JTArAoewz3H1fdzVlke/1Qf60aWj5Y6Cq8fgj6+mu4K9FPXA4gutZKhtwROOx1suLUDnzKUUTzv+hQjm7AMFodvRtMXstLSrAeMH6cJwxiHUSe4IMYDNV3po5Ine4sBTtGEOx6DDW8bydHULzQGX75119U+Qms2Vz1wEB90FU8OVE+m7bFG6C08XaavT4eYHbgBsLLmfjfCQ+N5VJt8MlBYtSYg9mp+HiFcrZ0cs/lZ9zXOwnkSgrUDwuljNZzkiD9Rl8jS3QHXvCV1NfhPUXeJzNbfx/jM3+pZFDNQa0f2RbuuHSgzg0q1hnPgBG9z8gks+OGkfEo8edZb7Mxxt2PEEv13a7JaWRNEkG3nNGEe8ovYdqNKRYTWLP8M33QuP4LnqWYgNq39OJLXj5v7VmP85UtZKpRzqfq88n7Io0s85s92T+T2O0fWELANPH45ap4zZx63uoYP1nvHU3azijGGccp/IU01VlVR9dz7wWXiJiQo/0fsooPm6fDsJRODXcB9HJo3aoMw5bpOxLDxp/m+ue5cTPfAkluMJOHeTSQms7E/q+B8MkXY4C+hIZeuoidxPXFBdb6yfb5gVE4zQseuC59R3VBAQWPZdKWSx11cLu9qwH1BBfBbZdoznwAQBmO+x0OProQoVVsoDX+dn5qIwqHOSSOGH9aHxmmcZPpswxp82ejbh46ma0ii2m0HAjj4/aNq74w8cWPuIy6RRP35be1urnx3YoYwZO6L1Q02bMpfFfmuegGI4zQsvJuFkhsL9F5RnS3KU99+dcN/n7nFVy8IDlZIkNGyc9QJKJLurzdYGLn1THkufuvLggxfpvDTM+ESr1CiPhNdpKzvwZx8r/yRqfw51GriXf6CZBiDaF3g8qwBo/cp6koOmNPWszDnzGY2SdlbhQBuVXU5IOD557eWe/QmPtxhNuBREJueYT2Op/fSEN7oGMsTGwJl4/7tjmOMseKsO9q2ejqWL+6hajvaLeB5PIZWec1iPjggJ5Pi8XWl9ENT73MXdf4azASRbH0NxJnURT4ej44swiIjHS7OlgvhXUeX3CxkQ1+U01vX4HC8hZnSuF4YHpirhNTWfsQ58TI+4LwKZnP7kwNH+BIN6eNzhgY8FSOLJdJTOre5cZN1c2LKVbhOrw+K5WfxD+UHTjF/J7XgGmYrXne7pt560cWMgJ+O7ev9/Ru/WqqMOu3/0jxsd3eOBTnweivpsqKnJYP56xujTCaBXTs6+udJzwVRxPS5DKX2WdA4+jxMBn0LJXeILO5Z8/Kn/gip+vxRlrOqkratbEXIe+8QnuMCH9ftt1Gu+HfCBZJPrk+pQ+wWigz+KUH5nyU3pw+9XpcnFOGGCxC7O+WTcubu5ejPKUhos5Wb+7Pb+IJor61ywuFJZnFiQDyGrqNnPaOB/6f8xmRvu3tzNN5xllTpDW1mPzrqmXXceHNPKQqI7Z66TL2trKH43sxflLNmNvV1bacU7NqnvN2XQ8f9Y73jhQL/8vbKMcasDx2c3Sa/HL667S+ND+RDp8YHshUkZrOm1VuCsrSXRX7szMU0LjNN+I+mFPXE7TfEN1uJFo/K41ws716pow9ojHevPsb9aUgDBeVKb5qi2Z2k8xxqeyThiQjQihIkAAAq3SURBVICXTPvL5xvGsCFdIhgBPbwM2CPqWhwTEbHI7V2sK2Acm47gp7vP8YFxfEs5EXgwTsT92vxQSjBZKw0sqwi+me1trAwAc70Lo0EOtmOMuZejsLYXbFzGjbEIhOdhUZzwes6ihgXXI0o8z4YmueO50QXfNTzChMehpZSEyyxFQwlpYxbqQW0XKyKEEo/woEdQ65TpspStjzjWO2rjRj54v2B8vFghzTYiONp1kK/6B+Y9VnRYVTfy9jk9B+fsXawLfnHc7B8nnmBhP5tejtPxGeN3/Wa/EeqMHGTBPUv7SzKdj0+b/TrzBQmqRhYURD/D1KwJ0d1awY6lmoTejcp/N/tn3KdC/jUPmh9AB4Z30+b0TIJbepDFWExgGWT/Q5/lYZtaGuoRWH1zkr0v+8B2jL+OaOTOD6upeTqT8yjuX+A9u1ng/6NOaK+fCaBqzHTvGP1ro3IXMPcuqxiWDdxs4uqFsPGsCPeTozim2iHw1iyxc8p1389eNKNCLIrwq/DLsI/bffM1Ho0HKejqFKM03WcvHEbwBeUnWrbzBQv8x1l6kGPrhKvzcOHyLMaqIao1JZu5ZU2lHjrO2BdSNdhy3p2cno0l1gopgn3sMnKrstVASQwTYHeVTeyQiIYqqGSZ2owzmjjZIdaz/vWtf4R76nKw8cgH0slJ/r18OMNoSbVxb2E6dXSRDDFw2+TMP9MW6uHOplLVjnV6lAWVhYpqevMzeyyj2fNcmPN0C3Y2R0G1/Qn8/9FYbKqZBiz6ivMJl5M+LTVCIxJZ8qqlfQrxMLBoA7Z2HmAC2+rxzwedLVHCYK967NgVfIbJzw3CcqVcTjzdVfiaXA/qy3eZrhBSzUStKW3bjt1oE3ZlBoSrIu98RsarEFsFeDVE8dXw8+fGnHBhlzN8DRCmrmvTDdgN3z7fB2qeHG1CaJiuEgxaHIsRglL7QESyrGliVEJgPvxQcrGRC1TWrU9DXBhyjNGZOpB9S6SN3ssjgVO/KnW7vNyMYBg9nYUVUF4fgL9WIahKT6eRapnx1w0876Y+3oA9jrzmS2Eb2pjoobM673YG8uUSLne5gH8XjXS0ROgwNo4Ft+vDlVo+9iiWu1pprKa3CRtm6xgDaa2eh1sD5j91jB7FJ8KLGGmsEgGMi4j15ufJZ/SJrCmwCo28hYWi1tn2MdIAdkRl7pdtLlgHQDRBtl3lMp8vgRW74FRSXOBeNNI0YHK7a6vwW7AfuA/SEFzSbq1W667mYheUFXeQq/X4eJXVgyfCyo/LX5uqBldekldjCt0ymwIn1GYoVPYJuhraJKK93FP7HiMU0B67KN9XGUXXtuAtDdMuyd1yVdLA7H4/L2C2Yc96epyY891DOQHU8KmNIvMUXtTMwa7b+cLb27DbofBmyZFL3NjjtG/t2HT6FNhlV+e/q12KagHrkw1TCdDWfZY/yM6ouQyn1IirUy2X16scqzk9Bnt4CLoVS71ZmOug1vqRNYFNmNINdRcLbS86Emx6l/HV3N2GPY11sKoEtbF+sC/vNnM7n0SgPwY0+lOz5sGRLu6470GjSwEy9eq2mqdgg8Rzr5eoTCMF8XzwKOztN2Kn1SRj8Sec6Gf++ouA3dyVvbkNu+4Kyjx7PJkkMaEi6OyzWwrsBkZ1TB9SZxKmf8aUscFQVRXlO2ArVMuEu31go5hMJ5Ky+JuJGSyXoCjztmffE4/CvvRpxI8xvm7M7sDahc57PoFw6oe6CC5nwCrpKRhM4CwwrG1lszW1kYetLeQ+wLafDVuzjsHnEfJuaKHDfUnEWn3x78A2qeSDmTpUEN5xzfFcrD1wA5U4Ezbv0SB0I78z8VkCCgpGO2dEODilQPIoVF+Wkgk874hEz4ANMK2W4ODR+Qtol34eFVa7FY/NbavV7D+sZEvD18HE2ycDwjLKIdHB84t04SVgK0cTMBnLgchNOUMJ3BNVuMO+XqpzrE/BviPJN6g7CXXq927TRTzhBh6c719gq8dgK0/GXGZ0fZRYonI/s1xrTWLuuZ5Mrh3nPY3P4NK1mz/JwNCubCwcjgoLbMdl8V40Rux6/mmPw7auoYcjrzNb7Jm14EVMrl4EJjd8XrHtNmy1nraKTeHp489fSMNt8MiyaWt62sTjYaH73FPggLeu7vWX+EztU4w2rJF6ESispc2qtTyx7uc/AhvE58SjOlcRnOUa0FsPX7QCckZYuMKxc7SXFi4w98RX1uMzYUPXWUb+VLqpl3X2AwxrfWn5OcaYMBfkCPqLqz1qwPsxPVo73uIR2NYwIRHj92spyOpF9yufwOqAiFt9vwE726mz3K9joEuhh88/4nBeQwLtiCyj4JYIOkRZBc7xnytzZdhj5BL/mETMO1xmIWoNlw7WcqAfY/JJIHx9tpZkaDioC/5cSYuh1KOcsFiHDf1eAcp1u5Zgoe7tikXfIUM7KZdLFYwZWBjurdgM3orLmB0S2WmWRQbtbEkRTLFxtUDnfSMztuD1AY06aw/cgg1/WmozL7imTE+WqZjLbzsgjLPxMtWLmJurBL0OG5SWDt7rcIHSApEq/IPnpwXg2V4uxjbUUwBVrMu2+nAViCDbS40xrUkk3BTbm4ZiEWeBy33ONg7A3oKNG98tzKJ2oCPd7vY0rAUsPs4iU2AmTsBByYmoNdjYN98i/WhpNIPCcam7vf/9u2SAh8T8T/OonWLtJAvTpD0msmAXpl956B2qlx34IkMKnVTRCdsoPrkF2xwOK0OMiHcHAnTf9rjAi/T5i0w8JBT0cC4hYFOkXQdCP1jeMItJxPfIiIDZ8oGg/aUelILM4e35RLuxhT7OHnkCFvSgm2WNz6SgykUytOq3iLobSLZgt9+HIVHrBjHjD+k6KXFe9zLmhwf9HurKvy2CbRgpB+uiMe/qmQ4TZM+dgX95jLr3h2B6/MV8igVTFTkV5ouInrdnzYak4uhmnj6nlVzgs0bzY+teJyJKNnYZ7wgzoOyHaXFJdD1/aK0M5f8qsJXEB79AvQjsRVnPrwdt2+TXIPN8dt+azZq3MRhZ4+GeSaqXUuhHnHueG9GjyUIqOkY3EDQmPPB87GArizBhXfGAUbCMuS0iGKWNyOUO2HoGe6u4FtOVEgCu4eBeuNzjLr4IhOsjTG5pZc50QTg/AteVBHp1zzQny7wfBHh4AvOD3r2zcDOwQgAmDgoBFnvvBvdfKrPKsSqlng/Ony5seZHOVeAKdo/3TteiK+89qZsA5X89vknv03kHf5M+lrWPgl49W2jIwb4b8Pd5o92Z2hJ8bV/XRSzByN0zdRHe0S0nzHVJUu6uf+U0O3rksuS36npS4ayUkNimkxNrY0HSMdJWq1U1cknhlRO4gp3W2qaTeWjfcJoTZtvkQ6mrAg65h5rWDG5cF5vDvzrMd4kY17v7Z0XMU6eq3dTYqFSIH4ZpNXvnCggaSVZaTdG+WV8jNpx5UHxTTRXlIy3jifiirMCYueuJ6w9Td1dTNUNekAyilinU+QIby42OZVmZOtVypXKcrAyvWvPdqKBjZDVI1i5ZqhyB4WwXITMX8SBHLXVjluKmeedkZcrWr1mZiYor1C9J2jRUFWVnUe4sd13L1jBwGXv1zcKOh6ums7G+Pbff8hcRj2aa25Int8EVQzumOlJiK1V1e7+M6iETvzH+PSm6r0r/B+tJc84/HcDtAAAAAElFTkSuQmC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3974" name="AutoShape 6" descr="data:image/png;base64,iVBORw0KGgoAAAANSUhEUgAAAPYAAADNCAMAAAC8cX2UAAAA8FBMVEX///8AW67///3//v8AWK3///wAVaz9//8AW60AVa4AW7AAUaoAV60AUKthksgAWrBtlskATaru9PlGeL3e5PCRr9TY6fMAVKp7nM4ATKtThsCxwd0AWLG3y+O70egAVK8xcboNYrPV4vEASKqjvd2nxuNgl8kASqbu9fkAT6+LqdGvx9/j6/PP2+4iabVFebqOrdWfuNySttdpj8mEpNbH2ejn8/UAR60qb7teicegv9mNp9N9ocobZLiuzeO71eZyl84tb7DM3+sAOqdYhrxYgcGYss9Dgb9Adr+ZsNpMicIta7tyn8ycvt0jarDI2PAJejn6AAAgAElEQVR4nO1dC3/auLL3Q7Zl2UKIQIzBYAx0IYmB0IQ22aR3s73Npj3NNt//29wZmYd5OE1IN+3+7pnzaDDG1l8azUujkab9l/5L/6WXkuU4lmZajmYYBXc4pmE6juYUff+vJABlWIjIqnTfvD0v3U06Y6SLzuTy5mp60q04GnSJoRnOz27qjySEPOw2728Zl9ILbN8nlBCik8j3/cDjnNNJuT+qOIXc8C8iGDwTBhr+NUdf7sbc83zqui7n0ovj2AZyXY+HkgeuT/w44Kxz36rgLx3HMa2f3fx9CRoPs9lK+5fBwCOR60n74u63WrPdTStOxs1m5bD7R/NL+WBsQ19Q35WDz6ddlAH/XnZHlq1MJ77nE51RUXo7SpdYHPhyQfDRGKajt2dUJDQisTe+Hv3EZu9P86GqtO+kR3TOvUhnHSW0LAvGH8dy3gHIzjAP1KR2EmCJmMeEuOG4lmbf/yQEexEyt5ZeJdIWQe9rrf3wDUTXtweFUjO37zYtEHqtxNf9Tnd2f9HzInrkXo60f5lkBy398YzH1PX0mxnqJueCkkheVrVdcxb53GkfeD4TY1DclnNY63gu9Y/+bDr/ruEe3YYwSeUtCGbDtEyt+00wnQWDRmu46/a03xkQoTPGvgA3IDvM6oKzSI77/wrYoHZg6Lp3oS+8oJwaYHrBeJn3XDCeuFwnHiudpGvK2elOJ5EXE55cyEjwcVvLTJth/yv34fMbC+XfzwL0RDINrXo5iKkc1yponGGLHxKucza1Km/HwAO2lMltvdZvPbSa0+ObA1dyn/py8sbUHhqS+L3y0MhgGq2DkIrBRfuXN2Jgkl7bPuP+1MExg4+WU5cR6d0Pgdk183/GEagyQWwXzDXJvYD4MKOpmHRNpcraiaQBbWlKHpiW0f56FBF5mf5sXI8RtFxrRZ7uRX20rlGaA8PTmHkHXYThGJaTUP/DmPIjkPGUEjeWXP9K9WiMIl7J7WNu00HZwZ8r3m6OOfP5lfr0a85zS6tcShL3zt8Zlol8CQK9JqnPT9FY05AX6jEJUjM9bPePDwT9UD496abOiDOvvNRr3YMec7+m2sI4dWphLLyLjyDqflHcJ3Eg+C1ILNDEyt8aTiSV30BtWarBRqunh+25YTb1/Ib6lWH0Q9o7mT8D0L6NCeXNxUMd7d0lJ/r7Y+tXQ20oR7lS7ukxbYLjgX4mXDBGiUfCewf/hv8ztdQHdoXvlXifem4JVTZ+W46FW0Fu0NCk1boJjwbniNhQLKM1hU29Tjd7yq9DyMLQViZLlYV9AWzelIQctRb3AJyJG08Mcy6W/+YIW/3accZ+cLs0yQxteMYTeecsTFj4o8TBQz1BI+AVYX2HUB71pU55TXNWbb+WzL6oLuYs+KA17tLKUhmdeO5vWR8BX1R7NOxrxupxp1x4MMGVKlOm2u9Sjwb1X0qsQdPKkgnh9sGyXMA6k4xPzFUYyUhjvdeCGTC/8GYJGwXBNKTuQk0ZyBEPnu8nHxVslAXDMoh+nU8qv4oKx3k7PPB0VxImJ6P5bB1OOAuvluLYhGlwYIO8XrVawV50iqPd2v5EWwYXoCcOxy4ZjEAnQNc4Ux4z98jTA1bNYjU/nQzHSscx6121x14U8bMUp7Vz4ephbRkRxH/6koihueLRddhWykV4smRhGG+jMnYZf8Cee7iQlISN9ISLiLRfFV0hmUaXEBG0AP85sakfHg+1NIkZBxALrxrjDSDw2tAjy9+twQa8zVBnq5mP8tuaeAymRXUSgs+enMAop+OA9Zrazydo78ijrugqUX3Y6EXsKLkeE8bbOE5LIaXduCC4zRx7bjA5ynleXj5WxWacS1eQSeAzOzyvqLtg7lAJEsT8yZLN0R7iKB4rpwpNs9lnTn2X6V47HxmBvpG+Xln75RpspKpkvVnuM1r0kulE13kptdSEhu4rSV1+0ayfC9uAsRbutyzQ61jod7a/Ml1n5NMoh8DRLnwYpDXahO1o1x7p5OGY/c+ECV13Z9CjmWUK6K9DJmv/JKbvEbajC/bywVBTkxhdB5DYd5FwwZXknaliTOWS9KXf0dYFsIKduwYym0Uc+yab/91znfvMR5Oni3pRvQFnwxcpwqlm/DQf3EBzk8aT3AgBm99wPbz+LF1KuLw9qWAYyaokfq+7YWlksHPXDDBJqBwqdk6nnwcuYWC/ti58kuSnB+h4mA0n2k9D7VjDKNIvhrmJ5hh/h2LQ15xu3T3yiS/F5e9ghVx55NOaPAPqo3GaN7HBlB9Tt66ZH2sT4vkqfAp4U0LtPO8D99TCCGTHT8GtvIuO7Y8B9aLtwHejkPErDePCVuuScJ2So0GnHgjZRSvG0DJWxTn9N3pgwAFzoYyBc+0h1PU7u+f5USCT+kelv60qqO/6Mvao/Lcr9cCf4JWoVja4L/L8ZzlDRtzL5Tik/c89TiLiMmGXW1kIDVptzo14twEiylHLoPhVZXZ65zNBmO5LWVrEGh3LaA9Yb6qtScgyuKIV4yfIcwslr2DVnKUIg/3ZdjuOsTBJ1SQ98CMdxTH33M5Z7WSWDrPG/u3Zt0o/D9PqrH98mXAZ+zqlgn4otR1t5cmZBkzmoJsT+vDu2xhe9PruGHgULSl6s3yw39BqUndTI29qIfIkorIX2IL4riull3w9uLu9vL3QRVL6dHvwNbE557bPiA5CkAsqhsobWTzDAZBnnv8h9yK0ZC587+aVsObIMVKub6pi0OGDDZMZYXPhjma10li4Ho9tQvzItwGmzoTvA1Yg3w249JOzt90Zx1m7oZwsc6zza83IGzcpqLG+EiKvSSDOfBA06zSOvKsNAQsArtw4u3E4atXuG5+/Mg/DprgcKGXYk3HSuS2ftkbvVCc1XFLfMMJQrIW6HBlmXss/SHpUffWF0SuYqtp6V59ysLLWoz7QrKEeDVL0qIzMJnOcYaX6cfRwppOvf7dGuOib/QTsMMN0RqHwKxuyCvpuyqNxngfgN+c8StQUeC0yHethQMk7Y81QST0aplva1Pji+pdzC840lz6ZprWXQaVsSThb83W0y8D7sr7ypWLPt0Se5wQJKsEJCcqa83qwHbNC+fumle9+S7v1QM1skuHQoLdztfpNj/9H2xERHIVevM26RuUo6HXXr6Uh77VekctNo1W/mmprDGYc/nl3vdUGx6re/ed052JOtV4/2ZGZZBm183q6ddnRZuWb6frimfWx/6X5miIti+ya+eiOyknYWpZ1nOXtO55hGDs6BH+xY7SNxXdLUiuj/7IV8P/S/wf6FYKer0LK81rkJBlzt+NFz1uGJh0MNvxKq0N5chZIDe3loJUkyz/DsH5R4Oa76qjdAmp3q8MfIHcdfN5Js99vttqj9Ec8cY2Mj6Xy0+nThqniqGhK2rq+G1NMKlXk0Yu7++YhDo+xmz93M4O1SD4+PKlPwPIHT83Dh3o8SD6Xam10+g3nB8XXWj336XS04ZcAK6bTP7n0fML0JTHdD7yB23ibzhuZ9vM07e9KZDIsxdfpm0tfcnfteUC+z2V4Ues62Dk/YOiNPyR7OoE7tv7OUSnmhDG63kgBt1LievK2pYyb0XuO7lhG8NfuLBVDG57cxTxgmPgisv5bPlHAB8LDr8eHP0ZRtLhOn0zBcrQVeszRYpRCi9ZgQy8w/D+BAWVc+h5xmv86rm4hVjxxJaTNMEjDKGav5R8J74beoFR43qStMgxemMLX8vSnk7uADe20hueh/91f+OFkpHW9HDswnW/BBmdlVDp6UksEOTpooVX/MtG+H2xoZ3csKf3uLyLdleVaoD8OW6ucSU6jpzQB2CGSk+5LzfR9YCNPtni0wYi7CHiTCtcTawIvDzuzSvqei9PiKU0QcBslvfPhy7h8D9gYNW0Nvgu5gNZhg2g2nJtnP4zyr90XpbjsARveNuPiSSy5gzaY3HSGHf6kcc4TsM/gzUsYfZ/Rdiq6L57d1Dmtw7acytgWz34IqAkWXu8Nek+RduY+u6FL2oSdfF8dFJC8ySdO/POwu719h1rfYvJJvO+DBJXHe/P5PrAbew+Qvgn7+jmv33wQJr3sSc+GbWhVvq25mI5KHJkA1RqlxaJ5BRvUYDvcn29ANepBqhnmPsbqc2EbjnUq9W1UgDaKiO+DXl2Y1AWtXcI2nGG0rxrMSMSY5rYPnz8Lto2wtXEitlpLhe/pB5PJwfgD5dL1nzba9WAfsLln0XBqOfuo7xbPnCui60VDxMTCA3NvwEGseCLaYk0af3vAnEnHrAzT9vEBH7h0t+26gO0YxqEs7B0BOor5vu26NqHzKbTrWbru7LMwaLSO/CiKQEZFSZF1SH28Bck9A1ulLXfcQ+42VrTaZf3Ix3m+iWwBG3RPwy2CzRLd9ZJJ6fyq3OhwTkBsF9zKtxdpngLbSRVVhsPhAdn9ZNFNF4QZhNNd0+LoY06VOGpFYPim0yNiqy/nsB3TSHuFko+GydUoi0YYWtr/IJMio5BsJkc9EbYzX7UwnALYLBlqi6iopZnazgnJZ/m3m1oWSGx3+NZwL2AbWrlgsDE601ecq4JSGKL5PS7sofBlW0UNrWi01zILTe0/u7S2O7HU1qgNsep84T5dV3dL2MOCOQX8TA83za9ZXDQD47L2EnoibEe72wUbRFpbBYvXYRtGdxysN3gxt43mLhmBjxKDh83lQgejQDuJEfaigMMTYRu7YQsahclNezNKBs505fP6QC1hFxn2FATn1v4go8g0BB02ewXYltbYqWyBM3WXR5PpoYJrOPPlUZiY31x9R5jBKHK8mNyerYapncjdmoby85dEFZ882qVii5wR4oVJvT3MshMUOdYwAWNMLIhRD3vG6A4KHkK+7YyEVwbbRpKObOZPXhI6f7JIuyr2OjHiKZgbska/utw+4mij3ipeLGX4Xo32lBfIZr+xO150sW0kqa7W4/QF+0OfKtKM/qPmLMbMKXW9cHz1gIoX9/sa3XVSqOpFtop7tRvFvV3wQjl7QZjlibA142P4GOxVc1z+4ayJMm53AZoJKbK7+rtHu1YUe+K115jb2iNe5Tpw4h7FnVrXynaFrJOZFLkrvL0b9kORBR/c7A366aMNftNubtvArKwUXMfoJWVMqTXX06zSHc5rRvKP3bC7XsEvyHi7FMQPhw3vl7uFSxERmyfXFc208hK3Gxdam5u5+IuOKgw18leBrZ0Vek67CVzIOLweriV7tQusLl330gLYhTEJ+YJtgk+HbVTDZwZFQLgz3OSVg9PkouB1XoE+GiYFP2DycG/Uz4CNGxpoYVCikEjvk7OKdNYKmdzbZK55+4YfCn4B5ulrjLZmGbfx80P6Oou/pctczlOvaAXNq+xm8sLR1sM/9kb9HCYHe3NcpHUfg61HwVJc3QcFsJlX2SnJjWFSKNJesCX0GUwOTvU7ZrPnDjjGVN2uptKvtXIhbLegPMNwXOQMeHuHy5/F5HhzZRw/YXl7i3z/nYXlDbSyXaC4C2FXikf7tWCD5TG8lc9f9GQs+jpUOXvPhm1UPhS179Vg41KEdcxtcLiAc58BWxdBWW1Jr7sFNi4Lika7MIvgdeb2nCxtdCAJONLJ02EjrGyDzXVcNNpBQW2GSqE5+0oKLCPcwvG7CKOn5ZwsiZKviKrGi5ikSIGlhVwlt5Nh/jnY4EhbmtMfc5tgREklaj2FhIdbrMBKK/Ij092uyGGhgSN3N/CfgT0nZ1T/EAZECEGf5KEwRhPA1T5KCu6WBbC7R0Ux4/AVwgzacq1AEXrSzuiqE3j2E5cvGQtnmtEttNLkbHfUYFYQYH4tx3Pzh6rKymG/4YZPccR1wUCYG5XCfCx5UhRmKPhBcPbPwza0w3EnRxf9JYcNWyUqY4IJp4/rNBgeR+sUmbfB8e7R7heFGby3rxFUOpQkR25UWUSG8X+z6w73/Eh/fJZHKTrtBfe4jd2Dd+wVCYPRPz+3ATYXuaRj6t8uvjEc3L5kVt9OpPSLnrVoqFYcgP26O+x9Zhcoerrbd/nhsPO51oKGp8vSBNBe9efw5CzhAbaS7hRcXhNkWmGsgne3Ao5YTIyRXVOH6VivaG/Uz4G93teCNzfei7s5hw/1JIwL5q/3NzynSIHp3vFW4xzNGHk7JQbT+en+oPeHDdO499fGo5xsz2/3nu5elwbYTmFuFjDQVuNw676/k3EY5d2t279Ly5qL8EcRbLbM5jVxz+46bGilrirH5TZxOEa2pxkTpneaVsEU3JER3051QKKq3oWhLaaOqV57UnC3DsbPHrAXxodlFWUz6GKoCjFjnQlza7QzspNWvujAkgxtsis2wJvQL06nIBFHLYwoCal2o1jo7rWKtBfdj8dzQvORJI7FzTtGe941uEtgV682dj1UdjXL0qaFMWM9LKfZhlZVbtFIr2WRTUfDd/vkrrQXxsfFn4UJWkvb5OtxwWjDFLNlVmhonR522emMpOjHOHLn0q26w/VL82Im5uHJWSSTIsvXvdxLjrcHS8ujoAm6vrzDqxfBVrd5g4PaqDJfzoeJXe1Pwl2ynIwziVIrWutF4D4fuOOD2zEfeI8sqKtqDvvALua0bXIfhY35F67UPzdK5fvfSo2DJOBkp3fpn2UjVBwLzZ4W+RSc2sfceYZKe6/R/pGw0ePGyiu269s28wVm4+0Y0PmCtKm1iryLBan9X4+8jr7/6OyVavtDYWfJxYuGqtjDdnZqpPtZtAzae1sUNs4987EveWnPrfw/drSfQhTUsiJQ75WidLMnPiraN67y6rBZJOYKEcd81ntJanWvtW/WyuvCRlfcW9gXaP1o04FgyV7PEozvv2nilUcbZvY4X7fH0Y6lXrTk+51H9a61vQ/neGXYIpFryQqGpdV6z0uOWFB4j8nZPws2Su8nxg5xX25vvfwMumpt5tKn7XRcENzOwBY39t/K/fLRprttkm3CVL33u7Le0wNJH1fQayQEi1xc93rBRu6Xw2Zj/sTUBkrl79tciSv9U99+Bm4q5OSFBzTs3ALxDNg0mjg1/qRIMYu99o5K1FjOX0tLgyercMZZ38GSoS/IqH7haDMKVrFWqcce7ucoMp8F2m6+PHvMuOjecR+3VRWOOVObdXSfs+Odp9Q8D7b8TnA3T7GCvRYMgtFGcayOTELRtrPVNBJ+ONlKjs8T2B2H5cjzH98UTr3w83T4A0pLtXv20ynEzY6HYf5SwDtY0M/Qhu2Sy+2dMcNIP/IaI1w+KW6HqeKO/QN+VBRrZr4nL467WKXkxdXyjNl/Ss8gDPakG9futUXtsGH7/sCXXkDoIpwMrrrvebTxppKlAjwy2lZWOCztNxIO3Uey7fs49oKp6pHjRl8lojvay8+GfO4D1GE5m8/I/115eHvzmcqByiAf9NzOzdtu5em6BhliWG1eX45lOBhIzmXYG7jjy+NW90dW2lGH3zyHHMtcv5DvOZWMgxjNYbVa7VYr2bYm6+np/WoPn3qIVUm7s9ns42ElS8w2fmwBTGf+n/V/tv9Q/3VU0Dh32dHWksVRqVhq61b20VABacd8Muxs25fpbJx6aWLU9pc/Oeu/9F/6V5CjZLaxli2lZtf2FMuqY+6aeVjW2dqO8WX6bktCOfOTtdYuqUN9X3NWd0ulupMv72o46aRR3lG2VHt7d7szN8wp/Xa/Yzu9Yw1Lpe11TQNsgt9Ka5anow1/uy//8DJxxQQdP+G8vFal1NEuubzfvNMwrVYYd3Y9xHSDeEeamaHdy8H22pWhHcThRm8Yn8Le/SsONjQ2DSLZyp8cAsPhsl53h5WZ6OHD4nBay1JnAKq9zEmUZNoMxtzC8sYmxomNdzYLN3LoUGH3pZ/kQy9waz8kY+clnvUe1JRU5mvuApA+F+PN7EiMBEpyAKbyUt06FbA2Hpp/k4he/f3mAUtWqweAv4hgzvnm3j6cv91YhKN85XtL60q1ZeaVNXbJI5/zFathsA5sfrPh6aIR41OZJbxWPra+3Dc+jwnvycAjLPI8j8sjfTwpXfVnVfW0iisGG1v1sCu/RUF9Xr43u+Y4XwVMBut1zx9wDDPxg9xBV7h7PiW01zSWJpOJJhiMX83zD7pvzu+SyJOea2MlB2K7MaM0sl2fEKrOHpcxndRP0vuYTCxtzWYFIV6XJMdIak/wHfHuLOOVTzaFSdh1RW+aL7Vtaa2QedXlEj7WdsbjB9qcEckDEhE8wXLA/fHB5PayFOnRp8vLyQFWsgzxHGZB4jB0aVDOzgZcPlctiOULDqB5fywJrbz6kQu4b6vVo2vp2tDSOo/HlcUUVAru8LQTYwglCo44m9SnrWplqM7AcRLhDpVpPkyr7T4wg8c9n1Kfkg/l9tpUOQQ5Ml17kdGU4v1Ltq3uS8i9p2Ekq6vYLIrnSRDfAVPORXT1tBMGEY18xsb3rcPlBmZVjzdiPFUbPBeKcPjwZYLlkJhwe3p9ZGqLIyM/ELexMmHw2bOQhc2X+9b7EIjmM85YauRDf+8iwc81PIRZq0wPYi/yXc7vJoR93rTV8JDxrYThqRclHRkGuvDk+OpQKX5t4kbCWe6AxaJ5VUK2bYRXIhzvSeyvn2NkdLn+vgaNe2hITnRbjuvAsEMGWn6DJQG2GG6kGwwlA2tg+Md5h8e67g06byqGVgLRUHUWLjVWy03dKLh8SXD0RWQZ1rDju+O8yehY/VAP/+5/C12dhG595KhamDVOxhu/xtGubJw9cB37B9l589XaeOAKIlm57omwvTgZS1NF8xLXPTD3qpf0g8gYjok/rqwOr4PG3bvC80AryduT5XQEjEfT9S3qONqVHOOD3K9yFn5cRko+lhkXxLaZp35pKe8HbJpKEvnjn1t634BGED9ZbrRFjXqjFgTEzUdVJUORabQGQqyHwjdhYyERNyjn/brK718x3OrjQdROFh8Es3gc+R9+8snUwJHDb66rL08e1R7GLhNEd69zFTdwsO58t7QWZdoaba3dY1HFXFr12ZYwRggj9nFWsRrk2yHzo/HmeSuvTVh+udIBCTOb5+M1pO/L8YHLohFwZE78HqLFkXdU1NxenaoEA5lgiuGqoh2MbO1IeJMGJ4wnzezksJEv1IGKP/18CRjvAx7B/IMBOQ6OqEzemGbDI+4Dnnm4uu/Kizpr67gJidOFOMZa5eeef7GxrB8yXrK00eeQCo5VetHbcTsv2Ozz4whH9FLqg3rlJPIYiWoq6nHL/d7va0cemWN/kZCT/U7BXnwwjFFPbFQwvgrRBkDrpPXVY35Yrp4PIm/yixxPjELovscCwQXrldIshdgpSTa4UmXCFvfNJDrSy55QsFei0Bgvi3TiyULQlzdc731BFwtttVps05gHdFD6JTArAoewz3H1fdzVlke/1Qf60aWj5Y6Cq8fgj6+mu4K9FPXA4gutZKhtwROOx1suLUDnzKUUTzv+hQjm7AMFodvRtMXstLSrAeMH6cJwxiHUSe4IMYDNV3po5Ine4sBTtGEOx6DDW8bydHULzQGX75119U+Qms2Vz1wEB90FU8OVE+m7bFG6C08XaavT4eYHbgBsLLmfjfCQ+N5VJt8MlBYtSYg9mp+HiFcrZ0cs/lZ9zXOwnkSgrUDwuljNZzkiD9Rl8jS3QHXvCV1NfhPUXeJzNbfx/jM3+pZFDNQa0f2RbuuHSgzg0q1hnPgBG9z8gks+OGkfEo8edZb7Mxxt2PEEv13a7JaWRNEkG3nNGEe8ovYdqNKRYTWLP8M33QuP4LnqWYgNq39OJLXj5v7VmP85UtZKpRzqfq88n7Io0s85s92T+T2O0fWELANPH45ap4zZx63uoYP1nvHU3azijGGccp/IU01VlVR9dz7wWXiJiQo/0fsooPm6fDsJRODXcB9HJo3aoMw5bpOxLDxp/m+ue5cTPfAkluMJOHeTSQms7E/q+B8MkXY4C+hIZeuoidxPXFBdb6yfb5gVE4zQseuC59R3VBAQWPZdKWSx11cLu9qwH1BBfBbZdoznwAQBmO+x0OProQoVVsoDX+dn5qIwqHOSSOGH9aHxmmcZPpswxp82ejbh46ma0ii2m0HAjj4/aNq74w8cWPuIy6RRP35be1urnx3YoYwZO6L1Q02bMpfFfmuegGI4zQsvJuFkhsL9F5RnS3KU99+dcN/n7nFVy8IDlZIkNGyc9QJKJLurzdYGLn1THkufuvLggxfpvDTM+ESr1CiPhNdpKzvwZx8r/yRqfw51GriXf6CZBiDaF3g8qwBo/cp6koOmNPWszDnzGY2SdlbhQBuVXU5IOD557eWe/QmPtxhNuBREJueYT2Op/fSEN7oGMsTGwJl4/7tjmOMseKsO9q2ejqWL+6hajvaLeB5PIZWec1iPjggJ5Pi8XWl9ENT73MXdf4azASRbH0NxJnURT4ej44swiIjHS7OlgvhXUeX3CxkQ1+U01vX4HC8hZnSuF4YHpirhNTWfsQ58TI+4LwKZnP7kwNH+BIN6eNzhgY8FSOLJdJTOre5cZN1c2LKVbhOrw+K5WfxD+UHTjF/J7XgGmYrXne7pt560cWMgJ+O7ev9/Ru/WqqMOu3/0jxsd3eOBTnweivpsqKnJYP56xujTCaBXTs6+udJzwVRxPS5DKX2WdA4+jxMBn0LJXeILO5Z8/Kn/gip+vxRlrOqkratbEXIe+8QnuMCH9ftt1Gu+HfCBZJPrk+pQ+wWigz+KUH5nyU3pw+9XpcnFOGGCxC7O+WTcubu5ejPKUhos5Wb+7Pb+IJor61ywuFJZnFiQDyGrqNnPaOB/6f8xmRvu3tzNN5xllTpDW1mPzrqmXXceHNPKQqI7Z66TL2trKH43sxflLNmNvV1bacU7NqnvN2XQ8f9Y73jhQL/8vbKMcasDx2c3Sa/HL667S+ND+RDp8YHshUkZrOm1VuCsrSXRX7szMU0LjNN+I+mFPXE7TfEN1uJFo/K41ws716pow9ojHevPsb9aUgDBeVKb5qi2Z2k8xxqeyThiQjQihIkAAAq3SURBVICXTPvL5xvGsCFdIhgBPbwM2CPqWhwTEbHI7V2sK2Acm47gp7vP8YFxfEs5EXgwTsT92vxQSjBZKw0sqwi+me1trAwAc70Lo0EOtmOMuZejsLYXbFzGjbEIhOdhUZzwes6ihgXXI0o8z4YmueO50QXfNTzChMehpZSEyyxFQwlpYxbqQW0XKyKEEo/woEdQ65TpspStjzjWO2rjRj54v2B8vFghzTYiONp1kK/6B+Y9VnRYVTfy9jk9B+fsXawLfnHc7B8nnmBhP5tejtPxGeN3/Wa/EeqMHGTBPUv7SzKdj0+b/TrzBQmqRhYURD/D1KwJ0d1awY6lmoTejcp/N/tn3KdC/jUPmh9AB4Z30+b0TIJbepDFWExgGWT/Q5/lYZtaGuoRWH1zkr0v+8B2jL+OaOTOD6upeTqT8yjuX+A9u1ng/6NOaK+fCaBqzHTvGP1ro3IXMPcuqxiWDdxs4uqFsPGsCPeTozim2iHw1iyxc8p1389eNKNCLIrwq/DLsI/bffM1Ho0HKejqFKM03WcvHEbwBeUnWrbzBQv8x1l6kGPrhKvzcOHyLMaqIao1JZu5ZU2lHjrO2BdSNdhy3p2cno0l1gopgn3sMnKrstVASQwTYHeVTeyQiIYqqGSZ2owzmjjZIdaz/vWtf4R76nKw8cgH0slJ/r18OMNoSbVxb2E6dXSRDDFw2+TMP9MW6uHOplLVjnV6lAWVhYpqevMzeyyj2fNcmPN0C3Y2R0G1/Qn8/9FYbKqZBiz6ivMJl5M+LTVCIxJZ8qqlfQrxMLBoA7Z2HmAC2+rxzwedLVHCYK967NgVfIbJzw3CcqVcTjzdVfiaXA/qy3eZrhBSzUStKW3bjt1oE3ZlBoSrIu98RsarEFsFeDVE8dXw8+fGnHBhlzN8DRCmrmvTDdgN3z7fB2qeHG1CaJiuEgxaHIsRglL7QESyrGliVEJgPvxQcrGRC1TWrU9DXBhyjNGZOpB9S6SN3ssjgVO/KnW7vNyMYBg9nYUVUF4fgL9WIahKT6eRapnx1w0876Y+3oA9jrzmS2Eb2pjoobM673YG8uUSLne5gH8XjXS0ROgwNo4Ft+vDlVo+9iiWu1pprKa3CRtm6xgDaa2eh1sD5j91jB7FJ8KLGGmsEgGMi4j15ufJZ/SJrCmwCo28hYWi1tn2MdIAdkRl7pdtLlgHQDRBtl3lMp8vgRW74FRSXOBeNNI0YHK7a6vwW7AfuA/SEFzSbq1W667mYheUFXeQq/X4eJXVgyfCyo/LX5uqBldekldjCt0ymwIn1GYoVPYJuhraJKK93FP7HiMU0B67KN9XGUXXtuAtDdMuyd1yVdLA7H4/L2C2Yc96epyY891DOQHU8KmNIvMUXtTMwa7b+cLb27DbofBmyZFL3NjjtG/t2HT6FNhlV+e/q12KagHrkw1TCdDWfZY/yM6ouQyn1IirUy2X16scqzk9Bnt4CLoVS71ZmOug1vqRNYFNmNINdRcLbS86Emx6l/HV3N2GPY11sKoEtbF+sC/vNnM7n0SgPwY0+lOz5sGRLu6470GjSwEy9eq2mqdgg8Rzr5eoTCMF8XzwKOztN2Kn1SRj8Sec6Gf++ouA3dyVvbkNu+4Kyjx7PJkkMaEi6OyzWwrsBkZ1TB9SZxKmf8aUscFQVRXlO2ArVMuEu31go5hMJ5Ky+JuJGSyXoCjztmffE4/CvvRpxI8xvm7M7sDahc57PoFw6oe6CC5nwCrpKRhM4CwwrG1lszW1kYetLeQ+wLafDVuzjsHnEfJuaKHDfUnEWn3x78A2qeSDmTpUEN5xzfFcrD1wA5U4Ezbv0SB0I78z8VkCCgpGO2dEODilQPIoVF+Wkgk874hEz4ANMK2W4ODR+Qtol34eFVa7FY/NbavV7D+sZEvD18HE2ycDwjLKIdHB84t04SVgK0cTMBnLgchNOUMJ3BNVuMO+XqpzrE/BviPJN6g7CXXq927TRTzhBh6c719gq8dgK0/GXGZ0fZRYonI/s1xrTWLuuZ5Mrh3nPY3P4NK1mz/JwNCubCwcjgoLbMdl8V40Rux6/mmPw7auoYcjrzNb7Jm14EVMrl4EJjd8XrHtNmy1nraKTeHp489fSMNt8MiyaWt62sTjYaH73FPggLeu7vWX+EztU4w2rJF6ESispc2qtTyx7uc/AhvE58SjOlcRnOUa0FsPX7QCckZYuMKxc7SXFi4w98RX1uMzYUPXWUb+VLqpl3X2AwxrfWn5OcaYMBfkCPqLqz1qwPsxPVo73uIR2NYwIRHj92spyOpF9yufwOqAiFt9vwE726mz3K9joEuhh88/4nBeQwLtiCyj4JYIOkRZBc7xnytzZdhj5BL/mETMO1xmIWoNlw7WcqAfY/JJIHx9tpZkaDioC/5cSYuh1KOcsFiHDf1eAcp1u5Zgoe7tikXfIUM7KZdLFYwZWBjurdgM3orLmB0S2WmWRQbtbEkRTLFxtUDnfSMztuD1AY06aw/cgg1/WmozL7imTE+WqZjLbzsgjLPxMtWLmJurBL0OG5SWDt7rcIHSApEq/IPnpwXg2V4uxjbUUwBVrMu2+nAViCDbS40xrUkk3BTbm4ZiEWeBy33ONg7A3oKNG98tzKJ2oCPd7vY0rAUsPs4iU2AmTsBByYmoNdjYN98i/WhpNIPCcam7vf/9u2SAh8T8T/OonWLtJAvTpD0msmAXpl956B2qlx34IkMKnVTRCdsoPrkF2xwOK0OMiHcHAnTf9rjAi/T5i0w8JBT0cC4hYFOkXQdCP1jeMItJxPfIiIDZ8oGg/aUelILM4e35RLuxhT7OHnkCFvSgm2WNz6SgykUytOq3iLobSLZgt9+HIVHrBjHjD+k6KXFe9zLmhwf9HurKvy2CbRgpB+uiMe/qmQ4TZM+dgX95jLr3h2B6/MV8igVTFTkV5ouInrdnzYak4uhmnj6nlVzgs0bzY+teJyJKNnYZ7wgzoOyHaXFJdD1/aK0M5f8qsJXEB79AvQjsRVnPrwdt2+TXIPN8dt+azZq3MRhZ4+GeSaqXUuhHnHueG9GjyUIqOkY3EDQmPPB87GArizBhXfGAUbCMuS0iGKWNyOUO2HoGe6u4FtOVEgCu4eBeuNzjLr4IhOsjTG5pZc50QTg/AteVBHp1zzQny7wfBHh4AvOD3r2zcDOwQgAmDgoBFnvvBvdfKrPKsSqlng/Ony5seZHOVeAKdo/3TteiK+89qZsA5X89vknv03kHf5M+lrWPgl49W2jIwb4b8Pd5o92Z2hJ8bV/XRSzByN0zdRHe0S0nzHVJUu6uf+U0O3rksuS36npS4ayUkNimkxNrY0HSMdJWq1U1cknhlRO4gp3W2qaTeWjfcJoTZtvkQ6mrAg65h5rWDG5cF5vDvzrMd4kY17v7Z0XMU6eq3dTYqFSIH4ZpNXvnCggaSVZaTdG+WV8jNpx5UHxTTRXlIy3jifiirMCYueuJ6w9Td1dTNUNekAyilinU+QIby42OZVmZOtVypXKcrAyvWvPdqKBjZDVI1i5ZqhyB4WwXITMX8SBHLXVjluKmeedkZcrWr1mZiYor1C9J2jRUFWVnUe4sd13L1jBwGXv1zcKOh6ums7G+Pbff8hcRj2aa25Int8EVQzumOlJiK1V1e7+M6iETvzH+PSm6r0r/B+tJc84/HcDtAAAAAElFTkSuQmC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3975" name="Picture 7" descr="C:\Users\hisham\Desktop\downloa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7800"/>
            <a:ext cx="2343150" cy="19526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714752"/>
            <a:ext cx="1641331" cy="24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611164" y="1500174"/>
            <a:ext cx="30941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الإصدار </a:t>
            </a:r>
            <a:r>
              <a:rPr lang="en-US" sz="4800" u="sng" dirty="0" smtClean="0">
                <a:solidFill>
                  <a:srgbClr val="8E0000"/>
                </a:solidFill>
                <a:cs typeface="DecoType Naskh Variants" pitchFamily="2" charset="-78"/>
              </a:rPr>
              <a:t>2015</a:t>
            </a:r>
            <a:endParaRPr lang="en-US" sz="4800" u="sng" dirty="0">
              <a:solidFill>
                <a:srgbClr val="8E0000"/>
              </a:solidFill>
              <a:cs typeface="DecoType Naskh Variants" pitchFamily="2" charset="-78"/>
            </a:endParaRPr>
          </a:p>
        </p:txBody>
      </p:sp>
      <p:pic>
        <p:nvPicPr>
          <p:cNvPr id="18" name="Picture 8" descr="http://keytothecity.co.uk/images/back-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410200"/>
            <a:ext cx="1447800" cy="1447800"/>
          </a:xfrm>
          <a:prstGeom prst="rect">
            <a:avLst/>
          </a:prstGeom>
          <a:noFill/>
        </p:spPr>
      </p:pic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20" name="Picture 3" descr="globe0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960740" y="2362200"/>
            <a:ext cx="2010487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17375E"/>
                </a:solidFill>
                <a:cs typeface="DecoType Naskh Variants" pitchFamily="2" charset="-78"/>
              </a:rPr>
              <a:t>ملحق</a:t>
            </a:r>
            <a:endParaRPr lang="ar-SA" sz="96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69634" name="Picture 2" descr="http://asq.org/img/qp/118126_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086510" cy="62007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8194" name="AutoShape 2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196" name="AutoShape 4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198" name="AutoShape 6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200" name="AutoShape 8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3643314"/>
            <a:ext cx="9144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SO 9001 hasn't changed much in the last 15 years... until now! ISO 9001:2015 is</a:t>
            </a:r>
          </a:p>
          <a:p>
            <a:pPr algn="l" rtl="0"/>
            <a:r>
              <a:rPr lang="en-US" dirty="0" smtClean="0"/>
              <a:t> a MAJOR revision. A LOT has changed. Requirements have been added and </a:t>
            </a:r>
          </a:p>
          <a:p>
            <a:pPr algn="l" rtl="0"/>
            <a:r>
              <a:rPr lang="en-US" dirty="0" smtClean="0"/>
              <a:t>removed. Content has shifted to different sections and clauses. ISO 9001:2015</a:t>
            </a:r>
          </a:p>
          <a:p>
            <a:pPr algn="l" rtl="0"/>
            <a:r>
              <a:rPr lang="en-US" dirty="0" smtClean="0"/>
              <a:t> is built upon a completely different structure with the adoption of Annex SL. </a:t>
            </a:r>
          </a:p>
          <a:p>
            <a:pPr algn="l" rtl="0"/>
            <a:r>
              <a:rPr lang="en-US" dirty="0" smtClean="0"/>
              <a:t>This may seem like a lot to take in, and it is. </a:t>
            </a:r>
          </a:p>
          <a:p>
            <a:pPr algn="l" rtl="0"/>
            <a:r>
              <a:rPr lang="en-US" dirty="0" smtClean="0"/>
              <a:t>Fortunately, bestselling author Craig Cochran has translated ISO 9001:2015 into plain</a:t>
            </a:r>
          </a:p>
          <a:p>
            <a:pPr algn="l" rtl="0"/>
            <a:r>
              <a:rPr lang="en-US" dirty="0" smtClean="0"/>
              <a:t> English 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2071176" cy="31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8194" name="AutoShape 2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196" name="AutoShape 4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198" name="AutoShape 6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200" name="AutoShape 8" descr="نتيجة بحث الصور عن حلقة ديم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202" name="Picture 10" descr="http://phoenixschool-sy.com/files/image/TQM/TQ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814006" cy="609600"/>
          </a:xfrm>
          <a:prstGeom prst="rect">
            <a:avLst/>
          </a:prstGeom>
          <a:noFill/>
        </p:spPr>
      </p:pic>
      <p:pic>
        <p:nvPicPr>
          <p:cNvPr id="11" name="صورة 10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25" cy="1514475"/>
          </a:xfrm>
          <a:prstGeom prst="rect">
            <a:avLst/>
          </a:prstGeom>
        </p:spPr>
      </p:pic>
      <p:pic>
        <p:nvPicPr>
          <p:cNvPr id="13" name="صورة 12" descr="pdc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071678"/>
            <a:ext cx="4648200" cy="348615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8600" y="2209800"/>
            <a:ext cx="845819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17375E"/>
                </a:solidFill>
                <a:cs typeface="DecoType Naskh Variants" pitchFamily="2" charset="-78"/>
              </a:rPr>
              <a:t>المحتوى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endParaRPr lang="ar-SA" sz="2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</a:rPr>
              <a:t>	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2" action="ppaction://hlinksldjump"/>
              </a:rPr>
              <a:t>المنظمة الدولية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2" action="ppaction://hlinksldjump"/>
              </a:rPr>
              <a:t>ISO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2" action="ppaction://hlinksldjump"/>
              </a:rPr>
              <a:t> </a:t>
            </a:r>
            <a:endParaRPr lang="ar-SA" sz="40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	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3" action="ppaction://hlinksldjump"/>
              </a:rPr>
              <a:t>فلسفة إصدارات المواصفة الدولية </a:t>
            </a:r>
            <a:endParaRPr lang="ar-SA" sz="40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</a:p>
          <a:p>
            <a:endParaRPr lang="ar-SA" sz="40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pic>
        <p:nvPicPr>
          <p:cNvPr id="2053" name="Picture 5" descr="globe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9863" y="12017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6525" y="247650"/>
            <a:ext cx="16668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0066FF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8550" y="247650"/>
            <a:ext cx="29352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dirty="0">
                <a:solidFill>
                  <a:srgbClr val="0000FF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147325" y="5638800"/>
            <a:ext cx="929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17375E"/>
                </a:solidFill>
                <a:latin typeface="Gabriola" pitchFamily="82" charset="0"/>
              </a:rPr>
              <a:t>International Organization for Standardization</a:t>
            </a:r>
            <a:r>
              <a:rPr lang="ar-SA" sz="4800" b="1" i="1" dirty="0">
                <a:solidFill>
                  <a:srgbClr val="17375E"/>
                </a:solidFill>
                <a:latin typeface="Gabriola" pitchFamily="82" charset="0"/>
              </a:rPr>
              <a:t> </a:t>
            </a:r>
            <a:endParaRPr lang="en-US" sz="4800" b="1" i="1" dirty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" y="1511617"/>
            <a:ext cx="91440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المنظمة الدولية للمعايير (آيزو)</a:t>
            </a:r>
          </a:p>
          <a:p>
            <a:pPr algn="just"/>
            <a:endParaRPr lang="ar-SA" sz="1400" u="sng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 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هي منظمة دولية تعمل على وضع المعايير، وتضم هذه المنظمة ممثلين من عدة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منظمات وطنية للمعايير.</a:t>
            </a:r>
          </a:p>
          <a:p>
            <a:endParaRPr lang="ar-SA" sz="20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تأسست هذه المنظمة في 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23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فبراير 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1947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 وهي تصدر  معايير تجارية وصناعية عالمية.</a:t>
            </a:r>
          </a:p>
          <a:p>
            <a:endParaRPr lang="ar-SA" sz="20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مقر هذه المنظمة في جنيف في سويسرا. (يتبع)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2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1419285"/>
            <a:ext cx="914400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pPr algn="just"/>
            <a:r>
              <a:rPr lang="ar-SA" sz="3600" dirty="0" smtClean="0">
                <a:solidFill>
                  <a:srgbClr val="90B6E4"/>
                </a:solidFill>
                <a:cs typeface="DecoType Naskh Variants" pitchFamily="2" charset="-78"/>
              </a:rPr>
              <a:t>(تابع)المنظمة الدولية للمعايير (آيزو)</a:t>
            </a:r>
          </a:p>
          <a:p>
            <a:pPr algn="just"/>
            <a:endParaRPr lang="ar-SA" sz="3600" dirty="0" smtClean="0">
              <a:solidFill>
                <a:srgbClr val="640000"/>
              </a:solidFill>
              <a:cs typeface="DecoType Naskh Variants" pitchFamily="2" charset="-78"/>
            </a:endParaRPr>
          </a:p>
          <a:p>
            <a:pPr algn="just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بالرغم من أن منظمة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الآيزو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تعرف عن نفسها كمنظمة غير حكومية، </a:t>
            </a:r>
          </a:p>
          <a:p>
            <a:pPr algn="just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ولكن  قدرتها على وضع المعايير التي تتحول عادة إلى قوانين (إما عن طريق </a:t>
            </a:r>
          </a:p>
          <a:p>
            <a:pPr algn="just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المعاهدات  أو  المعايير الوطنية) تجعلها أكثر قوة من معظم المنظمات غير</a:t>
            </a:r>
          </a:p>
          <a:p>
            <a:pPr algn="just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الحكومية.</a:t>
            </a:r>
          </a:p>
          <a:p>
            <a:endParaRPr lang="ar-SA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تؤلف منظمة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الآيزو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عمليا حلف ذو صلات قوية مع الحكومات.</a:t>
            </a: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2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 rot="16200000">
            <a:off x="7125820" y="143340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 descr="صورة معبرة عن المنظمة الدولية للمعايي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52"/>
            <a:ext cx="3333770" cy="1143008"/>
          </a:xfrm>
          <a:prstGeom prst="rect">
            <a:avLst/>
          </a:prstGeom>
          <a:noFill/>
        </p:spPr>
      </p:pic>
      <p:pic>
        <p:nvPicPr>
          <p:cNvPr id="2054" name="Picture 6" descr="صورة معبرة عن المنظمة الدولية للمعايي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2214554"/>
            <a:ext cx="8220075" cy="4219575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571472" y="1357298"/>
            <a:ext cx="81439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أعضاء المنظمة الدولية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624416"/>
            <a:ext cx="2571736" cy="223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553075"/>
            <a:ext cx="3124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http://japanologie.arts.kuleuven.be/lab/sites/japanologie.arts.kuleuven.be.ijcm13/files/uploads/inline_images/glossy_3d_blue_arrow_lef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9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57818" y="14287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1529239"/>
            <a:ext cx="9144003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أصل كلمة </a:t>
            </a:r>
            <a:r>
              <a:rPr lang="ar-SA" sz="44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أيزو</a:t>
            </a:r>
            <a:endParaRPr lang="ar-SA" sz="44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endParaRPr lang="ar-SA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en-US" sz="4400" dirty="0" smtClean="0">
                <a:solidFill>
                  <a:srgbClr val="17375E"/>
                </a:solidFill>
                <a:latin typeface="Gabriola" pitchFamily="82" charset="0"/>
              </a:rPr>
              <a:t>ISO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من اليونانية 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ἴσος (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 أسوس /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ísos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بمعنى المساواة)</a:t>
            </a:r>
          </a:p>
          <a:p>
            <a:endParaRPr lang="ar-SA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pPr algn="ctr" rtl="0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 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International Organization for Standardization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 </a:t>
            </a:r>
            <a:endParaRPr lang="ar-SA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endParaRPr lang="ar-SA" sz="3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pPr algn="ctr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هدف المنظمة وهو المساواة بين الثقافات المختلفة.</a:t>
            </a:r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486400" y="212725"/>
            <a:ext cx="3492499" cy="1539875"/>
            <a:chOff x="3606" y="663"/>
            <a:chExt cx="2059" cy="970"/>
          </a:xfrm>
        </p:grpSpPr>
        <p:pic>
          <p:nvPicPr>
            <p:cNvPr id="12" name="Picture 3" descr="globe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757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606" y="663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150" y="663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A1E16FE0F34B9469BB8B6587DEB1F06" ma:contentTypeVersion="0" ma:contentTypeDescription="إنشاء مستند جديد." ma:contentTypeScope="" ma:versionID="06893999610fa6e80a4d296b24baee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8d163d59f9091e438e5ec8852a4f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97DB76-299A-4B5E-828E-E9A9694BB0E0}"/>
</file>

<file path=customXml/itemProps2.xml><?xml version="1.0" encoding="utf-8"?>
<ds:datastoreItem xmlns:ds="http://schemas.openxmlformats.org/officeDocument/2006/customXml" ds:itemID="{1D2C19B0-8BE2-42F2-A6DF-C8A98BA9DFD0}"/>
</file>

<file path=customXml/itemProps3.xml><?xml version="1.0" encoding="utf-8"?>
<ds:datastoreItem xmlns:ds="http://schemas.openxmlformats.org/officeDocument/2006/customXml" ds:itemID="{D1E95BFE-9A9E-4DC8-88ED-EA32C8C54011}"/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1090</Words>
  <Application>Microsoft Office PowerPoint</Application>
  <PresentationFormat>عرض على الشاشة (3:4)‏</PresentationFormat>
  <Paragraphs>239</Paragraphs>
  <Slides>37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hisham</dc:creator>
  <cp:lastModifiedBy>hisham</cp:lastModifiedBy>
  <cp:revision>56</cp:revision>
  <dcterms:created xsi:type="dcterms:W3CDTF">2016-07-12T06:15:37Z</dcterms:created>
  <dcterms:modified xsi:type="dcterms:W3CDTF">2016-08-01T22:51:08Z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0x0101004A1E16FE0F34B9469BB8B6587DEB1F06</vt:lpwstr>
  </property>
</Properties>
</file>