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4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333" r:id="rId3"/>
    <p:sldId id="337" r:id="rId4"/>
    <p:sldId id="415" r:id="rId5"/>
    <p:sldId id="423" r:id="rId6"/>
    <p:sldId id="416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420" r:id="rId17"/>
    <p:sldId id="382" r:id="rId18"/>
    <p:sldId id="383" r:id="rId19"/>
    <p:sldId id="384" r:id="rId20"/>
    <p:sldId id="385" r:id="rId21"/>
    <p:sldId id="422" r:id="rId22"/>
    <p:sldId id="386" r:id="rId23"/>
    <p:sldId id="387" r:id="rId24"/>
    <p:sldId id="388" r:id="rId25"/>
    <p:sldId id="389" r:id="rId26"/>
    <p:sldId id="390" r:id="rId27"/>
    <p:sldId id="392" r:id="rId28"/>
    <p:sldId id="421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410" r:id="rId47"/>
    <p:sldId id="411" r:id="rId48"/>
    <p:sldId id="412" r:id="rId49"/>
    <p:sldId id="418" r:id="rId50"/>
    <p:sldId id="419" r:id="rId5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3E4036"/>
    <a:srgbClr val="8E0000"/>
    <a:srgbClr val="90B6E4"/>
    <a:srgbClr val="FF6D6D"/>
    <a:srgbClr val="5690D6"/>
    <a:srgbClr val="7BA8DF"/>
    <a:srgbClr val="2A65AC"/>
    <a:srgbClr val="265C9E"/>
    <a:srgbClr val="3278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100" d="100"/>
          <a:sy n="100" d="100"/>
        </p:scale>
        <p:origin x="-21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B4D3F-E6DA-4975-AD66-2E24FECFBA2C}" type="doc">
      <dgm:prSet loTypeId="urn:microsoft.com/office/officeart/2005/8/layout/cycle2" loCatId="cycle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pPr rtl="1"/>
          <a:endParaRPr lang="ar-LY"/>
        </a:p>
      </dgm:t>
    </dgm:pt>
    <dgm:pt modelId="{0EA00AF7-305F-4BD8-8E73-E6ACAD070BFC}">
      <dgm:prSet phldrT="[Text]" custT="1"/>
      <dgm:spPr>
        <a:solidFill>
          <a:srgbClr val="399388"/>
        </a:solidFill>
      </dgm:spPr>
      <dgm:t>
        <a:bodyPr/>
        <a:lstStyle/>
        <a:p>
          <a:pPr rtl="1"/>
          <a:r>
            <a:rPr lang="ar-LY" sz="2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التركيز على الزبون</a:t>
          </a:r>
          <a:endParaRPr lang="ar-LY" sz="240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232E6BAB-5D81-410F-94A1-0EB373A98971}" type="parTrans" cxnId="{D4BFDC22-359B-4168-869F-AE41A679A2DE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9779F5-0C3F-4DB5-919D-12BE72724660}" type="sibTrans" cxnId="{D4BFDC22-359B-4168-869F-AE41A679A2DE}">
      <dgm:prSet custT="1"/>
      <dgm:spPr>
        <a:solidFill>
          <a:srgbClr val="FF5B5B"/>
        </a:solidFill>
      </dgm:spPr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BC9444-3B35-489C-BC50-98D09690A837}">
      <dgm:prSet phldrT="[Text]" custT="1"/>
      <dgm:spPr>
        <a:solidFill>
          <a:srgbClr val="FF5B5B"/>
        </a:solidFill>
      </dgm:spPr>
      <dgm:t>
        <a:bodyPr/>
        <a:lstStyle/>
        <a:p>
          <a:pPr rtl="1"/>
          <a:r>
            <a:rPr lang="ar-LY" sz="4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القيادة</a:t>
          </a:r>
          <a:endParaRPr lang="ar-LY" sz="160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1398C31A-5391-426E-ACA5-61F28321307B}" type="parTrans" cxnId="{F7AB4278-045D-4444-A264-FDA905168B84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8E0C71-207F-4A5F-AE57-ADBCB9527AC9}" type="sibTrans" cxnId="{F7AB4278-045D-4444-A264-FDA905168B84}">
      <dgm:prSet custT="1"/>
      <dgm:spPr>
        <a:solidFill>
          <a:srgbClr val="B8A45C"/>
        </a:solidFill>
      </dgm:spPr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0E65B-C762-4A5A-B4F0-15470153FDD3}">
      <dgm:prSet phldrT="[Text]" custT="1"/>
      <dgm:spPr>
        <a:solidFill>
          <a:srgbClr val="B8A45C"/>
        </a:solidFill>
      </dgm:spPr>
      <dgm:t>
        <a:bodyPr/>
        <a:lstStyle/>
        <a:p>
          <a:pPr rtl="1"/>
          <a:r>
            <a:rPr lang="ar-LY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إدارة العلاقة مع الشركاء</a:t>
          </a:r>
          <a:endParaRPr lang="ar-LY" sz="180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BB2CC990-1123-4379-8FDB-19566863F177}" type="parTrans" cxnId="{5F1F207B-2FF0-47DA-A0E3-FFAAE8685832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9905BA-590C-4D6C-A567-3CC310D693F4}" type="sibTrans" cxnId="{5F1F207B-2FF0-47DA-A0E3-FFAAE8685832}">
      <dgm:prSet custT="1"/>
      <dgm:spPr>
        <a:solidFill>
          <a:srgbClr val="6286FA"/>
        </a:solidFill>
      </dgm:spPr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DA8099-CC84-48FB-A838-202AB7EE6C65}">
      <dgm:prSet phldrT="[Text]" custT="1"/>
      <dgm:spPr>
        <a:solidFill>
          <a:srgbClr val="6286FA"/>
        </a:solidFill>
      </dgm:spPr>
      <dgm:t>
        <a:bodyPr/>
        <a:lstStyle/>
        <a:p>
          <a:pPr rtl="1"/>
          <a:r>
            <a:rPr lang="ar-LY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القرارات المبنية على الحقائق</a:t>
          </a:r>
          <a:endParaRPr lang="ar-LY" sz="180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ABD47179-06CC-4324-872C-C123A3248268}" type="parTrans" cxnId="{A4373DCE-BB31-4933-912A-1F9BCB5C57DB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FC7E85-A390-45EC-9C2F-BD551DC551F9}" type="sibTrans" cxnId="{A4373DCE-BB31-4933-912A-1F9BCB5C57DB}">
      <dgm:prSet custT="1"/>
      <dgm:spPr>
        <a:solidFill>
          <a:srgbClr val="E6B176"/>
        </a:solidFill>
      </dgm:spPr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478605-7D0D-467B-8E0C-2BA976167A73}">
      <dgm:prSet phldrT="[Text]" custT="1"/>
      <dgm:spPr>
        <a:solidFill>
          <a:srgbClr val="E6B176"/>
        </a:solidFill>
      </dgm:spPr>
      <dgm:t>
        <a:bodyPr/>
        <a:lstStyle/>
        <a:p>
          <a:pPr rtl="1"/>
          <a:r>
            <a:rPr lang="ar-LY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مشاركة العاملين</a:t>
          </a:r>
          <a:endParaRPr lang="ar-LY" sz="200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4BABD88F-7E32-4A05-A0B0-64C11A54470F}" type="parTrans" cxnId="{AD5B779C-492A-4D16-A0A4-786F750EDE8B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0C95F7-232E-4AD9-976F-3404EF169991}" type="sibTrans" cxnId="{AD5B779C-492A-4D16-A0A4-786F750EDE8B}">
      <dgm:prSet custT="1"/>
      <dgm:spPr>
        <a:solidFill>
          <a:srgbClr val="9966FF"/>
        </a:solidFill>
      </dgm:spPr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3E1C8D-4F9B-435E-A83D-1778D6DC850F}">
      <dgm:prSet phldrT="[Text]" custT="1"/>
      <dgm:spPr>
        <a:solidFill>
          <a:srgbClr val="9966FF"/>
        </a:solidFill>
      </dgm:spPr>
      <dgm:t>
        <a:bodyPr/>
        <a:lstStyle/>
        <a:p>
          <a:pPr rtl="1"/>
          <a:r>
            <a:rPr lang="ar-LY" sz="2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التطوير والتحسين</a:t>
          </a:r>
          <a:endParaRPr lang="ar-LY" sz="280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1685AF4E-5172-4543-AB6A-4C021A744880}" type="parTrans" cxnId="{5F532C48-E0A8-4427-86BD-6B2CCEF30636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B2E9-FD27-4D50-BE7C-C2C89A6C2B72}" type="sibTrans" cxnId="{5F532C48-E0A8-4427-86BD-6B2CCEF30636}">
      <dgm:prSet custT="1"/>
      <dgm:spPr>
        <a:solidFill>
          <a:srgbClr val="808000"/>
        </a:solidFill>
      </dgm:spPr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D6F9EF-D7FE-4A62-92EB-857E553B13EC}">
      <dgm:prSet phldrT="[Text]" custT="1"/>
      <dgm:spPr>
        <a:solidFill>
          <a:srgbClr val="808000"/>
        </a:solidFill>
      </dgm:spPr>
      <dgm:t>
        <a:bodyPr/>
        <a:lstStyle/>
        <a:p>
          <a:pPr rtl="1"/>
          <a:r>
            <a:rPr lang="ar-LY" sz="2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rPr>
            <a:t>مبدأ العملية </a:t>
          </a:r>
          <a:endParaRPr lang="ar-LY" sz="280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ea typeface="+mn-ea"/>
            <a:cs typeface="DecoType Naskh Variants" pitchFamily="2" charset="-78"/>
          </a:endParaRPr>
        </a:p>
      </dgm:t>
    </dgm:pt>
    <dgm:pt modelId="{DD67B1DE-17F9-4C9E-B0C0-05B5547CD549}" type="parTrans" cxnId="{0B3E19BE-9B85-4D9B-B7A1-148722ADF021}">
      <dgm:prSet/>
      <dgm:spPr/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C8B729-AF32-4FFB-8EF1-4F7B6C758C93}" type="sibTrans" cxnId="{0B3E19BE-9B85-4D9B-B7A1-148722ADF021}">
      <dgm:prSet custT="1"/>
      <dgm:spPr>
        <a:solidFill>
          <a:srgbClr val="399388"/>
        </a:solidFill>
      </dgm:spPr>
      <dgm:t>
        <a:bodyPr/>
        <a:lstStyle/>
        <a:p>
          <a:pPr rtl="1"/>
          <a:endParaRPr lang="ar-LY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52C56D-76FB-4910-A7A3-12E92FF744DD}" type="pres">
      <dgm:prSet presAssocID="{8A1B4D3F-E6DA-4975-AD66-2E24FECFBA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1208CA-0F0E-4E38-97A1-C1AA956208E1}" type="pres">
      <dgm:prSet presAssocID="{0EA00AF7-305F-4BD8-8E73-E6ACAD070BF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F2D56-98EB-4780-81BF-B8FC0EF51CF2}" type="pres">
      <dgm:prSet presAssocID="{A09779F5-0C3F-4DB5-919D-12BE7272466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2E56F683-8764-4B95-8F30-AB9BE94A498B}" type="pres">
      <dgm:prSet presAssocID="{A09779F5-0C3F-4DB5-919D-12BE7272466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87C26D3-5485-4EC5-9262-12D5262079A6}" type="pres">
      <dgm:prSet presAssocID="{BABC9444-3B35-489C-BC50-98D09690A8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7B760-79DD-4BB1-B902-A2E2BC06F086}" type="pres">
      <dgm:prSet presAssocID="{628E0C71-207F-4A5F-AE57-ADBCB9527AC9}" presName="sibTrans" presStyleLbl="sibTrans2D1" presStyleIdx="1" presStyleCnt="7"/>
      <dgm:spPr/>
      <dgm:t>
        <a:bodyPr/>
        <a:lstStyle/>
        <a:p>
          <a:endParaRPr lang="en-US"/>
        </a:p>
      </dgm:t>
    </dgm:pt>
    <dgm:pt modelId="{060F3535-AC32-457D-999A-B1CC9E8105DD}" type="pres">
      <dgm:prSet presAssocID="{628E0C71-207F-4A5F-AE57-ADBCB9527AC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3B721EB-BCB2-4564-B3A3-A1E561747B32}" type="pres">
      <dgm:prSet presAssocID="{1820E65B-C762-4A5A-B4F0-15470153FDD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LY"/>
        </a:p>
      </dgm:t>
    </dgm:pt>
    <dgm:pt modelId="{2FE0E177-BFB5-48AE-B754-B11EDFD626FA}" type="pres">
      <dgm:prSet presAssocID="{459905BA-590C-4D6C-A567-3CC310D693F4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55FEA72-98AC-4A92-A6AD-07C674746801}" type="pres">
      <dgm:prSet presAssocID="{459905BA-590C-4D6C-A567-3CC310D693F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B8D8F93-05DF-4DBE-A67B-FEEB211544CB}" type="pres">
      <dgm:prSet presAssocID="{0BDA8099-CC84-48FB-A838-202AB7EE6C6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62791-D63A-4E83-8904-6BD56F9F1471}" type="pres">
      <dgm:prSet presAssocID="{A7FC7E85-A390-45EC-9C2F-BD551DC551F9}" presName="sibTrans" presStyleLbl="sibTrans2D1" presStyleIdx="3" presStyleCnt="7"/>
      <dgm:spPr/>
      <dgm:t>
        <a:bodyPr/>
        <a:lstStyle/>
        <a:p>
          <a:endParaRPr lang="en-US"/>
        </a:p>
      </dgm:t>
    </dgm:pt>
    <dgm:pt modelId="{29AA5F32-4212-4CE3-97B2-F6C9C43FA16C}" type="pres">
      <dgm:prSet presAssocID="{A7FC7E85-A390-45EC-9C2F-BD551DC551F9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9A2585CC-DF41-4C78-AACF-115336FE63CF}" type="pres">
      <dgm:prSet presAssocID="{14478605-7D0D-467B-8E0C-2BA976167A7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LY"/>
        </a:p>
      </dgm:t>
    </dgm:pt>
    <dgm:pt modelId="{922B6B7B-5F8F-4FFA-9597-536E0A0616B0}" type="pres">
      <dgm:prSet presAssocID="{8C0C95F7-232E-4AD9-976F-3404EF169991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B0C5BA7-182C-4E4A-859C-35E649F01681}" type="pres">
      <dgm:prSet presAssocID="{8C0C95F7-232E-4AD9-976F-3404EF16999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3A3FD75-6F79-406A-99D2-F7CB27009946}" type="pres">
      <dgm:prSet presAssocID="{163E1C8D-4F9B-435E-A83D-1778D6DC850F}" presName="node" presStyleLbl="node1" presStyleIdx="5" presStyleCnt="7" custScaleX="116496">
        <dgm:presLayoutVars>
          <dgm:bulletEnabled val="1"/>
        </dgm:presLayoutVars>
      </dgm:prSet>
      <dgm:spPr/>
      <dgm:t>
        <a:bodyPr/>
        <a:lstStyle/>
        <a:p>
          <a:pPr rtl="1"/>
          <a:endParaRPr lang="ar-LY"/>
        </a:p>
      </dgm:t>
    </dgm:pt>
    <dgm:pt modelId="{2735AF52-DD33-4CF6-8998-86D5DC4F3A31}" type="pres">
      <dgm:prSet presAssocID="{B13FB2E9-FD27-4D50-BE7C-C2C89A6C2B72}" presName="sibTrans" presStyleLbl="sibTrans2D1" presStyleIdx="5" presStyleCnt="7"/>
      <dgm:spPr/>
      <dgm:t>
        <a:bodyPr/>
        <a:lstStyle/>
        <a:p>
          <a:endParaRPr lang="en-US"/>
        </a:p>
      </dgm:t>
    </dgm:pt>
    <dgm:pt modelId="{270E7E99-0394-4D70-8CDA-1EA0C12D8956}" type="pres">
      <dgm:prSet presAssocID="{B13FB2E9-FD27-4D50-BE7C-C2C89A6C2B72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54D10487-784E-474B-AEB5-2047B7CE020E}" type="pres">
      <dgm:prSet presAssocID="{5FD6F9EF-D7FE-4A62-92EB-857E553B13E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7D283-527B-4686-B2F1-70928E8F9B33}" type="pres">
      <dgm:prSet presAssocID="{CDC8B729-AF32-4FFB-8EF1-4F7B6C758C93}" presName="sibTrans" presStyleLbl="sibTrans2D1" presStyleIdx="6" presStyleCnt="7"/>
      <dgm:spPr/>
      <dgm:t>
        <a:bodyPr/>
        <a:lstStyle/>
        <a:p>
          <a:endParaRPr lang="en-US"/>
        </a:p>
      </dgm:t>
    </dgm:pt>
    <dgm:pt modelId="{9B1A30A2-AD31-41F3-BD2C-27C349DF1B4A}" type="pres">
      <dgm:prSet presAssocID="{CDC8B729-AF32-4FFB-8EF1-4F7B6C758C93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8DA2165E-7E07-4FD3-A326-E1F9534D74D1}" type="presOf" srcId="{CDC8B729-AF32-4FFB-8EF1-4F7B6C758C93}" destId="{9B1A30A2-AD31-41F3-BD2C-27C349DF1B4A}" srcOrd="1" destOrd="0" presId="urn:microsoft.com/office/officeart/2005/8/layout/cycle2"/>
    <dgm:cxn modelId="{A1C7E403-4FF5-45C7-8767-02741531EDE1}" type="presOf" srcId="{8C0C95F7-232E-4AD9-976F-3404EF169991}" destId="{922B6B7B-5F8F-4FFA-9597-536E0A0616B0}" srcOrd="0" destOrd="0" presId="urn:microsoft.com/office/officeart/2005/8/layout/cycle2"/>
    <dgm:cxn modelId="{F3747091-4BD4-4D05-8260-45CB36D36E2B}" type="presOf" srcId="{628E0C71-207F-4A5F-AE57-ADBCB9527AC9}" destId="{060F3535-AC32-457D-999A-B1CC9E8105DD}" srcOrd="1" destOrd="0" presId="urn:microsoft.com/office/officeart/2005/8/layout/cycle2"/>
    <dgm:cxn modelId="{4890A0A6-CE5A-48AB-B418-F3591860810B}" type="presOf" srcId="{8A1B4D3F-E6DA-4975-AD66-2E24FECFBA2C}" destId="{A452C56D-76FB-4910-A7A3-12E92FF744DD}" srcOrd="0" destOrd="0" presId="urn:microsoft.com/office/officeart/2005/8/layout/cycle2"/>
    <dgm:cxn modelId="{1B1A5B39-B8DD-4805-983A-5156AB53C5FD}" type="presOf" srcId="{14478605-7D0D-467B-8E0C-2BA976167A73}" destId="{9A2585CC-DF41-4C78-AACF-115336FE63CF}" srcOrd="0" destOrd="0" presId="urn:microsoft.com/office/officeart/2005/8/layout/cycle2"/>
    <dgm:cxn modelId="{62872A58-A6F4-4516-9491-3925FD42ADCB}" type="presOf" srcId="{459905BA-590C-4D6C-A567-3CC310D693F4}" destId="{C55FEA72-98AC-4A92-A6AD-07C674746801}" srcOrd="1" destOrd="0" presId="urn:microsoft.com/office/officeart/2005/8/layout/cycle2"/>
    <dgm:cxn modelId="{B61E2BBD-4294-458D-85A8-FA3407DD9B0B}" type="presOf" srcId="{459905BA-590C-4D6C-A567-3CC310D693F4}" destId="{2FE0E177-BFB5-48AE-B754-B11EDFD626FA}" srcOrd="0" destOrd="0" presId="urn:microsoft.com/office/officeart/2005/8/layout/cycle2"/>
    <dgm:cxn modelId="{937BDF1A-5520-4A41-855E-7590871F14FF}" type="presOf" srcId="{0BDA8099-CC84-48FB-A838-202AB7EE6C65}" destId="{8B8D8F93-05DF-4DBE-A67B-FEEB211544CB}" srcOrd="0" destOrd="0" presId="urn:microsoft.com/office/officeart/2005/8/layout/cycle2"/>
    <dgm:cxn modelId="{5F532C48-E0A8-4427-86BD-6B2CCEF30636}" srcId="{8A1B4D3F-E6DA-4975-AD66-2E24FECFBA2C}" destId="{163E1C8D-4F9B-435E-A83D-1778D6DC850F}" srcOrd="5" destOrd="0" parTransId="{1685AF4E-5172-4543-AB6A-4C021A744880}" sibTransId="{B13FB2E9-FD27-4D50-BE7C-C2C89A6C2B72}"/>
    <dgm:cxn modelId="{F7AB4278-045D-4444-A264-FDA905168B84}" srcId="{8A1B4D3F-E6DA-4975-AD66-2E24FECFBA2C}" destId="{BABC9444-3B35-489C-BC50-98D09690A837}" srcOrd="1" destOrd="0" parTransId="{1398C31A-5391-426E-ACA5-61F28321307B}" sibTransId="{628E0C71-207F-4A5F-AE57-ADBCB9527AC9}"/>
    <dgm:cxn modelId="{4D9CAA4E-CFBF-40B6-899F-94EBC79D79C2}" type="presOf" srcId="{A7FC7E85-A390-45EC-9C2F-BD551DC551F9}" destId="{29AA5F32-4212-4CE3-97B2-F6C9C43FA16C}" srcOrd="1" destOrd="0" presId="urn:microsoft.com/office/officeart/2005/8/layout/cycle2"/>
    <dgm:cxn modelId="{FF91F86F-CF4C-4949-BFB9-FC8A74BCA081}" type="presOf" srcId="{163E1C8D-4F9B-435E-A83D-1778D6DC850F}" destId="{93A3FD75-6F79-406A-99D2-F7CB27009946}" srcOrd="0" destOrd="0" presId="urn:microsoft.com/office/officeart/2005/8/layout/cycle2"/>
    <dgm:cxn modelId="{0E141C37-0C25-414D-BC53-78FBF4D18C23}" type="presOf" srcId="{B13FB2E9-FD27-4D50-BE7C-C2C89A6C2B72}" destId="{2735AF52-DD33-4CF6-8998-86D5DC4F3A31}" srcOrd="0" destOrd="0" presId="urn:microsoft.com/office/officeart/2005/8/layout/cycle2"/>
    <dgm:cxn modelId="{0A8E018A-F749-4E28-B839-D1C4C0551950}" type="presOf" srcId="{1820E65B-C762-4A5A-B4F0-15470153FDD3}" destId="{03B721EB-BCB2-4564-B3A3-A1E561747B32}" srcOrd="0" destOrd="0" presId="urn:microsoft.com/office/officeart/2005/8/layout/cycle2"/>
    <dgm:cxn modelId="{2951E9A9-7BC2-4024-A8AA-28ACD7914797}" type="presOf" srcId="{0EA00AF7-305F-4BD8-8E73-E6ACAD070BFC}" destId="{231208CA-0F0E-4E38-97A1-C1AA956208E1}" srcOrd="0" destOrd="0" presId="urn:microsoft.com/office/officeart/2005/8/layout/cycle2"/>
    <dgm:cxn modelId="{A4373DCE-BB31-4933-912A-1F9BCB5C57DB}" srcId="{8A1B4D3F-E6DA-4975-AD66-2E24FECFBA2C}" destId="{0BDA8099-CC84-48FB-A838-202AB7EE6C65}" srcOrd="3" destOrd="0" parTransId="{ABD47179-06CC-4324-872C-C123A3248268}" sibTransId="{A7FC7E85-A390-45EC-9C2F-BD551DC551F9}"/>
    <dgm:cxn modelId="{7D3D8087-26BC-4D0C-8B57-13FDD256CDAA}" type="presOf" srcId="{628E0C71-207F-4A5F-AE57-ADBCB9527AC9}" destId="{55F7B760-79DD-4BB1-B902-A2E2BC06F086}" srcOrd="0" destOrd="0" presId="urn:microsoft.com/office/officeart/2005/8/layout/cycle2"/>
    <dgm:cxn modelId="{5F1F207B-2FF0-47DA-A0E3-FFAAE8685832}" srcId="{8A1B4D3F-E6DA-4975-AD66-2E24FECFBA2C}" destId="{1820E65B-C762-4A5A-B4F0-15470153FDD3}" srcOrd="2" destOrd="0" parTransId="{BB2CC990-1123-4379-8FDB-19566863F177}" sibTransId="{459905BA-590C-4D6C-A567-3CC310D693F4}"/>
    <dgm:cxn modelId="{0B3E19BE-9B85-4D9B-B7A1-148722ADF021}" srcId="{8A1B4D3F-E6DA-4975-AD66-2E24FECFBA2C}" destId="{5FD6F9EF-D7FE-4A62-92EB-857E553B13EC}" srcOrd="6" destOrd="0" parTransId="{DD67B1DE-17F9-4C9E-B0C0-05B5547CD549}" sibTransId="{CDC8B729-AF32-4FFB-8EF1-4F7B6C758C93}"/>
    <dgm:cxn modelId="{AD5B779C-492A-4D16-A0A4-786F750EDE8B}" srcId="{8A1B4D3F-E6DA-4975-AD66-2E24FECFBA2C}" destId="{14478605-7D0D-467B-8E0C-2BA976167A73}" srcOrd="4" destOrd="0" parTransId="{4BABD88F-7E32-4A05-A0B0-64C11A54470F}" sibTransId="{8C0C95F7-232E-4AD9-976F-3404EF169991}"/>
    <dgm:cxn modelId="{44295E1F-295E-412C-B866-6474971E2782}" type="presOf" srcId="{CDC8B729-AF32-4FFB-8EF1-4F7B6C758C93}" destId="{8667D283-527B-4686-B2F1-70928E8F9B33}" srcOrd="0" destOrd="0" presId="urn:microsoft.com/office/officeart/2005/8/layout/cycle2"/>
    <dgm:cxn modelId="{DAC4C919-4470-48B4-A313-7F2752B5EBC6}" type="presOf" srcId="{A7FC7E85-A390-45EC-9C2F-BD551DC551F9}" destId="{CF962791-D63A-4E83-8904-6BD56F9F1471}" srcOrd="0" destOrd="0" presId="urn:microsoft.com/office/officeart/2005/8/layout/cycle2"/>
    <dgm:cxn modelId="{C96B26BC-D883-4721-A9A1-D68944101FB4}" type="presOf" srcId="{A09779F5-0C3F-4DB5-919D-12BE72724660}" destId="{116F2D56-98EB-4780-81BF-B8FC0EF51CF2}" srcOrd="0" destOrd="0" presId="urn:microsoft.com/office/officeart/2005/8/layout/cycle2"/>
    <dgm:cxn modelId="{1C64A972-CDD5-41C8-B5EB-1DFB89034B20}" type="presOf" srcId="{5FD6F9EF-D7FE-4A62-92EB-857E553B13EC}" destId="{54D10487-784E-474B-AEB5-2047B7CE020E}" srcOrd="0" destOrd="0" presId="urn:microsoft.com/office/officeart/2005/8/layout/cycle2"/>
    <dgm:cxn modelId="{D4BFDC22-359B-4168-869F-AE41A679A2DE}" srcId="{8A1B4D3F-E6DA-4975-AD66-2E24FECFBA2C}" destId="{0EA00AF7-305F-4BD8-8E73-E6ACAD070BFC}" srcOrd="0" destOrd="0" parTransId="{232E6BAB-5D81-410F-94A1-0EB373A98971}" sibTransId="{A09779F5-0C3F-4DB5-919D-12BE72724660}"/>
    <dgm:cxn modelId="{3E7E8654-C707-4E11-B303-79FBDC20FEC3}" type="presOf" srcId="{BABC9444-3B35-489C-BC50-98D09690A837}" destId="{687C26D3-5485-4EC5-9262-12D5262079A6}" srcOrd="0" destOrd="0" presId="urn:microsoft.com/office/officeart/2005/8/layout/cycle2"/>
    <dgm:cxn modelId="{2D99101C-1C94-4196-B09C-E1AEBFD0868D}" type="presOf" srcId="{B13FB2E9-FD27-4D50-BE7C-C2C89A6C2B72}" destId="{270E7E99-0394-4D70-8CDA-1EA0C12D8956}" srcOrd="1" destOrd="0" presId="urn:microsoft.com/office/officeart/2005/8/layout/cycle2"/>
    <dgm:cxn modelId="{6322155B-FB3D-4E0C-A10A-974D7BF97244}" type="presOf" srcId="{A09779F5-0C3F-4DB5-919D-12BE72724660}" destId="{2E56F683-8764-4B95-8F30-AB9BE94A498B}" srcOrd="1" destOrd="0" presId="urn:microsoft.com/office/officeart/2005/8/layout/cycle2"/>
    <dgm:cxn modelId="{B41D4159-FDF7-45CD-A7B1-768002372D50}" type="presOf" srcId="{8C0C95F7-232E-4AD9-976F-3404EF169991}" destId="{7B0C5BA7-182C-4E4A-859C-35E649F01681}" srcOrd="1" destOrd="0" presId="urn:microsoft.com/office/officeart/2005/8/layout/cycle2"/>
    <dgm:cxn modelId="{E602E8C4-619F-4D83-869C-3F1A943AEA48}" type="presParOf" srcId="{A452C56D-76FB-4910-A7A3-12E92FF744DD}" destId="{231208CA-0F0E-4E38-97A1-C1AA956208E1}" srcOrd="0" destOrd="0" presId="urn:microsoft.com/office/officeart/2005/8/layout/cycle2"/>
    <dgm:cxn modelId="{A7C72124-17ED-4FDE-B5A6-4C4168C13631}" type="presParOf" srcId="{A452C56D-76FB-4910-A7A3-12E92FF744DD}" destId="{116F2D56-98EB-4780-81BF-B8FC0EF51CF2}" srcOrd="1" destOrd="0" presId="urn:microsoft.com/office/officeart/2005/8/layout/cycle2"/>
    <dgm:cxn modelId="{82D79709-2FDA-4FB9-915A-7BBD4DB9D0A0}" type="presParOf" srcId="{116F2D56-98EB-4780-81BF-B8FC0EF51CF2}" destId="{2E56F683-8764-4B95-8F30-AB9BE94A498B}" srcOrd="0" destOrd="0" presId="urn:microsoft.com/office/officeart/2005/8/layout/cycle2"/>
    <dgm:cxn modelId="{39277D9B-AE30-4702-8570-238C2DA007B8}" type="presParOf" srcId="{A452C56D-76FB-4910-A7A3-12E92FF744DD}" destId="{687C26D3-5485-4EC5-9262-12D5262079A6}" srcOrd="2" destOrd="0" presId="urn:microsoft.com/office/officeart/2005/8/layout/cycle2"/>
    <dgm:cxn modelId="{7C0F3F72-7EEF-4D28-B075-C0526E49F52C}" type="presParOf" srcId="{A452C56D-76FB-4910-A7A3-12E92FF744DD}" destId="{55F7B760-79DD-4BB1-B902-A2E2BC06F086}" srcOrd="3" destOrd="0" presId="urn:microsoft.com/office/officeart/2005/8/layout/cycle2"/>
    <dgm:cxn modelId="{75ABEEDB-5E0F-429F-AC82-7798280F10DF}" type="presParOf" srcId="{55F7B760-79DD-4BB1-B902-A2E2BC06F086}" destId="{060F3535-AC32-457D-999A-B1CC9E8105DD}" srcOrd="0" destOrd="0" presId="urn:microsoft.com/office/officeart/2005/8/layout/cycle2"/>
    <dgm:cxn modelId="{CB237D58-1EC6-40F0-96A5-DFC9D8BE8A84}" type="presParOf" srcId="{A452C56D-76FB-4910-A7A3-12E92FF744DD}" destId="{03B721EB-BCB2-4564-B3A3-A1E561747B32}" srcOrd="4" destOrd="0" presId="urn:microsoft.com/office/officeart/2005/8/layout/cycle2"/>
    <dgm:cxn modelId="{1846FE70-BE3E-4158-80FF-8DA009250686}" type="presParOf" srcId="{A452C56D-76FB-4910-A7A3-12E92FF744DD}" destId="{2FE0E177-BFB5-48AE-B754-B11EDFD626FA}" srcOrd="5" destOrd="0" presId="urn:microsoft.com/office/officeart/2005/8/layout/cycle2"/>
    <dgm:cxn modelId="{18BE5CC0-51C9-4318-BB50-9C1A694AAD7C}" type="presParOf" srcId="{2FE0E177-BFB5-48AE-B754-B11EDFD626FA}" destId="{C55FEA72-98AC-4A92-A6AD-07C674746801}" srcOrd="0" destOrd="0" presId="urn:microsoft.com/office/officeart/2005/8/layout/cycle2"/>
    <dgm:cxn modelId="{130D826B-93D7-48CF-8F94-3BEE3D99EBDD}" type="presParOf" srcId="{A452C56D-76FB-4910-A7A3-12E92FF744DD}" destId="{8B8D8F93-05DF-4DBE-A67B-FEEB211544CB}" srcOrd="6" destOrd="0" presId="urn:microsoft.com/office/officeart/2005/8/layout/cycle2"/>
    <dgm:cxn modelId="{B5A5BC7A-D050-4E89-B25C-4192CAE631AB}" type="presParOf" srcId="{A452C56D-76FB-4910-A7A3-12E92FF744DD}" destId="{CF962791-D63A-4E83-8904-6BD56F9F1471}" srcOrd="7" destOrd="0" presId="urn:microsoft.com/office/officeart/2005/8/layout/cycle2"/>
    <dgm:cxn modelId="{3ABD2BB2-8A71-4E1A-BC8A-A633DF1CD197}" type="presParOf" srcId="{CF962791-D63A-4E83-8904-6BD56F9F1471}" destId="{29AA5F32-4212-4CE3-97B2-F6C9C43FA16C}" srcOrd="0" destOrd="0" presId="urn:microsoft.com/office/officeart/2005/8/layout/cycle2"/>
    <dgm:cxn modelId="{05FB3127-CA9E-4E38-801B-2B3A6E16A788}" type="presParOf" srcId="{A452C56D-76FB-4910-A7A3-12E92FF744DD}" destId="{9A2585CC-DF41-4C78-AACF-115336FE63CF}" srcOrd="8" destOrd="0" presId="urn:microsoft.com/office/officeart/2005/8/layout/cycle2"/>
    <dgm:cxn modelId="{15AE52F2-65FD-47BF-B443-F402F7AB172C}" type="presParOf" srcId="{A452C56D-76FB-4910-A7A3-12E92FF744DD}" destId="{922B6B7B-5F8F-4FFA-9597-536E0A0616B0}" srcOrd="9" destOrd="0" presId="urn:microsoft.com/office/officeart/2005/8/layout/cycle2"/>
    <dgm:cxn modelId="{5F7D41C0-BDD5-4985-89B4-BE4C765026B1}" type="presParOf" srcId="{922B6B7B-5F8F-4FFA-9597-536E0A0616B0}" destId="{7B0C5BA7-182C-4E4A-859C-35E649F01681}" srcOrd="0" destOrd="0" presId="urn:microsoft.com/office/officeart/2005/8/layout/cycle2"/>
    <dgm:cxn modelId="{DBF3B8DC-3DAB-45B7-A3DB-3426F0F76480}" type="presParOf" srcId="{A452C56D-76FB-4910-A7A3-12E92FF744DD}" destId="{93A3FD75-6F79-406A-99D2-F7CB27009946}" srcOrd="10" destOrd="0" presId="urn:microsoft.com/office/officeart/2005/8/layout/cycle2"/>
    <dgm:cxn modelId="{335C5455-2499-46BD-97F7-52E2E24CA672}" type="presParOf" srcId="{A452C56D-76FB-4910-A7A3-12E92FF744DD}" destId="{2735AF52-DD33-4CF6-8998-86D5DC4F3A31}" srcOrd="11" destOrd="0" presId="urn:microsoft.com/office/officeart/2005/8/layout/cycle2"/>
    <dgm:cxn modelId="{03E69863-2896-41FB-A25F-2EDA6FFB98D6}" type="presParOf" srcId="{2735AF52-DD33-4CF6-8998-86D5DC4F3A31}" destId="{270E7E99-0394-4D70-8CDA-1EA0C12D8956}" srcOrd="0" destOrd="0" presId="urn:microsoft.com/office/officeart/2005/8/layout/cycle2"/>
    <dgm:cxn modelId="{E3FC6714-8D38-49F9-9211-C6B2E3073184}" type="presParOf" srcId="{A452C56D-76FB-4910-A7A3-12E92FF744DD}" destId="{54D10487-784E-474B-AEB5-2047B7CE020E}" srcOrd="12" destOrd="0" presId="urn:microsoft.com/office/officeart/2005/8/layout/cycle2"/>
    <dgm:cxn modelId="{FDAB1FD4-3D70-4DF2-917E-7B0045335A8C}" type="presParOf" srcId="{A452C56D-76FB-4910-A7A3-12E92FF744DD}" destId="{8667D283-527B-4686-B2F1-70928E8F9B33}" srcOrd="13" destOrd="0" presId="urn:microsoft.com/office/officeart/2005/8/layout/cycle2"/>
    <dgm:cxn modelId="{AA8FB4C7-5E21-421F-946C-26C39A2923D1}" type="presParOf" srcId="{8667D283-527B-4686-B2F1-70928E8F9B33}" destId="{9B1A30A2-AD31-41F3-BD2C-27C349DF1B4A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29/10/1437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29/10/1437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29/10/1437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29/10/1437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29/10/1437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29/10/1437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29/10/1437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29/10/1437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29/10/1437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29/10/1437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29/10/1437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F0C3B-9058-4D48-A15B-AA167D8DC099}" type="datetimeFigureOut">
              <a:rPr lang="ar-SA" smtClean="0"/>
              <a:pPr/>
              <a:t>29/10/1437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slide" Target="slide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434" name="Picture 2" descr="http://www.ar-des.com/sites/default/files/ksu_1.png?13916857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6" t="23810" r="55187" b="34275"/>
          <a:stretch>
            <a:fillRect/>
          </a:stretch>
        </p:blipFill>
        <p:spPr bwMode="auto">
          <a:xfrm>
            <a:off x="7000924" y="121248"/>
            <a:ext cx="1928794" cy="735984"/>
          </a:xfrm>
          <a:prstGeom prst="rect">
            <a:avLst/>
          </a:prstGeom>
          <a:noFill/>
        </p:spPr>
      </p:pic>
      <p:sp>
        <p:nvSpPr>
          <p:cNvPr id="17" name="مربع نص 16"/>
          <p:cNvSpPr txBox="1"/>
          <p:nvPr/>
        </p:nvSpPr>
        <p:spPr>
          <a:xfrm>
            <a:off x="838200" y="1676400"/>
            <a:ext cx="706796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8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بسم الله الرحمن الرحيم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659029" y="3202857"/>
            <a:ext cx="332334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الحمد لله رب العالمين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905000" y="3964857"/>
            <a:ext cx="442140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وأفضل الصلاة وأتم التسليم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447800" y="4955457"/>
            <a:ext cx="645240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على سيدنا محمد وعلى آله وصحبه أجمعين</a:t>
            </a:r>
          </a:p>
        </p:txBody>
      </p:sp>
      <p:cxnSp>
        <p:nvCxnSpPr>
          <p:cNvPr id="24" name="رابط مستقيم 23"/>
          <p:cNvCxnSpPr/>
          <p:nvPr/>
        </p:nvCxnSpPr>
        <p:spPr bwMode="auto">
          <a:xfrm rot="10800000">
            <a:off x="-32" y="150811"/>
            <a:ext cx="6929454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رابط مستقيم 24"/>
          <p:cNvCxnSpPr/>
          <p:nvPr/>
        </p:nvCxnSpPr>
        <p:spPr bwMode="auto">
          <a:xfrm rot="10800000">
            <a:off x="-32" y="838201"/>
            <a:ext cx="6929454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مربع نص 22"/>
          <p:cNvSpPr txBox="1"/>
          <p:nvPr/>
        </p:nvSpPr>
        <p:spPr>
          <a:xfrm>
            <a:off x="6172200" y="914400"/>
            <a:ext cx="28360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مركز التدريب وخدمة المجتمع</a:t>
            </a:r>
            <a:endParaRPr lang="ar-SA" dirty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26" name="مربع نص 25"/>
          <p:cNvSpPr txBox="1"/>
          <p:nvPr/>
        </p:nvSpPr>
        <p:spPr>
          <a:xfrm>
            <a:off x="0" y="381000"/>
            <a:ext cx="9144000" cy="403187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05 القيادة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	 5.1 القيادة والتزامها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5.1.1 عام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5.1.2 التركيز على العميل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5.2 السياسة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5.2.1 إنشاء سياسة الجودة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5.2.2 إعلان سياسة الجودة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5.3الأدوار التنظيمية  والمسؤوليات والسلطات</a:t>
            </a:r>
            <a:endParaRPr lang="ar-SA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17375E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17375E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17375E"/>
              </a:solidFill>
              <a:cs typeface="DecoType Naskh Variants" pitchFamily="2" charset="-78"/>
            </a:endParaRPr>
          </a:p>
        </p:txBody>
      </p:sp>
      <p:pic>
        <p:nvPicPr>
          <p:cNvPr id="9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26" name="مربع نص 25"/>
          <p:cNvSpPr txBox="1"/>
          <p:nvPr/>
        </p:nvSpPr>
        <p:spPr>
          <a:xfrm>
            <a:off x="0" y="685800"/>
            <a:ext cx="9144000" cy="2062103"/>
          </a:xfrm>
          <a:prstGeom prst="rect">
            <a:avLst/>
          </a:prstGeom>
          <a:solidFill>
            <a:schemeClr val="bg1">
              <a:alpha val="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06 التخطيط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6.1 الإجراءات الرامية إلى مواجهة المخاطر والفرص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6.2 أهداف الجودة والتخطيط لتحقيقها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6.3 التخطيط للتغيرات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26" name="مربع نص 25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07  الموارد (الدعم)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7.1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 7.1.1 عام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7.1.2  الناس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7.1.3 البنية التحتية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7.1.4 بيئة تنفيذ العمليات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7.1.5 مراقبة وقياس الموارد (الدعم)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7.1.6 المعرفة التنظيمية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7.2 الكفاءات (الأهلية)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7.3 الوعي (الإدراك)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7.4 التواصل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7.5 المعلومات الموثقة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7.5.1 عام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7.5.2  إعداد وتحديث</a:t>
            </a:r>
          </a:p>
          <a:p>
            <a:r>
              <a:rPr lang="ar-SA" sz="2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7.5.3 الرقابة (التحكم) المعلومات الموثقة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9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26" name="مربع نص 25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08 العمليات (التشغيل)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8.1 التخطيط </a:t>
            </a:r>
            <a:r>
              <a:rPr lang="ar-SA" sz="16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العملياتي</a:t>
            </a:r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(التشغيلي).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8.2 متطلبات المنتجات والخدمات.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8.2.1  التواصل مع العملاء (الزبائن).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8.2.2 تحديد المتطلبات للمنتجات والخدمات.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8.2.3 مراجعة المتطلبات للمنتجات والخدمات.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8.2.4 تغيرات في متطلبات المنتجات والخدمات.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8.3 تصميم وتطوير المنتجات والخدمات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8.3.1 عام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8.3.2 تصميم وتطوير التخطيط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8.3.3 تصميم وتطوير </a:t>
            </a:r>
            <a:r>
              <a:rPr lang="ar-SA" sz="16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المدخلات</a:t>
            </a:r>
            <a:endParaRPr lang="ar-SA" sz="16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8.3.4 تصميم وتطوير التخطيط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Design and development planning</a:t>
            </a:r>
            <a:endParaRPr lang="ar-SA" sz="16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8.3.5 تصميم وتطوير المخرجات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8.3.6 تصميم وتطوير </a:t>
            </a:r>
            <a:r>
              <a:rPr lang="ar-SA" sz="16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التتغيرات</a:t>
            </a:r>
            <a:endParaRPr lang="ar-SA" sz="16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8.4 التحكم بالعمليات والمنتجات والخدمات المقدمة من الخارج (من جهة خارجية))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8.4.1 عام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8.4.2 نوع ودرجة التحكم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8.4.3 معلومات عن المزودين الخارجيين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8.5 الإنتاج وتقديم الخدمات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8.5.1 الرقابة على الإنتاج وتوفير الخدمات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8.5.2 التحديد وإمكانية التتبع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8.5.3 المحافظة على ممتلكات العملاء (الزبائن)  أو الموردين الخرجيين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8.5.4 الحفاظ (المخرجات الخدمات)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8.5.5 أنشطة ما بعد التسليم</a:t>
            </a:r>
          </a:p>
          <a:p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</a:t>
            </a:r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8.5.6 التحكم (الرقابة) على التغيرات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8.6 الإفراج عن المنتجات والخدمات</a:t>
            </a:r>
          </a:p>
          <a:p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8.7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  <a:r>
              <a:rPr lang="ar-SA" sz="1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التحكم  (الرقابة) على المنتجات الفير مطابقة</a:t>
            </a:r>
          </a:p>
        </p:txBody>
      </p:sp>
      <p:sp>
        <p:nvSpPr>
          <p:cNvPr id="6" name="مربع نص 5"/>
          <p:cNvSpPr txBox="1"/>
          <p:nvPr/>
        </p:nvSpPr>
        <p:spPr>
          <a:xfrm rot="16200000">
            <a:off x="-1433405" y="143340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8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26" name="مربع نص 25"/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09 تقييم الأداء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9.1 المراقبة والقياس والتحليل والتقييم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9.1.1  عام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9.1.2 رضا العملاء (الزبائن)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9.1.3 تحليل وتقييم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9.2 التدقيق الداخلي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9.3 مراجعة الإدارة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9.3.1 عام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9.1.2 </a:t>
            </a:r>
            <a:r>
              <a:rPr lang="ar-SA" sz="32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مدخلات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مراجعة الإدارة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	9.1.3 مخرجات مراجعة الإدارة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26" name="مربع نص 25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10 التحسين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 10.1 عام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10.2 حالات عدم المطابقة والإجراءات التصحيحية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10.3 التحسين المستمر</a:t>
            </a:r>
            <a:endParaRPr lang="ar-SA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8" name="Picture 8" descr="http://keytothecity.co.uk/images/back-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5" name="مربع نص 4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17526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8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خطوات عملية في إعداد</a:t>
            </a:r>
          </a:p>
          <a:p>
            <a:pPr algn="ctr"/>
            <a:r>
              <a:rPr lang="ar-SA" sz="8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</a:t>
            </a:r>
            <a:r>
              <a:rPr lang="ar-SA" sz="80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نظام إدارة الجودة</a:t>
            </a:r>
            <a:endParaRPr lang="en-US" sz="8000" dirty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pic>
        <p:nvPicPr>
          <p:cNvPr id="9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0" y="0"/>
            <a:ext cx="3268663" cy="1539875"/>
            <a:chOff x="3560" y="0"/>
            <a:chExt cx="2059" cy="970"/>
          </a:xfrm>
        </p:grpSpPr>
        <p:pic>
          <p:nvPicPr>
            <p:cNvPr id="9223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9225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1734485" y="1285860"/>
            <a:ext cx="51491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خطوات إعداد 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نظام إدارة الجودة</a:t>
            </a:r>
            <a:endParaRPr lang="en-US" sz="4800" dirty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142844" y="2214554"/>
          <a:ext cx="8739206" cy="42062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86741"/>
                <a:gridCol w="552465"/>
              </a:tblGrid>
              <a:tr h="2199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الوثائق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م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خريطة جغرافية لتوزع المؤسسة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1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الغلاف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2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قرار تشكيل فريق الآيزو في المؤسسة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3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قرار إنشاء المؤسسة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4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نبذه عن المؤسسة (تاريخية – فنية – ارتباطها بالمؤسسات الأخرى التابعة لها أو المتبوعة بها)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5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الرؤية والرسالة وأهداف المؤسسة (ترجمة الرؤية والرسالة </a:t>
                      </a:r>
                      <a:r>
                        <a:rPr lang="ar-SA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ولأهداف)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6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سياسة الجودة (تصميم سياسة </a:t>
                      </a:r>
                      <a:r>
                        <a:rPr lang="ar-SA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الجودة) </a:t>
                      </a: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(إعلان سياسة </a:t>
                      </a:r>
                      <a:r>
                        <a:rPr lang="ar-SA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الجودة)(</a:t>
                      </a: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ترجمة سياسة </a:t>
                      </a:r>
                      <a:r>
                        <a:rPr lang="ar-SA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الجودة)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7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3564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الهياكل التنظيمية (حسب الإدارات و الوحدات – حسب المناصب الإدارية – حسب الأرقام المرجعية)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8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وصف وأهداف ومهام جميع الوحدات(حسب الهيكل التنظيمي حسب الإدارات والوحدات)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9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المسؤوليات والصلاحيات لكل منصب (حسب الهيكل التنظيمي حسب المناصب الإدارية )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10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قرارات تعيين المناصب الإدارية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11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</a:tbl>
          </a:graphicData>
        </a:graphic>
      </p:graphicFrame>
      <p:sp>
        <p:nvSpPr>
          <p:cNvPr id="14" name="مربع نص 13"/>
          <p:cNvSpPr txBox="1"/>
          <p:nvPr/>
        </p:nvSpPr>
        <p:spPr>
          <a:xfrm>
            <a:off x="0" y="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0" y="0"/>
            <a:ext cx="3268663" cy="1539875"/>
            <a:chOff x="3560" y="0"/>
            <a:chExt cx="2059" cy="970"/>
          </a:xfrm>
        </p:grpSpPr>
        <p:pic>
          <p:nvPicPr>
            <p:cNvPr id="9223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9225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-53281" y="285728"/>
            <a:ext cx="5721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تابع خطوات إعداد نظام إدارة الجودة</a:t>
            </a:r>
            <a:endParaRPr lang="en-US" sz="48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285720" y="1571612"/>
          <a:ext cx="8667768" cy="46580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010657"/>
                <a:gridCol w="657111"/>
              </a:tblGrid>
              <a:tr h="45185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الوثائق</a:t>
                      </a:r>
                      <a:endParaRPr lang="en-US" sz="20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م</a:t>
                      </a:r>
                      <a:endParaRPr lang="en-US" sz="20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131960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دليل الإجراءات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إجراءات كل منصب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خطوات تنفيذ كل إجراء 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مع ذكر أرقام الإجراءات 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ترقيم النماذج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والرسوم التوضيحية 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12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فهرس النماذج الداخلية (موضَحاً فيه رقم النموذج)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13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فهرس النماذج الخارجية (موضحاً فيه اسم الجهة التي أصدرته)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14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ملف</a:t>
                      </a:r>
                      <a:r>
                        <a:rPr lang="en-US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 </a:t>
                      </a:r>
                      <a:r>
                        <a:rPr lang="ar-SA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عملية الشراء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15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لائحة الموردين(بيانات الجهة الموردة)- لائحة تقييم الموردين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16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الملف التدريبي</a:t>
                      </a:r>
                      <a:endParaRPr lang="en-US" sz="2000" kern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17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ملف أهداف الجودة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18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</a:tbl>
          </a:graphicData>
        </a:graphic>
      </p:graphicFrame>
      <p:sp>
        <p:nvSpPr>
          <p:cNvPr id="14" name="مربع نص 13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0" y="0"/>
            <a:ext cx="3268663" cy="1539875"/>
            <a:chOff x="3560" y="0"/>
            <a:chExt cx="2059" cy="970"/>
          </a:xfrm>
        </p:grpSpPr>
        <p:pic>
          <p:nvPicPr>
            <p:cNvPr id="9223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9225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-53281" y="285728"/>
            <a:ext cx="5721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تابع خطوات إعداد نظام إدارة الجودة</a:t>
            </a:r>
            <a:endParaRPr lang="en-US" sz="48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357158" y="1714488"/>
          <a:ext cx="8334412" cy="44949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702573"/>
                <a:gridCol w="631839"/>
              </a:tblGrid>
              <a:tr h="21993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effectLst/>
                        </a:rPr>
                        <a:t>الوثائق</a:t>
                      </a:r>
                      <a:endParaRPr lang="en-US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effectLst/>
                        </a:rPr>
                        <a:t>م</a:t>
                      </a:r>
                      <a:endParaRPr lang="en-US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دليل الجودة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19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دليل الإجراءات العام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20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تصميم استبانه استطلاع آراء المستفيدين – تفعيل – تحليل - تقرير</a:t>
                      </a:r>
                      <a:endParaRPr lang="en-US" sz="2000" kern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21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تفعيل</a:t>
                      </a: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 ملفات ممثل الجودة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22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التدقيق داخلي (نموذج طلب خدمة)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23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إغلاق النظام </a:t>
                      </a:r>
                      <a:r>
                        <a:rPr lang="ar-SA" sz="20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و</a:t>
                      </a: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 إعلام جميع جهات المؤسسة البدء بتطبيق النظام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24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اجتماع مراجعة الإدارة</a:t>
                      </a:r>
                      <a:endParaRPr lang="en-US" sz="2000" kern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25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طلب الجهة المانحة لاعتماد النظام للشهادة (تعبئة نموذج خارجي </a:t>
                      </a:r>
                      <a:r>
                        <a:rPr lang="en-US" sz="20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Application Form  </a:t>
                      </a:r>
                      <a:r>
                        <a:rPr lang="ar-SA" sz="20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إصدار الجهة المانحة)</a:t>
                      </a:r>
                      <a:endParaRPr lang="en-US" sz="2000" kern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26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قائمة الوثائق الخارجية</a:t>
                      </a: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27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قائمة الرموز التوضيحية </a:t>
                      </a:r>
                      <a:endParaRPr lang="en-US" sz="20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28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ورشة عمل لنظام إدارة الجودة في المؤسسة</a:t>
                      </a:r>
                      <a:endParaRPr lang="en-US" sz="20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29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  <a:tr h="219934">
                <a:tc>
                  <a:txBody>
                    <a:bodyPr/>
                    <a:lstStyle/>
                    <a:p>
                      <a:endParaRPr lang="ar-SA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DecoType Naskh Variants" pitchFamily="2" charset="-78"/>
                      </a:endParaRPr>
                    </a:p>
                  </a:txBody>
                  <a:tcPr marL="61472" marR="61472" marT="0" marB="0" anchor="ctr"/>
                </a:tc>
              </a:tr>
            </a:tbl>
          </a:graphicData>
        </a:graphic>
      </p:graphicFrame>
      <p:sp>
        <p:nvSpPr>
          <p:cNvPr id="12" name="مربع نص 11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762000"/>
            <a:ext cx="9143999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dirty="0" smtClean="0">
                <a:solidFill>
                  <a:srgbClr val="17375E"/>
                </a:solidFill>
                <a:cs typeface="DecoType Naskh Variants" pitchFamily="2" charset="-78"/>
              </a:rPr>
              <a:t>الوحدة التدريبية السادسة</a:t>
            </a:r>
            <a:endParaRPr lang="en-US" sz="138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0" y="0"/>
            <a:ext cx="3268663" cy="1539875"/>
            <a:chOff x="3560" y="0"/>
            <a:chExt cx="2059" cy="970"/>
          </a:xfrm>
        </p:grpSpPr>
        <p:pic>
          <p:nvPicPr>
            <p:cNvPr id="12295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2297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0" y="2590800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1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تعريف سياسة </a:t>
            </a:r>
            <a:r>
              <a:rPr lang="ar-SA" sz="1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الجودة</a:t>
            </a:r>
            <a:endParaRPr lang="en-US" sz="13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0" y="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0" y="0"/>
            <a:ext cx="3268663" cy="1539875"/>
            <a:chOff x="3560" y="0"/>
            <a:chExt cx="2059" cy="970"/>
          </a:xfrm>
        </p:grpSpPr>
        <p:pic>
          <p:nvPicPr>
            <p:cNvPr id="12295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2297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622264" y="1000108"/>
            <a:ext cx="33201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7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سياسة الجودة</a:t>
            </a:r>
            <a:endParaRPr lang="en-US" sz="7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571472" y="1857364"/>
            <a:ext cx="78630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coType Naskh Variants" pitchFamily="2" charset="-78"/>
              </a:rPr>
              <a:t>تتضمن سياسة الجودة </a:t>
            </a:r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coType Naskh Variants" pitchFamily="2" charset="-78"/>
              </a:rPr>
              <a:t>إصدار </a:t>
            </a:r>
            <a:r>
              <a:rPr lang="ar-SA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coType Naskh Variants" pitchFamily="2" charset="-78"/>
              </a:rPr>
              <a:t>بيان رسمي من الإدارة،</a:t>
            </a:r>
          </a:p>
          <a:p>
            <a:pPr algn="ctr"/>
            <a:r>
              <a:rPr lang="ar-SA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coType Naskh Variants" pitchFamily="2" charset="-78"/>
              </a:rPr>
              <a:t> بحيث يرتبط ارتباطا وثيقا بالخطة الإستراتيجية </a:t>
            </a:r>
          </a:p>
          <a:p>
            <a:pPr algn="ctr"/>
            <a:r>
              <a:rPr lang="ar-SA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coType Naskh Variants" pitchFamily="2" charset="-78"/>
              </a:rPr>
              <a:t>بالإضافة إلى احتياجات المستفيدين </a:t>
            </a:r>
          </a:p>
          <a:p>
            <a:pPr algn="ctr"/>
            <a:r>
              <a:rPr lang="ar-SA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coType Naskh Variants" pitchFamily="2" charset="-78"/>
              </a:rPr>
              <a:t>و تتضمن فهم هذا القرار وتطبيقه على جميع المستويات</a:t>
            </a:r>
          </a:p>
          <a:p>
            <a:pPr algn="ctr"/>
            <a:r>
              <a:rPr lang="ar-SA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coType Naskh Variants" pitchFamily="2" charset="-78"/>
              </a:rPr>
              <a:t> وعلى جميع الموظفين. </a:t>
            </a:r>
          </a:p>
          <a:p>
            <a:pPr algn="ctr"/>
            <a:r>
              <a:rPr lang="ar-SA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coType Naskh Variants" pitchFamily="2" charset="-78"/>
              </a:rPr>
              <a:t>وبالتالي كل موظف يحتاج إلى</a:t>
            </a:r>
          </a:p>
          <a:p>
            <a:pPr algn="ctr"/>
            <a:r>
              <a:rPr lang="ar-SA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coType Naskh Variants" pitchFamily="2" charset="-78"/>
              </a:rPr>
              <a:t>  تحديد أهداف قابلة للقياس من أجل القيام بالعمل </a:t>
            </a:r>
            <a:endParaRPr lang="en-US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DecoType Naskh Variants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0" y="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651500" y="0"/>
            <a:ext cx="3268663" cy="1539875"/>
            <a:chOff x="3560" y="0"/>
            <a:chExt cx="2059" cy="970"/>
          </a:xfrm>
        </p:grpSpPr>
        <p:pic>
          <p:nvPicPr>
            <p:cNvPr id="13322" name="Picture 8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Text Box 9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3324" name="Text Box 10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1868905" y="1989138"/>
            <a:ext cx="4684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7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الهياكل التنظيمية</a:t>
            </a:r>
            <a:endParaRPr lang="en-US" sz="7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4271866" y="3446463"/>
            <a:ext cx="4573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حسب </a:t>
            </a:r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الإدارات 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والوحدات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2058265" y="4581525"/>
            <a:ext cx="4145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حسب المناصب </a:t>
            </a:r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الإدارية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4335463" y="460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107595" y="5734050"/>
            <a:ext cx="41072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حسب </a:t>
            </a:r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الأرقام 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المرجعية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3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0" y="0"/>
            <a:ext cx="3268663" cy="1539875"/>
            <a:chOff x="3560" y="0"/>
            <a:chExt cx="2059" cy="970"/>
          </a:xfrm>
        </p:grpSpPr>
        <p:pic>
          <p:nvPicPr>
            <p:cNvPr id="14345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4347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754570" y="1357298"/>
            <a:ext cx="56749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الهيكل التنظيمي</a:t>
            </a:r>
          </a:p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حسب </a:t>
            </a:r>
            <a:r>
              <a:rPr lang="ar-SA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الإدارات </a:t>
            </a:r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والوحدات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349077" y="3284538"/>
            <a:ext cx="4632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وصف الإدارات </a:t>
            </a:r>
            <a:r>
              <a:rPr lang="ar-SA" sz="4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الوحدات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3041159" y="4437063"/>
            <a:ext cx="412164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أهداف الإدارة أو الوحدة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732451" y="5589588"/>
            <a:ext cx="36792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مهام الإدارة أو الوحدة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2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0" y="0"/>
            <a:ext cx="3268663" cy="1539875"/>
            <a:chOff x="3560" y="0"/>
            <a:chExt cx="2059" cy="970"/>
          </a:xfrm>
        </p:grpSpPr>
        <p:pic>
          <p:nvPicPr>
            <p:cNvPr id="15369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357422" y="1428736"/>
            <a:ext cx="51379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الهيكل التنظيمي</a:t>
            </a:r>
          </a:p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حسب المناصب </a:t>
            </a:r>
            <a:r>
              <a:rPr lang="ar-SA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الإدارية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4672885" y="3284538"/>
            <a:ext cx="43091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المسؤوليات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 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لكل منصب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2766828" y="4292600"/>
            <a:ext cx="441819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الصلاحيات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 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لكل منصب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308389" y="5445125"/>
            <a:ext cx="419217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الإجراءات كل منصب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2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0" y="0"/>
            <a:ext cx="3268663" cy="1539875"/>
            <a:chOff x="3560" y="0"/>
            <a:chExt cx="2059" cy="970"/>
          </a:xfrm>
        </p:grpSpPr>
        <p:pic>
          <p:nvPicPr>
            <p:cNvPr id="16400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1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6402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729380" y="1428736"/>
            <a:ext cx="469231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الإجراءات كل منصب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5668258" y="2997200"/>
            <a:ext cx="2502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أسماء الإجراءات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36126" y="3933825"/>
            <a:ext cx="3679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خطوات تنفيذ كل إجراء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0" y="5429264"/>
            <a:ext cx="42546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رسم توضيحي لكل إجراء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 flipH="1">
            <a:off x="3348038" y="4221163"/>
            <a:ext cx="1081087" cy="0"/>
          </a:xfrm>
          <a:prstGeom prst="line">
            <a:avLst/>
          </a:prstGeom>
          <a:noFill/>
          <a:ln w="38100">
            <a:solidFill>
              <a:srgbClr val="3E403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664765" y="3933825"/>
            <a:ext cx="24705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النموذج المستخدم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2383379" y="4652963"/>
            <a:ext cx="896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خارجي</a:t>
            </a: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1476375" y="4581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96" name="Text Box 16"/>
          <p:cNvSpPr txBox="1">
            <a:spLocks noChangeArrowheads="1"/>
          </p:cNvSpPr>
          <p:nvPr/>
        </p:nvSpPr>
        <p:spPr bwMode="auto">
          <a:xfrm>
            <a:off x="1531193" y="4652963"/>
            <a:ext cx="700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داخلي</a:t>
            </a: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71632" y="4652963"/>
            <a:ext cx="1260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رقم النموذج</a:t>
            </a: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6398" name="Line 18"/>
          <p:cNvSpPr>
            <a:spLocks noChangeShapeType="1"/>
          </p:cNvSpPr>
          <p:nvPr/>
        </p:nvSpPr>
        <p:spPr bwMode="auto">
          <a:xfrm>
            <a:off x="287338" y="5013325"/>
            <a:ext cx="320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" name="مربع نص 19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9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0" y="0"/>
            <a:ext cx="3268663" cy="1539875"/>
            <a:chOff x="3560" y="0"/>
            <a:chExt cx="2059" cy="970"/>
          </a:xfrm>
        </p:grpSpPr>
        <p:pic>
          <p:nvPicPr>
            <p:cNvPr id="17418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7420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7288213" y="2297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285984" y="1357298"/>
            <a:ext cx="5133136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الهيكل التنظيمي</a:t>
            </a:r>
          </a:p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حسب </a:t>
            </a:r>
            <a:r>
              <a:rPr lang="ar-SA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الأرقام </a:t>
            </a:r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المرجعية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3965985" y="3643314"/>
            <a:ext cx="51780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يُستمد 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من 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الهيكل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التنظيمي للجامعة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785918" y="4786322"/>
            <a:ext cx="46201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ترقيم جميع الإدارات </a:t>
            </a:r>
            <a:r>
              <a:rPr lang="ar-SA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الوحدات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492663" y="5715016"/>
            <a:ext cx="45079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ترقيم جميع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الإجراءات والنماذج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6" name="Picture 8" descr="http://keytothecity.co.uk/images/back-butt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60960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17737" y="5318125"/>
            <a:ext cx="3268663" cy="1539875"/>
            <a:chOff x="3560" y="0"/>
            <a:chExt cx="2059" cy="970"/>
          </a:xfrm>
        </p:grpSpPr>
        <p:pic>
          <p:nvPicPr>
            <p:cNvPr id="7174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7176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0" y="2133600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13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أمثالة عملية </a:t>
            </a:r>
            <a:r>
              <a:rPr lang="ar-SA" sz="8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ar-SA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9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31937" y="5318125"/>
            <a:ext cx="3268663" cy="1539875"/>
            <a:chOff x="3560" y="0"/>
            <a:chExt cx="2059" cy="970"/>
          </a:xfrm>
        </p:grpSpPr>
        <p:pic>
          <p:nvPicPr>
            <p:cNvPr id="7174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7176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0" y="68580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13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سياسة الجودة</a:t>
            </a:r>
          </a:p>
          <a:p>
            <a:pPr algn="ctr"/>
            <a:r>
              <a:rPr lang="ar-SA" sz="13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لعمادة الجودة</a:t>
            </a:r>
            <a:endParaRPr lang="en-US" sz="13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9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32493" y="142852"/>
            <a:ext cx="3268663" cy="1539875"/>
            <a:chOff x="3560" y="0"/>
            <a:chExt cx="2059" cy="970"/>
          </a:xfrm>
        </p:grpSpPr>
        <p:pic>
          <p:nvPicPr>
            <p:cNvPr id="8199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8201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22259" y="1628775"/>
            <a:ext cx="8343951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تعمل العمادة على ترسيخ ممارسات الجودة وإنشاء الأنظمة اللازمة لتطبيقها</a:t>
            </a:r>
          </a:p>
          <a:p>
            <a:pPr algn="just"/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في جميع وحدات الجامعة المختلفة، لدعم رسالة الجامعة نحو تحقيق أهدافها</a:t>
            </a:r>
          </a:p>
          <a:p>
            <a:pPr algn="just"/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الإستراتيجية والوصول إلى الريادة العالمية.</a:t>
            </a:r>
          </a:p>
          <a:p>
            <a:pPr algn="just"/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ولتحقيق أهداف العمادة فإنها تلتزم بالتطوير والتحسين المستمر لمستويات الأداء</a:t>
            </a:r>
          </a:p>
          <a:p>
            <a:pPr algn="just"/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في جميع وحدات الجامعة، وتعزيز ثقافة الجودة والتقويم والاعتماد الأكاديمي </a:t>
            </a:r>
          </a:p>
          <a:p>
            <a:pPr algn="just"/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والتخطيط الاستراتيجي، وتلتزم بالتدريب المستمر لجميع منسوبي  الجامعة </a:t>
            </a:r>
          </a:p>
          <a:p>
            <a:pPr algn="just"/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لرفع كفاءاتهم ومهاراتهم.</a:t>
            </a:r>
          </a:p>
          <a:p>
            <a:pPr algn="just"/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كما تلتزم العمادة بالمتابعة الفنية والإدارية والمراجعة الدورية لأهداف الجودة </a:t>
            </a:r>
          </a:p>
          <a:p>
            <a:pPr algn="just"/>
            <a:r>
              <a:rPr lang="ar-S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لضمان فعالية تطبيق نظام إدارة 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الجودة 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ISO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9001 : 2008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3000364" y="142852"/>
            <a:ext cx="27991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سياسة الجودة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421353" y="571480"/>
            <a:ext cx="15921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لعمادة الجودة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4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" y="908209"/>
            <a:ext cx="9143999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dirty="0" smtClean="0">
                <a:solidFill>
                  <a:srgbClr val="17375E"/>
                </a:solidFill>
                <a:cs typeface="DecoType Naskh Variants" pitchFamily="2" charset="-78"/>
              </a:rPr>
              <a:t>نظام إدارة الجودة</a:t>
            </a:r>
          </a:p>
        </p:txBody>
      </p:sp>
      <p:pic>
        <p:nvPicPr>
          <p:cNvPr id="26628" name="Picture 4" descr="http://dicingusa.com/wp-content/uploads/2015/01/iso-900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971800"/>
            <a:ext cx="3276600" cy="32766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715126" y="0"/>
            <a:ext cx="1912938" cy="1016000"/>
            <a:chOff x="4230" y="0"/>
            <a:chExt cx="1205" cy="640"/>
          </a:xfrm>
        </p:grpSpPr>
        <p:pic>
          <p:nvPicPr>
            <p:cNvPr id="9222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9224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117392"/>
            <a:ext cx="8906711" cy="666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شكل بيضاوي 8"/>
          <p:cNvSpPr/>
          <p:nvPr/>
        </p:nvSpPr>
        <p:spPr bwMode="auto">
          <a:xfrm>
            <a:off x="3077497" y="2438400"/>
            <a:ext cx="1553496" cy="64892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 rot="16200000">
            <a:off x="-1433404" y="483981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0" y="0"/>
            <a:ext cx="3268663" cy="1539875"/>
            <a:chOff x="3560" y="0"/>
            <a:chExt cx="2059" cy="970"/>
          </a:xfrm>
        </p:grpSpPr>
        <p:pic>
          <p:nvPicPr>
            <p:cNvPr id="14345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4347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754570" y="1357298"/>
            <a:ext cx="56749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الهيكل التنظيمي</a:t>
            </a:r>
          </a:p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حسب </a:t>
            </a:r>
            <a:r>
              <a:rPr lang="ar-SA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الإدارات </a:t>
            </a:r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والوحدات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349077" y="3284538"/>
            <a:ext cx="4632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وصف الإدارات </a:t>
            </a:r>
            <a:r>
              <a:rPr lang="ar-SA" sz="4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الوحدات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3041159" y="4437063"/>
            <a:ext cx="412164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أهداف الإدارة أو الوحدة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732451" y="5589588"/>
            <a:ext cx="36792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مهام الإدارة أو الوحدة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2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958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3768" y="71414"/>
            <a:ext cx="1912938" cy="1016000"/>
            <a:chOff x="4230" y="0"/>
            <a:chExt cx="1205" cy="640"/>
          </a:xfrm>
        </p:grpSpPr>
        <p:pic>
          <p:nvPicPr>
            <p:cNvPr id="9222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9224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9220" name="Text Box 19"/>
          <p:cNvSpPr txBox="1">
            <a:spLocks noChangeArrowheads="1"/>
          </p:cNvSpPr>
          <p:nvPr/>
        </p:nvSpPr>
        <p:spPr bwMode="auto">
          <a:xfrm>
            <a:off x="250825" y="188913"/>
            <a:ext cx="214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>
                <a:solidFill>
                  <a:srgbClr val="FFFF99"/>
                </a:solidFill>
              </a:rPr>
              <a:t>الدكتور هشام عادل عبهري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357950" y="1714488"/>
            <a:ext cx="218842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وحدة الآيزو</a:t>
            </a:r>
            <a:endParaRPr lang="ar-SA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3066162"/>
            <a:ext cx="914403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إحدى الكيانات الإدارية في عمادة الجودة يتبع لوكالة العمادة لضمان الجودة 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تهتم بإعداد ومتابعة تطبيق  أنظمة  إدارة الجودة المختلفة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ISO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على 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جامعة الملك سعود.</a:t>
            </a: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715126" y="0"/>
            <a:ext cx="1912938" cy="1016000"/>
            <a:chOff x="4230" y="0"/>
            <a:chExt cx="1205" cy="640"/>
          </a:xfrm>
        </p:grpSpPr>
        <p:pic>
          <p:nvPicPr>
            <p:cNvPr id="9222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9224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9220" name="Text Box 19"/>
          <p:cNvSpPr txBox="1">
            <a:spLocks noChangeArrowheads="1"/>
          </p:cNvSpPr>
          <p:nvPr/>
        </p:nvSpPr>
        <p:spPr bwMode="auto">
          <a:xfrm>
            <a:off x="250825" y="188913"/>
            <a:ext cx="214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>
                <a:solidFill>
                  <a:srgbClr val="FFFF99"/>
                </a:solidFill>
              </a:rPr>
              <a:t>الدكتور هشام عادل عبهري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69139" y="857232"/>
            <a:ext cx="347723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أهداف وحدة الآيزو</a:t>
            </a:r>
            <a:endParaRPr lang="ar-SA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28596" y="1714488"/>
            <a:ext cx="8435322" cy="452431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الانتهاء من تطبيق نظام إدارة الجودة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ISO 9001 : 2008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حتى</a:t>
            </a:r>
          </a:p>
          <a:p>
            <a:pPr marL="742950" indent="-742950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           نهاية عام 2018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رفع مستوى كفاءة مطبقي أنظمة إدارة الجودة في الجامعة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تحقيق التطبيق الأمثل لأنظمة إدارة الجودة في الجامعة للوصول ببيئة</a:t>
            </a:r>
          </a:p>
          <a:p>
            <a:pPr marL="742950" indent="-742950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           الجامعة إلى بيئة  رائدة ومتميزة عالمياً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جعل جامعة الملك سعود جهة مانحة لمعايير أنظمة إدارة الجودة </a:t>
            </a:r>
            <a:r>
              <a:rPr lang="ar-SA" sz="3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آيزو</a:t>
            </a:r>
            <a:endParaRPr lang="ar-SA" sz="3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الانتهاء من تطبيق معايير أنظمة إدارة الجودة الأخرى التي تناسب </a:t>
            </a:r>
          </a:p>
          <a:p>
            <a:pPr marL="742950" indent="-742950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          جامعة الملك سعود  </a:t>
            </a: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715126" y="0"/>
            <a:ext cx="1912938" cy="1016000"/>
            <a:chOff x="4230" y="0"/>
            <a:chExt cx="1205" cy="640"/>
          </a:xfrm>
        </p:grpSpPr>
        <p:pic>
          <p:nvPicPr>
            <p:cNvPr id="9222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9224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9220" name="Text Box 19"/>
          <p:cNvSpPr txBox="1">
            <a:spLocks noChangeArrowheads="1"/>
          </p:cNvSpPr>
          <p:nvPr/>
        </p:nvSpPr>
        <p:spPr bwMode="auto">
          <a:xfrm>
            <a:off x="250825" y="188913"/>
            <a:ext cx="214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>
                <a:solidFill>
                  <a:srgbClr val="FFFF99"/>
                </a:solidFill>
              </a:rPr>
              <a:t>الدكتور هشام عادل عبهري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42844" y="1769828"/>
            <a:ext cx="8775158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اختيار المعايير المناسبة من أنظمة إدارة الجودة لتطبيقها على الجامعة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وضع الخطط اللازمة لتطبيق أنظمة إدارة الجودة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تقديم التدريب اللازم لإعداد مشاريع أنظمة إدارة الجودة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إعداد جهات الجامعة ومتابعة تطبيق أنظمة إدارة الجودة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تحديد الخدمات التي تحتاج الجامعة شرائها من الجهات الدولية المانحة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التنسيق بين جهات الجامعة والجهات المانحة لتنفيذ تقديم الخدمات التي تم شرائها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التنسيق بين إدارة المشتريات وبين الجهات المانحة لشراء وإنهاء عملية الشراء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التنسيق بين جهات الجامعة التي تم اعتماد نظامها وعمادة شؤون الموظفين لصرف مكافآت لمعدي مشاريع الأنظمة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تقديم التقارير عن سير عمل تطبيق أنظمة إدارة الجودة في الجامعة</a:t>
            </a:r>
            <a:endParaRPr lang="ar-SA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609160" y="812053"/>
            <a:ext cx="303480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مهام وحدة الآيزو</a:t>
            </a:r>
            <a:endParaRPr lang="ar-SA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1500" y="0"/>
            <a:ext cx="3268663" cy="1539875"/>
            <a:chOff x="3560" y="0"/>
            <a:chExt cx="2059" cy="970"/>
          </a:xfrm>
        </p:grpSpPr>
        <p:pic>
          <p:nvPicPr>
            <p:cNvPr id="15369" name="Picture 4" descr="globe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10"/>
              <a:ext cx="789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 Box 5"/>
            <p:cNvSpPr txBox="1">
              <a:spLocks noChangeArrowheads="1"/>
            </p:cNvSpPr>
            <p:nvPr/>
          </p:nvSpPr>
          <p:spPr bwMode="auto">
            <a:xfrm>
              <a:off x="3560" y="0"/>
              <a:ext cx="41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4104" y="0"/>
              <a:ext cx="665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50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357422" y="1428736"/>
            <a:ext cx="51379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الهيكل التنظيمي</a:t>
            </a:r>
          </a:p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حسب المناصب </a:t>
            </a:r>
            <a:r>
              <a:rPr lang="ar-SA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الإدارية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4672885" y="3284538"/>
            <a:ext cx="43091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المسؤوليات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 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لكل منصب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2766828" y="4292600"/>
            <a:ext cx="441819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الصلاحيات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 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لكل منصب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308389" y="5445125"/>
            <a:ext cx="419217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الإجراءات كل منصب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2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100143"/>
            <a:ext cx="8929750" cy="668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5842000"/>
            <a:ext cx="1912938" cy="1016000"/>
            <a:chOff x="4230" y="0"/>
            <a:chExt cx="1205" cy="640"/>
          </a:xfrm>
        </p:grpSpPr>
        <p:pic>
          <p:nvPicPr>
            <p:cNvPr id="14" name="Picture 13" descr="globe0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8" name="شكل بيضاوي 17"/>
          <p:cNvSpPr/>
          <p:nvPr/>
        </p:nvSpPr>
        <p:spPr bwMode="auto">
          <a:xfrm>
            <a:off x="3077497" y="2438400"/>
            <a:ext cx="1553496" cy="64892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768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1476375" y="4581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5400000">
            <a:off x="-448469" y="3420269"/>
            <a:ext cx="1912938" cy="1016000"/>
            <a:chOff x="4230" y="0"/>
            <a:chExt cx="1205" cy="640"/>
          </a:xfrm>
        </p:grpSpPr>
        <p:pic>
          <p:nvPicPr>
            <p:cNvPr id="21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142976" y="152400"/>
            <a:ext cx="7135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العمليات التي تجري في وحدة الآيزو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2928926" y="1295400"/>
            <a:ext cx="3143272" cy="1828800"/>
          </a:xfrm>
          <a:prstGeom prst="ellipse">
            <a:avLst/>
          </a:prstGeom>
          <a:noFill/>
          <a:ln w="9525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عمليات داخلية</a:t>
            </a:r>
            <a:endParaRPr lang="ar-SA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263317" y="3164681"/>
            <a:ext cx="7880684" cy="36933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تهيئة جهات الجامعة لتطبيق معيار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ISO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تقديم التدريب اللازم</a:t>
            </a:r>
          </a:p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تقديم الاستشارات اللازمة لإعداد مشروع نظام إدارة الجودة</a:t>
            </a:r>
          </a:p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تقديم الاستشارات اللازمة لجهات الجامعة المطبقة لأنظمة الجودة</a:t>
            </a:r>
          </a:p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صرف مكافأة فرق إعداد مشاريع أنظمة إدارة الجودة</a:t>
            </a:r>
          </a:p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صرف استحقاقات الجهات المانحة</a:t>
            </a:r>
          </a:p>
          <a:p>
            <a:pPr>
              <a:buFont typeface="Arial" pitchFamily="34" charset="0"/>
              <a:buChar char="•"/>
            </a:pPr>
            <a:endParaRPr lang="ar-SA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1476375" y="4581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3768" y="71414"/>
            <a:ext cx="1912938" cy="1016000"/>
            <a:chOff x="4230" y="0"/>
            <a:chExt cx="1205" cy="640"/>
          </a:xfrm>
        </p:grpSpPr>
        <p:pic>
          <p:nvPicPr>
            <p:cNvPr id="21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142976" y="642918"/>
            <a:ext cx="7135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العمليات التي تجري في وحدة الآيزو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922047" y="4357694"/>
            <a:ext cx="7383753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رصد حاجة جهات الجامعة لخدمات الجهات المانحة</a:t>
            </a:r>
          </a:p>
          <a:p>
            <a:pPr>
              <a:buFont typeface="Arial" pitchFamily="34" charset="0"/>
              <a:buChar char="•"/>
            </a:pP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وضع خطط زمنية تنفيذية لتقديم خدمات الشركة المانحة </a:t>
            </a:r>
          </a:p>
          <a:p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 لجهات الجامعة كلً حسب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حاجته</a:t>
            </a:r>
            <a:endParaRPr lang="ar-SA" sz="3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pic>
        <p:nvPicPr>
          <p:cNvPr id="12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  <p:sp>
        <p:nvSpPr>
          <p:cNvPr id="13" name="شكل بيضاوي 12"/>
          <p:cNvSpPr/>
          <p:nvPr/>
        </p:nvSpPr>
        <p:spPr bwMode="auto">
          <a:xfrm>
            <a:off x="2667000" y="1676400"/>
            <a:ext cx="3657600" cy="1828800"/>
          </a:xfrm>
          <a:prstGeom prst="ellipse">
            <a:avLst/>
          </a:prstGeom>
          <a:noFill/>
          <a:ln w="9525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عمليات خارجية</a:t>
            </a:r>
            <a:endParaRPr lang="ar-SA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3768" y="71414"/>
            <a:ext cx="1912938" cy="1016000"/>
            <a:chOff x="4230" y="0"/>
            <a:chExt cx="1205" cy="640"/>
          </a:xfrm>
        </p:grpSpPr>
        <p:pic>
          <p:nvPicPr>
            <p:cNvPr id="10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00430" y="2984841"/>
            <a:ext cx="24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الإجراءات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109186" y="2199023"/>
            <a:ext cx="674896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عملية تهيئة جهات الجامعة لتطبيق معيار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ISO </a:t>
            </a:r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</a:t>
            </a:r>
          </a:p>
        </p:txBody>
      </p:sp>
      <p:pic>
        <p:nvPicPr>
          <p:cNvPr id="13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0"/>
            <a:ext cx="8458199" cy="5416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rgbClr val="17375E"/>
                </a:solidFill>
                <a:cs typeface="DecoType Naskh Variants" pitchFamily="2" charset="-78"/>
              </a:rPr>
              <a:t>المحتوى</a:t>
            </a:r>
            <a:endParaRPr lang="ar-SA" sz="40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endParaRPr lang="ar-SA" sz="20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rgbClr val="17375E"/>
                </a:solidFill>
                <a:cs typeface="DecoType Naskh Variants" pitchFamily="2" charset="-78"/>
              </a:rPr>
              <a:t>	</a:t>
            </a:r>
            <a:r>
              <a:rPr lang="ar-SA" sz="39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  <a:hlinkClick r:id="rId2" action="ppaction://hlinksldjump"/>
              </a:rPr>
              <a:t>مبادئ </a:t>
            </a:r>
            <a:r>
              <a:rPr lang="ar-SA" sz="39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  <a:hlinkClick r:id="rId2" action="ppaction://hlinksldjump"/>
              </a:rPr>
              <a:t>المواصفة الدولية  </a:t>
            </a:r>
            <a:r>
              <a:rPr lang="en-US" sz="5400" i="1" dirty="0" smtClean="0">
                <a:solidFill>
                  <a:srgbClr val="17375E"/>
                </a:solidFill>
                <a:latin typeface="Gabriola" pitchFamily="82" charset="0"/>
                <a:hlinkClick r:id="rId2" action="ppaction://hlinksldjump"/>
              </a:rPr>
              <a:t>ISO </a:t>
            </a:r>
            <a:r>
              <a:rPr lang="en-US" sz="5400" i="1" dirty="0" smtClean="0">
                <a:solidFill>
                  <a:srgbClr val="17375E"/>
                </a:solidFill>
                <a:latin typeface="Gabriola" pitchFamily="82" charset="0"/>
                <a:hlinkClick r:id="rId2" action="ppaction://hlinksldjump"/>
              </a:rPr>
              <a:t>9001 : </a:t>
            </a:r>
            <a:r>
              <a:rPr lang="en-US" sz="5400" i="1" dirty="0" smtClean="0">
                <a:solidFill>
                  <a:srgbClr val="17375E"/>
                </a:solidFill>
                <a:latin typeface="Gabriola" pitchFamily="82" charset="0"/>
                <a:hlinkClick r:id="rId2" action="ppaction://hlinksldjump"/>
              </a:rPr>
              <a:t>2015</a:t>
            </a:r>
            <a:endParaRPr lang="ar-SA" sz="54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endParaRPr lang="ar-SA" sz="28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ctr"/>
            <a:r>
              <a:rPr lang="ar-SA" sz="39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  <a:hlinkClick r:id="rId3" action="ppaction://hlinksldjump"/>
              </a:rPr>
              <a:t>متطلبات </a:t>
            </a:r>
            <a:r>
              <a:rPr lang="ar-SA" sz="39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  <a:hlinkClick r:id="rId3" action="ppaction://hlinksldjump"/>
              </a:rPr>
              <a:t>المواصفة الدولية  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  <a:hlinkClick r:id="rId3" action="ppaction://hlinksldjump"/>
              </a:rPr>
              <a:t>ISO 9001 : 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  <a:hlinkClick r:id="rId3" action="ppaction://hlinksldjump"/>
              </a:rPr>
              <a:t>2015</a:t>
            </a:r>
            <a:endParaRPr lang="ar-SA" sz="39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  <a:hlinkClick r:id="rId2" action="ppaction://hlinksldjump"/>
            </a:endParaRP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  <a:hlinkClick r:id="rId2" action="ppaction://hlinksldjump"/>
            </a:endParaRPr>
          </a:p>
          <a:p>
            <a:r>
              <a:rPr lang="ar-SA" sz="39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</a:t>
            </a:r>
            <a:r>
              <a:rPr lang="ar-SA" sz="39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  <a:hlinkClick r:id="rId4" action="ppaction://hlinksldjump"/>
              </a:rPr>
              <a:t>خطوات عملية في إعداد نظام إدارة </a:t>
            </a:r>
            <a:r>
              <a:rPr lang="ar-SA" sz="39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  <a:hlinkClick r:id="rId4" action="ppaction://hlinksldjump"/>
              </a:rPr>
              <a:t>الجودة</a:t>
            </a:r>
            <a:endParaRPr lang="ar-SA" sz="39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endParaRPr lang="ar-SA" sz="28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ar-SA" sz="39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</a:t>
            </a:r>
            <a:r>
              <a:rPr lang="ar-SA" sz="39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  <a:hlinkClick r:id="rId5" action="ppaction://hlinksldjump"/>
              </a:rPr>
              <a:t>أمثلة عملية </a:t>
            </a:r>
            <a:endParaRPr lang="ar-SA" sz="39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4" name="مربع نص 13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graphicFrame>
        <p:nvGraphicFramePr>
          <p:cNvPr id="17" name="جدول 16"/>
          <p:cNvGraphicFramePr>
            <a:graphicFrameLocks noGrp="1"/>
          </p:cNvGraphicFramePr>
          <p:nvPr/>
        </p:nvGraphicFramePr>
        <p:xfrm>
          <a:off x="276164" y="152400"/>
          <a:ext cx="8715436" cy="621792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181460"/>
                <a:gridCol w="7533976"/>
              </a:tblGrid>
              <a:tr h="214313">
                <a:tc>
                  <a:txBody>
                    <a:bodyPr/>
                    <a:lstStyle/>
                    <a:p>
                      <a:pPr algn="r" rtl="1"/>
                      <a:r>
                        <a:rPr lang="ar-SA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رقم الإجراء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اسم الإجراء</a:t>
                      </a:r>
                      <a:endParaRPr lang="ar-SA" sz="2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/>
                </a:tc>
              </a:tr>
              <a:tr h="4058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01</a:t>
                      </a:r>
                      <a:endParaRPr lang="ar-SA" sz="2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طلب جهة البدء بتطبيق معيار من معايير </a:t>
                      </a:r>
                      <a:r>
                        <a:rPr lang="ar-SA" sz="2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الـ</a:t>
                      </a:r>
                      <a:r>
                        <a:rPr lang="ar-SA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ISO</a:t>
                      </a:r>
                      <a:endParaRPr lang="ar-SA" sz="24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/>
                </a:tc>
              </a:tr>
              <a:tr h="4058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02</a:t>
                      </a:r>
                      <a:endParaRPr lang="ar-SA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طلب تدريب أعضاء فريق إعداد مشروع نظام إدارة الجودة  أو مطبقيه</a:t>
                      </a:r>
                    </a:p>
                  </a:txBody>
                  <a:tcPr/>
                </a:tc>
              </a:tr>
              <a:tr h="4058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03</a:t>
                      </a:r>
                      <a:endParaRPr lang="ar-SA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تقويم استكمال متطلبات النظام الأولية</a:t>
                      </a:r>
                    </a:p>
                  </a:txBody>
                  <a:tcPr/>
                </a:tc>
              </a:tr>
              <a:tr h="4058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04</a:t>
                      </a:r>
                      <a:endParaRPr lang="ar-SA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طلب الاستعداد لزيارة ميدانية من وحدة الآيزو للجهة المتقدمة</a:t>
                      </a:r>
                    </a:p>
                  </a:txBody>
                  <a:tcPr/>
                </a:tc>
              </a:tr>
              <a:tr h="4058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05</a:t>
                      </a:r>
                      <a:endParaRPr lang="ar-SA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طلب إجراء تدقيق داخلي وإجراء اجتماع مراجعة الإدارة وتقديم تقرير بذلك لعمادة الجودة</a:t>
                      </a:r>
                    </a:p>
                  </a:txBody>
                  <a:tcPr/>
                </a:tc>
              </a:tr>
              <a:tr h="4058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06</a:t>
                      </a:r>
                      <a:endParaRPr lang="ar-SA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طلب التقدم للجهة المانحة لاعتماد مشروع النظام </a:t>
                      </a:r>
                    </a:p>
                  </a:txBody>
                  <a:tcPr/>
                </a:tc>
              </a:tr>
              <a:tr h="4058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07</a:t>
                      </a:r>
                      <a:endParaRPr lang="ar-SA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طلب صرف مكافأة فريق إعداد مشروع نظام إدارة الجودة  </a:t>
                      </a:r>
                    </a:p>
                  </a:txBody>
                  <a:tcPr/>
                </a:tc>
              </a:tr>
              <a:tr h="4058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08</a:t>
                      </a:r>
                      <a:endParaRPr lang="ar-SA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طلب إجراء تدقيق دوري أول أو ثان</a:t>
                      </a:r>
                    </a:p>
                  </a:txBody>
                  <a:tcPr/>
                </a:tc>
              </a:tr>
              <a:tr h="4058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09</a:t>
                      </a:r>
                      <a:endParaRPr lang="ar-SA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طلب إجراء تجديد منح شهادة الآيزو</a:t>
                      </a:r>
                    </a:p>
                  </a:txBody>
                  <a:tcPr/>
                </a:tc>
              </a:tr>
              <a:tr h="4058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10</a:t>
                      </a:r>
                      <a:endParaRPr lang="ar-SA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طلب الإطلاع على تقرير الجهة المانحة بعد الزيارة</a:t>
                      </a:r>
                      <a:endParaRPr lang="en-US" sz="24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/>
                </a:tc>
              </a:tr>
              <a:tr h="4058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10</a:t>
                      </a:r>
                      <a:endParaRPr lang="ar-SA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dobe Devanagari" pitchFamily="18" charset="0"/>
                          <a:ea typeface="+mn-ea"/>
                          <a:cs typeface="DecoType Naskh Variants" pitchFamily="2" charset="-78"/>
                        </a:rPr>
                        <a:t>حفل تسلم شهادة الآيزو</a:t>
                      </a:r>
                      <a:endParaRPr lang="en-US" sz="24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dobe Devanagari" pitchFamily="18" charset="0"/>
                        <a:ea typeface="+mn-ea"/>
                        <a:cs typeface="DecoType Naskh Variant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3768" y="71414"/>
            <a:ext cx="1912938" cy="1016000"/>
            <a:chOff x="4230" y="0"/>
            <a:chExt cx="1205" cy="640"/>
          </a:xfrm>
        </p:grpSpPr>
        <p:pic>
          <p:nvPicPr>
            <p:cNvPr id="10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06" y="357166"/>
            <a:ext cx="898991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شكل بيضاوي 14"/>
          <p:cNvSpPr/>
          <p:nvPr/>
        </p:nvSpPr>
        <p:spPr bwMode="auto">
          <a:xfrm>
            <a:off x="3929058" y="3571875"/>
            <a:ext cx="928694" cy="50006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5842000"/>
            <a:ext cx="1912938" cy="1016000"/>
            <a:chOff x="4230" y="0"/>
            <a:chExt cx="1205" cy="640"/>
          </a:xfrm>
        </p:grpSpPr>
        <p:pic>
          <p:nvPicPr>
            <p:cNvPr id="10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3071802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18113"/>
            <a:ext cx="8858312" cy="663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شكل بيضاوي 14"/>
          <p:cNvSpPr/>
          <p:nvPr/>
        </p:nvSpPr>
        <p:spPr bwMode="auto">
          <a:xfrm>
            <a:off x="3161380" y="2494319"/>
            <a:ext cx="1553496" cy="64892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3768" y="71414"/>
            <a:ext cx="1912938" cy="1016000"/>
            <a:chOff x="4230" y="0"/>
            <a:chExt cx="1205" cy="640"/>
          </a:xfrm>
        </p:grpSpPr>
        <p:pic>
          <p:nvPicPr>
            <p:cNvPr id="10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4" name="مربع نص 13"/>
          <p:cNvSpPr txBox="1"/>
          <p:nvPr/>
        </p:nvSpPr>
        <p:spPr>
          <a:xfrm rot="16200000">
            <a:off x="-1433404" y="4839818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t="859" b="624"/>
          <a:stretch>
            <a:fillRect/>
          </a:stretch>
        </p:blipFill>
        <p:spPr bwMode="auto">
          <a:xfrm>
            <a:off x="2243971" y="34437"/>
            <a:ext cx="4890254" cy="682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0" y="0"/>
            <a:ext cx="2147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>
                <a:solidFill>
                  <a:srgbClr val="FFFF99"/>
                </a:solidFill>
              </a:rPr>
              <a:t>الدكتور هشام عادل عبهري</a:t>
            </a:r>
            <a:endParaRPr lang="en-US">
              <a:solidFill>
                <a:srgbClr val="FFFF99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3768" y="71414"/>
            <a:ext cx="1912938" cy="1016000"/>
            <a:chOff x="4230" y="0"/>
            <a:chExt cx="1205" cy="640"/>
          </a:xfrm>
        </p:grpSpPr>
        <p:pic>
          <p:nvPicPr>
            <p:cNvPr id="10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4" name="مربع نص 13"/>
          <p:cNvSpPr txBox="1"/>
          <p:nvPr/>
        </p:nvSpPr>
        <p:spPr>
          <a:xfrm rot="16200000">
            <a:off x="-1433404" y="483981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7425" y="90488"/>
            <a:ext cx="462915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3768" y="71414"/>
            <a:ext cx="1912938" cy="1016000"/>
            <a:chOff x="4230" y="0"/>
            <a:chExt cx="1205" cy="640"/>
          </a:xfrm>
        </p:grpSpPr>
        <p:pic>
          <p:nvPicPr>
            <p:cNvPr id="10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4" name="مربع نص 13"/>
          <p:cNvSpPr txBox="1"/>
          <p:nvPr/>
        </p:nvSpPr>
        <p:spPr>
          <a:xfrm rot="16200000">
            <a:off x="-1433404" y="483981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1414"/>
            <a:ext cx="4614878" cy="670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0" y="0"/>
            <a:ext cx="2147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>
                <a:solidFill>
                  <a:srgbClr val="FFFF99"/>
                </a:solidFill>
              </a:rPr>
              <a:t>الدكتور هشام عادل عبهري</a:t>
            </a:r>
            <a:endParaRPr lang="en-US">
              <a:solidFill>
                <a:srgbClr val="FFFF99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3768" y="71414"/>
            <a:ext cx="1912938" cy="1016000"/>
            <a:chOff x="4230" y="0"/>
            <a:chExt cx="1205" cy="640"/>
          </a:xfrm>
        </p:grpSpPr>
        <p:pic>
          <p:nvPicPr>
            <p:cNvPr id="10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78832" y="1212725"/>
            <a:ext cx="87223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توضيح</a:t>
            </a:r>
            <a:endParaRPr lang="ar-SA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  <a:p>
            <a:pPr>
              <a:defRPr/>
            </a:pPr>
            <a:endParaRPr lang="ar-SA" sz="20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ar-SA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الإجراء رقم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</a:rPr>
              <a:t>05040201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</a:rPr>
              <a:t>01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ar-SA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ar-SA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ar-SA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تعني </a:t>
            </a:r>
            <a:r>
              <a:rPr lang="ar-SA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بـ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</a:rPr>
              <a:t>0504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الرقم التسلسلي 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للمستوى الإداري 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الأول في الهيكل التنظيمي لعمادة الجودة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endParaRPr lang="ar-SA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ar-SA" sz="2000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</a:rPr>
              <a:t>02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الرقم التسلسلي 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للمستوى الإداري 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الثاني في الهيكل التنظيمي </a:t>
            </a:r>
            <a:r>
              <a:rPr lang="ar-SA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هو لوكالة 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العمادة لضمان الجودة.</a:t>
            </a:r>
            <a:endParaRPr lang="ar-SA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  <a:p>
            <a:pPr>
              <a:defRPr/>
            </a:pPr>
            <a:endParaRPr lang="ar-SA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ar-SA" sz="2000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</a:rPr>
              <a:t>01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الرقم التسلسلي للمستوى 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الإداري الثالث 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في الهيكل التنظيمي وهو 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لوحدة الآيزو.</a:t>
            </a:r>
            <a:endParaRPr lang="ar-SA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  <a:p>
            <a:pPr>
              <a:defRPr/>
            </a:pPr>
            <a:endParaRPr lang="ar-SA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ar-SA" sz="2000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</a:rPr>
              <a:t>01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الرقم التسلسلي للإجراء الأول.</a:t>
            </a: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pic>
        <p:nvPicPr>
          <p:cNvPr id="13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0" y="0"/>
            <a:ext cx="2147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>
                <a:solidFill>
                  <a:srgbClr val="FFFF99"/>
                </a:solidFill>
              </a:rPr>
              <a:t>الدكتور هشام عادل عبهري</a:t>
            </a:r>
            <a:endParaRPr lang="en-US">
              <a:solidFill>
                <a:srgbClr val="FFFF99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3768" y="71414"/>
            <a:ext cx="1912938" cy="1016000"/>
            <a:chOff x="4230" y="0"/>
            <a:chExt cx="1205" cy="640"/>
          </a:xfrm>
        </p:grpSpPr>
        <p:pic>
          <p:nvPicPr>
            <p:cNvPr id="10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7425" y="47625"/>
            <a:ext cx="46291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0" y="0"/>
            <a:ext cx="2147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>
                <a:solidFill>
                  <a:srgbClr val="FFFF99"/>
                </a:solidFill>
              </a:rPr>
              <a:t>الدكتور هشام عادل عبهري</a:t>
            </a:r>
            <a:endParaRPr lang="en-US">
              <a:solidFill>
                <a:srgbClr val="FFFF99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43768" y="71414"/>
            <a:ext cx="1912938" cy="1016000"/>
            <a:chOff x="4230" y="0"/>
            <a:chExt cx="1205" cy="640"/>
          </a:xfrm>
        </p:grpSpPr>
        <p:pic>
          <p:nvPicPr>
            <p:cNvPr id="10" name="Picture 13" descr="globe0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5" y="135"/>
              <a:ext cx="4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230" y="0"/>
              <a:ext cx="30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66FF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500" y="0"/>
              <a:ext cx="46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FF"/>
                  </a:solidFill>
                  <a:latin typeface="Arial Black" pitchFamily="34" charset="0"/>
                </a:rPr>
                <a:t>S</a:t>
              </a:r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5692414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29058" y="1428736"/>
            <a:ext cx="504176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استطلاع آراء المستفيدين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43108" y="3214686"/>
            <a:ext cx="322716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ملفات التدريب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57158" y="5214950"/>
            <a:ext cx="409278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ملفات </a:t>
            </a:r>
            <a:r>
              <a:rPr lang="ar-SA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أهداف الجودة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</p:txBody>
      </p:sp>
      <p:pic>
        <p:nvPicPr>
          <p:cNvPr id="18" name="Picture 8" descr="http://keytothecity.co.uk/images/back-butt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0386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359613" y="2362200"/>
            <a:ext cx="2611612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17375E"/>
                </a:solidFill>
                <a:cs typeface="DecoType Naskh Variants" pitchFamily="2" charset="-78"/>
              </a:rPr>
              <a:t>تدريب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3048000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مبادئ ومتطلبات المواصفة الدولية  </a:t>
            </a:r>
            <a:r>
              <a:rPr lang="en-US" sz="7200" i="1" dirty="0" smtClean="0">
                <a:solidFill>
                  <a:srgbClr val="17375E"/>
                </a:solidFill>
                <a:latin typeface="Gabriola" pitchFamily="82" charset="0"/>
              </a:rPr>
              <a:t>ISO 9001 : 2015</a:t>
            </a:r>
            <a:endParaRPr lang="ar-SA" sz="138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pic>
        <p:nvPicPr>
          <p:cNvPr id="5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992175" y="0"/>
            <a:ext cx="3151825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7BA8DF"/>
                </a:solidFill>
                <a:cs typeface="DecoType Naskh Variants" pitchFamily="2" charset="-78"/>
              </a:rPr>
              <a:t>تدريب 1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1600200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من واقع وجودك في مؤسستك واستناداً للهيكل التنظيمي المعتمد (حسب الإدارات والوحدات وحسب المناصب الإدارية)  يرجى إعداد الوثائق التالية:</a:t>
            </a:r>
          </a:p>
          <a:p>
            <a:pPr>
              <a:buFont typeface="Arial" pitchFamily="34" charset="0"/>
              <a:buChar char="•"/>
            </a:pPr>
            <a:endParaRPr lang="ar-SA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Devanagari" pitchFamily="18" charset="0"/>
              <a:cs typeface="DecoType Naskh Variant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وصف وأهداف ومهام الكيان الإداري الذي تنتمي إليه؛</a:t>
            </a:r>
          </a:p>
          <a:p>
            <a:pPr>
              <a:buFont typeface="Arial" pitchFamily="34" charset="0"/>
              <a:buChar char="•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ما هي بتصورك المسؤوليات والصلاحيات التي تحتاجها لتحقيق أهداف الكيان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   الإداري وإنجاز مهامه؛</a:t>
            </a:r>
          </a:p>
          <a:p>
            <a:pPr>
              <a:buFont typeface="Arial" pitchFamily="34" charset="0"/>
              <a:buChar char="•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Devanagari" pitchFamily="18" charset="0"/>
                <a:cs typeface="DecoType Naskh Variants" pitchFamily="2" charset="-78"/>
              </a:rPr>
              <a:t>ضع الإجراءات المناسبة التي تراها مناسبة لقيادة العمل في الكيان الإداري الذي تنتمي إليه  مقترحاً رسماً توضيحاً لتنفيذ هذه الإجراءات 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LY" sz="4800" kern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DecoType Naskh Variants" pitchFamily="2" charset="-78"/>
              </a:rPr>
              <a:t>مبادئ ادارة الجودة</a:t>
            </a:r>
            <a:endParaRPr lang="ar-LY" sz="4800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DecoType Naskh Variants" pitchFamily="2" charset="-78"/>
            </a:endParaRPr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142844" y="1147781"/>
          <a:ext cx="8858312" cy="549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3743385" y="3359356"/>
            <a:ext cx="2097650" cy="1431753"/>
          </a:xfrm>
          <a:prstGeom prst="ellipse">
            <a:avLst/>
          </a:prstGeom>
          <a:solidFill>
            <a:srgbClr val="FF797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>
              <a:defRPr/>
            </a:pPr>
            <a:endParaRPr lang="ar-SA" sz="2000" dirty="0" smtClean="0">
              <a:solidFill>
                <a:srgbClr val="640000"/>
              </a:solidFill>
              <a:latin typeface="Arial" pitchFamily="34" charset="0"/>
              <a:cs typeface="DecoType Naskh Variants" pitchFamily="2" charset="-78"/>
            </a:endParaRPr>
          </a:p>
          <a:p>
            <a:pPr algn="ctr">
              <a:defRPr/>
            </a:pPr>
            <a:r>
              <a:rPr lang="ar-LY" sz="4400" dirty="0" smtClean="0">
                <a:solidFill>
                  <a:srgbClr val="640000"/>
                </a:solidFill>
                <a:latin typeface="Arial" pitchFamily="34" charset="0"/>
                <a:cs typeface="DecoType Naskh Variants" pitchFamily="2" charset="-78"/>
              </a:rPr>
              <a:t>مبادئ الجودة</a:t>
            </a:r>
            <a:r>
              <a:rPr lang="ar-SA" sz="4400" dirty="0" smtClean="0">
                <a:solidFill>
                  <a:srgbClr val="640000"/>
                </a:solidFill>
                <a:latin typeface="Arial" pitchFamily="34" charset="0"/>
                <a:cs typeface="DecoType Naskh Variants" pitchFamily="2" charset="-78"/>
              </a:rPr>
              <a:t> </a:t>
            </a:r>
            <a:endParaRPr lang="ar-LY" sz="4400" dirty="0">
              <a:solidFill>
                <a:srgbClr val="640000"/>
              </a:solidFill>
              <a:latin typeface="Arial" pitchFamily="34" charset="0"/>
              <a:cs typeface="DecoType Naskh Variants" pitchFamily="2" charset="-78"/>
            </a:endParaRPr>
          </a:p>
          <a:p>
            <a:pPr algn="ctr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LY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7" name="Picture 8" descr="http://keytothecity.co.uk/images/back-button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0" y="128586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9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متطلبات</a:t>
            </a:r>
          </a:p>
          <a:p>
            <a:pPr algn="ctr"/>
            <a:r>
              <a:rPr lang="ar-SA" sz="96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المواصفة الدولية</a:t>
            </a:r>
          </a:p>
          <a:p>
            <a:pPr algn="ctr"/>
            <a:r>
              <a:rPr lang="en-US" sz="8800" i="1" dirty="0" smtClean="0">
                <a:solidFill>
                  <a:srgbClr val="17375E"/>
                </a:solidFill>
                <a:latin typeface="Gabriola" pitchFamily="82" charset="0"/>
              </a:rPr>
              <a:t>ISO 9001 : 2015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8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28" name="مستطيل 27"/>
          <p:cNvSpPr/>
          <p:nvPr/>
        </p:nvSpPr>
        <p:spPr>
          <a:xfrm>
            <a:off x="0" y="15240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المحتويات</a:t>
            </a:r>
          </a:p>
          <a:p>
            <a:endParaRPr lang="ar-SA" sz="12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-تمهيد</a:t>
            </a:r>
          </a:p>
          <a:p>
            <a:endParaRPr lang="ar-SA" sz="12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pPr>
              <a:buFontTx/>
              <a:buChar char="-"/>
            </a:pP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مقدمة</a:t>
            </a:r>
          </a:p>
          <a:p>
            <a:pPr lvl="2"/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0.1 عام</a:t>
            </a:r>
          </a:p>
          <a:p>
            <a:pPr lvl="2"/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0.2 مبادئ إدارة الجودة</a:t>
            </a:r>
          </a:p>
          <a:p>
            <a:pPr lvl="2"/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0.3 منهج العملية</a:t>
            </a:r>
          </a:p>
          <a:p>
            <a:pPr lvl="2"/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0.3.1 عام</a:t>
            </a:r>
          </a:p>
          <a:p>
            <a:pPr lvl="2"/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0.3.2 حلقة خطط – نفذ - إفحص – أفعل</a:t>
            </a:r>
          </a:p>
          <a:p>
            <a:pPr lvl="2"/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0.3.3 التفكير القائم على المخاطر</a:t>
            </a:r>
          </a:p>
          <a:p>
            <a:pPr lvl="2"/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0.4 العلاقة مع معايير نظام إدارة أخرى</a:t>
            </a:r>
          </a:p>
          <a:p>
            <a:pPr lvl="2"/>
            <a:endParaRPr lang="ar-SA" sz="32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  <a:p>
            <a:pPr lvl="2"/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01 المجال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	02 المراجع القياسية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03  المصطلحات </a:t>
            </a:r>
            <a:r>
              <a:rPr lang="ar-SA" sz="32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  </a:t>
            </a:r>
            <a:r>
              <a:rPr lang="ar-SA" sz="3200" dirty="0" err="1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التعاريف</a:t>
            </a:r>
            <a:endParaRPr lang="ar-SA" sz="3200" dirty="0" smtClean="0">
              <a:solidFill>
                <a:schemeClr val="tx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428728" y="6273225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26" name="مربع نص 25"/>
          <p:cNvSpPr txBox="1"/>
          <p:nvPr/>
        </p:nvSpPr>
        <p:spPr>
          <a:xfrm>
            <a:off x="0" y="762000"/>
            <a:ext cx="9144000" cy="30469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04 سياق المنظمة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4.1 فهم المؤسسة وسياقها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4.2 فهم احتياجات وتوقعات الجهات صاحبة العلاقة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4.3 تحديد مجال نظام إدارة الجودة</a:t>
            </a:r>
          </a:p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	4.4 نظام إدارة الجودة وعملياته (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Processes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)</a:t>
            </a:r>
          </a:p>
          <a:p>
            <a:endParaRPr lang="ar-SA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692414" y="628652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4C216D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4C216D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4C216D"/>
              </a:solidFill>
              <a:cs typeface="DecoType Naskh Variants" pitchFamily="2" charset="-78"/>
            </a:endParaRPr>
          </a:p>
        </p:txBody>
      </p:sp>
      <p:pic>
        <p:nvPicPr>
          <p:cNvPr id="7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4A1E16FE0F34B9469BB8B6587DEB1F06" ma:contentTypeVersion="0" ma:contentTypeDescription="إنشاء مستند جديد." ma:contentTypeScope="" ma:versionID="06893999610fa6e80a4d296b24baee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08d163d59f9091e438e5ec8852a4fa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EDAC10-BC7E-43B6-82F0-802A83D4022C}"/>
</file>

<file path=customXml/itemProps2.xml><?xml version="1.0" encoding="utf-8"?>
<ds:datastoreItem xmlns:ds="http://schemas.openxmlformats.org/officeDocument/2006/customXml" ds:itemID="{4441EC0D-9D8B-4BA2-997B-22D318B331E3}"/>
</file>

<file path=customXml/itemProps3.xml><?xml version="1.0" encoding="utf-8"?>
<ds:datastoreItem xmlns:ds="http://schemas.openxmlformats.org/officeDocument/2006/customXml" ds:itemID="{61EFB9FF-CF21-4F0E-BE41-FD82E6A8714B}"/>
</file>

<file path=docProps/app.xml><?xml version="1.0" encoding="utf-8"?>
<Properties xmlns="http://schemas.openxmlformats.org/officeDocument/2006/extended-properties" xmlns:vt="http://schemas.openxmlformats.org/officeDocument/2006/docPropsVTypes">
  <TotalTime>7424</TotalTime>
  <Words>1442</Words>
  <Application>Microsoft Office PowerPoint</Application>
  <PresentationFormat>عرض على الشاشة (3:4)‏</PresentationFormat>
  <Paragraphs>453</Paragraphs>
  <Slides>50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50</vt:i4>
      </vt:variant>
    </vt:vector>
  </HeadingPairs>
  <TitlesOfParts>
    <vt:vector size="5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مبادئ ادارة الجودة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hisham</dc:creator>
  <cp:lastModifiedBy>hisham</cp:lastModifiedBy>
  <cp:revision>63</cp:revision>
  <dcterms:created xsi:type="dcterms:W3CDTF">2016-07-12T06:15:37Z</dcterms:created>
  <dcterms:modified xsi:type="dcterms:W3CDTF">2016-08-03T20:34:30Z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0x0101004A1E16FE0F34B9469BB8B6587DEB1F06</vt:lpwstr>
  </property>
</Properties>
</file>