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33" r:id="rId3"/>
    <p:sldId id="420" r:id="rId4"/>
    <p:sldId id="421" r:id="rId5"/>
    <p:sldId id="422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  <p:sldId id="431" r:id="rId15"/>
    <p:sldId id="432" r:id="rId16"/>
    <p:sldId id="433" r:id="rId17"/>
    <p:sldId id="434" r:id="rId18"/>
    <p:sldId id="435" r:id="rId19"/>
    <p:sldId id="436" r:id="rId20"/>
    <p:sldId id="437" r:id="rId21"/>
    <p:sldId id="438" r:id="rId22"/>
    <p:sldId id="439" r:id="rId23"/>
    <p:sldId id="440" r:id="rId24"/>
    <p:sldId id="441" r:id="rId25"/>
    <p:sldId id="449" r:id="rId26"/>
    <p:sldId id="442" r:id="rId27"/>
    <p:sldId id="443" r:id="rId28"/>
    <p:sldId id="444" r:id="rId29"/>
    <p:sldId id="445" r:id="rId30"/>
    <p:sldId id="446" r:id="rId31"/>
    <p:sldId id="447" r:id="rId32"/>
    <p:sldId id="448" r:id="rId33"/>
    <p:sldId id="418" r:id="rId34"/>
    <p:sldId id="419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2A65AC"/>
    <a:srgbClr val="5690D6"/>
    <a:srgbClr val="3E4036"/>
    <a:srgbClr val="8E0000"/>
    <a:srgbClr val="90B6E4"/>
    <a:srgbClr val="FF6D6D"/>
    <a:srgbClr val="7BA8DF"/>
    <a:srgbClr val="265C9E"/>
    <a:srgbClr val="3278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0" d="100"/>
          <a:sy n="50" d="100"/>
        </p:scale>
        <p:origin x="-165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slide" Target="slide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64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29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5081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3820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مربع نص 22"/>
          <p:cNvSpPr txBox="1"/>
          <p:nvPr/>
        </p:nvSpPr>
        <p:spPr>
          <a:xfrm>
            <a:off x="6172200" y="914400"/>
            <a:ext cx="2836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GE Dinar Two" pitchFamily="18" charset="-78"/>
                <a:ea typeface="GE Dinar Two" pitchFamily="18" charset="-78"/>
                <a:cs typeface="GE Dinar Two" pitchFamily="18" charset="-78"/>
              </a:rPr>
              <a:t>مركز التدريب وخدمة المجتمع</a:t>
            </a:r>
            <a:endParaRPr lang="ar-SA" dirty="0">
              <a:latin typeface="GE Dinar Two" pitchFamily="18" charset="-78"/>
              <a:ea typeface="GE Dinar Two" pitchFamily="18" charset="-78"/>
              <a:cs typeface="GE Dinar Two" pitchFamily="18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9870" y="314265"/>
            <a:ext cx="872553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u="sng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الإنتاج المرن أو الليِّن أو الخالي من الهدر</a:t>
            </a:r>
            <a:r>
              <a:rPr lang="en-US" sz="3600" u="sng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Lean Production </a:t>
            </a:r>
            <a:endParaRPr lang="ar-SA" sz="3600" u="sng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ذلك الشكل من الإنتاج الذي يستخدم الأقل من كل شيء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4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(اقل جهد إنساني للإنتاج، اقل مكان للإنتاج، اقل الاستثمار في أدوات  الإنتاج، وفي المخزون)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4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و يرتكز الإنتاج المرن إلى مبدأ التحسين المستمر للعمليات وجودة المنتجات،  وليس مجرد تطبيق المواصفات المحددة،  وتقليل الهدر  بكافة إشكاله،  تخفيض المهل الزمنية والوقت الدوري 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Tact Time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وهو الوقت اللازم لإنتاج طلبيه  الزبون ويبدأ من وقت  استلام  الطلبية وإنتاجها وتسليمها للزبون، وموازنة خط الإنتاج.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54047" y="1413808"/>
            <a:ext cx="8989962" cy="236988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أي تغيير طفيف يؤدي على المدى الطويل لتخفيف الهدر في أي من المجالات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السابقة يعتبر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كايزن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أما التغييرات الجذرية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مثل استخدام الحكومة الالكترونية مثلا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فهذا تغيير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كايكاكو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6000982" y="381000"/>
            <a:ext cx="279435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كايزن -  كايكاكو 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0" y="3810000"/>
            <a:ext cx="9144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ويفضل أهل كايزن البدء في تخفيض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                  -  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المورا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(هدر التضارب في المصالح)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                 -  ثم تخفيض هدر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الموري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(هدر الإجهاد البدني)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                 -   وبعدها تخفيض هدر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مودا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(النفايات السبعة).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6324600" y="1905000"/>
            <a:ext cx="1295400" cy="1066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228600" y="2590800"/>
            <a:ext cx="19050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2157839" y="381000"/>
            <a:ext cx="6713697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خطوات لتطبيق الكايزن  في التطوير والتحسين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317601" y="1600200"/>
            <a:ext cx="6389891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التخطيط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التنفيذ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التأكد من النتائج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بعدها تحسين العلمية من جديد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وينبغي تطبيق هذه الخطوات بشكل دوري ومستمر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3101079" y="685800"/>
            <a:ext cx="575510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خطوات تطبيق الكايزن لتحسين الجودة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1905000"/>
            <a:ext cx="769620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تعريف المشكلة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قياس المتغيرات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تحليل البيانات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التحسين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التحكم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995707" y="609600"/>
            <a:ext cx="657103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أساليب تستخدمها كايزن في حل المشكلات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14305" y="2286000"/>
            <a:ext cx="8582799" cy="27392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تجزئة المشكلات لعناصرها الأساسية </a:t>
            </a:r>
          </a:p>
          <a:p>
            <a:pPr>
              <a:buFont typeface="Wingdings" pitchFamily="2" charset="2"/>
              <a:buChar char="v"/>
            </a:pPr>
            <a:endParaRPr lang="ar-SA" sz="32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32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التساؤل عن الأسباب بشكل متكرر ومتتالي حتى الوصول للجذر الرئيسي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 للمشكلة.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457200" y="1752600"/>
            <a:ext cx="8302337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1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 مبدأ العمل في الوقت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المناسب(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JIT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)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وهو مفهوم إنتاج أو نقل الوحدات المطلوبة فقط عندما نحتاجها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لجميع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عمليات التصنيع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2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 نظام </a:t>
            </a:r>
            <a:r>
              <a:rPr lang="ar-SA" sz="4000" dirty="0" err="1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الكانبان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وهو نظام إمداد للموارد المطلوبة لعملية التصنيع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152400" y="1600200"/>
            <a:ext cx="8839200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ويختلف نظام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كانبان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عن نظام (في الوقت المحدد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Just-in-time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) 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في أن الأخير هو محاولة للمحافظة على  الحد الأدنى من المخزون.</a:t>
            </a:r>
          </a:p>
          <a:p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أما نظام 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Kanban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فهو يتضمن أكثر من مجرد تناسق بين أنظمة جدولة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الإنتاج  والتوريد،  حيث أن المخزون يتم تخفيضه إلى الحد الأدنى،  من 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خلال  تزويد خط الإنتاج بما يحتاجه من مواد  عند الحاجة فقط.</a:t>
            </a:r>
            <a:endParaRPr lang="en-US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" y="1412081"/>
            <a:ext cx="9144006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3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 التوقف لحل المشكلات حيث يتم إيقاف العمل لملاحظة المشكلة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والتعرف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على جذورها ومن ثم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إصلاحها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بطريقة تضمن عدم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تكرار             ا    الخطأ ويمكن عزل المشكلة عن خط الإنتاج ليعود كما كان للتركيز عليها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ب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بشكل  أكبر بشكل مستقل بدون أن تتوقف عملية الإنتاج.        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4. مبدأ منع حدوث المشكلات من خلال إنشاء أنظمة لا تسمح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بحدوث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 الأخطاء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أو أنظمة ذكية تستطيع مراقبة الأخطاء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52400" y="1412081"/>
            <a:ext cx="8763007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5. مبدأ معاينة الأشياء بشكل مباشر وعدم الاكتفاء بقراءة التقارير أو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سماع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وجهات نظر الآخرين.</a:t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6. مبدأ عمق المسؤولية ويتضمن إحساس الشخص بالتقصير والسعي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من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أجل معالجته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3419398" y="304800"/>
            <a:ext cx="54521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خطوات التحسين الخمسة في الكايزن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62035" y="1432679"/>
            <a:ext cx="8709499" cy="467820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 التصنيف: وهو التفريق بين الأشياء الضرورية وغير الضرورية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والتخلص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من الأشياء التي لا تحتاجها.</a:t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2. الترتيب: وهو العملية التي تلغي عملية البحث عن الأشياء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وتتضمن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قاعدة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الـ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30 ثانية التي تشير لأن أي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شيء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لا تجده خلال 30 ثانية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يعني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أنه بحاجة إلى إعادة ترتيب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ويتطلب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الترتيب حلول تخزين وترتيب 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مبتكرة.</a:t>
            </a:r>
            <a:endParaRPr lang="ar-SA" sz="4000" dirty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الوحدة التدريبية السابعة</a:t>
            </a:r>
            <a:endParaRPr lang="en-US" sz="138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3419398" y="304800"/>
            <a:ext cx="54521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خطوات التحسين الخمسة في الكايزن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-17496" y="1432679"/>
            <a:ext cx="8889036" cy="467820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3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 النظافة: تعرف الكايزن النظافة بأن تكون نظافة المكان كمعيار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ينظر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إليه الآخرون.</a:t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4. المعايرة: وضع معايير لإبقاء الأشياء منظمة ومرتبة ونظيفة سواء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على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الصعيد الشخصي والبيئي ويمكن القيام بها من خلال وضع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العلامات</a:t>
            </a:r>
          </a:p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واللوحات الإرشادية والتحذيرية.</a:t>
            </a:r>
            <a:b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5.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الالتزام: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وهو القيام بالعمل الصحيح كمنهج وبشكل يومي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ودوري</a:t>
            </a:r>
            <a:endParaRPr lang="ar-SA" sz="4000" dirty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8" descr="http://keytothecity.co.uk/images/back-butto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7410" name="AutoShape 2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2" name="AutoShape 4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4" name="AutoShape 6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6" name="AutoShape 8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7418" name="Picture 10" descr="http://us.kaizen.com/fileadmin/DATA/kaizen_com/CI/institute/KAIZEN-Institute-RGB-Powerpoin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2730660"/>
            <a:ext cx="8991600" cy="1536540"/>
          </a:xfrm>
          <a:prstGeom prst="rect">
            <a:avLst/>
          </a:prstGeom>
          <a:noFill/>
        </p:spPr>
      </p:pic>
      <p:sp>
        <p:nvSpPr>
          <p:cNvPr id="9" name="مربع نص 8"/>
          <p:cNvSpPr txBox="1"/>
          <p:nvPr/>
        </p:nvSpPr>
        <p:spPr>
          <a:xfrm>
            <a:off x="152400" y="76200"/>
            <a:ext cx="88392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معهد كايزن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457200" y="4953000"/>
            <a:ext cx="83471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كتاب "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كايزن </a:t>
            </a:r>
            <a:r>
              <a:rPr lang="ar-SA" sz="4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سرّ النجاح الياباني" لماساكي إيماي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7164771" y="4495800"/>
            <a:ext cx="163057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بعد ثلاثين سنة من نشر </a:t>
            </a:r>
            <a:endParaRPr lang="ar-SA" sz="20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098201" y="5791200"/>
            <a:ext cx="3778599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أصبحت كلمة "كايزن" هي عنوان يومي في أروقة </a:t>
            </a:r>
          </a:p>
          <a:p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الأعمال الصناعية    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والخدمية    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والتجارية وغيرها.</a:t>
            </a:r>
          </a:p>
        </p:txBody>
      </p:sp>
      <p:sp>
        <p:nvSpPr>
          <p:cNvPr id="13" name="شكل بيضاوي 12"/>
          <p:cNvSpPr/>
          <p:nvPr/>
        </p:nvSpPr>
        <p:spPr>
          <a:xfrm>
            <a:off x="2622199" y="6096000"/>
            <a:ext cx="990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ربع نص 14"/>
          <p:cNvSpPr txBox="1"/>
          <p:nvPr/>
        </p:nvSpPr>
        <p:spPr>
          <a:xfrm>
            <a:off x="419793" y="1600200"/>
            <a:ext cx="8267007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معهد كايزن السعودية هو جزء من مجموعة كايزن الاستشارية - سويسرا</a:t>
            </a:r>
            <a:r>
              <a:rPr lang="ar-SA" sz="1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ar-SA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4038600" y="2133600"/>
            <a:ext cx="1447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1985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86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304800" y="1689080"/>
            <a:ext cx="8122737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إن </a:t>
            </a:r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الفهم الحقيقي لكيفية تطبيق 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كايزن </a:t>
            </a:r>
          </a:p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ثقافة المؤسسات ما زال محدودا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،</a:t>
            </a:r>
          </a:p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نعتقد انه من الواجب علينا 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في  معهد كايزن </a:t>
            </a:r>
          </a:p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مواصلة أداء </a:t>
            </a:r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رسالتنا.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85928" y="609600"/>
            <a:ext cx="8805679" cy="507831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خدمات كايزن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تجُري مؤسسة كايزن الأبحاث لتطوير ونشر الجديد في علم التحسين المستمر المستدام من خلال</a:t>
            </a:r>
          </a:p>
          <a:p>
            <a:endParaRPr lang="ar-SA" sz="24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Ø"/>
            </a:pPr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استشارات كايزن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تدريب كايزن 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برامج تأهيل كايزن 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جولات كايزن الإثرائية للإطلاع على تجارب شركات عالمية تطبق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    منهجيات كايزن في التحسين المستمر.</a:t>
            </a:r>
            <a:endParaRPr lang="ar-SA" sz="36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8" descr="http://keytothecity.co.uk/images/back-butto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" name="مربع نص 7">
            <a:hlinkClick r:id="rId2" action="ppaction://hlinksldjump"/>
          </p:cNvPr>
          <p:cNvSpPr txBox="1"/>
          <p:nvPr/>
        </p:nvSpPr>
        <p:spPr>
          <a:xfrm>
            <a:off x="0" y="1219200"/>
            <a:ext cx="91440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مقترحات </a:t>
            </a:r>
            <a:r>
              <a:rPr lang="ar-SA" sz="6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وأفكار للاستفادة من كايزن</a:t>
            </a:r>
          </a:p>
          <a:p>
            <a:pPr algn="ctr"/>
            <a:r>
              <a:rPr lang="ar-SA" sz="6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600200" y="762000"/>
            <a:ext cx="61232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KSU-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erformance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E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xcellence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DecoType Naskh" pitchFamily="2" charset="-78"/>
              </a:rPr>
              <a:t>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cs typeface="DecoType Naskh" pitchFamily="2" charset="-78"/>
              </a:rPr>
              <a:t>ystem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".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962400" y="304800"/>
            <a:ext cx="129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[KSU - PES]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44780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يتم طلب زيارة أحد مستشاري "كايزن السعودية " للاجتماع بفريق إعداد مشروع 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GB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[KSU - PES]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لاكتساب خبرة من الاستشاريين على تطبيق كايزن ليتمكن الفريق بالتالي إسقاطها على الجامعة من خلال الأدوات التي تقدمها كايزن السعودية: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التعليم بالاختبار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ورش عمل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تصميم تيار القيمة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مشاريع لين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457200" y="1371600"/>
            <a:ext cx="834080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عقد برامج تدريبية لفريق إعداد مشروع </a:t>
            </a:r>
            <a:r>
              <a:rPr lang="en-GB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[KSU - PES]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.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المستوى الأول "ممارس كايزن“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0"/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0"/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أن يتم مستقبلاً وحسب الحاجة عقد برنامج تدريبي المستوى الثاني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"موجه كايزن " والمستوى الثالث "مدير كايزن".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304800" y="838200"/>
            <a:ext cx="84641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ينضم فريق إعداد مشروع </a:t>
            </a:r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[KSU - PES]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لإحدى جولات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التقييس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التي تقوم بها كايزن السعودية لمؤسسات عالمية تطبق منهجيات كايزن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في التحسين المستمر وحققوا إنجازات على المستوى الدولي.</a:t>
            </a:r>
            <a:endParaRPr lang="en-US" sz="3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8600" y="4038600"/>
            <a:ext cx="8642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يقوم فريق إعداد مشروع </a:t>
            </a:r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[KSU - PES]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بإعداد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الـ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Model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بناءً على الكفاءة التي اكتسبها فيقوم بتقديم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الاستشارات والتدريب لجهات الجامعة لتمكّن الجامعة  من تطبيق هذا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الـ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Model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76200" y="1447800"/>
            <a:ext cx="9028433" cy="41549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قامت عمادة الجودة منذ عام 2009 بتهيئة العديد من جهات 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الجامعة لتطبيق  المعيار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ISO 9001 : 2008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على عمليتها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الإدارية بعد الانتهاء من الخطط  الإستراتيجية لهذه الجهات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وتحديد الأهداف الإستراتيجية لهذه الجهات  واستنباط 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هيكلاً تنظيمياً لتحقيق الأهداف وإنجاز المهام الموكلة لهذه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الجهات.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152400" y="1524000"/>
            <a:ext cx="8864926" cy="3477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تم تحديد المسؤوليات والصلاحيات لكل منصب وتم توثيق جميع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العمليات الإجراءات وخطوات تنفيذها وتم تصميم النماذج 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التي تساعد على تنفيذ الخطوات التنفيذية التي يقوم بها المنصب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الإداري  لتحقيق أهداف الكيان الإداري الذي يقوم 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بالإشراف عليه وإنجاز مهامه.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0" name="مستطيل 9"/>
          <p:cNvSpPr/>
          <p:nvPr/>
        </p:nvSpPr>
        <p:spPr>
          <a:xfrm>
            <a:off x="0" y="609600"/>
            <a:ext cx="8382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2" action="ppaction://hlinksldjump"/>
              </a:rPr>
              <a:t>  </a:t>
            </a:r>
            <a:r>
              <a:rPr lang="ar-SA" sz="6000" dirty="0" smtClean="0">
                <a:solidFill>
                  <a:srgbClr val="17375E"/>
                </a:solidFill>
                <a:cs typeface="DecoType Naskh Variants" pitchFamily="2" charset="-78"/>
              </a:rPr>
              <a:t>المحتوى</a:t>
            </a:r>
          </a:p>
          <a:p>
            <a:endParaRPr lang="ar-SA" sz="4000" dirty="0" smtClean="0">
              <a:solidFill>
                <a:srgbClr val="17375E"/>
              </a:solidFill>
              <a:cs typeface="DecoType Naskh Variants" pitchFamily="2" charset="-78"/>
              <a:hlinkClick r:id="rId2" action="ppaction://hlinksldjump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3" action="ppaction://hlinksldjump"/>
              </a:rPr>
              <a:t>  </a:t>
            </a: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3" action="ppaction://hlinksldjump"/>
              </a:rPr>
              <a:t>ما </a:t>
            </a:r>
            <a:r>
              <a:rPr lang="ar-SA" sz="4000" dirty="0">
                <a:solidFill>
                  <a:srgbClr val="17375E"/>
                </a:solidFill>
                <a:cs typeface="DecoType Naskh Variants" pitchFamily="2" charset="-78"/>
                <a:hlinkClick r:id="rId3" action="ppaction://hlinksldjump"/>
              </a:rPr>
              <a:t>هو </a:t>
            </a: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3" action="ppaction://hlinksldjump"/>
              </a:rPr>
              <a:t>كايزن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2000" dirty="0">
              <a:solidFill>
                <a:srgbClr val="17375E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4" action="ppaction://hlinksldjump"/>
              </a:rPr>
              <a:t>    </a:t>
            </a: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4" action="ppaction://hlinksldjump"/>
              </a:rPr>
              <a:t>معهد </a:t>
            </a:r>
            <a:r>
              <a:rPr lang="ar-SA" sz="4000" dirty="0" err="1" smtClean="0">
                <a:solidFill>
                  <a:srgbClr val="17375E"/>
                </a:solidFill>
                <a:cs typeface="DecoType Naskh Variants" pitchFamily="2" charset="-78"/>
                <a:hlinkClick r:id="rId4" action="ppaction://hlinksldjump"/>
              </a:rPr>
              <a:t>كايزن</a:t>
            </a:r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  <a:hlinkClick r:id="rId4" action="ppaction://hlinksldjump"/>
              </a:rPr>
              <a:t>  والخدمات التي يقدمها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2000" dirty="0">
              <a:solidFill>
                <a:srgbClr val="17375E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</a:rPr>
              <a:t> 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  <a:hlinkClick r:id="rId5" action="ppaction://hlinksldjump"/>
              </a:rPr>
              <a:t>مقترحات وأفكار للاستفادة من كايزن    لتحسن وتطوير   العملية الإدارية في جامعة  الملك </a:t>
            </a:r>
            <a:r>
              <a:rPr lang="ar-SA" sz="2400" dirty="0" smtClean="0">
                <a:solidFill>
                  <a:srgbClr val="17375E"/>
                </a:solidFill>
                <a:cs typeface="DecoType Naskh Variants" pitchFamily="2" charset="-78"/>
                <a:hlinkClick r:id="rId5" action="ppaction://hlinksldjump"/>
              </a:rPr>
              <a:t>سعود</a:t>
            </a:r>
            <a:endParaRPr lang="ar-SA" sz="24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7" name="مربع نص 6"/>
          <p:cNvSpPr txBox="1"/>
          <p:nvPr/>
        </p:nvSpPr>
        <p:spPr>
          <a:xfrm>
            <a:off x="228615" y="685800"/>
            <a:ext cx="8544327" cy="21236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وبالنظر إلى منهجية كايزن من ناحية  وللآليات التي وضعت 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أساسها العمليات والإجراءات والخطوات التنفيذية من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ناحية أخرى  نجد أنه  لم تراعي النواحي التالية: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93759" y="3657600"/>
            <a:ext cx="8821646" cy="21236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العدد اللازم للموظفين المطلب تكليفهم بهذه العمليات (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n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التكلفة المادية التي تحتاجها الجهات لإتمام هذه العمليات (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m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المدة الزمنية التي تحتاجها هذه العملية (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t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" name="مربع نص 7"/>
          <p:cNvSpPr txBox="1"/>
          <p:nvPr/>
        </p:nvSpPr>
        <p:spPr>
          <a:xfrm>
            <a:off x="90907" y="780633"/>
            <a:ext cx="8905002" cy="28007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وبناءً على ما سبق نجد أنه لتطبيق منهجية كايزن في  الجامعة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إعتبار جهات الجامعة المطبقة لمعيار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ISO 9001 </a:t>
            </a:r>
            <a:endParaRPr lang="ar-SA" sz="44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كقاعدة  يمكن على أساسها تطوير العمليات والإجراءات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والخطوات التنفيذية بحث يتم تحقيق المعادلة التالية: </a:t>
            </a:r>
          </a:p>
        </p:txBody>
      </p:sp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2971800" y="4267200"/>
          <a:ext cx="3733800" cy="711200"/>
        </p:xfrm>
        <a:graphic>
          <a:graphicData uri="http://schemas.openxmlformats.org/presentationml/2006/ole">
            <p:oleObj spid="_x0000_s1026" name="معادلة" r:id="rId3" imgW="1066680" imgH="203040" progId="Equation.3">
              <p:embed/>
            </p:oleObj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52402" y="1447800"/>
            <a:ext cx="8852102" cy="48320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هذا من ناحية ومن ناحية أخرى فإنه يمكن لجامعة الملك سعود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تطبيق منهجية كايزن في التخلص من الهدر بعد أن يتم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تحديد أنواع الهدر والأماكن التي يتم بها الهدر  وذلك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من خلال إطلاق مبادرات ومشاريع لهذا الغرض:</a:t>
            </a:r>
          </a:p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مثلاً:</a:t>
            </a:r>
          </a:p>
          <a:p>
            <a:pPr algn="ctr"/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مشروع تعاملات إدارية في الجامعة بدون ورقيات</a:t>
            </a:r>
          </a:p>
          <a:p>
            <a:pPr algn="ctr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Zero Paper</a:t>
            </a:r>
            <a:endParaRPr lang="ar-SA" sz="44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8" descr="http://keytothecity.co.uk/images/back-butto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359613" y="2362200"/>
            <a:ext cx="2611612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17375E"/>
                </a:solidFill>
                <a:cs typeface="DecoType Naskh Variants" pitchFamily="2" charset="-78"/>
              </a:rPr>
              <a:t>تدريب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992175" y="0"/>
            <a:ext cx="315182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تدريب 1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2133600"/>
            <a:ext cx="8763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ناقش مع مجموعتك 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إمكانية تطبيق </a:t>
            </a:r>
            <a:r>
              <a:rPr lang="ar-SA" sz="3600" dirty="0" err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كايزن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على مؤسستك</a:t>
            </a:r>
          </a:p>
          <a:p>
            <a:endParaRPr lang="ar-SA" sz="3600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lvl="1"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المتطلبات التي تراها ضرورية للبدء 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ب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تطبيق </a:t>
            </a:r>
            <a:r>
              <a:rPr lang="ar-SA" sz="3600" dirty="0" err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كايزن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على مؤسستك؛</a:t>
            </a:r>
          </a:p>
          <a:p>
            <a:pPr lvl="1"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التحديات والمعوقات؛</a:t>
            </a:r>
          </a:p>
          <a:p>
            <a:pPr lvl="1"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الفائدة العائدة على مؤسستك من تطبيق </a:t>
            </a:r>
            <a:r>
              <a:rPr lang="ar-SA" sz="3600" dirty="0" err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كايزن</a:t>
            </a:r>
            <a:r>
              <a:rPr lang="ar-SA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.</a:t>
            </a:r>
          </a:p>
          <a:p>
            <a:endParaRPr lang="ar-SA" sz="3600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pic>
        <p:nvPicPr>
          <p:cNvPr id="5" name="صورة 4" descr="3f0d61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90800" y="2895600"/>
            <a:ext cx="3454400" cy="3454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  <p:sp>
        <p:nvSpPr>
          <p:cNvPr id="10" name="مستطيل 9"/>
          <p:cNvSpPr/>
          <p:nvPr/>
        </p:nvSpPr>
        <p:spPr>
          <a:xfrm>
            <a:off x="0" y="6858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9600" dirty="0" smtClean="0">
                <a:solidFill>
                  <a:srgbClr val="17375E"/>
                </a:solidFill>
                <a:cs typeface="DecoType Naskh Variants" pitchFamily="2" charset="-78"/>
              </a:rPr>
              <a:t>ما هو </a:t>
            </a:r>
            <a:r>
              <a:rPr lang="ar-SA" sz="9600" dirty="0" err="1" smtClean="0">
                <a:solidFill>
                  <a:srgbClr val="17375E"/>
                </a:solidFill>
                <a:cs typeface="DecoType Naskh Variants" pitchFamily="2" charset="-78"/>
              </a:rPr>
              <a:t>كايزن</a:t>
            </a:r>
            <a:endParaRPr lang="ar-SA" sz="9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6" name="مربع نص 5"/>
          <p:cNvSpPr txBox="1"/>
          <p:nvPr/>
        </p:nvSpPr>
        <p:spPr>
          <a:xfrm>
            <a:off x="-3" y="1752600"/>
            <a:ext cx="9144003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كايزن (باليابانية 改善) كلمة مركبة من جزئين تعني التغيير للأفضل،</a:t>
            </a:r>
          </a:p>
          <a:p>
            <a:pPr algn="ctr"/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هي طريقة وفلسفة ابتكرها </a:t>
            </a:r>
            <a:r>
              <a:rPr lang="ar-SA" sz="3600" dirty="0" err="1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تاييشي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أوهونو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(Taiichi Ohno) لقيادة </a:t>
            </a:r>
          </a:p>
          <a:p>
            <a:pPr algn="ctr"/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المؤسسات الصناعية والمؤسسات المالية، وأيضاً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إمكانية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تطبيقها في</a:t>
            </a:r>
          </a:p>
          <a:p>
            <a:pPr algn="ctr"/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كل نواحي الحياة، </a:t>
            </a:r>
            <a:r>
              <a:rPr lang="ar-SA" sz="3600" u="sng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معتمدة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على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التحليل والعملية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.</a:t>
            </a:r>
          </a:p>
          <a:p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1524000" y="3276600"/>
            <a:ext cx="25146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1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-3" y="423208"/>
            <a:ext cx="914400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في ميدان الأعمال والصناعات في العادة تشير كلمة كايزن إلى </a:t>
            </a:r>
          </a:p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النشاطات التي تؤدي باستمرار إلى تحسين جميع مناحي العمل، </a:t>
            </a:r>
          </a:p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كالصناعة </a:t>
            </a:r>
            <a:r>
              <a:rPr lang="ar-SA" sz="4000" u="sng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والتسيير الإداري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محسنة النشاطات الموحدة وطرق العمل.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3733800"/>
            <a:ext cx="914400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تعمل فلسفة كايزن بالأساس على الحول دون وجود الهدر في 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الجهد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الطاقة 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    الوقت</a:t>
            </a:r>
          </a:p>
        </p:txBody>
      </p:sp>
      <p:sp>
        <p:nvSpPr>
          <p:cNvPr id="7" name="شكل بيضاوي 6"/>
          <p:cNvSpPr/>
          <p:nvPr/>
        </p:nvSpPr>
        <p:spPr>
          <a:xfrm>
            <a:off x="3276600" y="990600"/>
            <a:ext cx="32766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-3" y="228600"/>
            <a:ext cx="914400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نفذت النظرية في عدة ميادين خلال إعادة إصلاح اليابان بعد </a:t>
            </a:r>
          </a:p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الحرب العالمية الثانية ومنذ ذلك الحين انتشرت في ميادين</a:t>
            </a:r>
          </a:p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الأعمال في كل أنحاء العالم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3810000"/>
            <a:ext cx="9144003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وقد بعث مفهوم كايزن للوجود وعلى شأنه أكثر</a:t>
            </a:r>
          </a:p>
          <a:p>
            <a:pPr algn="ctr"/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عام 1984 على يد الخبير  الياباني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ماساكي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إماي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</a:p>
        </p:txBody>
      </p:sp>
      <p:pic>
        <p:nvPicPr>
          <p:cNvPr id="6" name="صورة 5" descr="masaki-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1905000" cy="19050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5451309" y="533400"/>
            <a:ext cx="303480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ثلاث أنواع من الهدر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82519" y="1905000"/>
            <a:ext cx="8560420" cy="443198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1.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مودا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: أي هدر يحدث في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الوقت أو المال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ويقسم لسبعة أقسام هي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 النفايات السبعة.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2.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مورا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: الهدر بسبب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التضارب في الصلاحيات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أو في الأعمال</a:t>
            </a:r>
          </a:p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/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3. موري: وهو الهدر الناتج عن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زيادة الإجهاد البدني 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للموظفين</a:t>
            </a:r>
          </a:p>
        </p:txBody>
      </p:sp>
      <p:sp>
        <p:nvSpPr>
          <p:cNvPr id="7" name="شكل بيضاوي 6"/>
          <p:cNvSpPr/>
          <p:nvPr/>
        </p:nvSpPr>
        <p:spPr>
          <a:xfrm>
            <a:off x="3124200" y="2057400"/>
            <a:ext cx="22098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2133600" y="3810000"/>
            <a:ext cx="3657600" cy="1447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1676400" y="5334000"/>
            <a:ext cx="3124200" cy="1295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198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6510952" y="152400"/>
            <a:ext cx="24481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النفايات السبعة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1219200"/>
            <a:ext cx="8795343" cy="52937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1. الهدر في زيادة الإنتاج  مع  قلة الطلب . 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2. الهدر في الوقت الضائع في الانتظار.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3. الهدر في حركة العمال.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4. الهدر في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النقليات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5. الهدر في العمليات.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6. الهدر في عمليات الجرد.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7. الهدر بسبب العيوب </a:t>
            </a:r>
            <a:r>
              <a:rPr lang="ar-SA" sz="4000" dirty="0" err="1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المصنعية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  <a:t>.</a:t>
            </a:r>
            <a:br>
              <a:rPr lang="ar-SA" sz="4000" dirty="0" smtClean="0">
                <a:solidFill>
                  <a:schemeClr val="tx2">
                    <a:lumMod val="75000"/>
                  </a:schemeClr>
                </a:solidFill>
                <a:cs typeface="DecoType Naskh Special" pitchFamily="2" charset="-78"/>
              </a:rPr>
            </a:br>
            <a:endParaRPr lang="ar-SA" sz="4000" dirty="0" smtClean="0">
              <a:solidFill>
                <a:schemeClr val="tx2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4DDA82-524B-4668-AAE3-CAA429335182}"/>
</file>

<file path=customXml/itemProps2.xml><?xml version="1.0" encoding="utf-8"?>
<ds:datastoreItem xmlns:ds="http://schemas.openxmlformats.org/officeDocument/2006/customXml" ds:itemID="{E9B26658-C0BF-479E-943A-5A4B2CB218D9}"/>
</file>

<file path=customXml/itemProps3.xml><?xml version="1.0" encoding="utf-8"?>
<ds:datastoreItem xmlns:ds="http://schemas.openxmlformats.org/officeDocument/2006/customXml" ds:itemID="{EA09F770-5761-46C1-BAC2-D85D52652BC7}"/>
</file>

<file path=docProps/app.xml><?xml version="1.0" encoding="utf-8"?>
<Properties xmlns="http://schemas.openxmlformats.org/officeDocument/2006/extended-properties" xmlns:vt="http://schemas.openxmlformats.org/officeDocument/2006/docPropsVTypes">
  <TotalTime>6929</TotalTime>
  <Words>1278</Words>
  <Application>Microsoft Office PowerPoint</Application>
  <PresentationFormat>عرض على الشاشة (3:4)‏</PresentationFormat>
  <Paragraphs>210</Paragraphs>
  <Slides>34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6" baseType="lpstr">
      <vt:lpstr>سمة Office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63</cp:revision>
  <dcterms:created xsi:type="dcterms:W3CDTF">2016-07-12T06:15:37Z</dcterms:created>
  <dcterms:modified xsi:type="dcterms:W3CDTF">2016-08-03T21:19:21Z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