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charts/style1.xml" ContentType="application/vnd.ms-office.chart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olors1.xml" ContentType="application/vnd.ms-office.chartcolorstyle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44" r:id="rId1"/>
  </p:sldMasterIdLst>
  <p:notesMasterIdLst>
    <p:notesMasterId r:id="rId13"/>
  </p:notesMasterIdLst>
  <p:sldIdLst>
    <p:sldId id="257" r:id="rId2"/>
    <p:sldId id="256" r:id="rId3"/>
    <p:sldId id="258" r:id="rId4"/>
    <p:sldId id="259" r:id="rId5"/>
    <p:sldId id="268" r:id="rId6"/>
    <p:sldId id="264" r:id="rId7"/>
    <p:sldId id="269" r:id="rId8"/>
    <p:sldId id="263" r:id="rId9"/>
    <p:sldId id="267" r:id="rId10"/>
    <p:sldId id="265" r:id="rId11"/>
    <p:sldId id="266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20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\A%20A%20NEW%20ACADEMIC%20YEAR%202016_2017\A%20A%20MY%20COURSES%203738\JohaliCHS385MoHE\&#1605;&#1588;&#1575;&#1585;&#1603;&#1575;&#1578;%20&#1576;&#1581;&#1579;&#1610;&#1577;_&#1593;&#1605;&#1604;&#1610;%20MoHE1st2018\&#1583;&#1593;&#1605;%20&#1578;&#1581;&#1604;&#1610;&#1604;%20&#1578;&#1602;&#1585;&#1610;&#1585;%20&#1593;&#1576;&#1583;%20&#1575;&#1575;&#1604;&#1585;&#1581;&#1605;&#1606;%20&#1575;&#1604;&#1602;&#1581;&#1591;&#1575;&#1606;&#1610;%20&#1608;&#1575;&#1591;&#1587;&#1575;&#1576;%20MoHE1st3738%20Watsap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ar-SA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ar-SA" sz="1600" dirty="0" smtClean="0"/>
              <a:t>مشاركات د. عيسى مقارنة بالطلاب</a:t>
            </a:r>
          </a:p>
        </c:rich>
      </c:tx>
      <c:layout/>
      <c:spPr>
        <a:pattFill prst="pct70">
          <a:fgClr>
            <a:schemeClr val="accent1"/>
          </a:fgClr>
          <a:bgClr>
            <a:schemeClr val="bg1"/>
          </a:bgClr>
        </a:pattFill>
        <a:ln>
          <a:noFill/>
        </a:ln>
        <a:effectLst/>
      </c:spPr>
    </c:title>
    <c:plotArea>
      <c:layout>
        <c:manualLayout>
          <c:layoutTarget val="inner"/>
          <c:xMode val="edge"/>
          <c:yMode val="edge"/>
          <c:x val="0.12790019284779844"/>
          <c:y val="0.30278828146079012"/>
          <c:w val="0.80869926160166261"/>
          <c:h val="0.5534099881759168"/>
        </c:manualLayout>
      </c:layout>
      <c:barChart>
        <c:barDir val="col"/>
        <c:grouping val="clustered"/>
        <c:ser>
          <c:idx val="0"/>
          <c:order val="0"/>
          <c:tx>
            <c:strRef>
              <c:f>ورقة1!$J$13:$J$14</c:f>
              <c:strCache>
                <c:ptCount val="2"/>
                <c:pt idx="0">
                  <c:v>الشهر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val>
            <c:numRef>
              <c:f>ورقة1!$J$15:$J$20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E02-4A47-BC66-59DA2413FC75}"/>
            </c:ext>
          </c:extLst>
        </c:ser>
        <c:ser>
          <c:idx val="1"/>
          <c:order val="1"/>
          <c:tx>
            <c:strRef>
              <c:f>ورقة1!$K$13:$K$14</c:f>
              <c:strCache>
                <c:ptCount val="2"/>
                <c:pt idx="0">
                  <c:v>المشاركات</c:v>
                </c:pt>
                <c:pt idx="1">
                  <c:v>د. عيسى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dLbls>
            <c:showVal val="1"/>
          </c:dLbls>
          <c:val>
            <c:numRef>
              <c:f>ورقة1!$K$15:$K$20</c:f>
              <c:numCache>
                <c:formatCode>General</c:formatCode>
                <c:ptCount val="6"/>
                <c:pt idx="0">
                  <c:v>68</c:v>
                </c:pt>
                <c:pt idx="1">
                  <c:v>194</c:v>
                </c:pt>
                <c:pt idx="2">
                  <c:v>114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E02-4A47-BC66-59DA2413FC75}"/>
            </c:ext>
          </c:extLst>
        </c:ser>
        <c:ser>
          <c:idx val="2"/>
          <c:order val="2"/>
          <c:tx>
            <c:strRef>
              <c:f>ورقة1!$L$13:$L$14</c:f>
              <c:strCache>
                <c:ptCount val="2"/>
                <c:pt idx="0">
                  <c:v>المشاركات</c:v>
                </c:pt>
                <c:pt idx="1">
                  <c:v>الطلاب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dLbls>
            <c:showVal val="1"/>
          </c:dLbls>
          <c:val>
            <c:numRef>
              <c:f>ورقة1!$L$15:$L$20</c:f>
              <c:numCache>
                <c:formatCode>General</c:formatCode>
                <c:ptCount val="6"/>
                <c:pt idx="0">
                  <c:v>59</c:v>
                </c:pt>
                <c:pt idx="1">
                  <c:v>176</c:v>
                </c:pt>
                <c:pt idx="2">
                  <c:v>137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BE02-4A47-BC66-59DA2413FC75}"/>
            </c:ext>
          </c:extLst>
        </c:ser>
        <c:ser>
          <c:idx val="3"/>
          <c:order val="3"/>
          <c:tx>
            <c:strRef>
              <c:f>ورقة1!$M$13:$M$14</c:f>
              <c:strCache>
                <c:ptCount val="2"/>
                <c:pt idx="0">
                  <c:v>المشاركات</c:v>
                </c:pt>
                <c:pt idx="1">
                  <c:v>الكل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dLbls>
            <c:showVal val="1"/>
          </c:dLbls>
          <c:val>
            <c:numRef>
              <c:f>ورقة1!$M$15:$M$20</c:f>
              <c:numCache>
                <c:formatCode>General</c:formatCode>
                <c:ptCount val="6"/>
                <c:pt idx="0">
                  <c:v>127</c:v>
                </c:pt>
                <c:pt idx="1">
                  <c:v>370</c:v>
                </c:pt>
                <c:pt idx="2">
                  <c:v>251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BE02-4A47-BC66-59DA2413FC75}"/>
            </c:ext>
          </c:extLst>
        </c:ser>
        <c:dLbls/>
        <c:gapWidth val="219"/>
        <c:overlap val="-27"/>
        <c:axId val="66112896"/>
        <c:axId val="66139264"/>
      </c:barChart>
      <c:catAx>
        <c:axId val="66112896"/>
        <c:scaling>
          <c:orientation val="maxMin"/>
        </c:scaling>
        <c:axPos val="b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66139264"/>
        <c:crosses val="autoZero"/>
        <c:auto val="1"/>
        <c:lblAlgn val="ctr"/>
        <c:lblOffset val="100"/>
      </c:catAx>
      <c:valAx>
        <c:axId val="66139264"/>
        <c:scaling>
          <c:orientation val="minMax"/>
        </c:scaling>
        <c:axPos val="r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661128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ar-SA"/>
  <c:chart>
    <c:plotArea>
      <c:layout/>
      <c:barChart>
        <c:barDir val="col"/>
        <c:grouping val="clustered"/>
        <c:ser>
          <c:idx val="0"/>
          <c:order val="0"/>
          <c:tx>
            <c:strRef>
              <c:f>ورقة1!$F$5:$F$6</c:f>
              <c:strCache>
                <c:ptCount val="1"/>
                <c:pt idx="0">
                  <c:v>  د. عيسى </c:v>
                </c:pt>
              </c:strCache>
            </c:strRef>
          </c:tx>
          <c:spPr>
            <a:solidFill>
              <a:srgbClr val="00B050"/>
            </a:solidFill>
          </c:spPr>
          <c:dLbls>
            <c:showVal val="1"/>
          </c:dLbls>
          <c:cat>
            <c:strRef>
              <c:f>ورقة1!$E$7:$E$9</c:f>
              <c:strCache>
                <c:ptCount val="3"/>
                <c:pt idx="0">
                  <c:v>سبتمبر </c:v>
                </c:pt>
                <c:pt idx="1">
                  <c:v>اكتوبر </c:v>
                </c:pt>
                <c:pt idx="2">
                  <c:v>نوفمبر</c:v>
                </c:pt>
              </c:strCache>
            </c:strRef>
          </c:cat>
          <c:val>
            <c:numRef>
              <c:f>ورقة1!$F$7:$F$9</c:f>
              <c:numCache>
                <c:formatCode>General</c:formatCode>
                <c:ptCount val="3"/>
                <c:pt idx="0">
                  <c:v>68</c:v>
                </c:pt>
                <c:pt idx="1">
                  <c:v>194</c:v>
                </c:pt>
                <c:pt idx="2">
                  <c:v>114</c:v>
                </c:pt>
              </c:numCache>
            </c:numRef>
          </c:val>
        </c:ser>
        <c:ser>
          <c:idx val="1"/>
          <c:order val="1"/>
          <c:tx>
            <c:strRef>
              <c:f>ورقة1!$G$5:$G$6</c:f>
              <c:strCache>
                <c:ptCount val="1"/>
                <c:pt idx="0">
                  <c:v>  الطلاب 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</c:spPr>
          <c:dLbls>
            <c:showVal val="1"/>
          </c:dLbls>
          <c:cat>
            <c:strRef>
              <c:f>ورقة1!$E$7:$E$9</c:f>
              <c:strCache>
                <c:ptCount val="3"/>
                <c:pt idx="0">
                  <c:v>سبتمبر </c:v>
                </c:pt>
                <c:pt idx="1">
                  <c:v>اكتوبر </c:v>
                </c:pt>
                <c:pt idx="2">
                  <c:v>نوفمبر</c:v>
                </c:pt>
              </c:strCache>
            </c:strRef>
          </c:cat>
          <c:val>
            <c:numRef>
              <c:f>ورقة1!$G$7:$G$9</c:f>
              <c:numCache>
                <c:formatCode>General</c:formatCode>
                <c:ptCount val="3"/>
                <c:pt idx="0">
                  <c:v>59</c:v>
                </c:pt>
                <c:pt idx="1">
                  <c:v>176</c:v>
                </c:pt>
                <c:pt idx="2">
                  <c:v>137</c:v>
                </c:pt>
              </c:numCache>
            </c:numRef>
          </c:val>
        </c:ser>
        <c:axId val="68300160"/>
        <c:axId val="68332160"/>
      </c:barChart>
      <c:catAx>
        <c:axId val="68300160"/>
        <c:scaling>
          <c:orientation val="maxMin"/>
        </c:scaling>
        <c:axPos val="b"/>
        <c:tickLblPos val="nextTo"/>
        <c:txPr>
          <a:bodyPr/>
          <a:lstStyle/>
          <a:p>
            <a:pPr>
              <a:defRPr b="1"/>
            </a:pPr>
            <a:endParaRPr lang="ar-SA"/>
          </a:p>
        </c:txPr>
        <c:crossAx val="68332160"/>
        <c:crosses val="autoZero"/>
        <c:auto val="1"/>
        <c:lblAlgn val="ctr"/>
        <c:lblOffset val="100"/>
      </c:catAx>
      <c:valAx>
        <c:axId val="68332160"/>
        <c:scaling>
          <c:orientation val="minMax"/>
        </c:scaling>
        <c:axPos val="r"/>
        <c:majorGridlines/>
        <c:numFmt formatCode="General" sourceLinked="1"/>
        <c:tickLblPos val="nextTo"/>
        <c:crossAx val="68300160"/>
        <c:crosses val="autoZero"/>
        <c:crossBetween val="between"/>
      </c:valAx>
    </c:plotArea>
    <c:legend>
      <c:legendPos val="l"/>
      <c:layout/>
      <c:txPr>
        <a:bodyPr/>
        <a:lstStyle/>
        <a:p>
          <a:pPr>
            <a:defRPr b="1"/>
          </a:pPr>
          <a:endParaRPr lang="ar-SA"/>
        </a:p>
      </c:txPr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ar-SA"/>
  <c:chart>
    <c:title>
      <c:layout/>
      <c:spPr>
        <a:gradFill>
          <a:gsLst>
            <a:gs pos="0">
              <a:schemeClr val="accent1">
                <a:lumMod val="75000"/>
              </a:schemeClr>
            </a:gs>
            <a:gs pos="46000">
              <a:schemeClr val="accent1">
                <a:lumMod val="95000"/>
                <a:lumOff val="5000"/>
              </a:schemeClr>
            </a:gs>
            <a:gs pos="100000">
              <a:schemeClr val="accent1">
                <a:lumMod val="60000"/>
              </a:schemeClr>
            </a:gs>
          </a:gsLst>
          <a:path path="circle">
            <a:fillToRect l="50000" t="130000" r="50000" b="-30000"/>
          </a:path>
        </a:gradFill>
      </c:spPr>
    </c:title>
    <c:view3D>
      <c:perspective val="30"/>
    </c:view3D>
    <c:backWall>
      <c:spPr>
        <a:effectLst>
          <a:outerShdw blurRad="50800" dist="50800" dir="5400000" algn="ctr" rotWithShape="0">
            <a:srgbClr val="000000">
              <a:alpha val="62000"/>
            </a:srgbClr>
          </a:outerShdw>
        </a:effectLst>
      </c:spPr>
    </c:backWall>
    <c:plotArea>
      <c:layout>
        <c:manualLayout>
          <c:layoutTarget val="inner"/>
          <c:xMode val="edge"/>
          <c:yMode val="edge"/>
          <c:x val="0.49435732398514454"/>
          <c:y val="0.11489524843323422"/>
          <c:w val="0.48511569102128482"/>
          <c:h val="0.64598353159172794"/>
        </c:manualLayout>
      </c:layout>
      <c:bar3DChart>
        <c:barDir val="col"/>
        <c:grouping val="stacked"/>
        <c:ser>
          <c:idx val="0"/>
          <c:order val="0"/>
          <c:tx>
            <c:strRef>
              <c:f>ورقة1!$B$1</c:f>
              <c:strCache>
                <c:ptCount val="1"/>
                <c:pt idx="0">
                  <c:v>مشاركات القروب</c:v>
                </c:pt>
              </c:strCache>
            </c:strRef>
          </c:tx>
          <c:cat>
            <c:strRef>
              <c:f>ورقة1!$A$2:$A$3</c:f>
              <c:strCache>
                <c:ptCount val="2"/>
                <c:pt idx="0">
                  <c:v>داخل المنهج</c:v>
                </c:pt>
                <c:pt idx="1">
                  <c:v>خارج المنهج</c:v>
                </c:pt>
              </c:strCache>
            </c:strRef>
          </c:cat>
          <c:val>
            <c:numRef>
              <c:f>ورقة1!$B$2:$B$3</c:f>
              <c:numCache>
                <c:formatCode>0%</c:formatCode>
                <c:ptCount val="2"/>
                <c:pt idx="0">
                  <c:v>0.65000000000000013</c:v>
                </c:pt>
                <c:pt idx="1">
                  <c:v>0.35000000000000003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98D-4475-A45B-376BD9169DD6}"/>
            </c:ext>
          </c:extLst>
        </c:ser>
        <c:dLbls/>
        <c:gapWidth val="100"/>
        <c:shape val="cylinder"/>
        <c:axId val="65604608"/>
        <c:axId val="65606400"/>
        <c:axId val="0"/>
      </c:bar3DChart>
      <c:catAx>
        <c:axId val="65604608"/>
        <c:scaling>
          <c:orientation val="minMax"/>
        </c:scaling>
        <c:axPos val="b"/>
        <c:numFmt formatCode="General" sourceLinked="0"/>
        <c:tickLblPos val="nextTo"/>
        <c:spPr>
          <a:pattFill prst="pct50">
            <a:fgClr>
              <a:schemeClr val="accent1"/>
            </a:fgClr>
            <a:bgClr>
              <a:schemeClr val="bg1"/>
            </a:bgClr>
          </a:pattFill>
          <a:ln>
            <a:noFill/>
          </a:ln>
        </c:spPr>
        <c:crossAx val="65606400"/>
        <c:crosses val="autoZero"/>
        <c:auto val="1"/>
        <c:lblAlgn val="ctr"/>
        <c:lblOffset val="100"/>
      </c:catAx>
      <c:valAx>
        <c:axId val="65606400"/>
        <c:scaling>
          <c:orientation val="minMax"/>
        </c:scaling>
        <c:axPos val="l"/>
        <c:majorGridlines/>
        <c:numFmt formatCode="0%" sourceLinked="1"/>
        <c:tickLblPos val="nextTo"/>
        <c:crossAx val="65604608"/>
        <c:crosses val="autoZero"/>
        <c:crossBetween val="between"/>
      </c:valAx>
    </c:plotArea>
    <c:legend>
      <c:legendPos val="l"/>
      <c:layout>
        <c:manualLayout>
          <c:xMode val="edge"/>
          <c:yMode val="edge"/>
          <c:x val="5.0177074428728451E-2"/>
          <c:y val="0.51133321252101327"/>
          <c:w val="0.35019144152233717"/>
          <c:h val="7.8731461531596686E-2"/>
        </c:manualLayout>
      </c:layout>
    </c:legend>
    <c:plotVisOnly val="1"/>
    <c:dispBlanksAs val="gap"/>
  </c:chart>
  <c:txPr>
    <a:bodyPr/>
    <a:lstStyle/>
    <a:p>
      <a:pPr>
        <a:defRPr sz="1800"/>
      </a:pPr>
      <a:endParaRPr lang="ar-SA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ar-SA"/>
  <c:chart>
    <c:title>
      <c:layout/>
    </c:title>
    <c:plotArea>
      <c:layout>
        <c:manualLayout>
          <c:layoutTarget val="inner"/>
          <c:xMode val="edge"/>
          <c:yMode val="edge"/>
          <c:x val="0.26032777888813985"/>
          <c:y val="0.32969202608924225"/>
          <c:w val="0.63350626752348993"/>
          <c:h val="0.67030797391075791"/>
        </c:manualLayout>
      </c:layout>
      <c:pieChart>
        <c:varyColors val="1"/>
        <c:ser>
          <c:idx val="0"/>
          <c:order val="0"/>
          <c:tx>
            <c:strRef>
              <c:f>ورقة1!$B$1</c:f>
              <c:strCache>
                <c:ptCount val="1"/>
                <c:pt idx="0">
                  <c:v>  </c:v>
                </c:pt>
              </c:strCache>
            </c:strRef>
          </c:tx>
          <c:spPr>
            <a:ln>
              <a:solidFill>
                <a:schemeClr val="accent3">
                  <a:lumMod val="75000"/>
                </a:schemeClr>
              </a:solidFill>
            </a:ln>
          </c:spPr>
          <c:explosion val="3"/>
          <c:dPt>
            <c:idx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accent3">
                    <a:lumMod val="75000"/>
                  </a:schemeClr>
                </a:solidFill>
              </a:ln>
              <a:effectLst>
                <a:innerShdw blurRad="114300">
                  <a:schemeClr val="accent1"/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669-4E3A-92ED-E0E873C9C2FD}"/>
              </c:ext>
            </c:extLst>
          </c:dPt>
          <c:dPt>
            <c:idx val="1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accent3">
                    <a:lumMod val="75000"/>
                  </a:schemeClr>
                </a:solidFill>
              </a:ln>
              <a:effectLst>
                <a:innerShdw blurRad="114300">
                  <a:schemeClr val="accent2"/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669-4E3A-92ED-E0E873C9C2FD}"/>
              </c:ext>
            </c:extLst>
          </c:dPt>
          <c:dPt>
            <c:idx val="2"/>
            <c:spPr>
              <a:pattFill prst="ltUpDiag">
                <a:fgClr>
                  <a:schemeClr val="accent3"/>
                </a:fgClr>
                <a:bgClr>
                  <a:schemeClr val="accent3">
                    <a:lumMod val="20000"/>
                    <a:lumOff val="80000"/>
                  </a:schemeClr>
                </a:bgClr>
              </a:pattFill>
              <a:ln w="19050">
                <a:solidFill>
                  <a:schemeClr val="accent3">
                    <a:lumMod val="75000"/>
                  </a:schemeClr>
                </a:solidFill>
              </a:ln>
              <a:effectLst>
                <a:innerShdw blurRad="114300">
                  <a:schemeClr val="accent3"/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4669-4E3A-92ED-E0E873C9C2FD}"/>
              </c:ext>
            </c:extLst>
          </c:dPt>
          <c:dPt>
            <c:idx val="3"/>
            <c:spPr>
              <a:pattFill prst="ltUpDiag">
                <a:fgClr>
                  <a:schemeClr val="accent4"/>
                </a:fgClr>
                <a:bgClr>
                  <a:schemeClr val="accent4">
                    <a:lumMod val="20000"/>
                    <a:lumOff val="80000"/>
                  </a:schemeClr>
                </a:bgClr>
              </a:pattFill>
              <a:ln w="19050">
                <a:solidFill>
                  <a:schemeClr val="accent3">
                    <a:lumMod val="75000"/>
                  </a:schemeClr>
                </a:solidFill>
              </a:ln>
              <a:effectLst>
                <a:innerShdw blurRad="114300">
                  <a:schemeClr val="accent4"/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4669-4E3A-92ED-E0E873C9C2FD}"/>
              </c:ext>
            </c:extLst>
          </c:dPt>
          <c:dLbls>
            <c:spPr>
              <a:noFill/>
              <a:ln>
                <a:noFill/>
              </a:ln>
              <a:effectLst/>
            </c:spPr>
            <c:showPercent val="1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ورقة1!$A$2:$A$5</c:f>
              <c:strCache>
                <c:ptCount val="3"/>
                <c:pt idx="0">
                  <c:v>أخرى</c:v>
                </c:pt>
                <c:pt idx="1">
                  <c:v>مناقشات</c:v>
                </c:pt>
                <c:pt idx="2">
                  <c:v>حث على المشاركة</c:v>
                </c:pt>
              </c:strCache>
            </c:strRef>
          </c:cat>
          <c:val>
            <c:numRef>
              <c:f>ورقة1!$B$2:$B$5</c:f>
              <c:numCache>
                <c:formatCode>0%</c:formatCode>
                <c:ptCount val="4"/>
                <c:pt idx="0">
                  <c:v>0.25</c:v>
                </c:pt>
                <c:pt idx="1">
                  <c:v>0.45</c:v>
                </c:pt>
                <c:pt idx="2">
                  <c:v>0.30000000000000004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AA7-475B-AC48-597DE88F5157}"/>
            </c:ext>
          </c:extLst>
        </c:ser>
        <c:dLbls>
          <c:showPercent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legendEntry>
        <c:idx val="3"/>
        <c:delete val="1"/>
      </c:legendEntry>
      <c:layout/>
    </c:legend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E891E26-6C9B-410D-9125-2FD0C7437967}" type="datetimeFigureOut">
              <a:rPr lang="ar-SA" smtClean="0"/>
              <a:t>23/02/38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9AF8D6A4-8A19-4CE5-93AF-07ACF779BF5C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كم</a:t>
            </a:r>
            <a:r>
              <a:rPr lang="ar-SA" baseline="0" dirty="0" smtClean="0"/>
              <a:t> مشاركة منك </a:t>
            </a:r>
            <a:r>
              <a:rPr lang="ar-SA" baseline="0" dirty="0" err="1" smtClean="0"/>
              <a:t>انت</a:t>
            </a:r>
            <a:r>
              <a:rPr lang="ar-SA" baseline="0" dirty="0" smtClean="0"/>
              <a:t> اعتقد كلها  </a:t>
            </a:r>
            <a:r>
              <a:rPr lang="ar-SA" baseline="0" dirty="0" err="1" smtClean="0"/>
              <a:t>ههههههههه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8D6A4-8A19-4CE5-93AF-07ACF779BF5C}" type="slidenum">
              <a:rPr lang="ar-SA" smtClean="0"/>
              <a:t>7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C1485B85-A3BB-4EFA-A987-0423C30EB55F}" type="datetimeFigureOut">
              <a:rPr lang="ar-SA" smtClean="0"/>
              <a:pPr/>
              <a:t>23/02/38</a:t>
            </a:fld>
            <a:endParaRPr lang="ar-SA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32093407-229C-4B3A-90CA-D217F1DB7D7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vortex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85B85-A3BB-4EFA-A987-0423C30EB55F}" type="datetimeFigureOut">
              <a:rPr lang="ar-SA" smtClean="0"/>
              <a:pPr/>
              <a:t>23/02/38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93407-229C-4B3A-90CA-D217F1DB7D7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vortex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85B85-A3BB-4EFA-A987-0423C30EB55F}" type="datetimeFigureOut">
              <a:rPr lang="ar-SA" smtClean="0"/>
              <a:pPr/>
              <a:t>23/02/38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93407-229C-4B3A-90CA-D217F1DB7D7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vortex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85B85-A3BB-4EFA-A987-0423C30EB55F}" type="datetimeFigureOut">
              <a:rPr lang="ar-SA" smtClean="0"/>
              <a:pPr/>
              <a:t>23/02/38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93407-229C-4B3A-90CA-D217F1DB7D7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vortex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85B85-A3BB-4EFA-A987-0423C30EB55F}" type="datetimeFigureOut">
              <a:rPr lang="ar-SA" smtClean="0"/>
              <a:pPr/>
              <a:t>23/02/38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93407-229C-4B3A-90CA-D217F1DB7D7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vortex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85B85-A3BB-4EFA-A987-0423C30EB55F}" type="datetimeFigureOut">
              <a:rPr lang="ar-SA" smtClean="0"/>
              <a:pPr/>
              <a:t>23/02/38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93407-229C-4B3A-90CA-D217F1DB7D7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vortex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85B85-A3BB-4EFA-A987-0423C30EB55F}" type="datetimeFigureOut">
              <a:rPr lang="ar-SA" smtClean="0"/>
              <a:pPr/>
              <a:t>23/02/38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93407-229C-4B3A-90CA-D217F1DB7D7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vortex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85B85-A3BB-4EFA-A987-0423C30EB55F}" type="datetimeFigureOut">
              <a:rPr lang="ar-SA" smtClean="0"/>
              <a:pPr/>
              <a:t>23/02/38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93407-229C-4B3A-90CA-D217F1DB7D7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vortex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85B85-A3BB-4EFA-A987-0423C30EB55F}" type="datetimeFigureOut">
              <a:rPr lang="ar-SA" smtClean="0"/>
              <a:pPr/>
              <a:t>23/02/38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93407-229C-4B3A-90CA-D217F1DB7D7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vortex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85B85-A3BB-4EFA-A987-0423C30EB55F}" type="datetimeFigureOut">
              <a:rPr lang="ar-SA" smtClean="0"/>
              <a:pPr/>
              <a:t>23/02/38</a:t>
            </a:fld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93407-229C-4B3A-90CA-D217F1DB7D7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vortex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85B85-A3BB-4EFA-A987-0423C30EB55F}" type="datetimeFigureOut">
              <a:rPr lang="ar-SA" smtClean="0"/>
              <a:pPr/>
              <a:t>23/02/38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93407-229C-4B3A-90CA-D217F1DB7D7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vortex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C1485B85-A3BB-4EFA-A987-0423C30EB55F}" type="datetimeFigureOut">
              <a:rPr lang="ar-SA" smtClean="0"/>
              <a:pPr/>
              <a:t>23/02/38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32093407-229C-4B3A-90CA-D217F1DB7D78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2000">
        <p14:vortex/>
      </p:transition>
    </mc:Choice>
    <mc:Fallback>
      <p:transition spd="slow">
        <p:fade/>
      </p:transition>
    </mc:Fallback>
  </mc:AlternateContent>
  <p:txStyles>
    <p:titleStyle>
      <a:lvl1pPr algn="l" defTabSz="914400" rtl="1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27432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gif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Relationship Id="rId9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2.xml"/><Relationship Id="rId5" Type="http://schemas.openxmlformats.org/officeDocument/2006/relationships/image" Target="../media/image13.png"/><Relationship Id="rId4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89" t="15260" r="4347" b="9861"/>
          <a:stretch/>
        </p:blipFill>
        <p:spPr>
          <a:xfrm>
            <a:off x="2143108" y="928670"/>
            <a:ext cx="5000660" cy="161370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مستطيل 2"/>
          <p:cNvSpPr/>
          <p:nvPr/>
        </p:nvSpPr>
        <p:spPr>
          <a:xfrm>
            <a:off x="1857356" y="3500438"/>
            <a:ext cx="5572164" cy="1077218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ar-SA" sz="3200" b="1" dirty="0" smtClean="0">
                <a:latin typeface="Andalus" pitchFamily="18" charset="-78"/>
                <a:cs typeface="Andalus" pitchFamily="18" charset="-78"/>
              </a:rPr>
              <a:t>تقرير 1 </a:t>
            </a:r>
            <a:r>
              <a:rPr lang="ar-SA" sz="3200" b="1" dirty="0" err="1" smtClean="0">
                <a:latin typeface="Andalus" pitchFamily="18" charset="-78"/>
                <a:cs typeface="Andalus" pitchFamily="18" charset="-78"/>
              </a:rPr>
              <a:t>عبدالرحمن</a:t>
            </a:r>
            <a:r>
              <a:rPr lang="ar-SA" sz="3200" b="1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ar-SA" sz="3200" b="1" dirty="0" err="1" smtClean="0">
                <a:latin typeface="Andalus" pitchFamily="18" charset="-78"/>
                <a:cs typeface="Andalus" pitchFamily="18" charset="-78"/>
              </a:rPr>
              <a:t>القحطاني</a:t>
            </a:r>
            <a:r>
              <a:rPr lang="ar-SA" sz="3200" b="1" dirty="0" smtClean="0">
                <a:latin typeface="Andalus" pitchFamily="18" charset="-78"/>
                <a:cs typeface="Andalus" pitchFamily="18" charset="-78"/>
              </a:rPr>
              <a:t>  استخدام </a:t>
            </a:r>
            <a:r>
              <a:rPr lang="ar-SA" sz="3200" b="1" dirty="0" err="1" smtClean="0">
                <a:latin typeface="Andalus" pitchFamily="18" charset="-78"/>
                <a:cs typeface="Andalus" pitchFamily="18" charset="-78"/>
              </a:rPr>
              <a:t>واطساب</a:t>
            </a:r>
            <a:r>
              <a:rPr lang="ar-SA" sz="3200" b="1" dirty="0" smtClean="0">
                <a:latin typeface="Andalus" pitchFamily="18" charset="-78"/>
                <a:cs typeface="Andalus" pitchFamily="18" charset="-78"/>
              </a:rPr>
              <a:t> تعزيز تدريس </a:t>
            </a:r>
            <a:r>
              <a:rPr lang="en-US" sz="3200" b="1" dirty="0" smtClean="0">
                <a:latin typeface="Andalus" pitchFamily="18" charset="-78"/>
                <a:cs typeface="Andalus" pitchFamily="18" charset="-78"/>
              </a:rPr>
              <a:t>MoHE1st2017 </a:t>
            </a:r>
            <a:endParaRPr lang="ar-SA" sz="3200" b="1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4693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932040" y="44624"/>
            <a:ext cx="2520280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JOHALI</a:t>
            </a:r>
          </a:p>
          <a:p>
            <a:pPr algn="ctr"/>
            <a:r>
              <a:rPr lang="en-US" sz="1200" dirty="0">
                <a:solidFill>
                  <a:schemeClr val="bg1"/>
                </a:solidFill>
              </a:rPr>
              <a:t>CHS385MOHE1ST2017</a:t>
            </a:r>
            <a:endParaRPr lang="ar-SA" sz="12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4624"/>
            <a:ext cx="482181" cy="482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ربع نص 3"/>
          <p:cNvSpPr txBox="1"/>
          <p:nvPr/>
        </p:nvSpPr>
        <p:spPr>
          <a:xfrm>
            <a:off x="2405842" y="1067252"/>
            <a:ext cx="4326398" cy="156966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200" dirty="0" smtClean="0"/>
              <a:t>عدد الوسائط المُشاركة</a:t>
            </a:r>
          </a:p>
          <a:p>
            <a:pPr algn="ctr"/>
            <a:endParaRPr lang="ar-SA" sz="3200" dirty="0"/>
          </a:p>
          <a:p>
            <a:pPr algn="ctr"/>
            <a:r>
              <a:rPr lang="ar-SA" sz="3200" dirty="0" smtClean="0">
                <a:solidFill>
                  <a:srgbClr val="FF0000"/>
                </a:solidFill>
              </a:rPr>
              <a:t>105</a:t>
            </a:r>
            <a:endParaRPr lang="ar-SA" sz="3200" dirty="0">
              <a:solidFill>
                <a:srgbClr val="FF0000"/>
              </a:solidFill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0706" y="4780024"/>
            <a:ext cx="2186000" cy="1639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96706" y="4752610"/>
            <a:ext cx="1094254" cy="17093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341" y="2793192"/>
            <a:ext cx="1094255" cy="15806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صورة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48525" y="2793192"/>
            <a:ext cx="1033121" cy="15956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صورة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84911" y="4786040"/>
            <a:ext cx="1711225" cy="1811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صورة 12" descr="Raising awareness of what you already know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68144" y="2708920"/>
            <a:ext cx="2736304" cy="35283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4" name="AutoShape 2" descr="blob:https://web.whatsapp.com/dcb3d16e-9ae4-4322-b35f-c346b72b7fc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5" name="AutoShape 4" descr="blob:https://web.whatsapp.com/dcb3d16e-9ae4-4322-b35f-c346b72b7fc7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16" name="صورة 15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699793" y="2636912"/>
            <a:ext cx="2870084" cy="2143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616392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vortex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0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1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3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5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7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932040" y="44624"/>
            <a:ext cx="2520280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JOHALI</a:t>
            </a:r>
          </a:p>
          <a:p>
            <a:pPr algn="ctr"/>
            <a:r>
              <a:rPr lang="en-US" sz="1200" dirty="0">
                <a:solidFill>
                  <a:schemeClr val="bg1"/>
                </a:solidFill>
              </a:rPr>
              <a:t>CHS385MOHE1ST2017</a:t>
            </a:r>
            <a:endParaRPr lang="ar-SA" sz="12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4624"/>
            <a:ext cx="482181" cy="482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مربع نص 4"/>
          <p:cNvSpPr txBox="1"/>
          <p:nvPr/>
        </p:nvSpPr>
        <p:spPr>
          <a:xfrm>
            <a:off x="1316780" y="1916832"/>
            <a:ext cx="6323527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dirty="0" smtClean="0"/>
              <a:t>إجمالي مشاركات القروب بالوقت والتاريخ</a:t>
            </a:r>
            <a:endParaRPr lang="ar-SA" sz="2800" dirty="0"/>
          </a:p>
        </p:txBody>
      </p:sp>
      <p:sp>
        <p:nvSpPr>
          <p:cNvPr id="6" name="سهم للأسفل 5"/>
          <p:cNvSpPr/>
          <p:nvPr/>
        </p:nvSpPr>
        <p:spPr>
          <a:xfrm>
            <a:off x="3995936" y="2728753"/>
            <a:ext cx="1152128" cy="12961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>
          <a:xfrm>
            <a:off x="1043490" y="4221088"/>
            <a:ext cx="7024744" cy="1656184"/>
          </a:xfrm>
        </p:spPr>
        <p:txBody>
          <a:bodyPr>
            <a:normAutofit/>
          </a:bodyPr>
          <a:lstStyle/>
          <a:p>
            <a:r>
              <a:rPr lang="ar-SA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تم جمع جميع المشاركات ووضعها في ملف وورد وتم ارفاقه في هذا </a:t>
            </a:r>
            <a:r>
              <a:rPr lang="ar-SA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الأيميل</a:t>
            </a:r>
            <a:r>
              <a:rPr lang="ar-SA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.. ويمكن لحضرتكم الاطلاع عليه .. والمشاركة فيه </a:t>
            </a:r>
            <a:br>
              <a:rPr lang="ar-SA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ar-SA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ar-SA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ar-SA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ar-SA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ar-SA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تحياتي لكم...</a:t>
            </a:r>
            <a:endParaRPr lang="ar-SA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3520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vortex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1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32" presetClass="emph" presetSubtype="0" repeatCount="indefinite" fill="hold" grpId="2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  <p:bldP spid="5" grpId="2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4716016" y="2414498"/>
            <a:ext cx="3240360" cy="329320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DecoType Naskh Swashes" pitchFamily="2" charset="-78"/>
              </a:rPr>
              <a:t>تقرير إحصائي عن قروب واتساب</a:t>
            </a:r>
          </a:p>
          <a:p>
            <a:pPr algn="ctr"/>
            <a:r>
              <a:rPr lang="ar-SA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DecoType Naskh Swashes" pitchFamily="2" charset="-78"/>
              </a:rPr>
              <a:t>عمل الطالب : عبدالرحمن القحطاني</a:t>
            </a:r>
          </a:p>
          <a:p>
            <a:pPr algn="ctr"/>
            <a:r>
              <a:rPr lang="ar-SA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DecoType Naskh Swashes" pitchFamily="2" charset="-78"/>
              </a:rPr>
              <a:t>الرقم الجامعي : 434100941</a:t>
            </a:r>
          </a:p>
          <a:p>
            <a:pPr algn="ctr"/>
            <a:endParaRPr lang="ar-SA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DecoType Naskh Swashes" pitchFamily="2" charset="-78"/>
            </a:endParaRPr>
          </a:p>
          <a:p>
            <a:pPr algn="ctr"/>
            <a:endParaRPr lang="ar-SA" sz="24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DecoType Naskh Swashes" pitchFamily="2" charset="-78"/>
            </a:endParaRPr>
          </a:p>
          <a:p>
            <a:pPr algn="ctr"/>
            <a:endParaRPr lang="ar-SA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DecoType Naskh Swashes" pitchFamily="2" charset="-78"/>
            </a:endParaRPr>
          </a:p>
        </p:txBody>
      </p:sp>
      <p:pic>
        <p:nvPicPr>
          <p:cNvPr id="9" name="صورة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73216" y="171329"/>
            <a:ext cx="1925960" cy="1925960"/>
          </a:xfrm>
          <a:prstGeom prst="rect">
            <a:avLst/>
          </a:prstGeom>
        </p:spPr>
      </p:pic>
      <p:pic>
        <p:nvPicPr>
          <p:cNvPr id="2" name="صورة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814337">
            <a:off x="248028" y="3635865"/>
            <a:ext cx="4035241" cy="2631691"/>
          </a:xfrm>
          <a:prstGeom prst="rect">
            <a:avLst/>
          </a:prstGeom>
        </p:spPr>
      </p:pic>
      <p:sp>
        <p:nvSpPr>
          <p:cNvPr id="7" name="مربع نص 6"/>
          <p:cNvSpPr txBox="1"/>
          <p:nvPr/>
        </p:nvSpPr>
        <p:spPr>
          <a:xfrm>
            <a:off x="4518465" y="4653136"/>
            <a:ext cx="3725943" cy="93871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3000" dirty="0" smtClean="0">
                <a:solidFill>
                  <a:schemeClr val="bg2">
                    <a:lumMod val="25000"/>
                  </a:schemeClr>
                </a:solidFill>
              </a:rPr>
              <a:t>JOHALI</a:t>
            </a:r>
          </a:p>
          <a:p>
            <a:pPr algn="ctr"/>
            <a:r>
              <a:rPr lang="en-US" sz="2500" dirty="0" smtClean="0">
                <a:solidFill>
                  <a:schemeClr val="bg2">
                    <a:lumMod val="25000"/>
                  </a:schemeClr>
                </a:solidFill>
              </a:rPr>
              <a:t>CHS385MOHE1ST2017</a:t>
            </a:r>
            <a:endParaRPr lang="ar-SA" sz="25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83237"/>
            <a:ext cx="3311576" cy="6109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298600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14:glitter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857488" y="785794"/>
            <a:ext cx="4597758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تاريخ إنشاء القروب</a:t>
            </a:r>
            <a:endParaRPr lang="ar-SA" sz="2800" dirty="0">
              <a:solidFill>
                <a:schemeClr val="accent1">
                  <a:lumMod val="75000"/>
                </a:scheme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algn="ctr"/>
            <a:r>
              <a:rPr lang="ar-SA" sz="28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20 / 9 /  2016</a:t>
            </a:r>
            <a:r>
              <a:rPr lang="en-US" sz="28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  <a:endParaRPr lang="ar-SA" sz="28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2357422" y="2071678"/>
            <a:ext cx="5924281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منشئ القروب </a:t>
            </a:r>
            <a:endParaRPr lang="ar-SA" sz="2800" dirty="0">
              <a:solidFill>
                <a:schemeClr val="accent1">
                  <a:lumMod val="75000"/>
                </a:scheme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algn="ctr"/>
            <a:r>
              <a:rPr lang="ar-SA" sz="28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عبدالرحمن القحطاني</a:t>
            </a:r>
            <a:endParaRPr lang="ar-SA" sz="28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2714612" y="5000636"/>
            <a:ext cx="4945487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المشرف على القروب</a:t>
            </a:r>
            <a:endParaRPr lang="ar-SA" sz="2800" dirty="0">
              <a:solidFill>
                <a:schemeClr val="accent1">
                  <a:lumMod val="75000"/>
                </a:scheme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algn="ctr"/>
            <a:r>
              <a:rPr lang="ar-SA" sz="2800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د. عيسى </a:t>
            </a:r>
            <a:r>
              <a:rPr lang="ar-SA" sz="2800" dirty="0" err="1" smtClean="0">
                <a:latin typeface="Adobe Arabic" panose="02040503050201020203" pitchFamily="18" charset="-78"/>
                <a:cs typeface="Adobe Arabic" panose="02040503050201020203" pitchFamily="18" charset="-78"/>
              </a:rPr>
              <a:t>الجوحلي</a:t>
            </a:r>
            <a:endParaRPr lang="ar-SA" sz="28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4932040" y="44624"/>
            <a:ext cx="2520280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JOHALI</a:t>
            </a:r>
          </a:p>
          <a:p>
            <a:pPr algn="ctr"/>
            <a:r>
              <a:rPr lang="en-US" sz="1200" dirty="0">
                <a:solidFill>
                  <a:schemeClr val="bg1"/>
                </a:solidFill>
              </a:rPr>
              <a:t>CHS385MOHE1ST2017</a:t>
            </a:r>
            <a:endParaRPr lang="ar-SA" sz="1200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4624"/>
            <a:ext cx="482181" cy="482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43373" y="3214686"/>
            <a:ext cx="2214578" cy="1468137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967" y="404664"/>
            <a:ext cx="1584176" cy="2322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33224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vortex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932040" y="44624"/>
            <a:ext cx="2520280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JOHALI</a:t>
            </a:r>
          </a:p>
          <a:p>
            <a:pPr algn="ctr"/>
            <a:r>
              <a:rPr lang="en-US" sz="1200" dirty="0">
                <a:solidFill>
                  <a:schemeClr val="bg1"/>
                </a:solidFill>
              </a:rPr>
              <a:t>CHS385MOHE1ST2017</a:t>
            </a:r>
            <a:endParaRPr lang="ar-SA" sz="12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4624"/>
            <a:ext cx="482181" cy="482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ربع نص 3"/>
          <p:cNvSpPr txBox="1"/>
          <p:nvPr/>
        </p:nvSpPr>
        <p:spPr>
          <a:xfrm>
            <a:off x="1647926" y="1268760"/>
            <a:ext cx="5660378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200" dirty="0" smtClean="0"/>
              <a:t>عدد المشاركين في القروب</a:t>
            </a:r>
          </a:p>
          <a:p>
            <a:pPr algn="ctr"/>
            <a:endParaRPr lang="ar-SA" sz="3200" dirty="0"/>
          </a:p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11</a:t>
            </a:r>
            <a:endParaRPr lang="ar-SA" sz="32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نتيجة بحث الصور عن ‪people‬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708920"/>
            <a:ext cx="3852428" cy="3542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2120" y="2053590"/>
            <a:ext cx="3024336" cy="4460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469970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vortex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932040" y="44624"/>
            <a:ext cx="2520280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JOHALI</a:t>
            </a:r>
          </a:p>
          <a:p>
            <a:pPr algn="ctr"/>
            <a:r>
              <a:rPr lang="en-US" sz="1200" dirty="0">
                <a:solidFill>
                  <a:schemeClr val="bg1"/>
                </a:solidFill>
              </a:rPr>
              <a:t>CHS385MOHE1ST2017</a:t>
            </a:r>
            <a:endParaRPr lang="ar-SA" sz="12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4624"/>
            <a:ext cx="482181" cy="482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مربع نص 5"/>
          <p:cNvSpPr txBox="1"/>
          <p:nvPr/>
        </p:nvSpPr>
        <p:spPr>
          <a:xfrm>
            <a:off x="1713608" y="923236"/>
            <a:ext cx="5666704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200" dirty="0" smtClean="0"/>
              <a:t>عدد إجمالي المشاركات</a:t>
            </a:r>
          </a:p>
          <a:p>
            <a:pPr algn="ctr"/>
            <a:endParaRPr lang="ar-SA" sz="3200" dirty="0" smtClean="0"/>
          </a:p>
          <a:p>
            <a:pPr algn="ctr"/>
            <a:r>
              <a:rPr lang="ar-SA" sz="3200" dirty="0" smtClean="0">
                <a:solidFill>
                  <a:srgbClr val="FF0000"/>
                </a:solidFill>
              </a:rPr>
              <a:t>748</a:t>
            </a:r>
            <a:endParaRPr lang="ar-SA" sz="3200" dirty="0">
              <a:solidFill>
                <a:srgbClr val="FF0000"/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2358031" y="2662461"/>
            <a:ext cx="4518225" cy="184665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200" dirty="0" smtClean="0"/>
              <a:t>مشاركات د. عيسى</a:t>
            </a:r>
          </a:p>
          <a:p>
            <a:endParaRPr lang="ar-SA" sz="3200" dirty="0"/>
          </a:p>
          <a:p>
            <a:pPr algn="ctr"/>
            <a:r>
              <a:rPr lang="ar-SA" sz="3200" dirty="0" smtClean="0">
                <a:solidFill>
                  <a:srgbClr val="FF0000"/>
                </a:solidFill>
              </a:rPr>
              <a:t>376</a:t>
            </a:r>
          </a:p>
          <a:p>
            <a:endParaRPr lang="ar-SA" dirty="0"/>
          </a:p>
        </p:txBody>
      </p:sp>
      <p:sp>
        <p:nvSpPr>
          <p:cNvPr id="8" name="مربع نص 7"/>
          <p:cNvSpPr txBox="1"/>
          <p:nvPr/>
        </p:nvSpPr>
        <p:spPr>
          <a:xfrm>
            <a:off x="2358030" y="4534669"/>
            <a:ext cx="4518225" cy="184665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200" dirty="0" smtClean="0"/>
              <a:t>مشاركات الطلاب</a:t>
            </a:r>
          </a:p>
          <a:p>
            <a:endParaRPr lang="ar-SA" sz="3200" dirty="0"/>
          </a:p>
          <a:p>
            <a:pPr algn="ctr"/>
            <a:r>
              <a:rPr lang="ar-SA" sz="3200" dirty="0" smtClean="0">
                <a:solidFill>
                  <a:srgbClr val="FF0000"/>
                </a:solidFill>
              </a:rPr>
              <a:t>372</a:t>
            </a:r>
          </a:p>
          <a:p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88224" y="3645024"/>
            <a:ext cx="2060848" cy="2808312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404664"/>
            <a:ext cx="1700808" cy="4270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62046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vortex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932040" y="44624"/>
            <a:ext cx="2520280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JOHALI</a:t>
            </a:r>
          </a:p>
          <a:p>
            <a:pPr algn="ctr"/>
            <a:r>
              <a:rPr lang="en-US" sz="1200" dirty="0">
                <a:solidFill>
                  <a:schemeClr val="bg1"/>
                </a:solidFill>
              </a:rPr>
              <a:t>CHS385MOHE1ST2017</a:t>
            </a:r>
            <a:endParaRPr lang="ar-SA" sz="12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4624"/>
            <a:ext cx="482181" cy="482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79858499"/>
              </p:ext>
            </p:extLst>
          </p:nvPr>
        </p:nvGraphicFramePr>
        <p:xfrm>
          <a:off x="1403649" y="1571611"/>
          <a:ext cx="6311624" cy="3038767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942764">
                  <a:extLst>
                    <a:ext uri="{9D8B030D-6E8A-4147-A177-3AD203B41FA5}">
                      <a16:colId xmlns:a16="http://schemas.microsoft.com/office/drawing/2014/main" xmlns="" val="171610029"/>
                    </a:ext>
                  </a:extLst>
                </a:gridCol>
                <a:gridCol w="1538714">
                  <a:extLst>
                    <a:ext uri="{9D8B030D-6E8A-4147-A177-3AD203B41FA5}">
                      <a16:colId xmlns:a16="http://schemas.microsoft.com/office/drawing/2014/main" xmlns="" val="1719971518"/>
                    </a:ext>
                  </a:extLst>
                </a:gridCol>
                <a:gridCol w="135330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768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17128">
                <a:tc rowSpan="2"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الشهر</a:t>
                      </a:r>
                      <a:endParaRPr lang="ar-SA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المشاركات</a:t>
                      </a:r>
                      <a:endParaRPr lang="ar-SA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22744100"/>
                  </a:ext>
                </a:extLst>
              </a:tr>
              <a:tr h="417128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د. عيسى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الطلاب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الكل</a:t>
                      </a:r>
                      <a:endParaRPr lang="ar-SA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21452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سبتمبر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68 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59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127</a:t>
                      </a:r>
                      <a:endParaRPr lang="ar-SA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390480096"/>
                  </a:ext>
                </a:extLst>
              </a:tr>
              <a:tr h="502603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اكتوبر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194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176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370</a:t>
                      </a:r>
                      <a:endParaRPr lang="ar-SA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63414322"/>
                  </a:ext>
                </a:extLst>
              </a:tr>
              <a:tr h="521452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نوفمبر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114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137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251</a:t>
                      </a:r>
                      <a:endParaRPr lang="ar-SA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783674329"/>
                  </a:ext>
                </a:extLst>
              </a:tr>
              <a:tr h="659004">
                <a:tc gridSpan="4">
                  <a:txBody>
                    <a:bodyPr/>
                    <a:lstStyle/>
                    <a:p>
                      <a:pPr algn="ctr" rtl="1"/>
                      <a:r>
                        <a:rPr lang="ar-SA" sz="2400" baseline="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المجموع الكلي :                                </a:t>
                      </a:r>
                      <a:r>
                        <a:rPr lang="ar-SA" sz="3200" baseline="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748</a:t>
                      </a:r>
                      <a:r>
                        <a:rPr lang="ar-SA" sz="32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 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119076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488244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vortex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75000"/>
              </a:schemeClr>
            </a:gs>
            <a:gs pos="46000">
              <a:schemeClr val="accent1">
                <a:lumMod val="95000"/>
                <a:lumOff val="5000"/>
              </a:schemeClr>
            </a:gs>
            <a:gs pos="100000">
              <a:schemeClr val="accent1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714876" y="79037"/>
            <a:ext cx="3357586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JOHALI</a:t>
            </a:r>
            <a:endParaRPr lang="en-US" sz="1400" dirty="0">
              <a:solidFill>
                <a:schemeClr val="bg1"/>
              </a:solidFill>
            </a:endParaRPr>
          </a:p>
          <a:p>
            <a:pPr algn="ctr"/>
            <a:r>
              <a:rPr lang="en-US" sz="1200" dirty="0">
                <a:solidFill>
                  <a:schemeClr val="bg1"/>
                </a:solidFill>
              </a:rPr>
              <a:t>CHS385MOHE1ST2017</a:t>
            </a:r>
            <a:endParaRPr lang="ar-SA" sz="12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4624"/>
            <a:ext cx="482181" cy="482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مخطط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735829299"/>
              </p:ext>
            </p:extLst>
          </p:nvPr>
        </p:nvGraphicFramePr>
        <p:xfrm>
          <a:off x="2714612" y="785794"/>
          <a:ext cx="4929222" cy="1857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7" name="صورة 6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8114" y="357166"/>
            <a:ext cx="1603556" cy="1452700"/>
          </a:xfrm>
          <a:prstGeom prst="rect">
            <a:avLst/>
          </a:prstGeom>
        </p:spPr>
      </p:pic>
      <p:graphicFrame>
        <p:nvGraphicFramePr>
          <p:cNvPr id="8" name="مخطط 7"/>
          <p:cNvGraphicFramePr/>
          <p:nvPr/>
        </p:nvGraphicFramePr>
        <p:xfrm>
          <a:off x="1071538" y="2643182"/>
          <a:ext cx="7143800" cy="3000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9" name="مستطيل 8"/>
          <p:cNvSpPr/>
          <p:nvPr/>
        </p:nvSpPr>
        <p:spPr>
          <a:xfrm>
            <a:off x="2428860" y="6131502"/>
            <a:ext cx="45175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 smtClean="0"/>
              <a:t>كم مشاركة منك </a:t>
            </a:r>
            <a:r>
              <a:rPr lang="ar-SA" dirty="0" err="1" smtClean="0"/>
              <a:t>انت</a:t>
            </a:r>
            <a:r>
              <a:rPr lang="ar-SA" dirty="0" smtClean="0"/>
              <a:t> اعتقد كلها  </a:t>
            </a:r>
            <a:r>
              <a:rPr lang="ar-SA" dirty="0" err="1" smtClean="0"/>
              <a:t>ههههههههه</a:t>
            </a:r>
            <a:endParaRPr lang="ar-SA" dirty="0"/>
          </a:p>
        </p:txBody>
      </p:sp>
      <p:sp>
        <p:nvSpPr>
          <p:cNvPr id="10" name="مستطيل 9"/>
          <p:cNvSpPr/>
          <p:nvPr/>
        </p:nvSpPr>
        <p:spPr>
          <a:xfrm>
            <a:off x="1285852" y="5715016"/>
            <a:ext cx="6786610" cy="307777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ar-SA" sz="1400" b="1" dirty="0" smtClean="0">
                <a:solidFill>
                  <a:schemeClr val="bg1"/>
                </a:solidFill>
              </a:rPr>
              <a:t> مشاركة </a:t>
            </a:r>
            <a:r>
              <a:rPr lang="ar-SA" sz="1400" b="1" dirty="0" err="1" smtClean="0">
                <a:solidFill>
                  <a:schemeClr val="bg1"/>
                </a:solidFill>
              </a:rPr>
              <a:t>عبدالرحمن</a:t>
            </a:r>
            <a:r>
              <a:rPr lang="ar-SA" sz="1400" b="1" dirty="0" smtClean="0">
                <a:solidFill>
                  <a:schemeClr val="bg1"/>
                </a:solidFill>
              </a:rPr>
              <a:t> </a:t>
            </a:r>
            <a:r>
              <a:rPr lang="ar-SA" sz="1400" b="1" dirty="0" err="1" smtClean="0">
                <a:solidFill>
                  <a:schemeClr val="bg1"/>
                </a:solidFill>
              </a:rPr>
              <a:t>القحطاني</a:t>
            </a:r>
            <a:r>
              <a:rPr lang="ar-SA" sz="1400" b="1" dirty="0" smtClean="0">
                <a:solidFill>
                  <a:schemeClr val="bg1"/>
                </a:solidFill>
              </a:rPr>
              <a:t>  </a:t>
            </a:r>
            <a:r>
              <a:rPr lang="en-US" sz="1400" b="1" dirty="0" smtClean="0">
                <a:solidFill>
                  <a:schemeClr val="bg1"/>
                </a:solidFill>
              </a:rPr>
              <a:t>JOHALI </a:t>
            </a:r>
            <a:r>
              <a:rPr lang="en-US" sz="1200" b="1" dirty="0" smtClean="0">
                <a:solidFill>
                  <a:schemeClr val="bg1"/>
                </a:solidFill>
              </a:rPr>
              <a:t>CHS385MOHE1ST201</a:t>
            </a:r>
            <a:endParaRPr lang="ar-SA" sz="14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29675144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vortex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932040" y="44624"/>
            <a:ext cx="2520280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JOHALI</a:t>
            </a:r>
          </a:p>
          <a:p>
            <a:pPr algn="ctr"/>
            <a:r>
              <a:rPr lang="en-US" sz="1200" dirty="0">
                <a:solidFill>
                  <a:schemeClr val="bg1"/>
                </a:solidFill>
              </a:rPr>
              <a:t>CHS385MOHE1ST2017</a:t>
            </a:r>
            <a:endParaRPr lang="ar-SA" sz="12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4624"/>
            <a:ext cx="482181" cy="482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مخطط 4"/>
          <p:cNvGraphicFramePr/>
          <p:nvPr>
            <p:extLst>
              <p:ext uri="{D42A27DB-BD31-4B8C-83A1-F6EECF244321}">
                <p14:modId xmlns:p14="http://schemas.microsoft.com/office/powerpoint/2010/main" xmlns="" val="3163011312"/>
              </p:ext>
            </p:extLst>
          </p:nvPr>
        </p:nvGraphicFramePr>
        <p:xfrm>
          <a:off x="494928" y="764704"/>
          <a:ext cx="7341096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AutoShape 2" descr="blob:https://web.whatsapp.com/767de757-706d-46bf-9c7f-d5cb0cac411b"/>
          <p:cNvSpPr>
            <a:spLocks noChangeAspect="1" noChangeArrowheads="1"/>
          </p:cNvSpPr>
          <p:nvPr/>
        </p:nvSpPr>
        <p:spPr bwMode="auto">
          <a:xfrm>
            <a:off x="971600" y="298856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6" name="AutoShape 4" descr="blob:https://web.whatsapp.com/767de757-706d-46bf-9c7f-d5cb0cac411b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7" name="AutoShape 6" descr="blob:https://web.whatsapp.com/767de757-706d-46bf-9c7f-d5cb0cac411b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4928" y="4077072"/>
            <a:ext cx="1772816" cy="2448272"/>
          </a:xfrm>
          <a:prstGeom prst="rect">
            <a:avLst/>
          </a:prstGeom>
        </p:spPr>
      </p:pic>
      <p:pic>
        <p:nvPicPr>
          <p:cNvPr id="9" name="صورة 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56177" y="4581128"/>
            <a:ext cx="2520279" cy="1944216"/>
          </a:xfrm>
          <a:prstGeom prst="rect">
            <a:avLst/>
          </a:prstGeom>
        </p:spPr>
      </p:pic>
      <p:pic>
        <p:nvPicPr>
          <p:cNvPr id="10" name="صورة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83768" y="4365103"/>
            <a:ext cx="3240359" cy="2160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735987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vortex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932040" y="44624"/>
            <a:ext cx="2520280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JOHALI</a:t>
            </a:r>
          </a:p>
          <a:p>
            <a:pPr algn="ctr"/>
            <a:r>
              <a:rPr lang="en-US" sz="1200" dirty="0">
                <a:solidFill>
                  <a:schemeClr val="bg1"/>
                </a:solidFill>
              </a:rPr>
              <a:t>CHS385MOHE1ST2017</a:t>
            </a:r>
            <a:endParaRPr lang="ar-SA" sz="12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4624"/>
            <a:ext cx="482181" cy="482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مخطط 4"/>
          <p:cNvGraphicFramePr/>
          <p:nvPr>
            <p:extLst>
              <p:ext uri="{D42A27DB-BD31-4B8C-83A1-F6EECF244321}">
                <p14:modId xmlns:p14="http://schemas.microsoft.com/office/powerpoint/2010/main" xmlns="" val="3819327203"/>
              </p:ext>
            </p:extLst>
          </p:nvPr>
        </p:nvGraphicFramePr>
        <p:xfrm>
          <a:off x="3491880" y="2132857"/>
          <a:ext cx="4320480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مربع نص 5"/>
          <p:cNvSpPr txBox="1"/>
          <p:nvPr/>
        </p:nvSpPr>
        <p:spPr>
          <a:xfrm>
            <a:off x="2483768" y="1185257"/>
            <a:ext cx="54006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200" dirty="0" smtClean="0"/>
              <a:t>نوعية مشاركات د. عيسى</a:t>
            </a: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3140968"/>
            <a:ext cx="2353260" cy="3353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867527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vortex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وستن">
  <a:themeElements>
    <a:clrScheme name="أوستن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أوستن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أوستن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514</TotalTime>
  <Words>167</Words>
  <Application>Microsoft Office PowerPoint</Application>
  <PresentationFormat>عرض على الشاشة (3:4)‏</PresentationFormat>
  <Paragraphs>74</Paragraphs>
  <Slides>11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أوستن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تم جمع جميع المشاركات ووضعها في ملف وورد وتم ارفاقه في هذا الأيميل .. ويمكن لحضرتكم الاطلاع عليه .. والمشاركة فيه    تحياتي لكم...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good</dc:creator>
  <cp:lastModifiedBy>win7</cp:lastModifiedBy>
  <cp:revision>58</cp:revision>
  <dcterms:created xsi:type="dcterms:W3CDTF">2016-04-09T08:06:56Z</dcterms:created>
  <dcterms:modified xsi:type="dcterms:W3CDTF">2016-11-23T06:28:26Z</dcterms:modified>
</cp:coreProperties>
</file>