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sldIdLst>
    <p:sldId id="257" r:id="rId2"/>
    <p:sldId id="256" r:id="rId3"/>
    <p:sldId id="258" r:id="rId4"/>
    <p:sldId id="270" r:id="rId5"/>
    <p:sldId id="259" r:id="rId6"/>
    <p:sldId id="268" r:id="rId7"/>
    <p:sldId id="264" r:id="rId8"/>
    <p:sldId id="269" r:id="rId9"/>
    <p:sldId id="263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3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\A%20A%20SECOND%20SEMESTER3738_2017\&#1578;&#1575;&#1576;&#1593;%20&#1578;&#1581;&#1604;&#1610;&#1604;%20&#1605;&#1588;&#1575;&#1585;&#1603;&#1575;&#1578;%20&#1591;&#1604;&#1575;&#1576;&#1610;%20&#1601;&#1589;&#1604;%203&#1575;&#1606;&#1610;%201438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/>
      <c:barChart>
        <c:barDir val="col"/>
        <c:grouping val="clustered"/>
        <c:ser>
          <c:idx val="0"/>
          <c:order val="0"/>
          <c:tx>
            <c:strRef>
              <c:f>ورقة1!$E$30:$E$31</c:f>
              <c:strCache>
                <c:ptCount val="1"/>
                <c:pt idx="0">
                  <c:v>المحاضر</c:v>
                </c:pt>
              </c:strCache>
            </c:strRef>
          </c:tx>
          <c:dLbls>
            <c:showVal val="1"/>
          </c:dLbls>
          <c:cat>
            <c:strRef>
              <c:f>ورقة1!$D$32:$D$34</c:f>
              <c:strCache>
                <c:ptCount val="3"/>
                <c:pt idx="0">
                  <c:v>فبراير </c:v>
                </c:pt>
                <c:pt idx="1">
                  <c:v>مارس </c:v>
                </c:pt>
                <c:pt idx="2">
                  <c:v>ابريل</c:v>
                </c:pt>
              </c:strCache>
            </c:strRef>
          </c:cat>
          <c:val>
            <c:numRef>
              <c:f>ورقة1!$E$32:$E$34</c:f>
              <c:numCache>
                <c:formatCode>General</c:formatCode>
                <c:ptCount val="3"/>
                <c:pt idx="0">
                  <c:v>159</c:v>
                </c:pt>
                <c:pt idx="1">
                  <c:v>231</c:v>
                </c:pt>
                <c:pt idx="2">
                  <c:v>216</c:v>
                </c:pt>
              </c:numCache>
            </c:numRef>
          </c:val>
        </c:ser>
        <c:ser>
          <c:idx val="1"/>
          <c:order val="1"/>
          <c:tx>
            <c:strRef>
              <c:f>ورقة1!$F$30:$F$31</c:f>
              <c:strCache>
                <c:ptCount val="1"/>
                <c:pt idx="0">
                  <c:v>الطلاب </c:v>
                </c:pt>
              </c:strCache>
            </c:strRef>
          </c:tx>
          <c:dLbls>
            <c:showVal val="1"/>
          </c:dLbls>
          <c:cat>
            <c:strRef>
              <c:f>ورقة1!$D$32:$D$34</c:f>
              <c:strCache>
                <c:ptCount val="3"/>
                <c:pt idx="0">
                  <c:v>فبراير </c:v>
                </c:pt>
                <c:pt idx="1">
                  <c:v>مارس </c:v>
                </c:pt>
                <c:pt idx="2">
                  <c:v>ابريل</c:v>
                </c:pt>
              </c:strCache>
            </c:strRef>
          </c:cat>
          <c:val>
            <c:numRef>
              <c:f>ورقة1!$F$32:$F$34</c:f>
              <c:numCache>
                <c:formatCode>General</c:formatCode>
                <c:ptCount val="3"/>
                <c:pt idx="0">
                  <c:v>60</c:v>
                </c:pt>
                <c:pt idx="1">
                  <c:v>97</c:v>
                </c:pt>
                <c:pt idx="2">
                  <c:v>149</c:v>
                </c:pt>
              </c:numCache>
            </c:numRef>
          </c:val>
        </c:ser>
        <c:axId val="69118592"/>
        <c:axId val="70353280"/>
      </c:barChart>
      <c:catAx>
        <c:axId val="69118592"/>
        <c:scaling>
          <c:orientation val="maxMin"/>
        </c:scaling>
        <c:axPos val="b"/>
        <c:tickLblPos val="nextTo"/>
        <c:txPr>
          <a:bodyPr/>
          <a:lstStyle/>
          <a:p>
            <a:pPr>
              <a:defRPr sz="1200"/>
            </a:pPr>
            <a:endParaRPr lang="ar-SA"/>
          </a:p>
        </c:txPr>
        <c:crossAx val="70353280"/>
        <c:crosses val="autoZero"/>
        <c:auto val="1"/>
        <c:lblAlgn val="ctr"/>
        <c:lblOffset val="100"/>
      </c:catAx>
      <c:valAx>
        <c:axId val="70353280"/>
        <c:scaling>
          <c:orientation val="minMax"/>
        </c:scaling>
        <c:axPos val="r"/>
        <c:majorGridlines/>
        <c:numFmt formatCode="General" sourceLinked="1"/>
        <c:tickLblPos val="nextTo"/>
        <c:crossAx val="69118592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1.0158659057004476E-2"/>
          <c:y val="0.17873870938546474"/>
          <c:w val="0.15006619126275331"/>
          <c:h val="0.54597085709113946"/>
        </c:manualLayout>
      </c:layout>
      <c:txPr>
        <a:bodyPr/>
        <a:lstStyle/>
        <a:p>
          <a:pPr>
            <a:defRPr sz="1600" b="1"/>
          </a:pPr>
          <a:endParaRPr lang="ar-SA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title>
      <c:tx>
        <c:rich>
          <a:bodyPr rot="0" vert="horz"/>
          <a:lstStyle/>
          <a:p>
            <a:pPr>
              <a:defRPr/>
            </a:pPr>
            <a:r>
              <a:rPr lang="ar-SA"/>
              <a:t>مشاركات مقارنة المحاضر_الطلاب</a:t>
            </a:r>
          </a:p>
        </c:rich>
      </c:tx>
      <c:layout>
        <c:manualLayout>
          <c:xMode val="edge"/>
          <c:yMode val="edge"/>
          <c:x val="9.2255499568282384E-2"/>
          <c:y val="5.2785411830120615E-2"/>
        </c:manualLayout>
      </c:layout>
    </c:title>
    <c:plotArea>
      <c:layout>
        <c:manualLayout>
          <c:layoutTarget val="inner"/>
          <c:xMode val="edge"/>
          <c:yMode val="edge"/>
          <c:x val="4.4551247648813443E-2"/>
          <c:y val="0.22067765754690538"/>
          <c:w val="0.87857079955840245"/>
          <c:h val="0.63552065673734459"/>
        </c:manualLayout>
      </c:layout>
      <c:barChart>
        <c:barDir val="col"/>
        <c:grouping val="clustered"/>
        <c:ser>
          <c:idx val="0"/>
          <c:order val="0"/>
          <c:tx>
            <c:strRef>
              <c:f>ورقة1!$J$13:$J$14</c:f>
              <c:strCache>
                <c:ptCount val="2"/>
                <c:pt idx="0">
                  <c:v>الشهر</c:v>
                </c:pt>
              </c:strCache>
            </c:strRef>
          </c:tx>
          <c:val>
            <c:numRef>
              <c:f>ورقة1!$J$15:$J$20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E02-4A47-BC66-59DA2413FC75}"/>
            </c:ext>
          </c:extLst>
        </c:ser>
        <c:ser>
          <c:idx val="1"/>
          <c:order val="1"/>
          <c:tx>
            <c:strRef>
              <c:f>ورقة1!$K$13:$K$14</c:f>
              <c:strCache>
                <c:ptCount val="2"/>
                <c:pt idx="0">
                  <c:v>المشاركات</c:v>
                </c:pt>
                <c:pt idx="1">
                  <c:v>د. عيسى</c:v>
                </c:pt>
              </c:strCache>
            </c:strRef>
          </c:tx>
          <c:dLbls>
            <c:showVal val="1"/>
          </c:dLbls>
          <c:val>
            <c:numRef>
              <c:f>ورقة1!$K$15:$K$20</c:f>
              <c:numCache>
                <c:formatCode>General</c:formatCode>
                <c:ptCount val="6"/>
                <c:pt idx="0">
                  <c:v>159</c:v>
                </c:pt>
                <c:pt idx="1">
                  <c:v>231</c:v>
                </c:pt>
                <c:pt idx="2">
                  <c:v>216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E02-4A47-BC66-59DA2413FC75}"/>
            </c:ext>
          </c:extLst>
        </c:ser>
        <c:ser>
          <c:idx val="2"/>
          <c:order val="2"/>
          <c:tx>
            <c:strRef>
              <c:f>ورقة1!$L$13:$L$14</c:f>
              <c:strCache>
                <c:ptCount val="2"/>
                <c:pt idx="0">
                  <c:v>المشاركات</c:v>
                </c:pt>
                <c:pt idx="1">
                  <c:v>الطلاب</c:v>
                </c:pt>
              </c:strCache>
            </c:strRef>
          </c:tx>
          <c:dLbls>
            <c:showVal val="1"/>
          </c:dLbls>
          <c:val>
            <c:numRef>
              <c:f>ورقة1!$L$15:$L$20</c:f>
              <c:numCache>
                <c:formatCode>General</c:formatCode>
                <c:ptCount val="6"/>
                <c:pt idx="0">
                  <c:v>60</c:v>
                </c:pt>
                <c:pt idx="1">
                  <c:v>97</c:v>
                </c:pt>
                <c:pt idx="2">
                  <c:v>149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E02-4A47-BC66-59DA2413FC75}"/>
            </c:ext>
          </c:extLst>
        </c:ser>
        <c:ser>
          <c:idx val="3"/>
          <c:order val="3"/>
          <c:tx>
            <c:strRef>
              <c:f>ورقة1!$M$13:$M$14</c:f>
              <c:strCache>
                <c:ptCount val="2"/>
                <c:pt idx="0">
                  <c:v>المشاركات</c:v>
                </c:pt>
                <c:pt idx="1">
                  <c:v>الكل</c:v>
                </c:pt>
              </c:strCache>
            </c:strRef>
          </c:tx>
          <c:dLbls>
            <c:showVal val="1"/>
          </c:dLbls>
          <c:val>
            <c:numRef>
              <c:f>ورقة1!$M$15:$M$20</c:f>
              <c:numCache>
                <c:formatCode>General</c:formatCode>
                <c:ptCount val="6"/>
                <c:pt idx="0">
                  <c:v>219</c:v>
                </c:pt>
                <c:pt idx="1">
                  <c:v>328</c:v>
                </c:pt>
                <c:pt idx="2">
                  <c:v>251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E02-4A47-BC66-59DA2413FC75}"/>
            </c:ext>
          </c:extLst>
        </c:ser>
        <c:gapWidth val="219"/>
        <c:overlap val="-27"/>
        <c:axId val="116255360"/>
        <c:axId val="116269440"/>
      </c:barChart>
      <c:catAx>
        <c:axId val="116255360"/>
        <c:scaling>
          <c:orientation val="maxMin"/>
        </c:scaling>
        <c:axPos val="b"/>
        <c:majorTickMark val="none"/>
        <c:tickLblPos val="nextTo"/>
        <c:txPr>
          <a:bodyPr rot="-60000000" vert="horz"/>
          <a:lstStyle/>
          <a:p>
            <a:pPr>
              <a:defRPr sz="1200"/>
            </a:pPr>
            <a:endParaRPr lang="ar-SA"/>
          </a:p>
        </c:txPr>
        <c:crossAx val="116269440"/>
        <c:crosses val="autoZero"/>
        <c:auto val="1"/>
        <c:lblAlgn val="ctr"/>
        <c:lblOffset val="100"/>
      </c:catAx>
      <c:valAx>
        <c:axId val="116269440"/>
        <c:scaling>
          <c:orientation val="minMax"/>
        </c:scaling>
        <c:axPos val="r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 sz="1200"/>
            </a:pPr>
            <a:endParaRPr lang="ar-SA"/>
          </a:p>
        </c:txPr>
        <c:crossAx val="116255360"/>
        <c:crosses val="autoZero"/>
        <c:crossBetween val="between"/>
      </c:valAx>
    </c:plotArea>
    <c:legend>
      <c:legendPos val="b"/>
      <c:legendEntry>
        <c:idx val="2"/>
        <c:txPr>
          <a:bodyPr rot="0" vert="horz"/>
          <a:lstStyle/>
          <a:p>
            <a:pPr>
              <a:defRPr sz="1800"/>
            </a:pPr>
            <a:endParaRPr lang="ar-SA"/>
          </a:p>
        </c:txPr>
      </c:legendEntry>
      <c:layout/>
      <c:txPr>
        <a:bodyPr rot="0" vert="horz"/>
        <a:lstStyle/>
        <a:p>
          <a:pPr>
            <a:defRPr/>
          </a:pPr>
          <a:endParaRPr lang="ar-SA"/>
        </a:p>
      </c:txPr>
    </c:legend>
    <c:plotVisOnly val="1"/>
    <c:dispBlanksAs val="gap"/>
  </c:chart>
  <c:txPr>
    <a:bodyPr/>
    <a:lstStyle/>
    <a:p>
      <a:pPr>
        <a:defRPr sz="1600"/>
      </a:pPr>
      <a:endParaRPr lang="ar-S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title>
      <c:layout>
        <c:manualLayout>
          <c:xMode val="edge"/>
          <c:yMode val="edge"/>
          <c:x val="1.0035953332907306E-2"/>
          <c:y val="2.1601481937717548E-2"/>
        </c:manualLayout>
      </c:layout>
      <c:spPr>
        <a:gradFill>
          <a:gsLst>
            <a:gs pos="0">
              <a:schemeClr val="accent1">
                <a:lumMod val="75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</a:gradFill>
      </c:spPr>
    </c:title>
    <c:view3D>
      <c:perspective val="30"/>
    </c:view3D>
    <c:floor>
      <c:spPr>
        <a:solidFill>
          <a:schemeClr val="accent1">
            <a:lumMod val="40000"/>
            <a:lumOff val="60000"/>
          </a:schemeClr>
        </a:solidFill>
      </c:spPr>
    </c:floor>
    <c:sideWall>
      <c:spPr>
        <a:solidFill>
          <a:schemeClr val="accent1">
            <a:lumMod val="40000"/>
            <a:lumOff val="60000"/>
          </a:schemeClr>
        </a:solidFill>
      </c:spPr>
    </c:sideWall>
    <c:backWall>
      <c:spPr>
        <a:solidFill>
          <a:schemeClr val="accent1">
            <a:lumMod val="40000"/>
            <a:lumOff val="60000"/>
          </a:schemeClr>
        </a:solidFill>
        <a:effectLst>
          <a:outerShdw blurRad="50800" dist="50800" dir="5400000" algn="ctr" rotWithShape="0">
            <a:srgbClr val="000000">
              <a:alpha val="62000"/>
            </a:srgbClr>
          </a:outerShdw>
        </a:effectLst>
      </c:spPr>
    </c:backWall>
    <c:plotArea>
      <c:layout>
        <c:manualLayout>
          <c:layoutTarget val="inner"/>
          <c:xMode val="edge"/>
          <c:yMode val="edge"/>
          <c:x val="0.32880971106194873"/>
          <c:y val="0.11489524843323429"/>
          <c:w val="0.65066344417419553"/>
          <c:h val="0.63790279683081852"/>
        </c:manualLayout>
      </c:layout>
      <c:bar3DChart>
        <c:barDir val="col"/>
        <c:grouping val="stacked"/>
        <c:ser>
          <c:idx val="0"/>
          <c:order val="0"/>
          <c:tx>
            <c:strRef>
              <c:f>ورقة1!$B$1</c:f>
              <c:strCache>
                <c:ptCount val="1"/>
                <c:pt idx="0">
                  <c:v>مشاركات القروب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c:spPr>
          <c:cat>
            <c:strRef>
              <c:f>ورقة1!$A$2:$A$3</c:f>
              <c:strCache>
                <c:ptCount val="2"/>
                <c:pt idx="0">
                  <c:v>داخل المنهج</c:v>
                </c:pt>
                <c:pt idx="1">
                  <c:v>خارج المنهج</c:v>
                </c:pt>
              </c:strCache>
            </c:strRef>
          </c:cat>
          <c:val>
            <c:numRef>
              <c:f>ورقة1!$B$2:$B$3</c:f>
              <c:numCache>
                <c:formatCode>0%</c:formatCode>
                <c:ptCount val="2"/>
                <c:pt idx="0">
                  <c:v>0.74000000000000032</c:v>
                </c:pt>
                <c:pt idx="1">
                  <c:v>0.26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98D-4475-A45B-376BD9169DD6}"/>
            </c:ext>
          </c:extLst>
        </c:ser>
        <c:gapWidth val="100"/>
        <c:shape val="cylinder"/>
        <c:axId val="116316416"/>
        <c:axId val="116322304"/>
        <c:axId val="0"/>
      </c:bar3DChart>
      <c:catAx>
        <c:axId val="116316416"/>
        <c:scaling>
          <c:orientation val="minMax"/>
        </c:scaling>
        <c:axPos val="b"/>
        <c:numFmt formatCode="General" sourceLinked="0"/>
        <c:tickLblPos val="nextTo"/>
        <c:spPr>
          <a:solidFill>
            <a:schemeClr val="accent2">
              <a:lumMod val="60000"/>
              <a:lumOff val="40000"/>
            </a:schemeClr>
          </a:solidFill>
          <a:ln>
            <a:noFill/>
          </a:ln>
        </c:spPr>
        <c:crossAx val="116322304"/>
        <c:crosses val="autoZero"/>
        <c:auto val="1"/>
        <c:lblAlgn val="ctr"/>
        <c:lblOffset val="100"/>
      </c:catAx>
      <c:valAx>
        <c:axId val="116322304"/>
        <c:scaling>
          <c:orientation val="minMax"/>
        </c:scaling>
        <c:axPos val="l"/>
        <c:majorGridlines/>
        <c:numFmt formatCode="0%" sourceLinked="1"/>
        <c:tickLblPos val="nextTo"/>
        <c:crossAx val="116316416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5.0177074428728478E-2"/>
          <c:y val="0.51133321252101349"/>
          <c:w val="0.35019144152233705"/>
          <c:h val="7.8731461531596728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title>
    <c:plotArea>
      <c:layout>
        <c:manualLayout>
          <c:layoutTarget val="inner"/>
          <c:xMode val="edge"/>
          <c:yMode val="edge"/>
          <c:x val="8.7018755248344681E-2"/>
          <c:y val="0.1849787345565593"/>
          <c:w val="0.73638666829274846"/>
          <c:h val="0.815021265443441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  </c:v>
                </c:pt>
              </c:strCache>
            </c:strRef>
          </c:tx>
          <c:explosion val="3"/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69-4E3A-92ED-E0E873C9C2FD}"/>
              </c:ext>
            </c:extLst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69-4E3A-92ED-E0E873C9C2FD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669-4E3A-92ED-E0E873C9C2FD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669-4E3A-92ED-E0E873C9C2FD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ورقة1!$A$2:$A$5</c:f>
              <c:strCache>
                <c:ptCount val="3"/>
                <c:pt idx="0">
                  <c:v>أخرى</c:v>
                </c:pt>
                <c:pt idx="1">
                  <c:v>مناقشات</c:v>
                </c:pt>
                <c:pt idx="2">
                  <c:v>حث على المشاركة</c:v>
                </c:pt>
              </c:strCache>
            </c:strRef>
          </c:cat>
          <c:val>
            <c:numRef>
              <c:f>ورقة1!$B$2:$B$5</c:f>
              <c:numCache>
                <c:formatCode>0%</c:formatCode>
                <c:ptCount val="4"/>
                <c:pt idx="0">
                  <c:v>0.21000000000000008</c:v>
                </c:pt>
                <c:pt idx="1">
                  <c:v>0.39000000000000018</c:v>
                </c:pt>
                <c:pt idx="2">
                  <c:v>0.42000000000000015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A7-475B-AC48-597DE88F5157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17214640528623149"/>
          <c:y val="2.4883275077698E-3"/>
          <c:w val="0.81064678799121148"/>
          <c:h val="0.13367887898495598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1485B85-A3BB-4EFA-A987-0423C30EB55F}" type="datetimeFigureOut">
              <a:rPr lang="ar-SA" smtClean="0"/>
              <a:pPr/>
              <a:t>04/08/38</a:t>
            </a:fld>
            <a:endParaRPr lang="ar-S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04/08/38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04/08/38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04/08/38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04/08/38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04/08/38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04/08/38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04/08/38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04/08/38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04/08/38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04/08/38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1485B85-A3BB-4EFA-A987-0423C30EB55F}" type="datetimeFigureOut">
              <a:rPr lang="ar-SA" smtClean="0"/>
              <a:pPr/>
              <a:t>04/08/38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89" t="15260" r="4347" b="9861"/>
          <a:stretch/>
        </p:blipFill>
        <p:spPr>
          <a:xfrm>
            <a:off x="948394" y="1934085"/>
            <a:ext cx="7301852" cy="23562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مستطيل 2"/>
          <p:cNvSpPr/>
          <p:nvPr/>
        </p:nvSpPr>
        <p:spPr>
          <a:xfrm>
            <a:off x="4643438" y="1"/>
            <a:ext cx="364333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b="1" dirty="0" err="1" smtClean="0">
                <a:solidFill>
                  <a:schemeClr val="bg1"/>
                </a:solidFill>
              </a:rPr>
              <a:t>عبدالرحمن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err="1" smtClean="0">
                <a:solidFill>
                  <a:schemeClr val="bg1"/>
                </a:solidFill>
              </a:rPr>
              <a:t>القحطاني</a:t>
            </a:r>
            <a:endParaRPr lang="en-US" sz="1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JOHALICHS485SC</a:t>
            </a:r>
            <a:r>
              <a:rPr lang="en-US" sz="1600" dirty="0" smtClean="0">
                <a:solidFill>
                  <a:schemeClr val="bg1"/>
                </a:solidFill>
              </a:rPr>
              <a:t>OOHE2nd201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xmlns="" val="80469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CHS485SCOOHE2nd2017</a:t>
            </a:r>
            <a:endParaRPr lang="ar-SA" sz="14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مخطط 4"/>
          <p:cNvGraphicFramePr/>
          <p:nvPr>
            <p:extLst>
              <p:ext uri="{D42A27DB-BD31-4B8C-83A1-F6EECF244321}">
                <p14:modId xmlns:p14="http://schemas.microsoft.com/office/powerpoint/2010/main" xmlns="" val="3769636463"/>
              </p:ext>
            </p:extLst>
          </p:nvPr>
        </p:nvGraphicFramePr>
        <p:xfrm>
          <a:off x="2857488" y="1643050"/>
          <a:ext cx="5731569" cy="4212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2786050" y="642918"/>
            <a:ext cx="575779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نوعية مشاركات  المحاضر/ عيسى </a:t>
            </a:r>
            <a:r>
              <a:rPr lang="ar-SA" sz="2400" dirty="0" err="1" smtClean="0"/>
              <a:t>جوحلي</a:t>
            </a:r>
            <a:endParaRPr lang="ar-SA" sz="2400" dirty="0" smtClean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5" y="567845"/>
            <a:ext cx="2247067" cy="3075470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4143380"/>
            <a:ext cx="1857388" cy="199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6752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CHS485SCOOHE2nd2017</a:t>
            </a:r>
            <a:endParaRPr lang="ar-SA" sz="14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571472" y="714356"/>
            <a:ext cx="4326398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عدد الوسائط المُشاركة</a:t>
            </a:r>
          </a:p>
          <a:p>
            <a:pPr algn="ctr"/>
            <a:endParaRPr lang="ar-SA" sz="2800" dirty="0"/>
          </a:p>
          <a:p>
            <a:pPr algn="ctr"/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150</a:t>
            </a:r>
            <a:endParaRPr lang="ar-SA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9" y="2780928"/>
            <a:ext cx="2911604" cy="3778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AutoShape 2" descr="blob:https://web.whatsapp.com/dcb3d16e-9ae4-4322-b35f-c346b72b7fc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5" name="AutoShape 4" descr="blob:https://web.whatsapp.com/dcb3d16e-9ae4-4322-b35f-c346b72b7fc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4" y="2659170"/>
            <a:ext cx="2592288" cy="1720192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9505" y="4509120"/>
            <a:ext cx="2553011" cy="196156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6096" y="1108921"/>
            <a:ext cx="2523963" cy="14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1639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CHS485SCOOHE2nd2017</a:t>
            </a:r>
            <a:endParaRPr lang="ar-SA" sz="14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1316780" y="1916832"/>
            <a:ext cx="632352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إجمالي مشاركات القروب بالوقت والتاريخ</a:t>
            </a:r>
            <a:endParaRPr lang="ar-SA" sz="2800" dirty="0"/>
          </a:p>
        </p:txBody>
      </p:sp>
      <p:sp>
        <p:nvSpPr>
          <p:cNvPr id="6" name="سهم للأسفل 5"/>
          <p:cNvSpPr/>
          <p:nvPr/>
        </p:nvSpPr>
        <p:spPr>
          <a:xfrm>
            <a:off x="3995936" y="2728753"/>
            <a:ext cx="1152128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043490" y="4221088"/>
            <a:ext cx="7024744" cy="1656184"/>
          </a:xfrm>
        </p:spPr>
        <p:txBody>
          <a:bodyPr>
            <a:normAutofit/>
          </a:bodyPr>
          <a:lstStyle/>
          <a:p>
            <a: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تم جمع جميع المشاركات ووضعها في ملف وورد وتم ارفاقه في هذا </a:t>
            </a:r>
            <a:r>
              <a:rPr lang="ar-SA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الأيميل</a:t>
            </a:r>
            <a: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.. ويمكن لحضرتكم الاطلاع عليه .. والمشاركة فيه </a:t>
            </a:r>
            <a:b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ar-SA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ar-SA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تحياتي لكم...</a:t>
            </a:r>
            <a:endParaRPr lang="ar-SA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35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2" presetClass="emp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716016" y="2517529"/>
            <a:ext cx="3356446" cy="255454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DecoType Naskh Swashes" pitchFamily="2" charset="-78"/>
              </a:rPr>
              <a:t>تقرير إحصائي عن قروب واتساب</a:t>
            </a:r>
          </a:p>
          <a:p>
            <a:pPr algn="ctr"/>
            <a:r>
              <a:rPr lang="ar-SA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DecoType Naskh Swashes" pitchFamily="2" charset="-78"/>
              </a:rPr>
              <a:t>عمل الطالب </a:t>
            </a:r>
          </a:p>
          <a:p>
            <a:pPr algn="ctr"/>
            <a:r>
              <a:rPr lang="ar-SA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DecoType Naskh Swashes" pitchFamily="2" charset="-78"/>
              </a:rPr>
              <a:t> عبدالرحمن القحطاني</a:t>
            </a:r>
          </a:p>
          <a:p>
            <a:pPr algn="ctr"/>
            <a:r>
              <a:rPr lang="ar-SA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DecoType Naskh Swashes" pitchFamily="2" charset="-78"/>
              </a:rPr>
              <a:t>الرقم الجامعي   434100941</a:t>
            </a:r>
            <a:endParaRPr lang="ar-SA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DecoType Naskh Swashes" pitchFamily="2" charset="-78"/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3216" y="171329"/>
            <a:ext cx="1925960" cy="1925960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4572000" y="5214950"/>
            <a:ext cx="3725943" cy="9079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000" dirty="0" smtClean="0">
                <a:solidFill>
                  <a:schemeClr val="bg2">
                    <a:lumMod val="25000"/>
                  </a:schemeClr>
                </a:solidFill>
              </a:rPr>
              <a:t>JOHALI</a:t>
            </a:r>
          </a:p>
          <a:p>
            <a:pPr algn="ctr"/>
            <a:r>
              <a:rPr lang="en-US" sz="2300" dirty="0" smtClean="0">
                <a:solidFill>
                  <a:schemeClr val="bg2">
                    <a:lumMod val="25000"/>
                  </a:schemeClr>
                </a:solidFill>
              </a:rPr>
              <a:t>CHS485SCOOHE2nd2017</a:t>
            </a:r>
            <a:endParaRPr lang="ar-SA" sz="23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0381" y="195143"/>
            <a:ext cx="4278084" cy="3217097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9777" y="3573016"/>
            <a:ext cx="3900656" cy="552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9860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glitte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95936" y="1374844"/>
            <a:ext cx="4392487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تاريخ إنشاء القروب</a:t>
            </a:r>
            <a:endParaRPr lang="ar-SA" sz="2800" dirty="0">
              <a:solidFill>
                <a:schemeClr val="accent1">
                  <a:lumMod val="7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/>
            <a:r>
              <a:rPr lang="en-US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6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/ </a:t>
            </a:r>
            <a:r>
              <a:rPr lang="en-US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2</a:t>
            </a:r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/</a:t>
            </a:r>
            <a:r>
              <a:rPr lang="en-US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2017</a:t>
            </a:r>
            <a:endParaRPr lang="ar-SA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/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........................................</a:t>
            </a:r>
            <a:endParaRPr lang="ar-SA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/>
            <a:endParaRPr lang="ar-SA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213216" y="2929115"/>
            <a:ext cx="5924281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منشئ القروب </a:t>
            </a:r>
            <a:endParaRPr lang="ar-SA" sz="2800" dirty="0">
              <a:solidFill>
                <a:schemeClr val="accent1">
                  <a:lumMod val="7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/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عبدالرحمن القحطاني</a:t>
            </a:r>
          </a:p>
          <a:p>
            <a:pPr algn="ctr"/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......................................</a:t>
            </a:r>
            <a:endParaRPr lang="ar-SA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702612" y="4556335"/>
            <a:ext cx="494548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المشرف على القروب</a:t>
            </a:r>
            <a:endParaRPr lang="ar-SA" sz="2800" dirty="0">
              <a:solidFill>
                <a:schemeClr val="accent1">
                  <a:lumMod val="7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/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المحاضر/ عيسى </a:t>
            </a:r>
            <a:r>
              <a:rPr lang="ar-SA" sz="2800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الجوحلي</a:t>
            </a:r>
            <a:endParaRPr lang="ar-SA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932040" y="44624"/>
            <a:ext cx="2520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CHS485SCOOHE2nd2017</a:t>
            </a:r>
            <a:endParaRPr lang="ar-SA" sz="14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738" y="3646500"/>
            <a:ext cx="1927021" cy="2878844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4739" y="354189"/>
            <a:ext cx="2863125" cy="185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3224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4932040" y="44624"/>
            <a:ext cx="2520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CHS485SCOOHE2nd2017</a:t>
            </a:r>
            <a:endParaRPr lang="ar-SA" sz="14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740" y="354189"/>
            <a:ext cx="1658368" cy="1074821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1285852" y="1571612"/>
            <a:ext cx="6858048" cy="30469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ar-SA" sz="3200" dirty="0" smtClean="0"/>
              <a:t> في هذا التقرير تم حصر جميع محادثات الدكتور مع الطلبة وتشجيعه للطلاب لزيادة استيعاب المقرر .. وتم رصد جميع المحادثات وعملت </a:t>
            </a:r>
            <a:r>
              <a:rPr lang="ar-SA" sz="3200" dirty="0" err="1" smtClean="0"/>
              <a:t>اكثر</a:t>
            </a:r>
            <a:r>
              <a:rPr lang="ar-SA" sz="3200" dirty="0" smtClean="0"/>
              <a:t> من </a:t>
            </a:r>
            <a:r>
              <a:rPr lang="ar-SA" sz="3200" dirty="0" err="1" smtClean="0"/>
              <a:t>احصائية</a:t>
            </a:r>
            <a:r>
              <a:rPr lang="ar-SA" sz="3200" dirty="0" smtClean="0"/>
              <a:t> مختلفة مع </a:t>
            </a:r>
            <a:r>
              <a:rPr lang="ar-SA" sz="3200" dirty="0" err="1" smtClean="0"/>
              <a:t>ادلة</a:t>
            </a:r>
            <a:r>
              <a:rPr lang="ar-SA" sz="3200" dirty="0" smtClean="0"/>
              <a:t> </a:t>
            </a:r>
            <a:r>
              <a:rPr lang="ar-SA" sz="3200" dirty="0" err="1" smtClean="0"/>
              <a:t>اثبات</a:t>
            </a:r>
            <a:r>
              <a:rPr lang="ar-SA" sz="3200" dirty="0" smtClean="0"/>
              <a:t> بالصور ودردشة كاملة </a:t>
            </a:r>
            <a:r>
              <a:rPr lang="ar-SA" sz="3200" dirty="0" err="1" smtClean="0"/>
              <a:t>للواطساب</a:t>
            </a:r>
            <a:r>
              <a:rPr lang="ar-SA" sz="3200" dirty="0" smtClean="0"/>
              <a:t> </a:t>
            </a:r>
            <a:endParaRPr lang="ar-SA" sz="3200" dirty="0"/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29" b="40786"/>
          <a:stretch>
            <a:fillRect/>
          </a:stretch>
        </p:blipFill>
        <p:spPr>
          <a:xfrm>
            <a:off x="6143636" y="4714884"/>
            <a:ext cx="2414072" cy="170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3224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CHS485SCOOHE2nd2017</a:t>
            </a:r>
            <a:endParaRPr lang="ar-SA" sz="14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647926" y="1268760"/>
            <a:ext cx="652447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/>
              <a:t>عدد المشاركين في القروب</a:t>
            </a:r>
          </a:p>
          <a:p>
            <a:pPr algn="ctr"/>
            <a:endParaRPr lang="ar-SA" sz="3200" dirty="0"/>
          </a:p>
          <a:p>
            <a:pPr algn="ctr"/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28</a:t>
            </a:r>
            <a:endParaRPr lang="ar-SA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نتيجة بحث الصور عن ‪people‬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34102"/>
            <a:ext cx="3924436" cy="360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3861048"/>
            <a:ext cx="4280577" cy="268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46997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CHS485SCOOHE2nd2017</a:t>
            </a:r>
            <a:endParaRPr lang="ar-SA" sz="14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2357422" y="928670"/>
            <a:ext cx="478721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dirty="0" smtClean="0"/>
              <a:t>عدد إجمالي المشاركات</a:t>
            </a:r>
          </a:p>
          <a:p>
            <a:pPr algn="ctr"/>
            <a:endParaRPr lang="ar-SA" sz="3200" dirty="0" smtClean="0"/>
          </a:p>
          <a:p>
            <a:pPr algn="ctr"/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</a:rPr>
              <a:t>912</a:t>
            </a:r>
            <a:endParaRPr lang="ar-SA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358031" y="2662461"/>
            <a:ext cx="4071357" cy="172354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مشاركات </a:t>
            </a:r>
            <a:r>
              <a:rPr lang="ar-SA" sz="24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المحاضر/</a:t>
            </a:r>
            <a:r>
              <a:rPr lang="ar-SA" sz="2400" dirty="0" smtClean="0"/>
              <a:t> عيسى</a:t>
            </a:r>
          </a:p>
          <a:p>
            <a:endParaRPr lang="ar-SA" sz="3200" dirty="0" smtClean="0"/>
          </a:p>
          <a:p>
            <a:pPr algn="ctr"/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</a:rPr>
              <a:t>637</a:t>
            </a:r>
          </a:p>
          <a:p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3214679" y="4509120"/>
            <a:ext cx="3286148" cy="172354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مشاركات الطلاب</a:t>
            </a:r>
          </a:p>
          <a:p>
            <a:endParaRPr lang="ar-SA" sz="3200" dirty="0"/>
          </a:p>
          <a:p>
            <a:pPr algn="ctr"/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</a:rPr>
              <a:t>275</a:t>
            </a:r>
          </a:p>
          <a:p>
            <a:endParaRPr lang="ar-SA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3" y="4500570"/>
            <a:ext cx="2461383" cy="2050323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2651633"/>
            <a:ext cx="2163559" cy="3846327"/>
          </a:xfrm>
          <a:prstGeom prst="rect">
            <a:avLst/>
          </a:prstGeom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180" y="398186"/>
            <a:ext cx="1866851" cy="331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20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714876" y="44624"/>
            <a:ext cx="2928958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  </a:t>
            </a:r>
            <a:r>
              <a:rPr lang="ar-SA" sz="1400" b="1" dirty="0" err="1" smtClean="0">
                <a:solidFill>
                  <a:schemeClr val="bg1"/>
                </a:solidFill>
              </a:rPr>
              <a:t>عبدالرحمن</a:t>
            </a:r>
            <a:r>
              <a:rPr lang="ar-SA" sz="1400" b="1" dirty="0" smtClean="0">
                <a:solidFill>
                  <a:schemeClr val="bg1"/>
                </a:solidFill>
              </a:rPr>
              <a:t> </a:t>
            </a:r>
            <a:r>
              <a:rPr lang="ar-SA" sz="1400" b="1" dirty="0" err="1" smtClean="0">
                <a:solidFill>
                  <a:schemeClr val="bg1"/>
                </a:solidFill>
              </a:rPr>
              <a:t>القحطاني</a:t>
            </a:r>
            <a:endParaRPr lang="en-US" sz="11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JOHALICHS485SC</a:t>
            </a:r>
            <a:r>
              <a:rPr lang="en-US" sz="1200" dirty="0" smtClean="0">
                <a:solidFill>
                  <a:schemeClr val="bg1"/>
                </a:solidFill>
              </a:rPr>
              <a:t>OOHE2nd2017</a:t>
            </a:r>
            <a:endParaRPr lang="ar-SA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1719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3124414"/>
              </p:ext>
            </p:extLst>
          </p:nvPr>
        </p:nvGraphicFramePr>
        <p:xfrm>
          <a:off x="1000099" y="886113"/>
          <a:ext cx="7215239" cy="243769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20904">
                  <a:extLst>
                    <a:ext uri="{9D8B030D-6E8A-4147-A177-3AD203B41FA5}">
                      <a16:colId xmlns:a16="http://schemas.microsoft.com/office/drawing/2014/main" xmlns="" val="171610029"/>
                    </a:ext>
                  </a:extLst>
                </a:gridCol>
                <a:gridCol w="1759007">
                  <a:extLst>
                    <a:ext uri="{9D8B030D-6E8A-4147-A177-3AD203B41FA5}">
                      <a16:colId xmlns:a16="http://schemas.microsoft.com/office/drawing/2014/main" xmlns="" val="1719971518"/>
                    </a:ext>
                  </a:extLst>
                </a:gridCol>
                <a:gridCol w="15470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882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36458"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الشهر</a:t>
                      </a:r>
                      <a:endParaRPr lang="ar-SA" sz="16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المشاركات</a:t>
                      </a:r>
                      <a:endParaRPr lang="ar-SA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2744100"/>
                  </a:ext>
                </a:extLst>
              </a:tr>
              <a:tr h="33645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محاضر/ عيسى</a:t>
                      </a:r>
                      <a:endParaRPr lang="ar-S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الطلاب</a:t>
                      </a:r>
                      <a:endParaRPr lang="ar-SA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dirty="0" smtClean="0"/>
                        <a:t>الكل</a:t>
                      </a:r>
                      <a:endParaRPr lang="ar-SA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0607"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فبراير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159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60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219</a:t>
                      </a:r>
                      <a:endParaRPr lang="ar-SA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90480096"/>
                  </a:ext>
                </a:extLst>
              </a:tr>
              <a:tr h="405403"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مارس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231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97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328</a:t>
                      </a:r>
                      <a:endParaRPr lang="ar-SA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3414322"/>
                  </a:ext>
                </a:extLst>
              </a:tr>
              <a:tr h="420607"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ابريل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216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149</a:t>
                      </a:r>
                      <a:endParaRPr lang="ar-SA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365</a:t>
                      </a:r>
                      <a:endParaRPr lang="ar-SA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83674329"/>
                  </a:ext>
                </a:extLst>
              </a:tr>
              <a:tr h="475604">
                <a:tc gridSpan="4"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المجموع الكلي :                                </a:t>
                      </a:r>
                      <a:r>
                        <a:rPr lang="ar-SA" sz="2800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912</a:t>
                      </a:r>
                      <a:endParaRPr lang="ar-SA" sz="2800" dirty="0" smtClean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1907638"/>
                  </a:ext>
                </a:extLst>
              </a:tr>
            </a:tbl>
          </a:graphicData>
        </a:graphic>
      </p:graphicFrame>
      <p:graphicFrame>
        <p:nvGraphicFramePr>
          <p:cNvPr id="6" name="مخطط 5"/>
          <p:cNvGraphicFramePr/>
          <p:nvPr/>
        </p:nvGraphicFramePr>
        <p:xfrm>
          <a:off x="785786" y="3429000"/>
          <a:ext cx="7500990" cy="276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488244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CHS485SCOOHE2nd2017</a:t>
            </a:r>
            <a:endParaRPr lang="ar-SA" sz="14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مخطط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6815446"/>
              </p:ext>
            </p:extLst>
          </p:nvPr>
        </p:nvGraphicFramePr>
        <p:xfrm>
          <a:off x="2357422" y="857232"/>
          <a:ext cx="607223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صورة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4437112"/>
            <a:ext cx="1818440" cy="208823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091" y="509943"/>
            <a:ext cx="1787893" cy="183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7514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CHS485SCOOHE2nd2017</a:t>
            </a:r>
            <a:endParaRPr lang="ar-SA" sz="14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مخطط 4"/>
          <p:cNvGraphicFramePr/>
          <p:nvPr>
            <p:extLst>
              <p:ext uri="{D42A27DB-BD31-4B8C-83A1-F6EECF244321}">
                <p14:modId xmlns:p14="http://schemas.microsoft.com/office/powerpoint/2010/main" xmlns="" val="2055451150"/>
              </p:ext>
            </p:extLst>
          </p:nvPr>
        </p:nvGraphicFramePr>
        <p:xfrm>
          <a:off x="1000100" y="785794"/>
          <a:ext cx="7198220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AutoShape 2" descr="blob:https://web.whatsapp.com/767de757-706d-46bf-9c7f-d5cb0cac411b"/>
          <p:cNvSpPr>
            <a:spLocks noChangeAspect="1" noChangeArrowheads="1"/>
          </p:cNvSpPr>
          <p:nvPr/>
        </p:nvSpPr>
        <p:spPr bwMode="auto">
          <a:xfrm>
            <a:off x="971600" y="298856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6" name="AutoShape 4" descr="blob:https://web.whatsapp.com/767de757-706d-46bf-9c7f-d5cb0cac411b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7" name="AutoShape 6" descr="blob:https://web.whatsapp.com/767de757-706d-46bf-9c7f-d5cb0cac411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4928" y="4500570"/>
            <a:ext cx="2965151" cy="197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3598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أوستن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634</TotalTime>
  <Words>143</Words>
  <Application>Microsoft Office PowerPoint</Application>
  <PresentationFormat>عرض على الشاشة (3:4)‏</PresentationFormat>
  <Paragraphs>76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أوستن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تم جمع جميع المشاركات ووضعها في ملف وورد وتم ارفاقه في هذا الأيميل .. ويمكن لحضرتكم الاطلاع عليه .. والمشاركة فيه    تحياتي لكم...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good</dc:creator>
  <cp:lastModifiedBy>win7</cp:lastModifiedBy>
  <cp:revision>66</cp:revision>
  <dcterms:created xsi:type="dcterms:W3CDTF">2016-04-09T08:06:56Z</dcterms:created>
  <dcterms:modified xsi:type="dcterms:W3CDTF">2017-04-30T05:08:52Z</dcterms:modified>
</cp:coreProperties>
</file>