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63" r:id="rId3"/>
    <p:sldId id="260" r:id="rId4"/>
    <p:sldId id="261" r:id="rId5"/>
    <p:sldId id="262" r:id="rId6"/>
    <p:sldId id="264" r:id="rId7"/>
    <p:sldId id="265" r:id="rId8"/>
    <p:sldId id="266" r:id="rId9"/>
  </p:sldIdLst>
  <p:sldSz cx="6858000" cy="9144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3" d="100"/>
          <a:sy n="83" d="100"/>
        </p:scale>
        <p:origin x="3018" y="10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514350" y="2840568"/>
            <a:ext cx="5829300" cy="1960033"/>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4972050" y="366185"/>
            <a:ext cx="1543050" cy="7802033"/>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342900" y="366185"/>
            <a:ext cx="4514850" cy="7802033"/>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541735" y="5875867"/>
            <a:ext cx="5829300" cy="1816100"/>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087E2565-3DED-4061-82C0-9B76800A0995}" type="datetimeFigureOut">
              <a:rPr lang="ar-SA" smtClean="0"/>
              <a:t>12/07/36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087E2565-3DED-4061-82C0-9B76800A0995}" type="datetimeFigureOut">
              <a:rPr lang="ar-SA" smtClean="0"/>
              <a:t>12/07/36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087E2565-3DED-4061-82C0-9B76800A0995}" type="datetimeFigureOut">
              <a:rPr lang="ar-SA" smtClean="0"/>
              <a:t>12/07/36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087E2565-3DED-4061-82C0-9B76800A0995}" type="datetimeFigureOut">
              <a:rPr lang="ar-SA" smtClean="0"/>
              <a:t>12/07/36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342900" y="364067"/>
            <a:ext cx="2256235" cy="154940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087E2565-3DED-4061-82C0-9B76800A0995}" type="datetimeFigureOut">
              <a:rPr lang="ar-SA" smtClean="0"/>
              <a:t>12/07/36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344216" y="6400800"/>
            <a:ext cx="4114800" cy="755651"/>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087E2565-3DED-4061-82C0-9B76800A0995}" type="datetimeFigureOut">
              <a:rPr lang="ar-SA" smtClean="0"/>
              <a:t>12/07/36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3E632A0-970C-4D36-ABCA-36D81080AA2A}"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342900" y="366184"/>
            <a:ext cx="6172200" cy="1524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342900" y="2133601"/>
            <a:ext cx="6172200" cy="6034617"/>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4914900" y="8475134"/>
            <a:ext cx="1600200" cy="486833"/>
          </a:xfrm>
          <a:prstGeom prst="rect">
            <a:avLst/>
          </a:prstGeom>
        </p:spPr>
        <p:txBody>
          <a:bodyPr vert="horz" lIns="91440" tIns="45720" rIns="91440" bIns="45720" rtlCol="1" anchor="ctr"/>
          <a:lstStyle>
            <a:lvl1pPr algn="r">
              <a:defRPr sz="1200">
                <a:solidFill>
                  <a:schemeClr val="tx1">
                    <a:tint val="75000"/>
                  </a:schemeClr>
                </a:solidFill>
              </a:defRPr>
            </a:lvl1pPr>
          </a:lstStyle>
          <a:p>
            <a:fld id="{087E2565-3DED-4061-82C0-9B76800A0995}" type="datetimeFigureOut">
              <a:rPr lang="ar-SA" smtClean="0"/>
              <a:t>12/07/36</a:t>
            </a:fld>
            <a:endParaRPr lang="ar-SA"/>
          </a:p>
        </p:txBody>
      </p:sp>
      <p:sp>
        <p:nvSpPr>
          <p:cNvPr id="5" name="عنصر نائب للتذييل 4"/>
          <p:cNvSpPr>
            <a:spLocks noGrp="1"/>
          </p:cNvSpPr>
          <p:nvPr>
            <p:ph type="ftr" sz="quarter" idx="3"/>
          </p:nvPr>
        </p:nvSpPr>
        <p:spPr>
          <a:xfrm>
            <a:off x="2343150" y="8475134"/>
            <a:ext cx="2171700" cy="486833"/>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342900" y="8475134"/>
            <a:ext cx="1600200" cy="486833"/>
          </a:xfrm>
          <a:prstGeom prst="rect">
            <a:avLst/>
          </a:prstGeom>
        </p:spPr>
        <p:txBody>
          <a:bodyPr vert="horz" lIns="91440" tIns="45720" rIns="91440" bIns="45720" rtlCol="1" anchor="ctr"/>
          <a:lstStyle>
            <a:lvl1pPr algn="l">
              <a:defRPr sz="1200">
                <a:solidFill>
                  <a:schemeClr val="tx1">
                    <a:tint val="75000"/>
                  </a:schemeClr>
                </a:solidFill>
              </a:defRPr>
            </a:lvl1pPr>
          </a:lstStyle>
          <a:p>
            <a:fld id="{B3E632A0-970C-4D36-ABCA-36D81080AA2A}"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jpeg"/><Relationship Id="rId5" Type="http://schemas.microsoft.com/office/2007/relationships/hdphoto" Target="../media/hdphoto2.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microsoft.com/office/2007/relationships/hdphoto" Target="../media/hdphoto3.wdp"/><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4" name="صورة 3"/>
          <p:cNvPicPr>
            <a:picLocks noChangeAspect="1"/>
          </p:cNvPicPr>
          <p:nvPr/>
        </p:nvPicPr>
        <p:blipFill>
          <a:blip r:embed="rId3">
            <a:duotone>
              <a:schemeClr val="accent2">
                <a:shade val="45000"/>
                <a:satMod val="135000"/>
              </a:schemeClr>
              <a:prstClr val="white"/>
            </a:duotone>
          </a:blip>
          <a:stretch>
            <a:fillRect/>
          </a:stretch>
        </p:blipFill>
        <p:spPr>
          <a:xfrm>
            <a:off x="404664" y="1910829"/>
            <a:ext cx="6048672" cy="1344276"/>
          </a:xfrm>
          <a:prstGeom prst="rect">
            <a:avLst/>
          </a:prstGeom>
        </p:spPr>
      </p:pic>
      <p:pic>
        <p:nvPicPr>
          <p:cNvPr id="5" name="صورة 4"/>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مستطيل 1"/>
          <p:cNvSpPr/>
          <p:nvPr/>
        </p:nvSpPr>
        <p:spPr>
          <a:xfrm>
            <a:off x="1453138" y="3995936"/>
            <a:ext cx="3951723" cy="1754326"/>
          </a:xfrm>
          <a:prstGeom prst="rect">
            <a:avLst/>
          </a:prstGeom>
          <a:noFill/>
        </p:spPr>
        <p:txBody>
          <a:bodyPr wrap="none" lIns="91440" tIns="45720" rIns="91440" bIns="45720">
            <a:spAutoFit/>
          </a:bodyPr>
          <a:lstStyle/>
          <a:p>
            <a:pPr algn="ctr"/>
            <a:r>
              <a:rPr lang="ar-SA" sz="5400" b="1" cap="none" spc="0" dirty="0" smtClean="0">
                <a:ln w="12700">
                  <a:solidFill>
                    <a:schemeClr val="tx1"/>
                  </a:solidFill>
                  <a:prstDash val="solid"/>
                </a:ln>
                <a:solidFill>
                  <a:schemeClr val="accent2">
                    <a:lumMod val="50000"/>
                  </a:schemeClr>
                </a:solidFill>
                <a:effectLst>
                  <a:outerShdw dist="38100" dir="2640000" algn="bl" rotWithShape="0">
                    <a:schemeClr val="accent1"/>
                  </a:outerShdw>
                </a:effectLst>
              </a:rPr>
              <a:t>تقرير مصور عن</a:t>
            </a:r>
          </a:p>
          <a:p>
            <a:pPr algn="ctr"/>
            <a:r>
              <a:rPr lang="ar-SA" sz="5400" b="1" dirty="0" smtClean="0">
                <a:ln w="12700">
                  <a:solidFill>
                    <a:schemeClr val="tx1"/>
                  </a:solidFill>
                  <a:prstDash val="solid"/>
                </a:ln>
                <a:solidFill>
                  <a:schemeClr val="accent2">
                    <a:lumMod val="50000"/>
                  </a:schemeClr>
                </a:solidFill>
                <a:effectLst>
                  <a:outerShdw dist="38100" dir="2640000" algn="bl" rotWithShape="0">
                    <a:schemeClr val="accent1"/>
                  </a:outerShdw>
                </a:effectLst>
              </a:rPr>
              <a:t>زيارة ميدانية</a:t>
            </a:r>
            <a:endParaRPr lang="ar-SA" sz="5400" b="1" cap="none" spc="0" dirty="0">
              <a:ln w="12700">
                <a:solidFill>
                  <a:schemeClr val="tx1"/>
                </a:solidFill>
                <a:prstDash val="solid"/>
              </a:ln>
              <a:solidFill>
                <a:schemeClr val="accent2">
                  <a:lumMod val="50000"/>
                </a:schemeClr>
              </a:solidFill>
              <a:effectLst>
                <a:outerShdw dist="38100" dir="2640000" algn="bl" rotWithShape="0">
                  <a:schemeClr val="accent1"/>
                </a:outerShdw>
              </a:effectLst>
            </a:endParaRPr>
          </a:p>
        </p:txBody>
      </p:sp>
      <p:sp>
        <p:nvSpPr>
          <p:cNvPr id="6" name="مربع نص 5"/>
          <p:cNvSpPr txBox="1"/>
          <p:nvPr/>
        </p:nvSpPr>
        <p:spPr>
          <a:xfrm>
            <a:off x="4437112" y="480924"/>
            <a:ext cx="2100255" cy="1323439"/>
          </a:xfrm>
          <a:prstGeom prst="rect">
            <a:avLst/>
          </a:prstGeom>
          <a:noFill/>
        </p:spPr>
        <p:txBody>
          <a:bodyPr wrap="none" rtlCol="1">
            <a:spAutoFit/>
          </a:bodyPr>
          <a:ls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1600" dirty="0" smtClean="0">
                <a:solidFill>
                  <a:schemeClr val="accent2">
                    <a:lumMod val="50000"/>
                  </a:schemeClr>
                </a:solidFill>
                <a:cs typeface="PT Bold Heading" pitchFamily="2" charset="-78"/>
              </a:rPr>
              <a:t>المملكة العربية السعودية</a:t>
            </a:r>
          </a:p>
          <a:p>
            <a:pPr algn="ctr"/>
            <a:r>
              <a:rPr lang="ar-SA" sz="1600" dirty="0" smtClean="0">
                <a:solidFill>
                  <a:schemeClr val="accent2">
                    <a:lumMod val="50000"/>
                  </a:schemeClr>
                </a:solidFill>
                <a:cs typeface="PT Bold Heading" pitchFamily="2" charset="-78"/>
              </a:rPr>
              <a:t>وزارة التعليم العــــــالي</a:t>
            </a:r>
          </a:p>
          <a:p>
            <a:pPr algn="ctr"/>
            <a:r>
              <a:rPr lang="ar-SA" sz="1600" dirty="0" smtClean="0">
                <a:solidFill>
                  <a:schemeClr val="accent2">
                    <a:lumMod val="50000"/>
                  </a:schemeClr>
                </a:solidFill>
                <a:cs typeface="PT Bold Heading" pitchFamily="2" charset="-78"/>
              </a:rPr>
              <a:t>جامــــعة الملك ســــعود </a:t>
            </a:r>
          </a:p>
          <a:p>
            <a:pPr algn="ctr"/>
            <a:r>
              <a:rPr lang="ar-SA" sz="1600" dirty="0" smtClean="0">
                <a:solidFill>
                  <a:schemeClr val="accent2">
                    <a:lumMod val="50000"/>
                  </a:schemeClr>
                </a:solidFill>
                <a:cs typeface="PT Bold Heading" pitchFamily="2" charset="-78"/>
              </a:rPr>
              <a:t>كلــــــــــية التربيــــــة </a:t>
            </a:r>
          </a:p>
          <a:p>
            <a:pPr algn="ctr"/>
            <a:r>
              <a:rPr lang="ar-SA" sz="1600" dirty="0" smtClean="0">
                <a:solidFill>
                  <a:schemeClr val="accent2">
                    <a:lumMod val="50000"/>
                  </a:schemeClr>
                </a:solidFill>
                <a:cs typeface="PT Bold Heading" pitchFamily="2" charset="-78"/>
              </a:rPr>
              <a:t>قسم الإدارة التربويـــــة</a:t>
            </a:r>
            <a:endParaRPr lang="ar-SA" sz="1600" dirty="0">
              <a:solidFill>
                <a:schemeClr val="accent2">
                  <a:lumMod val="50000"/>
                </a:schemeClr>
              </a:solidFill>
              <a:cs typeface="PT Bold Heading" pitchFamily="2" charset="-78"/>
            </a:endParaRPr>
          </a:p>
        </p:txBody>
      </p:sp>
      <p:pic>
        <p:nvPicPr>
          <p:cNvPr id="7" name="صورة 6"/>
          <p:cNvPicPr>
            <a:picLocks noChangeAspect="1"/>
          </p:cNvPicPr>
          <p:nvPr/>
        </p:nvPicPr>
        <p:blipFill>
          <a:blip r:embed="rId5">
            <a:duotone>
              <a:prstClr val="black"/>
              <a:srgbClr val="632523">
                <a:tint val="45000"/>
                <a:satMod val="400000"/>
              </a:srgbClr>
            </a:duotone>
          </a:blip>
          <a:stretch>
            <a:fillRect/>
          </a:stretch>
        </p:blipFill>
        <p:spPr>
          <a:xfrm>
            <a:off x="473529" y="480924"/>
            <a:ext cx="2163383" cy="1149350"/>
          </a:xfrm>
          <a:prstGeom prst="rect">
            <a:avLst/>
          </a:prstGeom>
        </p:spPr>
      </p:pic>
      <p:sp>
        <p:nvSpPr>
          <p:cNvPr id="8" name="مستطيل 7"/>
          <p:cNvSpPr/>
          <p:nvPr/>
        </p:nvSpPr>
        <p:spPr>
          <a:xfrm>
            <a:off x="2386601" y="5750262"/>
            <a:ext cx="2060179" cy="1384995"/>
          </a:xfrm>
          <a:prstGeom prst="rect">
            <a:avLst/>
          </a:prstGeom>
          <a:noFill/>
        </p:spPr>
        <p:txBody>
          <a:bodyPr wrap="none" lIns="91440" tIns="45720" rIns="91440" bIns="45720">
            <a:spAutoFit/>
          </a:bodyPr>
          <a:lstStyle/>
          <a:p>
            <a:pPr algn="ctr"/>
            <a:r>
              <a:rPr lang="ar-SA" sz="2800" b="1" dirty="0" smtClean="0">
                <a:ln w="6600">
                  <a:solidFill>
                    <a:schemeClr val="accent2"/>
                  </a:solidFill>
                  <a:prstDash val="solid"/>
                </a:ln>
                <a:solidFill>
                  <a:srgbClr val="FFFFFF"/>
                </a:solidFill>
                <a:effectLst>
                  <a:outerShdw dist="38100" dir="2700000" algn="tl" rotWithShape="0">
                    <a:schemeClr val="accent2"/>
                  </a:outerShdw>
                </a:effectLst>
              </a:rPr>
              <a:t>اعداد </a:t>
            </a:r>
          </a:p>
          <a:p>
            <a:pPr algn="ctr"/>
            <a:r>
              <a:rPr lang="ar-SA" sz="2800" b="1" dirty="0" smtClean="0">
                <a:ln w="6600">
                  <a:solidFill>
                    <a:schemeClr val="accent2"/>
                  </a:solidFill>
                  <a:prstDash val="solid"/>
                </a:ln>
                <a:solidFill>
                  <a:srgbClr val="FFFFFF"/>
                </a:solidFill>
                <a:effectLst>
                  <a:outerShdw dist="38100" dir="2700000" algn="tl" rotWithShape="0">
                    <a:schemeClr val="accent2"/>
                  </a:outerShdw>
                </a:effectLst>
              </a:rPr>
              <a:t>حسن </a:t>
            </a:r>
            <a:r>
              <a:rPr lang="ar-SA" sz="2800" b="1" dirty="0" err="1" smtClean="0">
                <a:ln w="6600">
                  <a:solidFill>
                    <a:schemeClr val="accent2"/>
                  </a:solidFill>
                  <a:prstDash val="solid"/>
                </a:ln>
                <a:solidFill>
                  <a:srgbClr val="FFFFFF"/>
                </a:solidFill>
                <a:effectLst>
                  <a:outerShdw dist="38100" dir="2700000" algn="tl" rotWithShape="0">
                    <a:schemeClr val="accent2"/>
                  </a:outerShdw>
                </a:effectLst>
              </a:rPr>
              <a:t>الفيفي</a:t>
            </a:r>
            <a:endParaRPr lang="ar-SA" sz="2800" b="1" dirty="0" smtClean="0">
              <a:ln w="6600">
                <a:solidFill>
                  <a:schemeClr val="accent2"/>
                </a:solidFill>
                <a:prstDash val="solid"/>
              </a:ln>
              <a:solidFill>
                <a:srgbClr val="FFFFFF"/>
              </a:solidFill>
              <a:effectLst>
                <a:outerShdw dist="38100" dir="2700000" algn="tl" rotWithShape="0">
                  <a:schemeClr val="accent2"/>
                </a:outerShdw>
              </a:effectLst>
            </a:endParaRPr>
          </a:p>
          <a:p>
            <a:pPr algn="ctr"/>
            <a:r>
              <a:rPr lang="ar-SA" sz="2800" b="1" dirty="0" smtClean="0">
                <a:ln w="6600">
                  <a:solidFill>
                    <a:schemeClr val="accent2"/>
                  </a:solidFill>
                  <a:prstDash val="solid"/>
                </a:ln>
                <a:solidFill>
                  <a:srgbClr val="FFFFFF"/>
                </a:solidFill>
                <a:effectLst>
                  <a:outerShdw dist="38100" dir="2700000" algn="tl" rotWithShape="0">
                    <a:schemeClr val="accent2"/>
                  </a:outerShdw>
                </a:effectLst>
              </a:rPr>
              <a:t>434107002</a:t>
            </a:r>
            <a:endParaRPr lang="ar-SA" sz="28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9" name="مستطيل 8"/>
          <p:cNvSpPr/>
          <p:nvPr/>
        </p:nvSpPr>
        <p:spPr>
          <a:xfrm>
            <a:off x="1501653" y="7440079"/>
            <a:ext cx="3499677" cy="1200329"/>
          </a:xfrm>
          <a:prstGeom prst="rect">
            <a:avLst/>
          </a:prstGeom>
          <a:noFill/>
        </p:spPr>
        <p:txBody>
          <a:bodyPr wrap="none" lIns="91440" tIns="45720" rIns="91440" bIns="45720">
            <a:spAutoFit/>
          </a:bodyPr>
          <a:lstStyle/>
          <a:p>
            <a:pPr algn="ctr"/>
            <a:r>
              <a:rPr lang="ar-SA" sz="3600" b="1" dirty="0" smtClean="0">
                <a:ln w="22225">
                  <a:solidFill>
                    <a:schemeClr val="accent2"/>
                  </a:solidFill>
                  <a:prstDash val="solid"/>
                </a:ln>
                <a:solidFill>
                  <a:schemeClr val="accent2">
                    <a:lumMod val="40000"/>
                    <a:lumOff val="60000"/>
                  </a:schemeClr>
                </a:solidFill>
              </a:rPr>
              <a:t>إشراف الدكتور</a:t>
            </a:r>
          </a:p>
          <a:p>
            <a:pPr algn="ctr"/>
            <a:r>
              <a:rPr lang="ar-SA" sz="3600" b="1" dirty="0" smtClean="0">
                <a:ln w="22225">
                  <a:solidFill>
                    <a:schemeClr val="accent2"/>
                  </a:solidFill>
                  <a:prstDash val="solid"/>
                </a:ln>
                <a:solidFill>
                  <a:schemeClr val="accent2">
                    <a:lumMod val="40000"/>
                    <a:lumOff val="60000"/>
                  </a:schemeClr>
                </a:solidFill>
              </a:rPr>
              <a:t>فايز عبد العزيز الفايز</a:t>
            </a:r>
            <a:endParaRPr lang="ar-SA" sz="3600" b="1" dirty="0">
              <a:ln w="22225">
                <a:solidFill>
                  <a:schemeClr val="accent2"/>
                </a:solidFill>
                <a:prstDash val="solid"/>
              </a:ln>
              <a:solidFill>
                <a:schemeClr val="accent2">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anim calcmode="lin" valueType="num">
                                      <p:cBhvr>
                                        <p:cTn id="16" dur="2000" fill="hold"/>
                                        <p:tgtEl>
                                          <p:spTgt spid="7"/>
                                        </p:tgtEl>
                                        <p:attrNameLst>
                                          <p:attrName>ppt_w</p:attrName>
                                        </p:attrNameLst>
                                      </p:cBhvr>
                                      <p:tavLst>
                                        <p:tav tm="0" fmla="#ppt_w*sin(2.5*pi*$)">
                                          <p:val>
                                            <p:fltVal val="0"/>
                                          </p:val>
                                        </p:tav>
                                        <p:tav tm="100000">
                                          <p:val>
                                            <p:fltVal val="1"/>
                                          </p:val>
                                        </p:tav>
                                      </p:tavLst>
                                    </p:anim>
                                    <p:anim calcmode="lin" valueType="num">
                                      <p:cBhvr>
                                        <p:cTn id="17"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heel(1)">
                                      <p:cBhvr>
                                        <p:cTn id="3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5" name="صورة 4"/>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مربع نص 2"/>
          <p:cNvSpPr txBox="1"/>
          <p:nvPr/>
        </p:nvSpPr>
        <p:spPr>
          <a:xfrm>
            <a:off x="332656" y="2294606"/>
            <a:ext cx="6123849" cy="6694653"/>
          </a:xfrm>
          <a:prstGeom prst="rect">
            <a:avLst/>
          </a:prstGeom>
          <a:noFill/>
        </p:spPr>
        <p:txBody>
          <a:bodyPr wrap="square" rtlCol="1">
            <a:spAutoFit/>
          </a:bodyPr>
          <a:lstStyle/>
          <a:p>
            <a:pPr>
              <a:lnSpc>
                <a:spcPct val="150000"/>
              </a:lnSpc>
            </a:pPr>
            <a:r>
              <a:rPr lang="ar-SA" sz="1600" b="1" dirty="0" smtClean="0"/>
              <a:t>الحمد لله رب العالمين والصلاة والسلام على أشرف الانبياء والمرسلين سيدنا</a:t>
            </a:r>
          </a:p>
          <a:p>
            <a:pPr>
              <a:lnSpc>
                <a:spcPct val="150000"/>
              </a:lnSpc>
            </a:pPr>
            <a:r>
              <a:rPr lang="ar-SA" sz="1600" b="1" dirty="0" smtClean="0"/>
              <a:t>ونبينا محمد  عليه أفضل الصلاة وأتم التسليم ................................ أما بعد</a:t>
            </a:r>
          </a:p>
          <a:p>
            <a:pPr>
              <a:lnSpc>
                <a:spcPct val="150000"/>
              </a:lnSpc>
            </a:pPr>
            <a:r>
              <a:rPr lang="ar-SA" sz="1600" b="1" dirty="0" smtClean="0"/>
              <a:t>أخي القارئ الكريم</a:t>
            </a:r>
          </a:p>
          <a:p>
            <a:pPr>
              <a:lnSpc>
                <a:spcPct val="150000"/>
              </a:lnSpc>
            </a:pPr>
            <a:r>
              <a:rPr lang="ar-SA" sz="1600" b="1" dirty="0" smtClean="0"/>
              <a:t>يسرني في هذه اللحظات أن أضع بين يديك تقريراً مبسطاً عن الزيارة الميدانية التي قمت بها يوم الثلاثاء الموافق 1436/7/2هـ  الى مكتب التربية والتعليم بحي العزيزية حيث كان في استقبالي سعادة مدير المكتب الاستاذ الكبير علي بن محمد الغامدي لإجراء مقابلة شخصية مع سعادته حول بعض النقاط المتعلقة بالجانب القيادي في العملية التربوية والتعليمية .</a:t>
            </a:r>
          </a:p>
          <a:p>
            <a:pPr>
              <a:lnSpc>
                <a:spcPct val="150000"/>
              </a:lnSpc>
            </a:pPr>
            <a:r>
              <a:rPr lang="ar-SA" sz="1600" b="1" dirty="0" smtClean="0"/>
              <a:t>حيث تركز محور حديثنا عن النقاط التالية </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البطاقة الشخصية لشخصه الكريم والمناصب القيادية التي تولاها</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ماهي الخصائص التي ينبغي توفرها بالقائد التربوي</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ماهي أفضل انواع القيادة من وجهة نظره الشخصية</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هل هنالك فرق بين القائد التربوي والمدير</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ماهي المهام الموكلة له كقائد تربوي في مكتب التربية والتعليم</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كيف يصبح القائد التربوي مجددا ومطورا في الميدان التربوي</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ماهي العقبات التي ممكن أن يواجهها القائد التربوي</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موقف حدث له لا يستطيع نسيانه</a:t>
            </a:r>
          </a:p>
          <a:p>
            <a:pPr marL="285750" indent="-285750">
              <a:lnSpc>
                <a:spcPct val="150000"/>
              </a:lnSpc>
              <a:buFont typeface="Wingdings" panose="05000000000000000000" pitchFamily="2" charset="2"/>
              <a:buChar char="v"/>
            </a:pPr>
            <a:r>
              <a:rPr lang="ar-SA" sz="1600" b="1" dirty="0" smtClean="0">
                <a:solidFill>
                  <a:schemeClr val="accent2">
                    <a:lumMod val="50000"/>
                  </a:schemeClr>
                </a:solidFill>
              </a:rPr>
              <a:t>كلمة اخيرة لكل قائد </a:t>
            </a:r>
          </a:p>
        </p:txBody>
      </p:sp>
      <p:pic>
        <p:nvPicPr>
          <p:cNvPr id="4" name="صورة 3"/>
          <p:cNvPicPr>
            <a:picLocks noChangeAspect="1"/>
          </p:cNvPicPr>
          <p:nvPr/>
        </p:nvPicPr>
        <p:blipFill>
          <a:blip r:embed="rId5">
            <a:duotone>
              <a:schemeClr val="accent2">
                <a:shade val="45000"/>
                <a:satMod val="135000"/>
              </a:schemeClr>
              <a:prstClr val="white"/>
            </a:duotone>
          </a:blip>
          <a:stretch>
            <a:fillRect/>
          </a:stretch>
        </p:blipFill>
        <p:spPr>
          <a:xfrm>
            <a:off x="407833" y="424868"/>
            <a:ext cx="6048672" cy="1344276"/>
          </a:xfrm>
          <a:prstGeom prst="rect">
            <a:avLst/>
          </a:prstGeom>
        </p:spPr>
      </p:pic>
      <p:pic>
        <p:nvPicPr>
          <p:cNvPr id="11273" name="Picture 9"/>
          <p:cNvPicPr>
            <a:picLocks noChangeAspect="1" noChangeArrowheads="1"/>
          </p:cNvPicPr>
          <p:nvPr/>
        </p:nvPicPr>
        <p:blipFill>
          <a:blip r:embed="rId6">
            <a:clrChange>
              <a:clrFrom>
                <a:srgbClr val="FFFFFF"/>
              </a:clrFrom>
              <a:clrTo>
                <a:srgbClr val="FFFFFF">
                  <a:alpha val="0"/>
                </a:srgbClr>
              </a:clrTo>
            </a:clrChange>
            <a:duotone>
              <a:prstClr val="black"/>
              <a:srgbClr val="D9C3A5">
                <a:tint val="50000"/>
                <a:satMod val="180000"/>
              </a:srgbClr>
            </a:duotone>
          </a:blip>
          <a:srcRect/>
          <a:stretch>
            <a:fillRect/>
          </a:stretch>
        </p:blipFill>
        <p:spPr bwMode="auto">
          <a:xfrm>
            <a:off x="1772816" y="1243681"/>
            <a:ext cx="3571875" cy="1050925"/>
          </a:xfrm>
          <a:prstGeom prst="rect">
            <a:avLst/>
          </a:prstGeom>
          <a:noFill/>
          <a:ln w="9525">
            <a:noFill/>
            <a:miter lim="800000"/>
            <a:headEnd/>
            <a:tailEnd/>
          </a:ln>
          <a:effectLst/>
        </p:spPr>
      </p:pic>
    </p:spTree>
    <p:extLst>
      <p:ext uri="{BB962C8B-B14F-4D97-AF65-F5344CB8AC3E}">
        <p14:creationId xmlns:p14="http://schemas.microsoft.com/office/powerpoint/2010/main" val="3549281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9" name="صورة 8"/>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مربع نص 7"/>
          <p:cNvSpPr txBox="1"/>
          <p:nvPr/>
        </p:nvSpPr>
        <p:spPr>
          <a:xfrm>
            <a:off x="713701" y="4793106"/>
            <a:ext cx="5800997" cy="4031873"/>
          </a:xfrm>
          <a:prstGeom prst="rect">
            <a:avLst/>
          </a:prstGeom>
          <a:noFill/>
        </p:spPr>
        <p:txBody>
          <a:bodyPr wrap="square" rtlCol="1">
            <a:spAutoFit/>
          </a:bodyPr>
          <a:lstStyle/>
          <a:p>
            <a:r>
              <a:rPr lang="ar-SA" sz="1600" b="1" dirty="0" smtClean="0">
                <a:solidFill>
                  <a:schemeClr val="accent2">
                    <a:lumMod val="50000"/>
                  </a:schemeClr>
                </a:solidFill>
              </a:rPr>
              <a:t>هل من الممكن أن نتعرف على بطاقتـــــــك </a:t>
            </a:r>
          </a:p>
          <a:p>
            <a:r>
              <a:rPr lang="ar-SA" sz="1600" b="1" dirty="0" smtClean="0">
                <a:solidFill>
                  <a:schemeClr val="accent2">
                    <a:lumMod val="50000"/>
                  </a:schemeClr>
                </a:solidFill>
              </a:rPr>
              <a:t>الشخصية  وسيرتك الذاتية في هذا المجــال</a:t>
            </a:r>
          </a:p>
          <a:p>
            <a:r>
              <a:rPr lang="ar-SA" sz="1600" b="1" dirty="0" smtClean="0"/>
              <a:t>اجاب قائلا أما ما يتعلق بالبطاقة الشخصية</a:t>
            </a:r>
          </a:p>
          <a:p>
            <a:r>
              <a:rPr lang="ar-SA" sz="1600" b="1" dirty="0" smtClean="0"/>
              <a:t>علي بن محمد الغامدي من مواليد منـــطقة</a:t>
            </a:r>
          </a:p>
          <a:p>
            <a:r>
              <a:rPr lang="ar-SA" sz="1600" b="1" dirty="0" smtClean="0"/>
              <a:t>الباحة عام 1387هـ اكملت كافة مراحـــلي</a:t>
            </a:r>
          </a:p>
          <a:p>
            <a:r>
              <a:rPr lang="ar-SA" sz="1600" b="1" dirty="0" smtClean="0"/>
              <a:t>التعليمية بالباحة ثم التحقت بجامعة المــلك</a:t>
            </a:r>
          </a:p>
          <a:p>
            <a:r>
              <a:rPr lang="ar-SA" sz="1600" b="1" dirty="0" smtClean="0"/>
              <a:t>سعود في كلية التربية تخصص لغة عربية</a:t>
            </a:r>
          </a:p>
          <a:p>
            <a:r>
              <a:rPr lang="ar-SA" sz="1600" b="1" dirty="0" smtClean="0"/>
              <a:t>عام 1405 هـ  ومن ثم عملت في الميدان </a:t>
            </a:r>
          </a:p>
          <a:p>
            <a:r>
              <a:rPr lang="ar-SA" sz="1600" b="1" dirty="0" smtClean="0"/>
              <a:t> كمعلم لما يقارب من الست سنوات في احد</a:t>
            </a:r>
          </a:p>
          <a:p>
            <a:r>
              <a:rPr lang="ar-SA" sz="1600" b="1" dirty="0" smtClean="0"/>
              <a:t>المدارس الثانوية بحي الملز  وبعد ذلك تدرجت في المناصب القيادية  حتــى تم تكليفي </a:t>
            </a:r>
          </a:p>
          <a:p>
            <a:r>
              <a:rPr lang="ar-SA" sz="1600" b="1" dirty="0" smtClean="0"/>
              <a:t>بإدارة هذا المكتب قبل ما يقارب الاربع سنوات  وحتى وقتنا الحاضر أمــا ما يتــــــعلق </a:t>
            </a:r>
          </a:p>
          <a:p>
            <a:r>
              <a:rPr lang="ar-SA" sz="1600" b="1" dirty="0" smtClean="0"/>
              <a:t>بالمناصب القيادية فقد بدأت عملي القيادي عام 1412 هـ كوكيل لاحد المـــــــــــدارس الثانوية ثم تكلفت بالإدارة المدرسية لمدة ست سنوات ثم بعد ذلك عملت في المــــــجال </a:t>
            </a:r>
          </a:p>
          <a:p>
            <a:r>
              <a:rPr lang="ar-SA" sz="1600" b="1" dirty="0" smtClean="0"/>
              <a:t>الاشرافي في الادارة المدرسية لما يقارب عشر سنوات ثم كلفت بمنصب مساعد رئيس قسم الادارة المدرسية لعام واحد فقط  ثم الان كما تراني مدير لهذا المكتب منذ اربـــــع سنوات .</a:t>
            </a:r>
            <a:endParaRPr lang="ar-SA" sz="1600" b="1" dirty="0"/>
          </a:p>
        </p:txBody>
      </p:sp>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7072" y="539552"/>
            <a:ext cx="2221725" cy="1666294"/>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مربع نص 4"/>
          <p:cNvSpPr txBox="1"/>
          <p:nvPr/>
        </p:nvSpPr>
        <p:spPr>
          <a:xfrm>
            <a:off x="588402" y="611560"/>
            <a:ext cx="3395481" cy="1569660"/>
          </a:xfrm>
          <a:prstGeom prst="rect">
            <a:avLst/>
          </a:prstGeom>
          <a:noFill/>
        </p:spPr>
        <p:txBody>
          <a:bodyPr wrap="none" rtlCol="1">
            <a:spAutoFit/>
          </a:bodyPr>
          <a:lstStyle/>
          <a:p>
            <a:r>
              <a:rPr lang="ar-SA" sz="1600" b="1" dirty="0" smtClean="0"/>
              <a:t>في بداية الحديث استقبلنا أنا وزميلي الاستــــــاذ</a:t>
            </a:r>
          </a:p>
          <a:p>
            <a:r>
              <a:rPr lang="ar-SA" sz="1600" b="1" dirty="0" smtClean="0"/>
              <a:t>ابراهيم عبدالله المهنا  بالحفاوة والتكريم وأخذنا</a:t>
            </a:r>
          </a:p>
          <a:p>
            <a:r>
              <a:rPr lang="ar-SA" sz="1600" b="1" dirty="0" smtClean="0"/>
              <a:t>في تناول بعض القضايا التربوية والتعليمية التي</a:t>
            </a:r>
          </a:p>
          <a:p>
            <a:r>
              <a:rPr lang="ar-SA" sz="1600" b="1" dirty="0" smtClean="0"/>
              <a:t>يعاني منها الميدان التربوي  والتي لـــــــحد الان </a:t>
            </a:r>
          </a:p>
          <a:p>
            <a:r>
              <a:rPr lang="ar-SA" sz="1600" b="1" dirty="0" smtClean="0"/>
              <a:t>مازال الوضع الحالي يعاني منها وماهي الافكــار</a:t>
            </a:r>
          </a:p>
          <a:p>
            <a:r>
              <a:rPr lang="ar-SA" sz="1600" b="1" dirty="0" smtClean="0"/>
              <a:t>المطروحة لحل الكثير من الاشكالات خلال الفترة </a:t>
            </a:r>
            <a:endParaRPr lang="ar-SA" sz="1600" b="1" dirty="0"/>
          </a:p>
        </p:txBody>
      </p:sp>
      <p:sp>
        <p:nvSpPr>
          <p:cNvPr id="6" name="مربع نص 5"/>
          <p:cNvSpPr txBox="1"/>
          <p:nvPr/>
        </p:nvSpPr>
        <p:spPr>
          <a:xfrm>
            <a:off x="579601" y="2252806"/>
            <a:ext cx="5804795" cy="2554545"/>
          </a:xfrm>
          <a:prstGeom prst="rect">
            <a:avLst/>
          </a:prstGeom>
          <a:noFill/>
        </p:spPr>
        <p:txBody>
          <a:bodyPr wrap="none" rtlCol="1">
            <a:spAutoFit/>
          </a:bodyPr>
          <a:lstStyle/>
          <a:p>
            <a:r>
              <a:rPr lang="ar-SA" sz="1600" b="1" dirty="0" smtClean="0"/>
              <a:t>القادمة ثم بعد ذلك قمــــت بإجراء المقابــــلة مع شخصه الكريم  بطرح النقاط السابقة</a:t>
            </a:r>
          </a:p>
          <a:p>
            <a:r>
              <a:rPr lang="ar-SA" sz="1600" b="1" dirty="0" smtClean="0"/>
              <a:t>والتعرف على وجــــــهة نظره حولـــــــــــها  خلال الحـــــــــــــــــــــوار التـــــــــــــالي</a:t>
            </a:r>
          </a:p>
          <a:p>
            <a:pPr marL="285750" indent="-285750">
              <a:buFontTx/>
              <a:buChar char="-"/>
            </a:pPr>
            <a:r>
              <a:rPr lang="ar-SA" sz="1600" b="1" dirty="0" smtClean="0">
                <a:solidFill>
                  <a:schemeClr val="accent2">
                    <a:lumMod val="50000"/>
                  </a:schemeClr>
                </a:solidFill>
              </a:rPr>
              <a:t>في البداية  اقدم شكري وتقديري لك يا استاذ علي على اتاحة الفرصة لطــــــــالب</a:t>
            </a:r>
          </a:p>
          <a:p>
            <a:r>
              <a:rPr lang="ar-SA" sz="1600" b="1" dirty="0">
                <a:solidFill>
                  <a:schemeClr val="accent2">
                    <a:lumMod val="50000"/>
                  </a:schemeClr>
                </a:solidFill>
              </a:rPr>
              <a:t> </a:t>
            </a:r>
            <a:r>
              <a:rPr lang="ar-SA" sz="1600" b="1" dirty="0" smtClean="0">
                <a:solidFill>
                  <a:schemeClr val="accent2">
                    <a:lumMod val="50000"/>
                  </a:schemeClr>
                </a:solidFill>
              </a:rPr>
              <a:t>    دراسات عليا مثلي ان يجري معك هذا الحديث الشيق الذي اتمنى من الله العـــــلي</a:t>
            </a:r>
          </a:p>
          <a:p>
            <a:r>
              <a:rPr lang="ar-SA" sz="1600" b="1" dirty="0">
                <a:solidFill>
                  <a:schemeClr val="accent2">
                    <a:lumMod val="50000"/>
                  </a:schemeClr>
                </a:solidFill>
              </a:rPr>
              <a:t> </a:t>
            </a:r>
            <a:r>
              <a:rPr lang="ar-SA" sz="1600" b="1" dirty="0" smtClean="0">
                <a:solidFill>
                  <a:schemeClr val="accent2">
                    <a:lumMod val="50000"/>
                  </a:schemeClr>
                </a:solidFill>
              </a:rPr>
              <a:t>   القدير أن يثمر بفوائد تعود علي وعلى كافة العاملين في الميدان التربوي بالنــــفع</a:t>
            </a:r>
          </a:p>
          <a:p>
            <a:r>
              <a:rPr lang="ar-SA" sz="1600" b="1" dirty="0">
                <a:solidFill>
                  <a:schemeClr val="accent2">
                    <a:lumMod val="50000"/>
                  </a:schemeClr>
                </a:solidFill>
              </a:rPr>
              <a:t> </a:t>
            </a:r>
            <a:r>
              <a:rPr lang="ar-SA" sz="1600" b="1" dirty="0" smtClean="0">
                <a:solidFill>
                  <a:schemeClr val="accent2">
                    <a:lumMod val="50000"/>
                  </a:schemeClr>
                </a:solidFill>
              </a:rPr>
              <a:t>   والفائدة.</a:t>
            </a:r>
          </a:p>
          <a:p>
            <a:r>
              <a:rPr lang="ar-SA" sz="1600" b="1" dirty="0" smtClean="0"/>
              <a:t>الاستاذ على رد قائلا  بل الشرف لي كقائـــــــــــد في الميدان التربوي  على  ان اتحت</a:t>
            </a:r>
          </a:p>
          <a:p>
            <a:r>
              <a:rPr lang="ar-SA" sz="1600" b="1" dirty="0" smtClean="0"/>
              <a:t>لي الفرصة على توجيه رسالة تربوية لكل الزملاء  في هذا القطاع الكبير من خـــــلال</a:t>
            </a:r>
          </a:p>
          <a:p>
            <a:r>
              <a:rPr lang="ar-SA" sz="1600" b="1" dirty="0" smtClean="0"/>
              <a:t>هذه المقايلة الشيقة  لطرح الافكار ومناقشة القضايا والاستفادة من الخبــــــــــــــــرات </a:t>
            </a:r>
          </a:p>
          <a:p>
            <a:r>
              <a:rPr lang="ar-SA" sz="1600" b="1" dirty="0" smtClean="0"/>
              <a:t>والتجارب الميدانية.</a:t>
            </a:r>
            <a:endParaRPr lang="ar-SA" sz="1600" b="1" dirty="0"/>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312" y="4716016"/>
            <a:ext cx="2824704" cy="2118528"/>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67786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9" name="صورة 8"/>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مربع نص 4"/>
          <p:cNvSpPr txBox="1"/>
          <p:nvPr/>
        </p:nvSpPr>
        <p:spPr>
          <a:xfrm>
            <a:off x="248404" y="3702630"/>
            <a:ext cx="6191118" cy="2554545"/>
          </a:xfrm>
          <a:prstGeom prst="rect">
            <a:avLst/>
          </a:prstGeom>
          <a:noFill/>
        </p:spPr>
        <p:txBody>
          <a:bodyPr wrap="none" rtlCol="1">
            <a:spAutoFit/>
          </a:bodyPr>
          <a:lstStyle/>
          <a:p>
            <a:pPr marL="285750" indent="-285750">
              <a:buFontTx/>
              <a:buChar char="-"/>
            </a:pPr>
            <a:r>
              <a:rPr lang="ar-SA" sz="1600" b="1" dirty="0" smtClean="0">
                <a:solidFill>
                  <a:srgbClr val="632523"/>
                </a:solidFill>
              </a:rPr>
              <a:t>هل ترى بان هنالك اختلاف بين القائد التربوي والمدير ؟</a:t>
            </a:r>
          </a:p>
          <a:p>
            <a:r>
              <a:rPr lang="ar-SA" sz="1600" b="1" dirty="0" smtClean="0"/>
              <a:t>نعم اعتقد ذلك فأنا أرى ان المدير هو مجرد منفذ لتعليمات الادارة العليا بينما القائد يكــون </a:t>
            </a:r>
          </a:p>
          <a:p>
            <a:r>
              <a:rPr lang="ar-SA" sz="1600" b="1" dirty="0" smtClean="0"/>
              <a:t>همه الوصول للهدف بما يراه مناسب , ايضاً القائد لديه القدرة على استثمار مـــــــــهاراته</a:t>
            </a:r>
          </a:p>
          <a:p>
            <a:r>
              <a:rPr lang="ar-SA" sz="1600" b="1" dirty="0" smtClean="0"/>
              <a:t>ومعارفه لقيادة فريقه ويؤثر فيهم ويكون قادراً على تنميتها  من النقاط البارزة ايضــــاً ان</a:t>
            </a:r>
          </a:p>
          <a:p>
            <a:r>
              <a:rPr lang="ar-SA" sz="1600" b="1" dirty="0" smtClean="0"/>
              <a:t>القائد دائما في مقدمة الفريق اثناء العمل ويشارك الافراد بعكس المدير الذي يعطي الاوامر</a:t>
            </a:r>
          </a:p>
          <a:p>
            <a:r>
              <a:rPr lang="ar-SA" sz="1600" b="1" dirty="0" smtClean="0"/>
              <a:t>منها ينسب النجاح للفريق ككل وليس له وحده  القائد ايضاً لديه القدرة على تحفيز اعضــاء </a:t>
            </a:r>
          </a:p>
          <a:p>
            <a:r>
              <a:rPr lang="ar-SA" sz="1600" b="1" dirty="0" smtClean="0"/>
              <a:t>بشكل جيد واستخراج طاقاتهم بعكس المدير الذي همه الاول والاخير انجاز الاعمــــال فقط</a:t>
            </a:r>
          </a:p>
          <a:p>
            <a:r>
              <a:rPr lang="ar-SA" sz="1600" b="1" dirty="0" smtClean="0"/>
              <a:t>القائد ايضاً باحثاً للحلول ومصلح للخل ولديه القدرة على التصرف في المواقف المختـــلفة</a:t>
            </a:r>
          </a:p>
          <a:p>
            <a:r>
              <a:rPr lang="ar-SA" sz="1600" b="1" dirty="0" smtClean="0"/>
              <a:t>بعكس المدير الذي يتبع اجراءات روتينية للتــــــــــــــــــــــــــــــعامل مــــــــــــــــع المواقف </a:t>
            </a:r>
          </a:p>
          <a:p>
            <a:r>
              <a:rPr lang="ar-SA" sz="1600" b="1" dirty="0" smtClean="0"/>
              <a:t>هذه النقاط في تصوري الشخصي اهم الفروقات  بين قائداً ناجحــــــا ومديراً روتينيــــــــــاً</a:t>
            </a:r>
            <a:endParaRPr lang="ar-SA" sz="1600" b="1" dirty="0"/>
          </a:p>
        </p:txBody>
      </p:sp>
      <p:pic>
        <p:nvPicPr>
          <p:cNvPr id="2" name="صورة 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45024" y="467544"/>
            <a:ext cx="2708920" cy="203169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3" name="مربع نص 2"/>
          <p:cNvSpPr txBox="1"/>
          <p:nvPr/>
        </p:nvSpPr>
        <p:spPr>
          <a:xfrm>
            <a:off x="341562" y="467544"/>
            <a:ext cx="3344249" cy="2339102"/>
          </a:xfrm>
          <a:prstGeom prst="rect">
            <a:avLst/>
          </a:prstGeom>
          <a:noFill/>
        </p:spPr>
        <p:txBody>
          <a:bodyPr wrap="none" rtlCol="1">
            <a:spAutoFit/>
          </a:bodyPr>
          <a:lstStyle/>
          <a:p>
            <a:r>
              <a:rPr lang="ar-SA" dirty="0"/>
              <a:t> </a:t>
            </a:r>
            <a:r>
              <a:rPr lang="ar-SA" sz="1600" b="1" dirty="0" smtClean="0">
                <a:solidFill>
                  <a:srgbClr val="632523"/>
                </a:solidFill>
              </a:rPr>
              <a:t>من وجهة نظرك الشخصة ماهي أهم الخصائص</a:t>
            </a:r>
          </a:p>
          <a:p>
            <a:r>
              <a:rPr lang="ar-SA" sz="1600" b="1" dirty="0" smtClean="0">
                <a:solidFill>
                  <a:srgbClr val="632523"/>
                </a:solidFill>
              </a:rPr>
              <a:t>التي من المفروض أن يتصف بها القائد  الناجح</a:t>
            </a:r>
          </a:p>
          <a:p>
            <a:r>
              <a:rPr lang="ar-SA" sz="1600" b="1" dirty="0" smtClean="0"/>
              <a:t>أجاب سعادته</a:t>
            </a:r>
          </a:p>
          <a:p>
            <a:r>
              <a:rPr lang="ar-SA" sz="1600" b="1" dirty="0" smtClean="0"/>
              <a:t>أنا اعتبر أن اهم عنصر في هذا الجانب أن يكون</a:t>
            </a:r>
          </a:p>
          <a:p>
            <a:r>
              <a:rPr lang="ar-SA" sz="1600" b="1" dirty="0" smtClean="0"/>
              <a:t>لدى القائد رؤية واضحة يبني على أساسها </a:t>
            </a:r>
          </a:p>
          <a:p>
            <a:r>
              <a:rPr lang="ar-SA" sz="1600" b="1" dirty="0" smtClean="0"/>
              <a:t>خططه لتحقيق أهدافه ثم يأتي بعد ذلك مجموعة </a:t>
            </a:r>
          </a:p>
          <a:p>
            <a:r>
              <a:rPr lang="ar-SA" sz="1600" b="1" dirty="0" smtClean="0"/>
              <a:t>من النقاط اختصرها بالتالي </a:t>
            </a:r>
          </a:p>
          <a:p>
            <a:r>
              <a:rPr lang="ar-SA" sz="1600" b="1" dirty="0" smtClean="0"/>
              <a:t>1- ان يكون قادراً عــــــــــــــــــلى ادارة الفريق</a:t>
            </a:r>
          </a:p>
          <a:p>
            <a:endParaRPr lang="ar-SA" sz="1600" b="1" dirty="0"/>
          </a:p>
        </p:txBody>
      </p:sp>
      <p:sp>
        <p:nvSpPr>
          <p:cNvPr id="4" name="مربع نص 3"/>
          <p:cNvSpPr txBox="1"/>
          <p:nvPr/>
        </p:nvSpPr>
        <p:spPr>
          <a:xfrm>
            <a:off x="345867" y="2654656"/>
            <a:ext cx="6120586" cy="1077218"/>
          </a:xfrm>
          <a:prstGeom prst="rect">
            <a:avLst/>
          </a:prstGeom>
          <a:noFill/>
        </p:spPr>
        <p:txBody>
          <a:bodyPr wrap="none" rtlCol="1">
            <a:spAutoFit/>
          </a:bodyPr>
          <a:lstStyle/>
          <a:p>
            <a:r>
              <a:rPr lang="ar-SA" sz="1600" b="1" dirty="0" smtClean="0"/>
              <a:t>2- ان يكون لديه معايير واضحة وعلمية قابلة للتنــفيذ   3- ان يكون لديه جانــــب معرفي </a:t>
            </a:r>
          </a:p>
          <a:p>
            <a:r>
              <a:rPr lang="ar-SA" sz="1600" b="1" dirty="0" smtClean="0"/>
              <a:t>4- أن يكون مؤثر في سلوكيات فريقه بشكل ايجابـــــي   5- قادرا على الاقنـــــــاع بمهارة</a:t>
            </a:r>
          </a:p>
          <a:p>
            <a:r>
              <a:rPr lang="ar-SA" sz="1600" b="1" dirty="0" smtClean="0"/>
              <a:t>6- قادرا على وضع الخطط المستقبلية لتحقيق الاهداف   7- ميسر لأعمال الاعضــــــــــاء</a:t>
            </a:r>
          </a:p>
          <a:p>
            <a:r>
              <a:rPr lang="ar-SA" sz="1600" b="1" dirty="0" smtClean="0"/>
              <a:t>8- لديه معلومات كافية عن كل عناصر فريقه وعن حاجاتـــــــــــــــــــــــــــهم التدريبيــــــة </a:t>
            </a:r>
            <a:endParaRPr lang="ar-SA" sz="1600" b="1" dirty="0"/>
          </a:p>
        </p:txBody>
      </p:sp>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681" y="6290630"/>
            <a:ext cx="3221522" cy="2416142"/>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8" name="مربع نص 7"/>
          <p:cNvSpPr txBox="1"/>
          <p:nvPr/>
        </p:nvSpPr>
        <p:spPr>
          <a:xfrm>
            <a:off x="3770202" y="6319793"/>
            <a:ext cx="2669320" cy="2308324"/>
          </a:xfrm>
          <a:prstGeom prst="rect">
            <a:avLst/>
          </a:prstGeom>
          <a:noFill/>
        </p:spPr>
        <p:txBody>
          <a:bodyPr wrap="none" rtlCol="1">
            <a:spAutoFit/>
          </a:bodyPr>
          <a:lstStyle/>
          <a:p>
            <a:r>
              <a:rPr lang="ar-SA" sz="1600" b="1" dirty="0" smtClean="0">
                <a:solidFill>
                  <a:schemeClr val="accent2">
                    <a:lumMod val="50000"/>
                  </a:schemeClr>
                </a:solidFill>
              </a:rPr>
              <a:t>عندما قمت بسؤاله عن المهام المكلف</a:t>
            </a:r>
          </a:p>
          <a:p>
            <a:r>
              <a:rPr lang="ar-SA" sz="1600" b="1" dirty="0" smtClean="0">
                <a:solidFill>
                  <a:schemeClr val="accent2">
                    <a:lumMod val="50000"/>
                  </a:schemeClr>
                </a:solidFill>
              </a:rPr>
              <a:t>بها أجاب بان هنالك الكثير من المهام</a:t>
            </a:r>
          </a:p>
          <a:p>
            <a:r>
              <a:rPr lang="ar-SA" sz="1600" b="1" dirty="0" smtClean="0"/>
              <a:t>بعضها يعتبر من طبيعة عمله والبعض</a:t>
            </a:r>
          </a:p>
          <a:p>
            <a:r>
              <a:rPr lang="ar-SA" sz="1600" b="1" dirty="0" smtClean="0"/>
              <a:t>الاخر يعتبره شخصياً أعباء زائدة</a:t>
            </a:r>
          </a:p>
          <a:p>
            <a:r>
              <a:rPr lang="ar-SA" sz="1600" b="1" dirty="0" smtClean="0"/>
              <a:t>تعيقه عن عمله الفعلي ولكن يرى بأن</a:t>
            </a:r>
          </a:p>
          <a:p>
            <a:r>
              <a:rPr lang="ar-SA" sz="1600" b="1" dirty="0" smtClean="0"/>
              <a:t>اهم المسؤوليات التي تدخل في صميم</a:t>
            </a:r>
          </a:p>
          <a:p>
            <a:r>
              <a:rPr lang="ar-SA" sz="1600" b="1" dirty="0" smtClean="0"/>
              <a:t>عمله هي </a:t>
            </a:r>
            <a:r>
              <a:rPr lang="ar-SA" sz="1600" b="1" dirty="0" err="1" smtClean="0"/>
              <a:t>مايلي</a:t>
            </a:r>
            <a:r>
              <a:rPr lang="ar-SA" sz="1600" b="1" dirty="0" smtClean="0"/>
              <a:t> :</a:t>
            </a:r>
          </a:p>
          <a:p>
            <a:r>
              <a:rPr lang="ar-SA" sz="1600" b="1" dirty="0" smtClean="0"/>
              <a:t>1- الاشراف على العمليات التربوية</a:t>
            </a:r>
          </a:p>
          <a:p>
            <a:r>
              <a:rPr lang="ar-SA" sz="1600" b="1" dirty="0"/>
              <a:t> </a:t>
            </a:r>
            <a:r>
              <a:rPr lang="ar-SA" sz="1600" b="1" dirty="0" smtClean="0"/>
              <a:t>   والتعليمية بشكل شامل </a:t>
            </a:r>
            <a:endParaRPr lang="ar-SA" sz="1600" b="1" dirty="0"/>
          </a:p>
        </p:txBody>
      </p:sp>
    </p:spTree>
    <p:extLst>
      <p:ext uri="{BB962C8B-B14F-4D97-AF65-F5344CB8AC3E}">
        <p14:creationId xmlns:p14="http://schemas.microsoft.com/office/powerpoint/2010/main" val="2277870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7" name="صورة 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مربع نص 3"/>
          <p:cNvSpPr txBox="1"/>
          <p:nvPr/>
        </p:nvSpPr>
        <p:spPr>
          <a:xfrm>
            <a:off x="268935" y="3941436"/>
            <a:ext cx="6160661" cy="3293209"/>
          </a:xfrm>
          <a:prstGeom prst="rect">
            <a:avLst/>
          </a:prstGeom>
          <a:noFill/>
        </p:spPr>
        <p:txBody>
          <a:bodyPr wrap="none" rtlCol="1">
            <a:spAutoFit/>
          </a:bodyPr>
          <a:lstStyle/>
          <a:p>
            <a:r>
              <a:rPr lang="ar-SA" sz="1600" b="1" dirty="0" smtClean="0">
                <a:solidFill>
                  <a:schemeClr val="accent2">
                    <a:lumMod val="50000"/>
                  </a:schemeClr>
                </a:solidFill>
              </a:rPr>
              <a:t>باعتقادك كيف يصبح القائد التربوي مجدد</a:t>
            </a:r>
          </a:p>
          <a:p>
            <a:r>
              <a:rPr lang="ar-SA" sz="1600" b="1" dirty="0" smtClean="0">
                <a:solidFill>
                  <a:schemeClr val="accent2">
                    <a:lumMod val="50000"/>
                  </a:schemeClr>
                </a:solidFill>
              </a:rPr>
              <a:t>ومطور للميدان التربــــــــــــــــــــــــــوي ؟</a:t>
            </a:r>
          </a:p>
          <a:p>
            <a:r>
              <a:rPr lang="ar-SA" sz="1600" b="1" dirty="0" smtClean="0"/>
              <a:t>اجــــــــــــــــــــــــــــــــــــــــاب سعــــــــــادته </a:t>
            </a:r>
          </a:p>
          <a:p>
            <a:r>
              <a:rPr lang="ar-SA" sz="1600" b="1" dirty="0" smtClean="0"/>
              <a:t>كما ذكرت سابقاً يجب ان يوازن القائد بيــــن </a:t>
            </a:r>
          </a:p>
          <a:p>
            <a:r>
              <a:rPr lang="ar-SA" sz="1600" b="1" dirty="0" smtClean="0"/>
              <a:t>عمله كرئيس فريق وبين علاقاته الانسانـــية</a:t>
            </a:r>
          </a:p>
          <a:p>
            <a:r>
              <a:rPr lang="ar-SA" sz="1600" b="1" dirty="0" smtClean="0"/>
              <a:t>مع زملائه  كما انه لا يمكن ان يقوم بكل شيء</a:t>
            </a:r>
          </a:p>
          <a:p>
            <a:r>
              <a:rPr lang="ar-SA" sz="1600" b="1" dirty="0" smtClean="0"/>
              <a:t>وحده  بل يشرك من حــــــــــــوله في اعماله </a:t>
            </a:r>
          </a:p>
          <a:p>
            <a:r>
              <a:rPr lang="ar-SA" sz="1600" b="1" dirty="0" smtClean="0"/>
              <a:t>وقراراته ووضـــــــــــــــــع الخطط والاهداف </a:t>
            </a:r>
          </a:p>
          <a:p>
            <a:r>
              <a:rPr lang="ar-SA" sz="1600" b="1" dirty="0" smtClean="0"/>
              <a:t> والتنــــــــــــــــبؤ بالمستقبــــــــــــــــــــــــــل</a:t>
            </a:r>
          </a:p>
          <a:p>
            <a:r>
              <a:rPr lang="ar-SA" sz="1600" b="1" dirty="0" smtClean="0"/>
              <a:t>من خــــــــــــــــــــــــلال رؤيتـــــــــــــــــــــــه ورســــــــــــــــــــالته وتوقعــــــــــــــــــات بهذه </a:t>
            </a:r>
          </a:p>
          <a:p>
            <a:r>
              <a:rPr lang="ar-SA" sz="1600" b="1" dirty="0" smtClean="0"/>
              <a:t>النقاط الاساسية يستطيع ان يلبي حاجات الميدان التربوي وان يتعامل مع كافة الظروف التي</a:t>
            </a:r>
          </a:p>
          <a:p>
            <a:r>
              <a:rPr lang="ar-SA" sz="1600" b="1" dirty="0" smtClean="0"/>
              <a:t>من الممكن ان تحدث في أي لحظة فالقائد دائماً يبحث عن الحلول المناسبة وليس مجــــــــرد</a:t>
            </a:r>
          </a:p>
          <a:p>
            <a:r>
              <a:rPr lang="ar-SA" sz="1600" b="1" dirty="0" smtClean="0"/>
              <a:t>منفذ لما وضع من حلول قد تكون غير مناسبة في بعض المواقـــــــــــــــــــــــــــــف المختلفة</a:t>
            </a:r>
            <a:endParaRPr lang="ar-SA" sz="1600" b="1" dirty="0"/>
          </a:p>
        </p:txBody>
      </p:sp>
      <p:sp>
        <p:nvSpPr>
          <p:cNvPr id="2" name="مربع نص 1"/>
          <p:cNvSpPr txBox="1"/>
          <p:nvPr/>
        </p:nvSpPr>
        <p:spPr>
          <a:xfrm>
            <a:off x="298363" y="395536"/>
            <a:ext cx="6261651" cy="3293209"/>
          </a:xfrm>
          <a:prstGeom prst="rect">
            <a:avLst/>
          </a:prstGeom>
          <a:noFill/>
        </p:spPr>
        <p:txBody>
          <a:bodyPr wrap="none" rtlCol="1">
            <a:spAutoFit/>
          </a:bodyPr>
          <a:lstStyle/>
          <a:p>
            <a:r>
              <a:rPr lang="ar-SA" sz="1600" b="1" dirty="0" smtClean="0"/>
              <a:t>2- متابعة وعلاج  المشكلات التعليمية في الميدان التربوي بشكـــــــــــل مستــــــــــمر</a:t>
            </a:r>
          </a:p>
          <a:p>
            <a:r>
              <a:rPr lang="ar-SA" sz="1600" b="1" dirty="0" smtClean="0"/>
              <a:t>3- تدريب المشرفين على الاساليب </a:t>
            </a:r>
            <a:r>
              <a:rPr lang="ar-SA" sz="1600" b="1" dirty="0" err="1" smtClean="0"/>
              <a:t>الاشرافية</a:t>
            </a:r>
            <a:r>
              <a:rPr lang="ar-SA" sz="1600" b="1" dirty="0" smtClean="0"/>
              <a:t> الحديثة وخاصة مؤشر الاداء الاشرافي</a:t>
            </a:r>
          </a:p>
          <a:p>
            <a:r>
              <a:rPr lang="ar-SA" sz="1600" b="1" dirty="0" smtClean="0"/>
              <a:t>4- ممارسات ادارية اخرى كدراسة البيانات الاحصائية ووضع الاحصائيــــات وغيره</a:t>
            </a:r>
          </a:p>
          <a:p>
            <a:r>
              <a:rPr lang="ar-SA" sz="1600" b="1" dirty="0" smtClean="0"/>
              <a:t>5- اعمـــــــــــــــــــــــــــــال الانشطـــــــــــة </a:t>
            </a:r>
            <a:r>
              <a:rPr lang="ar-SA" sz="1600" b="1" dirty="0" err="1" smtClean="0"/>
              <a:t>الإشرافية</a:t>
            </a:r>
            <a:r>
              <a:rPr lang="ar-SA" sz="1600" b="1" dirty="0" smtClean="0"/>
              <a:t>  والطلابية وتحديثـــــــها دائماً</a:t>
            </a:r>
          </a:p>
          <a:p>
            <a:r>
              <a:rPr lang="ar-SA" sz="1600" b="1" dirty="0" smtClean="0"/>
              <a:t>6- متابـــــــــــــــــــــــــــعة كل جديـــــــــــــد وتطبيقه في الميدان التعليمي والاشرافي</a:t>
            </a:r>
          </a:p>
          <a:p>
            <a:r>
              <a:rPr lang="ar-SA" sz="1600" b="1" dirty="0" smtClean="0"/>
              <a:t>7- التعامل مع التغذية الراجعة من الميدان التربوي والتعليمي ورفع التوصيات للجهات العليا</a:t>
            </a:r>
          </a:p>
          <a:p>
            <a:r>
              <a:rPr lang="ar-SA" sz="1600" b="1" dirty="0" smtClean="0"/>
              <a:t>8- تنظيم الية حركة نقل المعلــــــــــــــمين داخلــــــــــــــــياً وخارجياً وما يتبعها من اجراءات</a:t>
            </a:r>
          </a:p>
          <a:p>
            <a:r>
              <a:rPr lang="ar-SA" sz="1600" b="1" dirty="0" smtClean="0"/>
              <a:t>9- تدريـــــــــــــــــــــــــــــــــــب المعلـــــــــــــــــــــــــــــــــمين الجــــــــــــدد والاشراف عليهم</a:t>
            </a:r>
          </a:p>
          <a:p>
            <a:r>
              <a:rPr lang="ar-SA" sz="1600" b="1" dirty="0" smtClean="0"/>
              <a:t>10- خلال هذه العام لدينا ما يسمى بمنظومة الاشراف  التربوي للمشـــــــــــــرفين التربويين </a:t>
            </a:r>
          </a:p>
          <a:p>
            <a:r>
              <a:rPr lang="ar-SA" sz="1600" b="1" dirty="0"/>
              <a:t> </a:t>
            </a:r>
            <a:r>
              <a:rPr lang="ar-SA" sz="1600" b="1" dirty="0" smtClean="0"/>
              <a:t>   وللمدارس والتعامـــــــــــــــــــــــــــــــــــــــــل معهـــــــــــــــــــا بشكــــــل الكتروني  حديث </a:t>
            </a:r>
          </a:p>
          <a:p>
            <a:r>
              <a:rPr lang="ar-SA" sz="1600" b="1" dirty="0" smtClean="0"/>
              <a:t>هذه هي المهام الموكلة لنا في هذه المكتب ولو تلاحظ ان عملنا ليس مقتصرا على الجانـــــب</a:t>
            </a:r>
          </a:p>
          <a:p>
            <a:r>
              <a:rPr lang="ar-SA" sz="1600" b="1" dirty="0" smtClean="0"/>
              <a:t>الاشرافي فقط بل تعدى ذلك الى عدة جوانب اخرى وهذا يشكل عباءً اضافيا يحــــــــــول دون </a:t>
            </a:r>
          </a:p>
          <a:p>
            <a:r>
              <a:rPr lang="ar-SA" sz="1600" b="1" dirty="0" smtClean="0"/>
              <a:t>تحقيق الاهداف </a:t>
            </a:r>
            <a:r>
              <a:rPr lang="ar-SA" sz="1600" b="1" dirty="0" err="1" smtClean="0"/>
              <a:t>الاشـــــــــــــــــــــــــــــــرافية</a:t>
            </a:r>
            <a:r>
              <a:rPr lang="ar-SA" sz="1600" b="1" dirty="0" smtClean="0"/>
              <a:t> بالشكـــــــــــــــــــــــــــــــــــل المطلـــــــــــــــوب</a:t>
            </a:r>
            <a:endParaRPr lang="ar-SA" sz="1600" b="1" dirty="0"/>
          </a:p>
        </p:txBody>
      </p:sp>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420" y="3914502"/>
            <a:ext cx="2845564" cy="2214246"/>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5" name="مربع نص 4"/>
          <p:cNvSpPr txBox="1"/>
          <p:nvPr/>
        </p:nvSpPr>
        <p:spPr>
          <a:xfrm>
            <a:off x="494836" y="7261579"/>
            <a:ext cx="5963556" cy="1323439"/>
          </a:xfrm>
          <a:prstGeom prst="rect">
            <a:avLst/>
          </a:prstGeom>
          <a:noFill/>
        </p:spPr>
        <p:txBody>
          <a:bodyPr wrap="none" rtlCol="1">
            <a:spAutoFit/>
          </a:bodyPr>
          <a:lstStyle/>
          <a:p>
            <a:pPr marL="285750" indent="-285750">
              <a:buFontTx/>
              <a:buChar char="-"/>
            </a:pPr>
            <a:r>
              <a:rPr lang="ar-SA" sz="1600" b="1" dirty="0" smtClean="0">
                <a:solidFill>
                  <a:schemeClr val="accent2">
                    <a:lumMod val="50000"/>
                  </a:schemeClr>
                </a:solidFill>
              </a:rPr>
              <a:t>ماهي افضل انماط القيادة باعتقادك الشخصي</a:t>
            </a:r>
          </a:p>
          <a:p>
            <a:r>
              <a:rPr lang="ar-SA" sz="1600" b="1" dirty="0" smtClean="0"/>
              <a:t>انا اعتقد بان افضل الانماط القيادية التي يكون لها الاثر الايجابي بشكل كبير هو النمــــط </a:t>
            </a:r>
          </a:p>
          <a:p>
            <a:r>
              <a:rPr lang="ar-SA" sz="1600" b="1" dirty="0" smtClean="0"/>
              <a:t>التشاوري ( الديموقراطي ) فانا قد جربت عدة انماط لكن وبكل صدق اقول لك وللعـــــامة </a:t>
            </a:r>
          </a:p>
          <a:p>
            <a:r>
              <a:rPr lang="ar-SA" sz="1600" b="1" dirty="0" smtClean="0"/>
              <a:t>عندما تعامل الانسان على انه انسان له حقوق كما عليه واجبات فحتما سوف تجد القيادة</a:t>
            </a:r>
          </a:p>
          <a:p>
            <a:r>
              <a:rPr lang="ar-SA" sz="1600" b="1" dirty="0" smtClean="0"/>
              <a:t>متعة وليست مهمة فعند رضى الجميع ينتج الابداع والانجاز بشـــــــــــــــــــــــــــــكل كبير</a:t>
            </a:r>
            <a:endParaRPr lang="ar-SA" sz="1600" b="1" dirty="0"/>
          </a:p>
        </p:txBody>
      </p:sp>
    </p:spTree>
    <p:extLst>
      <p:ext uri="{BB962C8B-B14F-4D97-AF65-F5344CB8AC3E}">
        <p14:creationId xmlns:p14="http://schemas.microsoft.com/office/powerpoint/2010/main" val="588171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11" name="صورة 1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024" y="467544"/>
            <a:ext cx="2708920" cy="203169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6" name="مربع نص 5"/>
          <p:cNvSpPr txBox="1"/>
          <p:nvPr/>
        </p:nvSpPr>
        <p:spPr>
          <a:xfrm>
            <a:off x="310457" y="467544"/>
            <a:ext cx="3334567" cy="2062103"/>
          </a:xfrm>
          <a:prstGeom prst="rect">
            <a:avLst/>
          </a:prstGeom>
          <a:noFill/>
        </p:spPr>
        <p:txBody>
          <a:bodyPr wrap="none" rtlCol="1">
            <a:spAutoFit/>
          </a:bodyPr>
          <a:lstStyle/>
          <a:p>
            <a:r>
              <a:rPr lang="ar-SA" sz="1600" b="1" dirty="0" smtClean="0">
                <a:solidFill>
                  <a:schemeClr val="accent2">
                    <a:lumMod val="50000"/>
                  </a:schemeClr>
                </a:solidFill>
              </a:rPr>
              <a:t>اهم العقبات التي من الممكن ان يواجهها القائد</a:t>
            </a:r>
          </a:p>
          <a:p>
            <a:r>
              <a:rPr lang="ar-SA" sz="1600" b="1" dirty="0" smtClean="0"/>
              <a:t>اجاب عن هذه النقطة  بقوله اعرف بان اهـــــم</a:t>
            </a:r>
          </a:p>
          <a:p>
            <a:r>
              <a:rPr lang="ar-SA" sz="1600" b="1" dirty="0" smtClean="0"/>
              <a:t>عقبة ممكن ان تقف حائلا امام أي قائد بالعــالم</a:t>
            </a:r>
          </a:p>
          <a:p>
            <a:r>
              <a:rPr lang="ar-SA" sz="1600" b="1" dirty="0" smtClean="0"/>
              <a:t>هي عدم وضوح الرؤية التي يبني عليـــــــــــها </a:t>
            </a:r>
          </a:p>
          <a:p>
            <a:r>
              <a:rPr lang="ar-SA" sz="1600" b="1" dirty="0" smtClean="0"/>
              <a:t>خططه واهدافه هذه بالنسبة لي تعتبر اهم عائق</a:t>
            </a:r>
          </a:p>
          <a:p>
            <a:r>
              <a:rPr lang="ar-SA" sz="1600" b="1" dirty="0" smtClean="0"/>
              <a:t>اما ما يتعلق بالعقبات الاخرى الاقل اهمية فــانا</a:t>
            </a:r>
          </a:p>
          <a:p>
            <a:r>
              <a:rPr lang="ar-SA" sz="1600" b="1" dirty="0" smtClean="0"/>
              <a:t>أرى ان تشتت المهام يعتبر عقبه في طريـق أي</a:t>
            </a:r>
          </a:p>
          <a:p>
            <a:r>
              <a:rPr lang="ar-SA" sz="1600" b="1" dirty="0" smtClean="0"/>
              <a:t>عمل  وهذا ما نعانيه صراحة حيث اصبح ينـظر </a:t>
            </a:r>
            <a:endParaRPr lang="ar-SA" sz="1600" b="1" dirty="0"/>
          </a:p>
        </p:txBody>
      </p:sp>
      <p:sp>
        <p:nvSpPr>
          <p:cNvPr id="7" name="مربع نص 6"/>
          <p:cNvSpPr txBox="1"/>
          <p:nvPr/>
        </p:nvSpPr>
        <p:spPr>
          <a:xfrm>
            <a:off x="120911" y="2639267"/>
            <a:ext cx="6292107" cy="3539430"/>
          </a:xfrm>
          <a:prstGeom prst="rect">
            <a:avLst/>
          </a:prstGeom>
          <a:noFill/>
        </p:spPr>
        <p:txBody>
          <a:bodyPr wrap="none" rtlCol="1">
            <a:spAutoFit/>
          </a:bodyPr>
          <a:lstStyle/>
          <a:p>
            <a:r>
              <a:rPr lang="ar-SA" sz="1600" b="1" dirty="0" smtClean="0"/>
              <a:t>للمكتب على انه ادارة تربية وتعليم مصغرة واصبح دور المكتب أشمل من عملية الاشــراف</a:t>
            </a:r>
          </a:p>
          <a:p>
            <a:r>
              <a:rPr lang="ar-SA" sz="1600" b="1" dirty="0" smtClean="0"/>
              <a:t>فقط كما كان سابقاً كما ان ضعف الامكانات والكوادر البشرية المدربة على الطرق الحـــديثة</a:t>
            </a:r>
          </a:p>
          <a:p>
            <a:r>
              <a:rPr lang="ar-SA" sz="1600" b="1" dirty="0" smtClean="0"/>
              <a:t>للعمل الاشرافي يمثل ايضاً عائقا , ايضاً محدودية الصلاحيات المسموح لها لمــــــــــــــدراء</a:t>
            </a:r>
          </a:p>
          <a:p>
            <a:r>
              <a:rPr lang="ar-SA" sz="1600" b="1" dirty="0" smtClean="0"/>
              <a:t>المكاتب اخر الكثير من الاعمال والمعاملات واكتوى بنارها الميدان التربوي وخاصــــــــــــة </a:t>
            </a:r>
          </a:p>
          <a:p>
            <a:r>
              <a:rPr lang="ar-SA" sz="1600" b="1" dirty="0" smtClean="0"/>
              <a:t>المدارس , ايضا كثرة المدارس التي يشرف عليها المكتب جعل من الصعوبة تلـــــــــــــــبية</a:t>
            </a:r>
          </a:p>
          <a:p>
            <a:r>
              <a:rPr lang="ar-SA" sz="1600" b="1" dirty="0" smtClean="0"/>
              <a:t> احتياجاتها بالشكل المطلوب وفي الوقت المناسب ولو جئنا وتحدثنا عن هذه النقطة  فمكتب</a:t>
            </a:r>
          </a:p>
          <a:p>
            <a:r>
              <a:rPr lang="ar-SA" sz="1600" b="1" dirty="0" smtClean="0"/>
              <a:t>حي العزيزية مسؤول عن ما يقارب من 116 مدرسة في شتى المراحل بكادر تعليمي يقـــدر </a:t>
            </a:r>
          </a:p>
          <a:p>
            <a:r>
              <a:rPr lang="ar-SA" sz="1600" b="1" dirty="0" smtClean="0"/>
              <a:t>بـ 3284 معلم وبطاقة استيعابية من ابنائنا الطلاب تقدر بـ 48000 طالب في كافة المراحل</a:t>
            </a:r>
          </a:p>
          <a:p>
            <a:r>
              <a:rPr lang="ar-SA" sz="1600" b="1" dirty="0" smtClean="0"/>
              <a:t>التعليمية فالصلاحيات الممنوحة لا توازي الكثافة البشرية بالمدارس وما تحتـــــــــــــاجه من </a:t>
            </a:r>
          </a:p>
          <a:p>
            <a:r>
              <a:rPr lang="ar-SA" sz="1600" b="1" dirty="0" smtClean="0"/>
              <a:t>تسهيلات , ايضاً من العقبات التي نعاني منها مسايرة السياسة التعليمية التي تتميز بالتـــغير</a:t>
            </a:r>
          </a:p>
          <a:p>
            <a:r>
              <a:rPr lang="ar-SA" sz="1600" b="1" dirty="0" smtClean="0"/>
              <a:t>والتجديد نتيجة لتغير القيادات التعليمية على مستوى الوزارة بشكل مستمر , من العقبـــــات </a:t>
            </a:r>
          </a:p>
          <a:p>
            <a:r>
              <a:rPr lang="ar-SA" sz="1600" b="1" dirty="0" smtClean="0"/>
              <a:t>ايضاً عدم وجود تخطيط شامل وواضح لتنفيذ البرامج المطروحة والتي من الممكن أن نعتمد</a:t>
            </a:r>
          </a:p>
          <a:p>
            <a:r>
              <a:rPr lang="ar-SA" sz="1600" b="1" dirty="0" smtClean="0"/>
              <a:t>عليه عند وضع الخطط الاستراتيجية المتعلقة بدور المكتـــــــــــب التربـــــــــوي والتعليمي .</a:t>
            </a:r>
          </a:p>
          <a:p>
            <a:r>
              <a:rPr lang="ar-SA" sz="1600" b="1" dirty="0" smtClean="0"/>
              <a:t>هذه بتصوري اهم العقبات التي نعاني منها صراحة بشكل مستمر </a:t>
            </a:r>
            <a:endParaRPr lang="ar-SA" sz="1600" b="1" dirty="0"/>
          </a:p>
        </p:txBody>
      </p:sp>
      <p:pic>
        <p:nvPicPr>
          <p:cNvPr id="9" name="صورة 8"/>
          <p:cNvPicPr>
            <a:picLocks noChangeAspect="1"/>
          </p:cNvPicPr>
          <p:nvPr/>
        </p:nvPicPr>
        <p:blipFill>
          <a:blip r:embed="rId5"/>
          <a:stretch>
            <a:fillRect/>
          </a:stretch>
        </p:blipFill>
        <p:spPr>
          <a:xfrm>
            <a:off x="476672" y="6150994"/>
            <a:ext cx="2676525" cy="2524125"/>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10" name="صورة 9"/>
          <p:cNvPicPr>
            <a:picLocks noChangeAspect="1"/>
          </p:cNvPicPr>
          <p:nvPr/>
        </p:nvPicPr>
        <p:blipFill>
          <a:blip r:embed="rId6"/>
          <a:stretch>
            <a:fillRect/>
          </a:stretch>
        </p:blipFill>
        <p:spPr>
          <a:xfrm>
            <a:off x="620688" y="6328406"/>
            <a:ext cx="2513699" cy="494928"/>
          </a:xfrm>
          <a:prstGeom prst="rect">
            <a:avLst/>
          </a:prstGeom>
        </p:spPr>
      </p:pic>
      <p:pic>
        <p:nvPicPr>
          <p:cNvPr id="1026" name="Picture 2" descr="http://s.alriyadh.com/2012/01/10/img/004342277466.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7018" y="6178697"/>
            <a:ext cx="2839443" cy="1330662"/>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مربع نص 7"/>
          <p:cNvSpPr txBox="1"/>
          <p:nvPr/>
        </p:nvSpPr>
        <p:spPr>
          <a:xfrm>
            <a:off x="3461115" y="7608927"/>
            <a:ext cx="2909772" cy="646331"/>
          </a:xfrm>
          <a:prstGeom prst="rect">
            <a:avLst/>
          </a:prstGeom>
        </p:spPr>
        <p:style>
          <a:lnRef idx="2">
            <a:schemeClr val="accent2"/>
          </a:lnRef>
          <a:fillRef idx="1">
            <a:schemeClr val="lt1"/>
          </a:fillRef>
          <a:effectRef idx="0">
            <a:schemeClr val="accent2"/>
          </a:effectRef>
          <a:fontRef idx="minor">
            <a:schemeClr val="dk1"/>
          </a:fontRef>
        </p:style>
        <p:txBody>
          <a:bodyPr wrap="none" rtlCol="1">
            <a:spAutoFit/>
          </a:bodyPr>
          <a:lstStyle/>
          <a:p>
            <a:pPr algn="ctr"/>
            <a:r>
              <a:rPr lang="ar-SA" b="1" dirty="0" smtClean="0"/>
              <a:t>الطاقم الاداري بمكتب التربية والتعليم</a:t>
            </a:r>
          </a:p>
          <a:p>
            <a:pPr algn="ctr"/>
            <a:r>
              <a:rPr lang="ar-SA" b="1" dirty="0" smtClean="0"/>
              <a:t>بحي العزيزية</a:t>
            </a:r>
            <a:endParaRPr lang="ar-SA" b="1" dirty="0"/>
          </a:p>
        </p:txBody>
      </p:sp>
    </p:spTree>
    <p:extLst>
      <p:ext uri="{BB962C8B-B14F-4D97-AF65-F5344CB8AC3E}">
        <p14:creationId xmlns:p14="http://schemas.microsoft.com/office/powerpoint/2010/main" val="3342510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7" name="صورة 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مربع نص 1"/>
          <p:cNvSpPr txBox="1"/>
          <p:nvPr/>
        </p:nvSpPr>
        <p:spPr>
          <a:xfrm>
            <a:off x="265590" y="468095"/>
            <a:ext cx="6195928" cy="4770537"/>
          </a:xfrm>
          <a:prstGeom prst="rect">
            <a:avLst/>
          </a:prstGeom>
          <a:noFill/>
        </p:spPr>
        <p:txBody>
          <a:bodyPr wrap="none" rtlCol="1">
            <a:spAutoFit/>
          </a:bodyPr>
          <a:lstStyle/>
          <a:p>
            <a:r>
              <a:rPr lang="ar-SA" sz="1600" b="1" dirty="0" smtClean="0">
                <a:solidFill>
                  <a:schemeClr val="accent2">
                    <a:lumMod val="50000"/>
                  </a:schemeClr>
                </a:solidFill>
              </a:rPr>
              <a:t>موقف حــــــــــــــــدث لك لا تنســـــــــاه</a:t>
            </a:r>
          </a:p>
          <a:p>
            <a:r>
              <a:rPr lang="ar-SA" sz="1600" b="1" dirty="0" smtClean="0"/>
              <a:t>اجاب أبو محمد بقوله أنا دائماً مع مدير</a:t>
            </a:r>
          </a:p>
          <a:p>
            <a:r>
              <a:rPr lang="ar-SA" sz="1600" b="1" dirty="0" smtClean="0"/>
              <a:t>المدرسة في ما يتخذه من قرارات ولكن</a:t>
            </a:r>
          </a:p>
          <a:p>
            <a:r>
              <a:rPr lang="ar-SA" sz="1600" b="1" dirty="0" smtClean="0"/>
              <a:t>في بعض المواقف احاول دائماً ان اقنعه</a:t>
            </a:r>
          </a:p>
          <a:p>
            <a:r>
              <a:rPr lang="ar-SA" sz="1600" b="1" dirty="0" smtClean="0"/>
              <a:t>بالتريث وعدم الاستعجال في اتـــخاذ أي </a:t>
            </a:r>
          </a:p>
          <a:p>
            <a:r>
              <a:rPr lang="ar-SA" sz="1600" b="1" dirty="0" smtClean="0"/>
              <a:t>قرار وخاصة في ما يتعلق بســـــلوكيات </a:t>
            </a:r>
          </a:p>
          <a:p>
            <a:r>
              <a:rPr lang="ar-SA" sz="1600" b="1" dirty="0" smtClean="0"/>
              <a:t>الطلاب وسبب تركيزي على هذه النقطة بالذات هو أنني عندما كلفت بإدارة احد المـــــدارس</a:t>
            </a:r>
          </a:p>
          <a:p>
            <a:r>
              <a:rPr lang="ar-SA" sz="1600" b="1" dirty="0" smtClean="0"/>
              <a:t>الثانوية كما ذكرت سابقا في حي الملز اتخذت قراراً في حق طالب  اقدم على عمل  ســلوكي</a:t>
            </a:r>
          </a:p>
          <a:p>
            <a:r>
              <a:rPr lang="ar-SA" sz="1600" b="1" dirty="0" smtClean="0"/>
              <a:t>كبير بصراحة واحسست بان الطاقم الاداري والتعليمي في المدرسة بدأ يضغط على من أجـل</a:t>
            </a:r>
          </a:p>
          <a:p>
            <a:r>
              <a:rPr lang="ar-SA" sz="1600" b="1" dirty="0" smtClean="0"/>
              <a:t>نقل الطالب أو فصلة فانجررت وراء مطالبهم وقمت بفصل هذا الطالب من المدرسة وكنــــت</a:t>
            </a:r>
          </a:p>
          <a:p>
            <a:r>
              <a:rPr lang="ar-SA" sz="1600" b="1" dirty="0" smtClean="0"/>
              <a:t>اعتقد بان هذا الطالب سوف يشق طريقة في حياته بشكل جيد ولكن وبعد عدة سنوات مــــن</a:t>
            </a:r>
          </a:p>
          <a:p>
            <a:r>
              <a:rPr lang="ar-SA" sz="1600" b="1" dirty="0" smtClean="0"/>
              <a:t>هذه الحادثة وجدته في احد الشركات يعمل براتب زهيد جدا ولديه مسؤوليات كبيرة وحــالته</a:t>
            </a:r>
          </a:p>
          <a:p>
            <a:r>
              <a:rPr lang="ar-SA" sz="1600" b="1" dirty="0" smtClean="0"/>
              <a:t>رثة فندمت على فعلتي تلك اشد الندم وعجزت ان أنساها فلو اني تريثت قليلاً لربما كــــــــان</a:t>
            </a:r>
          </a:p>
          <a:p>
            <a:r>
              <a:rPr lang="ar-SA" sz="1600" b="1" dirty="0" smtClean="0"/>
              <a:t>وضعه أفضل من تلك المقابلة التي لقيته فيها حيث انه من الممكن لو صبرت وعالــــــــــجت </a:t>
            </a:r>
          </a:p>
          <a:p>
            <a:r>
              <a:rPr lang="ar-SA" sz="1600" b="1" dirty="0" smtClean="0"/>
              <a:t>الموقف بشكل تربوي افضل </a:t>
            </a:r>
            <a:r>
              <a:rPr lang="ar-SA" sz="1600" b="1" dirty="0"/>
              <a:t>ل</a:t>
            </a:r>
            <a:r>
              <a:rPr lang="ar-SA" sz="1600" b="1" dirty="0" smtClean="0"/>
              <a:t>جعله ذلك يكمل تعليمه ويلقى وظيفة افضل من تلك الوظــــــيفة</a:t>
            </a:r>
          </a:p>
          <a:p>
            <a:r>
              <a:rPr lang="ar-SA" sz="1600" b="1" dirty="0" smtClean="0"/>
              <a:t>التي يعمل بها ومن بعدها اخذت عهداً على نفسي  ان لا استعجل في امر حتى احكم عقــــلي </a:t>
            </a:r>
          </a:p>
          <a:p>
            <a:r>
              <a:rPr lang="ar-SA" sz="1600" b="1" dirty="0" smtClean="0"/>
              <a:t>فيه ولا اخفيك فكثير من القضايا تردنا في هذا المكتب ولكني دائماً احرص على مــــــــــدراء </a:t>
            </a:r>
          </a:p>
          <a:p>
            <a:r>
              <a:rPr lang="ar-SA" sz="1600" b="1" dirty="0" smtClean="0"/>
              <a:t>المدارس</a:t>
            </a:r>
            <a:r>
              <a:rPr lang="ar-SA" sz="1600" b="1" dirty="0"/>
              <a:t> </a:t>
            </a:r>
            <a:r>
              <a:rPr lang="ar-SA" sz="1600" b="1" dirty="0" smtClean="0"/>
              <a:t>بان لا يستعجلوا في اتخاذ أي قرار تلبية لمطالب أي احد من زملائهم واسرد لـــهم</a:t>
            </a:r>
          </a:p>
          <a:p>
            <a:r>
              <a:rPr lang="ar-SA" sz="1600" b="1" dirty="0" smtClean="0"/>
              <a:t> قصتي مع ذلك الطالب لعلهم يتعظون .</a:t>
            </a:r>
          </a:p>
        </p:txBody>
      </p:sp>
      <p:pic>
        <p:nvPicPr>
          <p:cNvPr id="3" name="Picture 3"/>
          <p:cNvPicPr>
            <a:picLocks noChangeAspect="1" noChangeArrowheads="1"/>
          </p:cNvPicPr>
          <p:nvPr/>
        </p:nvPicPr>
        <p:blipFill>
          <a:blip r:embed="rId4" cstate="print"/>
          <a:srcRect/>
          <a:stretch>
            <a:fillRect/>
          </a:stretch>
        </p:blipFill>
        <p:spPr bwMode="auto">
          <a:xfrm>
            <a:off x="476672" y="467544"/>
            <a:ext cx="3104161" cy="1407196"/>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pic>
        <p:nvPicPr>
          <p:cNvPr id="5" name="Picture 2"/>
          <p:cNvPicPr>
            <a:picLocks noChangeAspect="1" noChangeArrowheads="1"/>
          </p:cNvPicPr>
          <p:nvPr/>
        </p:nvPicPr>
        <p:blipFill>
          <a:blip r:embed="rId5"/>
          <a:srcRect/>
          <a:stretch>
            <a:fillRect/>
          </a:stretch>
        </p:blipFill>
        <p:spPr bwMode="auto">
          <a:xfrm>
            <a:off x="511295" y="5436096"/>
            <a:ext cx="1944216" cy="2736304"/>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4" name="مربع نص 3"/>
          <p:cNvSpPr txBox="1"/>
          <p:nvPr/>
        </p:nvSpPr>
        <p:spPr>
          <a:xfrm>
            <a:off x="2421457" y="5264121"/>
            <a:ext cx="3996607" cy="3046988"/>
          </a:xfrm>
          <a:prstGeom prst="rect">
            <a:avLst/>
          </a:prstGeom>
          <a:noFill/>
        </p:spPr>
        <p:txBody>
          <a:bodyPr wrap="none" rtlCol="1">
            <a:spAutoFit/>
          </a:bodyPr>
          <a:lstStyle/>
          <a:p>
            <a:r>
              <a:rPr lang="ar-SA" sz="1600" b="1" dirty="0" smtClean="0">
                <a:solidFill>
                  <a:schemeClr val="accent2">
                    <a:lumMod val="50000"/>
                  </a:schemeClr>
                </a:solidFill>
              </a:rPr>
              <a:t>كلمة اخيرة تختم بها هذا اللقــــــــــــــــــــــــــــــــــــــــــــاء</a:t>
            </a:r>
          </a:p>
          <a:p>
            <a:r>
              <a:rPr lang="ar-SA" sz="1600" b="1" dirty="0" smtClean="0"/>
              <a:t>أقول لكل قائد في أي مجال كان أربط رؤيتك دائماً برؤيـــة</a:t>
            </a:r>
          </a:p>
          <a:p>
            <a:r>
              <a:rPr lang="ar-SA" sz="1600" b="1" dirty="0" smtClean="0"/>
              <a:t>مؤسستك وضعها برسالتك التي تبني بها خططك وتحقــــق</a:t>
            </a:r>
          </a:p>
          <a:p>
            <a:r>
              <a:rPr lang="ar-SA" sz="1600" b="1" dirty="0" smtClean="0"/>
              <a:t>بها اهدافك كما يسعدني في هذه اللحظة ان اوجه نصيـــحة</a:t>
            </a:r>
          </a:p>
          <a:p>
            <a:r>
              <a:rPr lang="ar-SA" sz="1600" b="1" dirty="0" smtClean="0"/>
              <a:t>لكافة اخواني وزملائي في هذا الميدان اسطرها بقـــــــولي</a:t>
            </a:r>
          </a:p>
          <a:p>
            <a:r>
              <a:rPr lang="ar-SA" sz="1600" b="1" dirty="0" smtClean="0"/>
              <a:t> ثقوا دائما بنفوسكم واسعوا الى تطوير مهاراتكم  وتنــمية </a:t>
            </a:r>
          </a:p>
          <a:p>
            <a:r>
              <a:rPr lang="ar-SA" sz="1600" b="1" dirty="0" smtClean="0"/>
              <a:t>خبراتكم  ولمن أنا مسؤول عنهم ثقوا تمام الثقة اننـــــــــي </a:t>
            </a:r>
          </a:p>
          <a:p>
            <a:r>
              <a:rPr lang="ar-SA" sz="1600" b="1" dirty="0" smtClean="0"/>
              <a:t>معكم قلباً وقالباً ولن اتوانى عن كل ما يحقق طموحـــــاتكم</a:t>
            </a:r>
          </a:p>
          <a:p>
            <a:r>
              <a:rPr lang="ar-SA" sz="1600" b="1" dirty="0" smtClean="0"/>
              <a:t>وتطلعاتكم فانتم مني وانا منكم يداً واحدة وفريق واحــــــــد</a:t>
            </a:r>
          </a:p>
          <a:p>
            <a:r>
              <a:rPr lang="ar-SA" sz="1600" b="1" dirty="0" smtClean="0"/>
              <a:t>وفي الختام أشكرك  أخي حسن على اتاحة هذه الفرصــــــة</a:t>
            </a:r>
          </a:p>
          <a:p>
            <a:r>
              <a:rPr lang="ar-SA" sz="1600" b="1" dirty="0" smtClean="0"/>
              <a:t>لشخص بسيط مثلي ليدلي بدلوه ويبدي رأيه حول قضــــايا</a:t>
            </a:r>
          </a:p>
          <a:p>
            <a:r>
              <a:rPr lang="ar-SA" sz="1600" b="1" dirty="0" smtClean="0"/>
              <a:t>هذا العصر واهم مشكلاته . وفقكم الله لكل خير وبارك فيكم</a:t>
            </a:r>
            <a:endParaRPr lang="ar-SA" sz="1600" b="1" dirty="0"/>
          </a:p>
        </p:txBody>
      </p:sp>
    </p:spTree>
    <p:extLst>
      <p:ext uri="{BB962C8B-B14F-4D97-AF65-F5344CB8AC3E}">
        <p14:creationId xmlns:p14="http://schemas.microsoft.com/office/powerpoint/2010/main" val="3134645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5" name="Picture 11" descr="نتيجة بحث الصور عن ‫براويز اسلامية جاهزة للتصميم A4‬‏"/>
          <p:cNvPicPr>
            <a:picLocks noChangeAspect="1" noChangeArrowheads="1"/>
          </p:cNvPicPr>
          <p:nvPr/>
        </p:nvPicPr>
        <p:blipFill>
          <a:blip r:embed="rId2">
            <a:lum bright="70000" contrast="-70000"/>
          </a:blip>
          <a:srcRect/>
          <a:stretch>
            <a:fillRect/>
          </a:stretch>
        </p:blipFill>
        <p:spPr bwMode="auto">
          <a:xfrm rot="5400000">
            <a:off x="-996987" y="1282684"/>
            <a:ext cx="8858313" cy="6578636"/>
          </a:xfrm>
          <a:prstGeom prst="rect">
            <a:avLst/>
          </a:prstGeom>
          <a:ln w="38100" cap="sq">
            <a:solidFill>
              <a:schemeClr val="accent6">
                <a:lumMod val="50000"/>
              </a:schemeClr>
            </a:solidFill>
            <a:miter lim="800000"/>
          </a:ln>
          <a:effectLst>
            <a:outerShdw blurRad="57150" dist="50800" dir="2700000" algn="tl" rotWithShape="0">
              <a:srgbClr val="000000">
                <a:alpha val="40000"/>
              </a:srgbClr>
            </a:outerShdw>
          </a:effectLst>
        </p:spPr>
      </p:pic>
      <p:pic>
        <p:nvPicPr>
          <p:cNvPr id="7" name="صورة 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48680" y="2777478"/>
            <a:ext cx="5760640" cy="467798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مربع نص 1"/>
          <p:cNvSpPr txBox="1"/>
          <p:nvPr/>
        </p:nvSpPr>
        <p:spPr>
          <a:xfrm>
            <a:off x="416280" y="467544"/>
            <a:ext cx="6054927" cy="5755422"/>
          </a:xfrm>
          <a:prstGeom prst="rect">
            <a:avLst/>
          </a:prstGeom>
          <a:noFill/>
        </p:spPr>
        <p:txBody>
          <a:bodyPr wrap="none" rtlCol="1">
            <a:spAutoFit/>
          </a:bodyPr>
          <a:lstStyle/>
          <a:p>
            <a:r>
              <a:rPr lang="ar-SA" sz="1600" b="1" dirty="0" smtClean="0"/>
              <a:t>ونحن نقول لك ياأبا محمد شكرا لك على السماح لنا باستقطاع هذا الوقت من وقتكم الثمين</a:t>
            </a:r>
          </a:p>
          <a:p>
            <a:r>
              <a:rPr lang="ar-SA" sz="1600" b="1" dirty="0" smtClean="0"/>
              <a:t>ونتمنى لك مزيدا من التقدم والنجاح في حياتك العلمية والعملية .</a:t>
            </a:r>
          </a:p>
          <a:p>
            <a:endParaRPr lang="ar-SA" sz="1600" b="1" dirty="0"/>
          </a:p>
          <a:p>
            <a:endParaRPr lang="ar-SA" sz="1600" b="1" dirty="0" smtClean="0"/>
          </a:p>
          <a:p>
            <a:endParaRPr lang="ar-SA" sz="1600" b="1" dirty="0"/>
          </a:p>
          <a:p>
            <a:r>
              <a:rPr lang="ar-SA" sz="1600" b="1" dirty="0" smtClean="0"/>
              <a:t>وفي الختام اتمنى من الله العلي القدير أن يكون هذا العمل خالصاً لوجه الكريم وان يجد فيه</a:t>
            </a:r>
          </a:p>
          <a:p>
            <a:r>
              <a:rPr lang="ar-SA" sz="1600" b="1" dirty="0" smtClean="0"/>
              <a:t>من اطلع على أوراقه الفائدة والمتعة  والصورة المختصرة التي حاولت ان اقدم من خلالها</a:t>
            </a:r>
          </a:p>
          <a:p>
            <a:r>
              <a:rPr lang="ar-SA" sz="1600" b="1" dirty="0" smtClean="0"/>
              <a:t>بعض النقاط المتعلقة  بالقيادة  ودورها في تسيير الاعمال والتأثير على سلوكيات العاملين</a:t>
            </a:r>
          </a:p>
          <a:p>
            <a:r>
              <a:rPr lang="ar-SA" sz="1600" b="1" dirty="0" smtClean="0"/>
              <a:t>للنواحي الايجابية  </a:t>
            </a:r>
          </a:p>
          <a:p>
            <a:endParaRPr lang="ar-SA" sz="1600" b="1" dirty="0"/>
          </a:p>
          <a:p>
            <a:endParaRPr lang="ar-SA" sz="1600" b="1" dirty="0" smtClean="0"/>
          </a:p>
          <a:p>
            <a:endParaRPr lang="ar-SA" sz="1600" b="1" dirty="0"/>
          </a:p>
          <a:p>
            <a:endParaRPr lang="ar-SA" sz="1600" b="1" dirty="0" smtClean="0"/>
          </a:p>
          <a:p>
            <a:endParaRPr lang="ar-SA" sz="1600" b="1" dirty="0"/>
          </a:p>
          <a:p>
            <a:endParaRPr lang="ar-SA" sz="1600" b="1" dirty="0" smtClean="0"/>
          </a:p>
          <a:p>
            <a:endParaRPr lang="ar-SA" sz="1600" b="1" dirty="0" smtClean="0"/>
          </a:p>
          <a:p>
            <a:r>
              <a:rPr lang="ar-SA" sz="1600" b="1" dirty="0" smtClean="0"/>
              <a:t>كما أشكر الاستاذ الكبير ابراهيم المهنا على</a:t>
            </a:r>
          </a:p>
          <a:p>
            <a:r>
              <a:rPr lang="ar-SA" sz="1600" b="1" dirty="0" smtClean="0"/>
              <a:t> القيام بتصوير هــــــــــــــذا اللقاء تصويرا </a:t>
            </a:r>
          </a:p>
          <a:p>
            <a:r>
              <a:rPr lang="ar-SA" sz="1600" b="1" dirty="0" smtClean="0"/>
              <a:t>حياًّ او فوتوغرافي  واقول له بارك الله فيك</a:t>
            </a:r>
          </a:p>
          <a:p>
            <a:r>
              <a:rPr lang="ar-SA" sz="1600" b="1" dirty="0" smtClean="0"/>
              <a:t> وســــــــــــــــدد خطاك لكـــــــــــــــــل خير </a:t>
            </a:r>
          </a:p>
          <a:p>
            <a:endParaRPr lang="ar-SA" sz="1600" b="1" dirty="0"/>
          </a:p>
          <a:p>
            <a:r>
              <a:rPr lang="ar-SA" sz="1600" b="1" dirty="0" smtClean="0"/>
              <a:t>                            وفي الختام تقبلوا خالص شكري وتقديري </a:t>
            </a:r>
          </a:p>
          <a:p>
            <a:r>
              <a:rPr lang="ar-SA" sz="1600" b="1" dirty="0" smtClean="0"/>
              <a:t>                               والسلام عليكم ورحمة الله وبركاته  </a:t>
            </a:r>
            <a:endParaRPr lang="ar-SA" sz="1600" b="1" dirty="0"/>
          </a:p>
        </p:txBody>
      </p:sp>
      <p:sp>
        <p:nvSpPr>
          <p:cNvPr id="5" name="مستطيل 4"/>
          <p:cNvSpPr/>
          <p:nvPr/>
        </p:nvSpPr>
        <p:spPr>
          <a:xfrm>
            <a:off x="4725144" y="6444208"/>
            <a:ext cx="1590499" cy="954107"/>
          </a:xfrm>
          <a:prstGeom prst="rect">
            <a:avLst/>
          </a:prstGeom>
          <a:noFill/>
        </p:spPr>
        <p:txBody>
          <a:bodyPr wrap="none" lIns="91440" tIns="45720" rIns="91440" bIns="45720">
            <a:spAutoFit/>
          </a:bodyPr>
          <a:lstStyle/>
          <a:p>
            <a:pPr algn="ctr"/>
            <a:r>
              <a:rPr lang="ar-SA" sz="28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مقدم التقرير</a:t>
            </a:r>
          </a:p>
          <a:p>
            <a:pPr algn="ctr"/>
            <a:r>
              <a:rPr lang="ar-SA" sz="28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حسن </a:t>
            </a:r>
            <a:r>
              <a:rPr lang="ar-SA" sz="2800" b="1" dirty="0" err="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الفيفي</a:t>
            </a:r>
            <a:endParaRPr lang="ar-SA" sz="2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6" name="مربع نص 5"/>
          <p:cNvSpPr txBox="1"/>
          <p:nvPr/>
        </p:nvSpPr>
        <p:spPr>
          <a:xfrm>
            <a:off x="4832544" y="7398315"/>
            <a:ext cx="1375698" cy="369332"/>
          </a:xfrm>
          <a:prstGeom prst="rect">
            <a:avLst/>
          </a:prstGeom>
          <a:noFill/>
        </p:spPr>
        <p:txBody>
          <a:bodyPr wrap="none" rtlCol="1">
            <a:spAutoFit/>
          </a:bodyPr>
          <a:lstStyle/>
          <a:p>
            <a:r>
              <a:rPr lang="ar-SA" b="1" dirty="0" smtClean="0"/>
              <a:t>5</a:t>
            </a:r>
            <a:r>
              <a:rPr lang="ar-SA" dirty="0" smtClean="0"/>
              <a:t> </a:t>
            </a:r>
            <a:r>
              <a:rPr lang="ar-SA" b="1" dirty="0" smtClean="0"/>
              <a:t>/7/ 1436هـ</a:t>
            </a:r>
            <a:endParaRPr lang="ar-SA" b="1" dirty="0"/>
          </a:p>
        </p:txBody>
      </p:sp>
      <p:pic>
        <p:nvPicPr>
          <p:cNvPr id="8" name="صورة 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59670" y="6150787"/>
            <a:ext cx="2595087" cy="2152827"/>
          </a:xfrm>
          <a:prstGeom prst="rect">
            <a:avLst/>
          </a:prstGeom>
        </p:spPr>
      </p:pic>
      <p:pic>
        <p:nvPicPr>
          <p:cNvPr id="4" name="صورة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9670" y="2915816"/>
            <a:ext cx="2595087" cy="2556236"/>
          </a:xfrm>
          <a:prstGeom prst="rect">
            <a:avLst/>
          </a:prstGeom>
        </p:spPr>
      </p:pic>
    </p:spTree>
    <p:extLst>
      <p:ext uri="{BB962C8B-B14F-4D97-AF65-F5344CB8AC3E}">
        <p14:creationId xmlns:p14="http://schemas.microsoft.com/office/powerpoint/2010/main" val="1498642351"/>
      </p:ext>
    </p:extLst>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TotalTime>
  <Words>1765</Words>
  <Application>Microsoft Office PowerPoint</Application>
  <PresentationFormat>عرض على الشاشة (3:4)‏</PresentationFormat>
  <Paragraphs>198</Paragraphs>
  <Slides>8</Slides>
  <Notes>0</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8</vt:i4>
      </vt:variant>
    </vt:vector>
  </HeadingPairs>
  <TitlesOfParts>
    <vt:vector size="14" baseType="lpstr">
      <vt:lpstr>Arial</vt:lpstr>
      <vt:lpstr>Calibri</vt:lpstr>
      <vt:lpstr>PT Bold Heading</vt:lpstr>
      <vt:lpstr>Times New Roman</vt:lpstr>
      <vt:lpstr>Wingdings</vt: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ابو عبدالرحيم</dc:creator>
  <cp:lastModifiedBy>ابو عبدالرحيم</cp:lastModifiedBy>
  <cp:revision>35</cp:revision>
  <dcterms:created xsi:type="dcterms:W3CDTF">2015-04-24T04:19:34Z</dcterms:created>
  <dcterms:modified xsi:type="dcterms:W3CDTF">2015-04-30T12:32:42Z</dcterms:modified>
</cp:coreProperties>
</file>