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1" r:id="rId15"/>
    <p:sldId id="272"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81" d="100"/>
          <a:sy n="81" d="100"/>
        </p:scale>
        <p:origin x="-300" y="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pic>
        <p:nvPicPr>
          <p:cNvPr id="9" name="Picture 8"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11/30/2015</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صورة بانورامية مع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ar-SA" smtClean="0"/>
              <a:t>انقر لتحرير نمط العنوان الرئيسي</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العنوان والتسمية ال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اقتباس مع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ar-SA" smtClean="0"/>
              <a:t>انقر لتحرير نمط العنوان الرئيسي</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ar-SA" smtClean="0"/>
              <a:t>انقر لتحرير أنماط النص الرئيسي</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بطاقة اسم">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بطاقة اسم ذات اقتباس">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ar-SA" smtClean="0"/>
              <a:t>انقر لتحرير نمط العنوان الرئيسي</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صواب أو خطأ">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ar-SA" smtClean="0"/>
              <a:t>انقر لتحرير نمط العنوان الرئيسي</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p:txBody>
          <a:bodyPr vert="eaVert" ancho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05BFA754-D5C3-4E66-96A6-867B257F58DC}" type="datetimeFigureOut">
              <a:rPr lang="en-US" dirty="0"/>
              <a:t>11/30/2015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11/30/2015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ar-SA" smtClean="0"/>
              <a:t>انقر لتحرير نمط العنوان الرئيسي</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B61BEF0D-F0BB-DE4B-95CE-6DB70DBA9567}" type="datetimeFigureOut">
              <a:rPr lang="en-US" dirty="0"/>
              <a:pPr/>
              <a:t>11/30/2015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11/30/2015</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4.xml"/><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4.xml"/><Relationship Id="rId5" Type="http://schemas.openxmlformats.org/officeDocument/2006/relationships/image" Target="../media/image24.JPG"/><Relationship Id="rId4" Type="http://schemas.openxmlformats.org/officeDocument/2006/relationships/image" Target="../media/image23.JPG"/></Relationships>
</file>

<file path=ppt/slides/_rels/slide16.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r>
              <a:rPr lang="ar-SA" sz="6000" b="1" dirty="0" smtClean="0">
                <a:latin typeface="Traditional Arabic" pitchFamily="18" charset="-78"/>
                <a:cs typeface="Traditional Arabic" pitchFamily="18" charset="-78"/>
              </a:rPr>
              <a:t>زيارة ميدانية</a:t>
            </a:r>
            <a:endParaRPr lang="ar-SA" sz="6000" b="1" dirty="0">
              <a:latin typeface="Traditional Arabic" pitchFamily="18" charset="-78"/>
              <a:cs typeface="Traditional Arabic" pitchFamily="18" charset="-78"/>
            </a:endParaRPr>
          </a:p>
        </p:txBody>
      </p:sp>
      <p:sp>
        <p:nvSpPr>
          <p:cNvPr id="3" name="عنوان فرعي 2"/>
          <p:cNvSpPr>
            <a:spLocks noGrp="1"/>
          </p:cNvSpPr>
          <p:nvPr>
            <p:ph type="subTitle" idx="1"/>
          </p:nvPr>
        </p:nvSpPr>
        <p:spPr/>
        <p:txBody>
          <a:bodyPr>
            <a:normAutofit/>
          </a:bodyPr>
          <a:lstStyle/>
          <a:p>
            <a:r>
              <a:rPr lang="ar-SA" sz="4000" b="1" dirty="0" smtClean="0">
                <a:latin typeface="Traditional Arabic" pitchFamily="18" charset="-78"/>
                <a:cs typeface="Traditional Arabic" pitchFamily="18" charset="-78"/>
              </a:rPr>
              <a:t>لدار/أم أيمن لتحفيظ القرآن الكريم بعرقة</a:t>
            </a:r>
            <a:endParaRPr lang="ar-SA" sz="4000" b="1" dirty="0">
              <a:latin typeface="Traditional Arabic" pitchFamily="18" charset="-78"/>
              <a:cs typeface="Traditional Arabic" pitchFamily="18" charset="-78"/>
            </a:endParaRPr>
          </a:p>
        </p:txBody>
      </p:sp>
    </p:spTree>
    <p:extLst>
      <p:ext uri="{BB962C8B-B14F-4D97-AF65-F5344CB8AC3E}">
        <p14:creationId xmlns:p14="http://schemas.microsoft.com/office/powerpoint/2010/main" val="1478174321"/>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271955" y="327594"/>
            <a:ext cx="9601196" cy="1303867"/>
          </a:xfrm>
        </p:spPr>
        <p:txBody>
          <a:bodyPr>
            <a:normAutofit/>
          </a:bodyPr>
          <a:lstStyle/>
          <a:p>
            <a:r>
              <a:rPr lang="ar-SA" sz="5400" b="1" dirty="0" smtClean="0">
                <a:solidFill>
                  <a:schemeClr val="accent6">
                    <a:lumMod val="75000"/>
                  </a:schemeClr>
                </a:solidFill>
                <a:latin typeface="Traditional Arabic" pitchFamily="18" charset="-78"/>
                <a:cs typeface="Traditional Arabic" pitchFamily="18" charset="-78"/>
              </a:rPr>
              <a:t>مقتطفات من الصور:</a:t>
            </a:r>
            <a:endParaRPr lang="ar-SA" sz="5400" b="1" dirty="0">
              <a:solidFill>
                <a:schemeClr val="accent6">
                  <a:lumMod val="75000"/>
                </a:schemeClr>
              </a:solidFill>
              <a:latin typeface="Traditional Arabic" pitchFamily="18" charset="-78"/>
              <a:cs typeface="Traditional Arabic" pitchFamily="18" charset="-78"/>
            </a:endParaRPr>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46401" y="1854199"/>
            <a:ext cx="5753100" cy="42164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782590217"/>
      </p:ext>
    </p:extLst>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929936" y="-107237"/>
            <a:ext cx="4179731" cy="7162802"/>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185920842"/>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968034" y="-81834"/>
            <a:ext cx="4306731"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384278116"/>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4006134" y="145334"/>
            <a:ext cx="4154331"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290935593"/>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5400" b="1" dirty="0" smtClean="0">
                <a:latin typeface="Traditional Arabic" pitchFamily="18" charset="-78"/>
                <a:cs typeface="Traditional Arabic" pitchFamily="18" charset="-78"/>
              </a:rPr>
              <a:t>شهادات الشكر </a:t>
            </a:r>
            <a:endParaRPr lang="ar-SA" sz="5400" b="1" dirty="0">
              <a:latin typeface="Traditional Arabic" pitchFamily="18" charset="-78"/>
              <a:cs typeface="Traditional Arabic" pitchFamily="18" charset="-78"/>
            </a:endParaRPr>
          </a:p>
        </p:txBody>
      </p:sp>
      <p:pic>
        <p:nvPicPr>
          <p:cNvPr id="6" name="عنصر نائب للمحتوى 5"/>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3957" b="5727"/>
          <a:stretch/>
        </p:blipFill>
        <p:spPr>
          <a:xfrm rot="16200000">
            <a:off x="4736130" y="3341080"/>
            <a:ext cx="3376246" cy="1969471"/>
          </a:xfrm>
          <a:prstGeom prst="rect">
            <a:avLst/>
          </a:prstGeom>
          <a:ln w="228600" cap="sq" cmpd="thickThin">
            <a:solidFill>
              <a:srgbClr val="000000"/>
            </a:solidFill>
            <a:prstDash val="solid"/>
            <a:miter lim="800000"/>
          </a:ln>
          <a:effectLst>
            <a:innerShdw blurRad="76200">
              <a:srgbClr val="000000"/>
            </a:innerShdw>
          </a:effectLst>
        </p:spPr>
      </p:pic>
      <p:pic>
        <p:nvPicPr>
          <p:cNvPr id="5" name="عنصر نائب للمحتوى 4"/>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4828" b="6627"/>
          <a:stretch/>
        </p:blipFill>
        <p:spPr>
          <a:xfrm rot="16200000">
            <a:off x="7784131" y="3511365"/>
            <a:ext cx="3411416" cy="1723285"/>
          </a:xfrm>
          <a:prstGeom prst="rect">
            <a:avLst/>
          </a:prstGeom>
          <a:ln w="228600" cap="sq" cmpd="thickThin">
            <a:solidFill>
              <a:srgbClr val="000000"/>
            </a:solidFill>
            <a:prstDash val="solid"/>
            <a:miter lim="800000"/>
          </a:ln>
          <a:effectLst>
            <a:innerShdw blurRad="76200">
              <a:srgbClr val="000000"/>
            </a:innerShdw>
          </a:effectLst>
        </p:spPr>
      </p:pic>
      <p:pic>
        <p:nvPicPr>
          <p:cNvPr id="7" name="صورة 6"/>
          <p:cNvPicPr>
            <a:picLocks noChangeAspect="1"/>
          </p:cNvPicPr>
          <p:nvPr/>
        </p:nvPicPr>
        <p:blipFill rotWithShape="1">
          <a:blip r:embed="rId4">
            <a:extLst>
              <a:ext uri="{28A0092B-C50C-407E-A947-70E740481C1C}">
                <a14:useLocalDpi xmlns:a14="http://schemas.microsoft.com/office/drawing/2010/main" val="0"/>
              </a:ext>
            </a:extLst>
          </a:blip>
          <a:srcRect t="4359" b="4872"/>
          <a:stretch/>
        </p:blipFill>
        <p:spPr>
          <a:xfrm rot="16200000">
            <a:off x="1412932" y="3476494"/>
            <a:ext cx="3516328" cy="1887414"/>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435411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عنصر نائب للمحتوى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rot="16200000">
            <a:off x="6190801" y="2583922"/>
            <a:ext cx="3341076" cy="1959777"/>
          </a:xfrm>
          <a:prstGeom prst="rect">
            <a:avLst/>
          </a:prstGeom>
          <a:ln w="228600" cap="sq" cmpd="thickThin">
            <a:solidFill>
              <a:srgbClr val="000000"/>
            </a:solidFill>
            <a:prstDash val="solid"/>
            <a:miter lim="800000"/>
          </a:ln>
          <a:effectLst>
            <a:innerShdw blurRad="76200">
              <a:srgbClr val="000000"/>
            </a:innerShdw>
          </a:effectLst>
        </p:spPr>
      </p:pic>
      <p:pic>
        <p:nvPicPr>
          <p:cNvPr id="5" name="عنصر نائب للمحتوى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16200000">
            <a:off x="8883199" y="2582565"/>
            <a:ext cx="3317634" cy="1834741"/>
          </a:xfrm>
          <a:prstGeom prst="rect">
            <a:avLst/>
          </a:prstGeom>
          <a:ln w="228600" cap="sq" cmpd="thickThin">
            <a:solidFill>
              <a:srgbClr val="000000"/>
            </a:solidFill>
            <a:prstDash val="solid"/>
            <a:miter lim="800000"/>
          </a:ln>
          <a:effectLst>
            <a:innerShdw blurRad="76200">
              <a:srgbClr val="000000"/>
            </a:innerShdw>
          </a:effectLst>
        </p:spPr>
      </p:pic>
      <p:pic>
        <p:nvPicPr>
          <p:cNvPr id="7" name="صورة 6"/>
          <p:cNvPicPr>
            <a:picLocks noChangeAspect="1"/>
          </p:cNvPicPr>
          <p:nvPr/>
        </p:nvPicPr>
        <p:blipFill rotWithShape="1">
          <a:blip r:embed="rId4">
            <a:extLst>
              <a:ext uri="{28A0092B-C50C-407E-A947-70E740481C1C}">
                <a14:useLocalDpi xmlns:a14="http://schemas.microsoft.com/office/drawing/2010/main" val="0"/>
              </a:ext>
            </a:extLst>
          </a:blip>
          <a:srcRect t="6581" b="5042"/>
          <a:stretch/>
        </p:blipFill>
        <p:spPr>
          <a:xfrm rot="16200000">
            <a:off x="3399807" y="2485172"/>
            <a:ext cx="3329351" cy="2063488"/>
          </a:xfrm>
          <a:prstGeom prst="rect">
            <a:avLst/>
          </a:prstGeom>
          <a:ln w="228600" cap="sq" cmpd="thickThin">
            <a:solidFill>
              <a:srgbClr val="000000"/>
            </a:solidFill>
            <a:prstDash val="solid"/>
            <a:miter lim="800000"/>
          </a:ln>
          <a:effectLst>
            <a:innerShdw blurRad="76200">
              <a:srgbClr val="000000"/>
            </a:innerShdw>
          </a:effectLst>
        </p:spPr>
      </p:pic>
      <p:pic>
        <p:nvPicPr>
          <p:cNvPr id="8" name="صورة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504094" y="2438396"/>
            <a:ext cx="3423142" cy="2250831"/>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829662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295402" y="550332"/>
            <a:ext cx="9601196" cy="1303867"/>
          </a:xfrm>
        </p:spPr>
        <p:txBody>
          <a:bodyPr>
            <a:normAutofit/>
          </a:bodyPr>
          <a:lstStyle/>
          <a:p>
            <a:r>
              <a:rPr lang="ar-SA" sz="6600" dirty="0" smtClean="0">
                <a:solidFill>
                  <a:schemeClr val="accent6">
                    <a:lumMod val="75000"/>
                  </a:schemeClr>
                </a:solidFill>
                <a:latin typeface="Arabic Typesetting" panose="03020402040406030203" pitchFamily="66" charset="-78"/>
                <a:cs typeface="Arabic Typesetting" panose="03020402040406030203" pitchFamily="66" charset="-78"/>
              </a:rPr>
              <a:t>كرت دعوة الحضور:</a:t>
            </a:r>
            <a:endParaRPr lang="ar-SA" sz="6600" dirty="0">
              <a:solidFill>
                <a:schemeClr val="accent6">
                  <a:lumMod val="75000"/>
                </a:schemeClr>
              </a:solidFill>
              <a:latin typeface="Arabic Typesetting" panose="03020402040406030203" pitchFamily="66" charset="-78"/>
              <a:cs typeface="Arabic Typesetting" panose="03020402040406030203" pitchFamily="66" charset="-78"/>
            </a:endParaRPr>
          </a:p>
        </p:txBody>
      </p:sp>
      <p:pic>
        <p:nvPicPr>
          <p:cNvPr id="8" name="عنصر نائب للمحتوى 7" descr="عرض تقديمي1لل - Microsoft PowerPoint"/>
          <p:cNvPicPr>
            <a:picLocks noGrp="1" noChangeAspect="1"/>
          </p:cNvPicPr>
          <p:nvPr>
            <p:ph idx="1"/>
          </p:nvPr>
        </p:nvPicPr>
        <p:blipFill rotWithShape="1">
          <a:blip r:embed="rId2">
            <a:extLst>
              <a:ext uri="{28A0092B-C50C-407E-A947-70E740481C1C}">
                <a14:useLocalDpi xmlns:a14="http://schemas.microsoft.com/office/drawing/2010/main" val="0"/>
              </a:ext>
            </a:extLst>
          </a:blip>
          <a:srcRect l="8374" t="20909" r="22181" b="5599"/>
          <a:stretch/>
        </p:blipFill>
        <p:spPr>
          <a:xfrm>
            <a:off x="2095500" y="2501900"/>
            <a:ext cx="7645400" cy="3517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21362768"/>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3140169" y="992325"/>
            <a:ext cx="5201819" cy="584775"/>
          </a:xfrm>
          <a:prstGeom prst="rect">
            <a:avLst/>
          </a:prstGeom>
          <a:noFill/>
        </p:spPr>
        <p:txBody>
          <a:bodyPr wrap="square" rtlCol="1">
            <a:spAutoFit/>
          </a:bodyPr>
          <a:lstStyle/>
          <a:p>
            <a:pPr algn="ctr"/>
            <a:r>
              <a:rPr lang="ar-SA" sz="3200" b="1" u="sng" dirty="0" smtClean="0">
                <a:solidFill>
                  <a:schemeClr val="accent6">
                    <a:lumMod val="75000"/>
                  </a:schemeClr>
                </a:solidFill>
                <a:latin typeface="Traditional Arabic" pitchFamily="18" charset="-78"/>
                <a:cs typeface="Traditional Arabic" pitchFamily="18" charset="-78"/>
              </a:rPr>
              <a:t>الطالبات القائمات بالزيارة وإعداد البرنامج:-</a:t>
            </a:r>
            <a:endParaRPr lang="ar-SA" sz="3200" b="1" u="sng" dirty="0">
              <a:solidFill>
                <a:schemeClr val="accent6">
                  <a:lumMod val="75000"/>
                </a:schemeClr>
              </a:solidFill>
              <a:latin typeface="Traditional Arabic" pitchFamily="18" charset="-78"/>
              <a:cs typeface="Traditional Arabic" pitchFamily="18" charset="-78"/>
            </a:endParaRPr>
          </a:p>
        </p:txBody>
      </p:sp>
      <p:sp>
        <p:nvSpPr>
          <p:cNvPr id="3" name="مربع نص 2"/>
          <p:cNvSpPr txBox="1"/>
          <p:nvPr/>
        </p:nvSpPr>
        <p:spPr>
          <a:xfrm>
            <a:off x="3858388" y="2120938"/>
            <a:ext cx="3534149" cy="3539430"/>
          </a:xfrm>
          <a:prstGeom prst="rect">
            <a:avLst/>
          </a:prstGeom>
          <a:noFill/>
        </p:spPr>
        <p:txBody>
          <a:bodyPr wrap="square" rtlCol="1">
            <a:spAutoFit/>
          </a:bodyPr>
          <a:lstStyle/>
          <a:p>
            <a:pPr algn="ctr"/>
            <a:r>
              <a:rPr lang="ar-SA" sz="3200" b="1" dirty="0" smtClean="0">
                <a:solidFill>
                  <a:schemeClr val="accent6">
                    <a:lumMod val="60000"/>
                    <a:lumOff val="40000"/>
                  </a:schemeClr>
                </a:solidFill>
                <a:latin typeface="Traditional Arabic" pitchFamily="18" charset="-78"/>
                <a:cs typeface="Traditional Arabic" pitchFamily="18" charset="-78"/>
              </a:rPr>
              <a:t>سمر الشهراني.</a:t>
            </a:r>
          </a:p>
          <a:p>
            <a:pPr algn="ctr"/>
            <a:r>
              <a:rPr lang="ar-SA" sz="3200" b="1" dirty="0" smtClean="0">
                <a:solidFill>
                  <a:schemeClr val="accent6">
                    <a:lumMod val="60000"/>
                    <a:lumOff val="40000"/>
                  </a:schemeClr>
                </a:solidFill>
                <a:latin typeface="Traditional Arabic" pitchFamily="18" charset="-78"/>
                <a:cs typeface="Traditional Arabic" pitchFamily="18" charset="-78"/>
              </a:rPr>
              <a:t>بشاير الشهري.</a:t>
            </a:r>
          </a:p>
          <a:p>
            <a:pPr algn="ctr"/>
            <a:r>
              <a:rPr lang="ar-SA" sz="3200" b="1" dirty="0" smtClean="0">
                <a:solidFill>
                  <a:schemeClr val="accent6">
                    <a:lumMod val="60000"/>
                    <a:lumOff val="40000"/>
                  </a:schemeClr>
                </a:solidFill>
                <a:latin typeface="Traditional Arabic" pitchFamily="18" charset="-78"/>
                <a:cs typeface="Traditional Arabic" pitchFamily="18" charset="-78"/>
              </a:rPr>
              <a:t>منى العنزي.</a:t>
            </a:r>
          </a:p>
          <a:p>
            <a:pPr algn="ctr"/>
            <a:r>
              <a:rPr lang="ar-SA" sz="3200" b="1" dirty="0" smtClean="0">
                <a:solidFill>
                  <a:schemeClr val="accent6">
                    <a:lumMod val="60000"/>
                    <a:lumOff val="40000"/>
                  </a:schemeClr>
                </a:solidFill>
                <a:latin typeface="Traditional Arabic" pitchFamily="18" charset="-78"/>
                <a:cs typeface="Traditional Arabic" pitchFamily="18" charset="-78"/>
              </a:rPr>
              <a:t>شيخه المرسل.</a:t>
            </a:r>
          </a:p>
          <a:p>
            <a:pPr algn="ctr"/>
            <a:r>
              <a:rPr lang="ar-SA" sz="3200" b="1" dirty="0" smtClean="0">
                <a:solidFill>
                  <a:schemeClr val="accent6">
                    <a:lumMod val="60000"/>
                    <a:lumOff val="40000"/>
                  </a:schemeClr>
                </a:solidFill>
                <a:latin typeface="Traditional Arabic" pitchFamily="18" charset="-78"/>
                <a:cs typeface="Traditional Arabic" pitchFamily="18" charset="-78"/>
              </a:rPr>
              <a:t>رنيم </a:t>
            </a:r>
            <a:r>
              <a:rPr lang="ar-SA" sz="3200" b="1" dirty="0" err="1" smtClean="0">
                <a:solidFill>
                  <a:schemeClr val="accent6">
                    <a:lumMod val="60000"/>
                    <a:lumOff val="40000"/>
                  </a:schemeClr>
                </a:solidFill>
                <a:latin typeface="Traditional Arabic" pitchFamily="18" charset="-78"/>
                <a:cs typeface="Traditional Arabic" pitchFamily="18" charset="-78"/>
              </a:rPr>
              <a:t>الرزيق</a:t>
            </a:r>
            <a:r>
              <a:rPr lang="ar-SA" sz="3200" b="1" dirty="0" smtClean="0">
                <a:solidFill>
                  <a:schemeClr val="accent6">
                    <a:lumMod val="60000"/>
                    <a:lumOff val="40000"/>
                  </a:schemeClr>
                </a:solidFill>
                <a:latin typeface="Traditional Arabic" pitchFamily="18" charset="-78"/>
                <a:cs typeface="Traditional Arabic" pitchFamily="18" charset="-78"/>
              </a:rPr>
              <a:t>.</a:t>
            </a:r>
          </a:p>
          <a:p>
            <a:pPr algn="ctr"/>
            <a:r>
              <a:rPr lang="ar-SA" sz="3200" b="1" dirty="0" smtClean="0">
                <a:solidFill>
                  <a:schemeClr val="accent6">
                    <a:lumMod val="60000"/>
                    <a:lumOff val="40000"/>
                  </a:schemeClr>
                </a:solidFill>
                <a:latin typeface="Traditional Arabic" pitchFamily="18" charset="-78"/>
                <a:cs typeface="Traditional Arabic" pitchFamily="18" charset="-78"/>
              </a:rPr>
              <a:t>بشاير السبيعي.</a:t>
            </a:r>
          </a:p>
          <a:p>
            <a:pPr algn="ctr"/>
            <a:r>
              <a:rPr lang="ar-SA" sz="3200" b="1" dirty="0" smtClean="0">
                <a:solidFill>
                  <a:schemeClr val="accent6">
                    <a:lumMod val="60000"/>
                    <a:lumOff val="40000"/>
                  </a:schemeClr>
                </a:solidFill>
                <a:latin typeface="Traditional Arabic" pitchFamily="18" charset="-78"/>
                <a:cs typeface="Traditional Arabic" pitchFamily="18" charset="-78"/>
              </a:rPr>
              <a:t>سعيدة القحطاني</a:t>
            </a:r>
            <a:r>
              <a:rPr lang="ar-SA" sz="3200" dirty="0" smtClean="0">
                <a:solidFill>
                  <a:schemeClr val="accent6">
                    <a:lumMod val="60000"/>
                    <a:lumOff val="40000"/>
                  </a:schemeClr>
                </a:solidFill>
              </a:rPr>
              <a:t>.</a:t>
            </a:r>
          </a:p>
        </p:txBody>
      </p:sp>
    </p:spTree>
    <p:extLst>
      <p:ext uri="{BB962C8B-B14F-4D97-AF65-F5344CB8AC3E}">
        <p14:creationId xmlns:p14="http://schemas.microsoft.com/office/powerpoint/2010/main" val="18061037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5400" b="1" dirty="0" smtClean="0">
                <a:solidFill>
                  <a:schemeClr val="accent6">
                    <a:lumMod val="75000"/>
                  </a:schemeClr>
                </a:solidFill>
                <a:latin typeface="Traditional Arabic" pitchFamily="18" charset="-78"/>
                <a:cs typeface="Traditional Arabic" pitchFamily="18" charset="-78"/>
              </a:rPr>
              <a:t>هدفنا من الزيارة</a:t>
            </a:r>
            <a:endParaRPr lang="ar-SA" sz="5400" b="1" dirty="0">
              <a:solidFill>
                <a:schemeClr val="accent6">
                  <a:lumMod val="75000"/>
                </a:schemeClr>
              </a:solidFill>
              <a:latin typeface="Traditional Arabic" pitchFamily="18" charset="-78"/>
              <a:cs typeface="Traditional Arabic" pitchFamily="18" charset="-78"/>
            </a:endParaRPr>
          </a:p>
        </p:txBody>
      </p:sp>
      <p:sp>
        <p:nvSpPr>
          <p:cNvPr id="3" name="عنصر نائب للمحتوى 2"/>
          <p:cNvSpPr>
            <a:spLocks noGrp="1"/>
          </p:cNvSpPr>
          <p:nvPr>
            <p:ph idx="1"/>
          </p:nvPr>
        </p:nvSpPr>
        <p:spPr/>
        <p:txBody>
          <a:bodyPr/>
          <a:lstStyle/>
          <a:p>
            <a:pPr marL="0" indent="0" algn="ctr">
              <a:spcAft>
                <a:spcPts val="0"/>
              </a:spcAft>
              <a:buNone/>
            </a:pPr>
            <a:r>
              <a:rPr lang="en-US" b="1" dirty="0" smtClean="0">
                <a:latin typeface="Times New Roman" panose="02020603050405020304" pitchFamily="18" charset="0"/>
                <a:ea typeface="SimSun" panose="02010600030101010101" pitchFamily="2" charset="-122"/>
                <a:cs typeface="Traditional Arabic" panose="02020603050405020304" pitchFamily="18" charset="-78"/>
              </a:rPr>
              <a:t>    </a:t>
            </a:r>
            <a:r>
              <a:rPr lang="ar-SA" sz="3200" b="1" dirty="0">
                <a:latin typeface="Times New Roman" panose="02020603050405020304" pitchFamily="18" charset="0"/>
                <a:ea typeface="SimSun" panose="02010600030101010101" pitchFamily="2" charset="-122"/>
                <a:cs typeface="Traditional Arabic" panose="02020603050405020304" pitchFamily="18" charset="-78"/>
              </a:rPr>
              <a:t>إن الهدف من إجراء هذه الزيارة الميدانية هو التعرف على حياة المسنين من أرض الواقع، ومشاركتهم أحداث يومهم، والاستماع إليهم، ومعرفة احتياجاتهم، وتقديم الإرشاد والنصح لهم، أيضاً الترفيه </a:t>
            </a:r>
            <a:r>
              <a:rPr lang="ar-SA" sz="3200" b="1" dirty="0" smtClean="0">
                <a:latin typeface="Times New Roman" panose="02020603050405020304" pitchFamily="18" charset="0"/>
                <a:ea typeface="SimSun" panose="02010600030101010101" pitchFamily="2" charset="-122"/>
                <a:cs typeface="Traditional Arabic" panose="02020603050405020304" pitchFamily="18" charset="-78"/>
              </a:rPr>
              <a:t>عنهم</a:t>
            </a:r>
            <a:r>
              <a:rPr lang="ar-SA" sz="2800" b="1" dirty="0">
                <a:latin typeface="Times New Roman" panose="02020603050405020304" pitchFamily="18" charset="0"/>
                <a:ea typeface="SimSun" panose="02010600030101010101" pitchFamily="2" charset="-122"/>
                <a:cs typeface="Traditional Arabic" panose="02020603050405020304" pitchFamily="18" charset="-78"/>
              </a:rPr>
              <a:t>.</a:t>
            </a:r>
            <a:endParaRPr lang="ar-SA" sz="2800" dirty="0"/>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7698" y="3886200"/>
            <a:ext cx="5816601" cy="2535768"/>
          </a:xfrm>
          <a:prstGeom prst="ellipse">
            <a:avLst/>
          </a:prstGeom>
          <a:ln>
            <a:noFill/>
          </a:ln>
          <a:effectLst>
            <a:softEdge rad="112500"/>
          </a:effectLst>
        </p:spPr>
      </p:pic>
    </p:spTree>
    <p:extLst>
      <p:ext uri="{BB962C8B-B14F-4D97-AF65-F5344CB8AC3E}">
        <p14:creationId xmlns:p14="http://schemas.microsoft.com/office/powerpoint/2010/main" val="27097967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5400" b="1" dirty="0" smtClean="0">
                <a:solidFill>
                  <a:schemeClr val="accent6">
                    <a:lumMod val="75000"/>
                  </a:schemeClr>
                </a:solidFill>
                <a:latin typeface="Traditional Arabic" pitchFamily="18" charset="-78"/>
                <a:cs typeface="Traditional Arabic" pitchFamily="18" charset="-78"/>
              </a:rPr>
              <a:t>خطة وجوانب البرنامج</a:t>
            </a:r>
            <a:endParaRPr lang="ar-SA" sz="5400" b="1" dirty="0">
              <a:solidFill>
                <a:schemeClr val="accent6">
                  <a:lumMod val="75000"/>
                </a:schemeClr>
              </a:solidFill>
              <a:latin typeface="Traditional Arabic" pitchFamily="18" charset="-78"/>
              <a:cs typeface="Traditional Arabic" pitchFamily="18" charset="-78"/>
            </a:endParaRPr>
          </a:p>
        </p:txBody>
      </p:sp>
      <p:sp>
        <p:nvSpPr>
          <p:cNvPr id="5" name="عنصر نائب للمحتوى 4"/>
          <p:cNvSpPr>
            <a:spLocks noGrp="1"/>
          </p:cNvSpPr>
          <p:nvPr>
            <p:ph idx="1"/>
          </p:nvPr>
        </p:nvSpPr>
        <p:spPr/>
        <p:txBody>
          <a:bodyPr>
            <a:normAutofit/>
          </a:bodyPr>
          <a:lstStyle/>
          <a:p>
            <a:r>
              <a:rPr lang="ar-SA" sz="3200" b="1" dirty="0">
                <a:solidFill>
                  <a:schemeClr val="accent6">
                    <a:lumMod val="60000"/>
                    <a:lumOff val="40000"/>
                  </a:schemeClr>
                </a:solidFill>
                <a:latin typeface="Times New Roman" panose="02020603050405020304" pitchFamily="18" charset="0"/>
                <a:ea typeface="SimSun" panose="02010600030101010101" pitchFamily="2" charset="-122"/>
                <a:cs typeface="Traditional Arabic" panose="02020603050405020304" pitchFamily="18" charset="-78"/>
              </a:rPr>
              <a:t>قمنا بأنشاء برنامج متنوع يشتمل على جوانب الثقافة الصحية لأبرز الأمراض التي تلازم مرحلة الشيخوخة، أيضاً اشتمل البرنامج على جزء كبير من الجانب الترفيهي من مسابقات مختلفة تناسب قدراتهم ومستوى تفكيرهم، وقد تم إعداد هذا البرنامج خلال الفترة الزمنية 4:00 -5:30 </a:t>
            </a:r>
            <a:r>
              <a:rPr lang="ar-SA" sz="3200" b="1" dirty="0" smtClean="0">
                <a:solidFill>
                  <a:schemeClr val="accent6">
                    <a:lumMod val="60000"/>
                    <a:lumOff val="40000"/>
                  </a:schemeClr>
                </a:solidFill>
                <a:latin typeface="Times New Roman" panose="02020603050405020304" pitchFamily="18" charset="0"/>
                <a:ea typeface="SimSun" panose="02010600030101010101" pitchFamily="2" charset="-122"/>
                <a:cs typeface="Traditional Arabic" panose="02020603050405020304" pitchFamily="18" charset="-78"/>
              </a:rPr>
              <a:t>مساءً.</a:t>
            </a:r>
            <a:endParaRPr lang="ar-SA" sz="3200" dirty="0">
              <a:solidFill>
                <a:schemeClr val="accent6">
                  <a:lumMod val="60000"/>
                  <a:lumOff val="40000"/>
                </a:schemeClr>
              </a:solidFill>
            </a:endParaRPr>
          </a:p>
        </p:txBody>
      </p:sp>
    </p:spTree>
    <p:extLst>
      <p:ext uri="{BB962C8B-B14F-4D97-AF65-F5344CB8AC3E}">
        <p14:creationId xmlns:p14="http://schemas.microsoft.com/office/powerpoint/2010/main" val="283380706"/>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5400" b="1" dirty="0" smtClean="0">
                <a:latin typeface="Traditional Arabic" pitchFamily="18" charset="-78"/>
                <a:cs typeface="Traditional Arabic" pitchFamily="18" charset="-78"/>
              </a:rPr>
              <a:t>البداية</a:t>
            </a:r>
            <a:endParaRPr lang="ar-SA" sz="5400" b="1" dirty="0">
              <a:latin typeface="Traditional Arabic" pitchFamily="18" charset="-78"/>
              <a:cs typeface="Traditional Arabic" pitchFamily="18" charset="-78"/>
            </a:endParaRPr>
          </a:p>
        </p:txBody>
      </p:sp>
      <p:sp>
        <p:nvSpPr>
          <p:cNvPr id="3" name="عنصر نائب للمحتوى 2"/>
          <p:cNvSpPr>
            <a:spLocks noGrp="1"/>
          </p:cNvSpPr>
          <p:nvPr>
            <p:ph idx="1"/>
          </p:nvPr>
        </p:nvSpPr>
        <p:spPr>
          <a:xfrm>
            <a:off x="1295401" y="2556932"/>
            <a:ext cx="9601196" cy="3666068"/>
          </a:xfrm>
        </p:spPr>
        <p:txBody>
          <a:bodyPr>
            <a:normAutofit/>
          </a:bodyPr>
          <a:lstStyle/>
          <a:p>
            <a:r>
              <a:rPr lang="ar-SA" sz="3200" b="1" dirty="0">
                <a:latin typeface="Times New Roman" panose="02020603050405020304" pitchFamily="18" charset="0"/>
                <a:ea typeface="SimSun" panose="02010600030101010101" pitchFamily="2" charset="-122"/>
                <a:cs typeface="Traditional Arabic" panose="02020603050405020304" pitchFamily="18" charset="-78"/>
              </a:rPr>
              <a:t>اُفتتح في بداية البرنامج موعظة دينية </a:t>
            </a:r>
            <a:r>
              <a:rPr lang="ar-SA" sz="3200" b="1" dirty="0" smtClean="0">
                <a:latin typeface="Times New Roman" panose="02020603050405020304" pitchFamily="18" charset="0"/>
                <a:ea typeface="SimSun" panose="02010600030101010101" pitchFamily="2" charset="-122"/>
                <a:cs typeface="Traditional Arabic" panose="02020603050405020304" pitchFamily="18" charset="-78"/>
              </a:rPr>
              <a:t>بسيطة</a:t>
            </a:r>
          </a:p>
          <a:p>
            <a:pPr marL="0" indent="0">
              <a:buNone/>
            </a:pPr>
            <a:r>
              <a:rPr lang="ar-SA" sz="3200" b="1" dirty="0" smtClean="0">
                <a:latin typeface="Times New Roman" panose="02020603050405020304" pitchFamily="18" charset="0"/>
                <a:ea typeface="SimSun" panose="02010600030101010101" pitchFamily="2" charset="-122"/>
                <a:cs typeface="Traditional Arabic" panose="02020603050405020304" pitchFamily="18" charset="-78"/>
              </a:rPr>
              <a:t> </a:t>
            </a:r>
            <a:r>
              <a:rPr lang="ar-SA" sz="3200" b="1" dirty="0">
                <a:latin typeface="Times New Roman" panose="02020603050405020304" pitchFamily="18" charset="0"/>
                <a:ea typeface="SimSun" panose="02010600030101010101" pitchFamily="2" charset="-122"/>
                <a:cs typeface="Traditional Arabic" panose="02020603050405020304" pitchFamily="18" charset="-78"/>
              </a:rPr>
              <a:t>قامت بها </a:t>
            </a:r>
            <a:r>
              <a:rPr lang="ar-SA" sz="3200" b="1" dirty="0" smtClean="0">
                <a:latin typeface="Times New Roman" panose="02020603050405020304" pitchFamily="18" charset="0"/>
                <a:ea typeface="SimSun" panose="02010600030101010101" pitchFamily="2" charset="-122"/>
                <a:cs typeface="Traditional Arabic" panose="02020603050405020304" pitchFamily="18" charset="-78"/>
              </a:rPr>
              <a:t>إحدى </a:t>
            </a:r>
            <a:r>
              <a:rPr lang="ar-SA" sz="3200" b="1" dirty="0">
                <a:latin typeface="Times New Roman" panose="02020603050405020304" pitchFamily="18" charset="0"/>
                <a:ea typeface="SimSun" panose="02010600030101010101" pitchFamily="2" charset="-122"/>
                <a:cs typeface="Traditional Arabic" panose="02020603050405020304" pitchFamily="18" charset="-78"/>
              </a:rPr>
              <a:t>منسوبات الدار </a:t>
            </a:r>
            <a:r>
              <a:rPr lang="ar-SA" sz="3200" b="1" dirty="0" smtClean="0">
                <a:latin typeface="Times New Roman" panose="02020603050405020304" pitchFamily="18" charset="0"/>
                <a:ea typeface="SimSun" panose="02010600030101010101" pitchFamily="2" charset="-122"/>
                <a:cs typeface="Traditional Arabic" panose="02020603050405020304" pitchFamily="18" charset="-78"/>
              </a:rPr>
              <a:t>وذلك بالتنسيق </a:t>
            </a:r>
            <a:r>
              <a:rPr lang="ar-SA" sz="3200" b="1" dirty="0">
                <a:latin typeface="Times New Roman" panose="02020603050405020304" pitchFamily="18" charset="0"/>
                <a:ea typeface="SimSun" panose="02010600030101010101" pitchFamily="2" charset="-122"/>
                <a:cs typeface="Traditional Arabic" panose="02020603050405020304" pitchFamily="18" charset="-78"/>
              </a:rPr>
              <a:t>المسبق </a:t>
            </a:r>
            <a:r>
              <a:rPr lang="ar-SA" sz="2800" b="1" dirty="0" smtClean="0">
                <a:latin typeface="Times New Roman" panose="02020603050405020304" pitchFamily="18" charset="0"/>
                <a:ea typeface="SimSun" panose="02010600030101010101" pitchFamily="2" charset="-122"/>
                <a:cs typeface="Traditional Arabic" panose="02020603050405020304" pitchFamily="18" charset="-78"/>
              </a:rPr>
              <a:t>معها.</a:t>
            </a:r>
            <a:endParaRPr lang="ar-SA" sz="2800" dirty="0"/>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982132"/>
            <a:ext cx="4572000" cy="509058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937805471"/>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5400" b="1" dirty="0" smtClean="0">
                <a:solidFill>
                  <a:schemeClr val="accent6">
                    <a:lumMod val="75000"/>
                  </a:schemeClr>
                </a:solidFill>
                <a:latin typeface="Traditional Arabic" pitchFamily="18" charset="-78"/>
                <a:cs typeface="Traditional Arabic" pitchFamily="18" charset="-78"/>
              </a:rPr>
              <a:t>الجانب الصحي:</a:t>
            </a:r>
            <a:endParaRPr lang="ar-SA" sz="5400" b="1" dirty="0">
              <a:solidFill>
                <a:schemeClr val="accent6">
                  <a:lumMod val="75000"/>
                </a:schemeClr>
              </a:solidFill>
              <a:latin typeface="Traditional Arabic" pitchFamily="18" charset="-78"/>
              <a:cs typeface="Traditional Arabic" pitchFamily="18" charset="-78"/>
            </a:endParaRPr>
          </a:p>
        </p:txBody>
      </p:sp>
      <p:sp>
        <p:nvSpPr>
          <p:cNvPr id="3" name="عنصر نائب للمحتوى 2"/>
          <p:cNvSpPr>
            <a:spLocks noGrp="1"/>
          </p:cNvSpPr>
          <p:nvPr>
            <p:ph idx="1"/>
          </p:nvPr>
        </p:nvSpPr>
        <p:spPr/>
        <p:txBody>
          <a:bodyPr>
            <a:normAutofit/>
          </a:bodyPr>
          <a:lstStyle/>
          <a:p>
            <a:r>
              <a:rPr lang="ar-SA" b="1" dirty="0">
                <a:latin typeface="Times New Roman" panose="02020603050405020304" pitchFamily="18" charset="0"/>
                <a:ea typeface="SimSun" panose="02010600030101010101" pitchFamily="2" charset="-122"/>
                <a:cs typeface="Traditional Arabic" panose="02020603050405020304" pitchFamily="18" charset="-78"/>
              </a:rPr>
              <a:t>بدأنا نحن الطالبات بالحديث عن الجانب الصحي المشتمل على أبرز الأمراض الملازمة لفئة الشيخوخة، وتم الحديث عن مرض السكري، ومرض ضغط الدم، من خلال معرفة طبيعية المرض وأعراضه وأسبابه، وطريقة الوقاية </a:t>
            </a:r>
            <a:r>
              <a:rPr lang="ar-SA" b="1" dirty="0" smtClean="0">
                <a:latin typeface="Times New Roman" panose="02020603050405020304" pitchFamily="18" charset="0"/>
                <a:ea typeface="SimSun" panose="02010600030101010101" pitchFamily="2" charset="-122"/>
                <a:cs typeface="Traditional Arabic" panose="02020603050405020304" pitchFamily="18" charset="-78"/>
              </a:rPr>
              <a:t>منه.</a:t>
            </a:r>
            <a:endParaRPr lang="ar-SA" dirty="0"/>
          </a:p>
        </p:txBody>
      </p:sp>
      <p:pic>
        <p:nvPicPr>
          <p:cNvPr id="4" name="صورة 3"/>
          <p:cNvPicPr>
            <a:picLocks noChangeAspect="1"/>
          </p:cNvPicPr>
          <p:nvPr/>
        </p:nvPicPr>
        <p:blipFill>
          <a:blip r:embed="rId2"/>
          <a:stretch>
            <a:fillRect/>
          </a:stretch>
        </p:blipFill>
        <p:spPr>
          <a:xfrm>
            <a:off x="6095999" y="3709377"/>
            <a:ext cx="3962399" cy="2628900"/>
          </a:xfrm>
          <a:prstGeom prst="rect">
            <a:avLst/>
          </a:prstGeom>
        </p:spPr>
      </p:pic>
      <p:pic>
        <p:nvPicPr>
          <p:cNvPr id="5" name="صورة 4"/>
          <p:cNvPicPr>
            <a:picLocks noChangeAspect="1"/>
          </p:cNvPicPr>
          <p:nvPr/>
        </p:nvPicPr>
        <p:blipFill>
          <a:blip r:embed="rId3"/>
          <a:stretch>
            <a:fillRect/>
          </a:stretch>
        </p:blipFill>
        <p:spPr>
          <a:xfrm>
            <a:off x="1295402" y="3709377"/>
            <a:ext cx="3644898" cy="2628900"/>
          </a:xfrm>
          <a:prstGeom prst="rect">
            <a:avLst/>
          </a:prstGeom>
        </p:spPr>
      </p:pic>
    </p:spTree>
    <p:extLst>
      <p:ext uri="{BB962C8B-B14F-4D97-AF65-F5344CB8AC3E}">
        <p14:creationId xmlns:p14="http://schemas.microsoft.com/office/powerpoint/2010/main" val="1182275044"/>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5400" b="1" dirty="0" smtClean="0">
                <a:solidFill>
                  <a:schemeClr val="accent6">
                    <a:lumMod val="75000"/>
                  </a:schemeClr>
                </a:solidFill>
                <a:latin typeface="Traditional Arabic" pitchFamily="18" charset="-78"/>
                <a:cs typeface="Traditional Arabic" pitchFamily="18" charset="-78"/>
              </a:rPr>
              <a:t>الجانب الترفيهي</a:t>
            </a:r>
            <a:r>
              <a:rPr lang="ar-SA" sz="6600" b="1" dirty="0" smtClean="0">
                <a:solidFill>
                  <a:schemeClr val="accent6">
                    <a:lumMod val="75000"/>
                  </a:schemeClr>
                </a:solidFill>
                <a:latin typeface="Arabic Typesetting" panose="03020402040406030203" pitchFamily="66" charset="-78"/>
                <a:cs typeface="Arabic Typesetting" panose="03020402040406030203" pitchFamily="66" charset="-78"/>
              </a:rPr>
              <a:t>:</a:t>
            </a:r>
            <a:endParaRPr lang="ar-SA" sz="6600" b="1" dirty="0">
              <a:solidFill>
                <a:schemeClr val="accent6">
                  <a:lumMod val="75000"/>
                </a:schemeClr>
              </a:solidFill>
              <a:latin typeface="Arabic Typesetting" panose="03020402040406030203" pitchFamily="66" charset="-78"/>
              <a:cs typeface="Arabic Typesetting" panose="03020402040406030203" pitchFamily="66" charset="-78"/>
            </a:endParaRPr>
          </a:p>
        </p:txBody>
      </p:sp>
      <p:sp>
        <p:nvSpPr>
          <p:cNvPr id="3" name="عنصر نائب للمحتوى 2"/>
          <p:cNvSpPr>
            <a:spLocks noGrp="1"/>
          </p:cNvSpPr>
          <p:nvPr>
            <p:ph idx="1"/>
          </p:nvPr>
        </p:nvSpPr>
        <p:spPr/>
        <p:txBody>
          <a:bodyPr/>
          <a:lstStyle/>
          <a:p>
            <a:r>
              <a:rPr lang="ar-SA" sz="2800" b="1" dirty="0" smtClean="0">
                <a:latin typeface="Times New Roman" panose="02020603050405020304" pitchFamily="18" charset="0"/>
                <a:ea typeface="SimSun" panose="02010600030101010101" pitchFamily="2" charset="-122"/>
                <a:cs typeface="Traditional Arabic" panose="02020603050405020304" pitchFamily="18" charset="-78"/>
              </a:rPr>
              <a:t>والذي </a:t>
            </a:r>
            <a:r>
              <a:rPr lang="ar-SA" sz="2800" b="1" dirty="0">
                <a:latin typeface="Times New Roman" panose="02020603050405020304" pitchFamily="18" charset="0"/>
                <a:ea typeface="SimSun" panose="02010600030101010101" pitchFamily="2" charset="-122"/>
                <a:cs typeface="Traditional Arabic" panose="02020603050405020304" pitchFamily="18" charset="-78"/>
              </a:rPr>
              <a:t>احتوى على مجموعة </a:t>
            </a:r>
            <a:r>
              <a:rPr lang="ar-SA" sz="2800" b="1" dirty="0" smtClean="0">
                <a:latin typeface="Times New Roman" panose="02020603050405020304" pitchFamily="18" charset="0"/>
                <a:ea typeface="SimSun" panose="02010600030101010101" pitchFamily="2" charset="-122"/>
                <a:cs typeface="Traditional Arabic" panose="02020603050405020304" pitchFamily="18" charset="-78"/>
              </a:rPr>
              <a:t>متنوعه </a:t>
            </a:r>
            <a:r>
              <a:rPr lang="ar-SA" sz="2800" b="1" dirty="0">
                <a:latin typeface="Times New Roman" panose="02020603050405020304" pitchFamily="18" charset="0"/>
                <a:ea typeface="SimSun" panose="02010600030101010101" pitchFamily="2" charset="-122"/>
                <a:cs typeface="Traditional Arabic" panose="02020603050405020304" pitchFamily="18" charset="-78"/>
              </a:rPr>
              <a:t>من المسابقات الشعبية </a:t>
            </a:r>
            <a:endParaRPr lang="ar-SA" sz="2800" b="1" dirty="0" smtClean="0">
              <a:latin typeface="Times New Roman" panose="02020603050405020304" pitchFamily="18" charset="0"/>
              <a:ea typeface="SimSun" panose="02010600030101010101" pitchFamily="2" charset="-122"/>
              <a:cs typeface="Traditional Arabic" panose="02020603050405020304" pitchFamily="18" charset="-78"/>
            </a:endParaRPr>
          </a:p>
          <a:p>
            <a:pPr marL="0" indent="0">
              <a:buNone/>
            </a:pPr>
            <a:r>
              <a:rPr lang="ar-SA" sz="2800" b="1" dirty="0" smtClean="0">
                <a:latin typeface="Times New Roman" panose="02020603050405020304" pitchFamily="18" charset="0"/>
                <a:ea typeface="SimSun" panose="02010600030101010101" pitchFamily="2" charset="-122"/>
                <a:cs typeface="Traditional Arabic" panose="02020603050405020304" pitchFamily="18" charset="-78"/>
              </a:rPr>
              <a:t>كإكمال </a:t>
            </a:r>
            <a:r>
              <a:rPr lang="ar-SA" sz="2800" b="1" dirty="0">
                <a:latin typeface="Times New Roman" panose="02020603050405020304" pitchFamily="18" charset="0"/>
                <a:ea typeface="SimSun" panose="02010600030101010101" pitchFamily="2" charset="-122"/>
                <a:cs typeface="Traditional Arabic" panose="02020603050405020304" pitchFamily="18" charset="-78"/>
              </a:rPr>
              <a:t>الأمثال الناقصة، وأجمل بيت شعري</a:t>
            </a:r>
            <a:r>
              <a:rPr lang="ar-SA" sz="2800" b="1" dirty="0" smtClean="0">
                <a:latin typeface="Times New Roman" panose="02020603050405020304" pitchFamily="18" charset="0"/>
                <a:ea typeface="SimSun" panose="02010600030101010101" pitchFamily="2" charset="-122"/>
                <a:cs typeface="Traditional Arabic" panose="02020603050405020304" pitchFamily="18" charset="-78"/>
              </a:rPr>
              <a:t>،</a:t>
            </a:r>
          </a:p>
          <a:p>
            <a:pPr marL="0" indent="0">
              <a:buNone/>
            </a:pPr>
            <a:r>
              <a:rPr lang="ar-SA" sz="2800" b="1" dirty="0" smtClean="0">
                <a:latin typeface="Times New Roman" panose="02020603050405020304" pitchFamily="18" charset="0"/>
                <a:ea typeface="SimSun" panose="02010600030101010101" pitchFamily="2" charset="-122"/>
                <a:cs typeface="Traditional Arabic" panose="02020603050405020304" pitchFamily="18" charset="-78"/>
              </a:rPr>
              <a:t> </a:t>
            </a:r>
            <a:r>
              <a:rPr lang="ar-SA" sz="2800" b="1" dirty="0">
                <a:latin typeface="Times New Roman" panose="02020603050405020304" pitchFamily="18" charset="0"/>
                <a:ea typeface="SimSun" panose="02010600030101010101" pitchFamily="2" charset="-122"/>
                <a:cs typeface="Traditional Arabic" panose="02020603050405020304" pitchFamily="18" charset="-78"/>
              </a:rPr>
              <a:t>وأفضل زي </a:t>
            </a:r>
            <a:r>
              <a:rPr lang="ar-SA" sz="2800" b="1" dirty="0" smtClean="0">
                <a:latin typeface="Times New Roman" panose="02020603050405020304" pitchFamily="18" charset="0"/>
                <a:ea typeface="SimSun" panose="02010600030101010101" pitchFamily="2" charset="-122"/>
                <a:cs typeface="Traditional Arabic" panose="02020603050405020304" pitchFamily="18" charset="-78"/>
              </a:rPr>
              <a:t>شعبي .</a:t>
            </a:r>
          </a:p>
          <a:p>
            <a:endParaRPr lang="ar-SA" dirty="0"/>
          </a:p>
        </p:txBody>
      </p:sp>
      <p:pic>
        <p:nvPicPr>
          <p:cNvPr id="4" name="صورة 3"/>
          <p:cNvPicPr>
            <a:picLocks noChangeAspect="1"/>
          </p:cNvPicPr>
          <p:nvPr/>
        </p:nvPicPr>
        <p:blipFill>
          <a:blip r:embed="rId2"/>
          <a:stretch>
            <a:fillRect/>
          </a:stretch>
        </p:blipFill>
        <p:spPr>
          <a:xfrm>
            <a:off x="3162301" y="3294653"/>
            <a:ext cx="3048000" cy="261931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صورة 4"/>
          <p:cNvPicPr>
            <a:picLocks noChangeAspect="1"/>
          </p:cNvPicPr>
          <p:nvPr/>
        </p:nvPicPr>
        <p:blipFill>
          <a:blip r:embed="rId3"/>
          <a:stretch>
            <a:fillRect/>
          </a:stretch>
        </p:blipFill>
        <p:spPr>
          <a:xfrm>
            <a:off x="603251" y="3320053"/>
            <a:ext cx="2971800" cy="251036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صورة 5"/>
          <p:cNvPicPr>
            <a:picLocks noChangeAspect="1"/>
          </p:cNvPicPr>
          <p:nvPr/>
        </p:nvPicPr>
        <p:blipFill>
          <a:blip r:embed="rId4"/>
          <a:stretch>
            <a:fillRect/>
          </a:stretch>
        </p:blipFill>
        <p:spPr>
          <a:xfrm>
            <a:off x="1647826" y="982132"/>
            <a:ext cx="3028950" cy="273050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676483617"/>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r"/>
            <a:r>
              <a:rPr lang="ar-SA" sz="5400" b="1" dirty="0" smtClean="0">
                <a:solidFill>
                  <a:schemeClr val="accent6">
                    <a:lumMod val="75000"/>
                  </a:schemeClr>
                </a:solidFill>
                <a:latin typeface="Traditional Arabic" pitchFamily="18" charset="-78"/>
                <a:cs typeface="Traditional Arabic" pitchFamily="18" charset="-78"/>
              </a:rPr>
              <a:t>مشاركات خاصة من الحضور:</a:t>
            </a:r>
            <a:endParaRPr lang="ar-SA" sz="5400" b="1" dirty="0">
              <a:solidFill>
                <a:schemeClr val="accent6">
                  <a:lumMod val="75000"/>
                </a:schemeClr>
              </a:solidFill>
              <a:latin typeface="Traditional Arabic" pitchFamily="18" charset="-78"/>
              <a:cs typeface="Traditional Arabic" pitchFamily="18" charset="-78"/>
            </a:endParaRPr>
          </a:p>
        </p:txBody>
      </p:sp>
      <p:sp>
        <p:nvSpPr>
          <p:cNvPr id="3" name="عنصر نائب للمحتوى 2"/>
          <p:cNvSpPr>
            <a:spLocks noGrp="1"/>
          </p:cNvSpPr>
          <p:nvPr>
            <p:ph idx="1"/>
          </p:nvPr>
        </p:nvSpPr>
        <p:spPr>
          <a:xfrm>
            <a:off x="2045678" y="2392808"/>
            <a:ext cx="9601196" cy="3318936"/>
          </a:xfrm>
        </p:spPr>
        <p:txBody>
          <a:bodyPr>
            <a:normAutofit/>
          </a:bodyPr>
          <a:lstStyle/>
          <a:p>
            <a:r>
              <a:rPr lang="ar-SA" sz="2800" b="1" dirty="0">
                <a:latin typeface="Traditional Arabic" pitchFamily="18" charset="-78"/>
                <a:ea typeface="SimSun" panose="02010600030101010101" pitchFamily="2" charset="-122"/>
                <a:cs typeface="Traditional Arabic" pitchFamily="18" charset="-78"/>
              </a:rPr>
              <a:t>استمعنا إلى قصار السور من القران الكريم من أمهاتنا </a:t>
            </a:r>
            <a:r>
              <a:rPr lang="ar-SA" sz="2800" b="1" dirty="0" smtClean="0">
                <a:latin typeface="Traditional Arabic" pitchFamily="18" charset="-78"/>
                <a:ea typeface="SimSun" panose="02010600030101010101" pitchFamily="2" charset="-122"/>
                <a:cs typeface="Traditional Arabic" pitchFamily="18" charset="-78"/>
              </a:rPr>
              <a:t>الكريمات</a:t>
            </a:r>
          </a:p>
          <a:p>
            <a:pPr marL="0" indent="0">
              <a:buNone/>
            </a:pPr>
            <a:r>
              <a:rPr lang="ar-SA" sz="2800" b="1" dirty="0" smtClean="0">
                <a:latin typeface="Traditional Arabic" pitchFamily="18" charset="-78"/>
                <a:ea typeface="SimSun" panose="02010600030101010101" pitchFamily="2" charset="-122"/>
                <a:cs typeface="Traditional Arabic" pitchFamily="18" charset="-78"/>
              </a:rPr>
              <a:t> </a:t>
            </a:r>
            <a:r>
              <a:rPr lang="ar-SA" sz="2800" b="1" dirty="0">
                <a:latin typeface="Traditional Arabic" pitchFamily="18" charset="-78"/>
                <a:ea typeface="SimSun" panose="02010600030101010101" pitchFamily="2" charset="-122"/>
                <a:cs typeface="Traditional Arabic" pitchFamily="18" charset="-78"/>
              </a:rPr>
              <a:t>ثم شاركنا البعض مختلف </a:t>
            </a:r>
            <a:r>
              <a:rPr lang="ar-SA" sz="2800" b="1" dirty="0" smtClean="0">
                <a:latin typeface="Traditional Arabic" pitchFamily="18" charset="-78"/>
                <a:ea typeface="SimSun" panose="02010600030101010101" pitchFamily="2" charset="-122"/>
                <a:cs typeface="Traditional Arabic" pitchFamily="18" charset="-78"/>
              </a:rPr>
              <a:t>حكاياتهم </a:t>
            </a:r>
            <a:r>
              <a:rPr lang="ar-SA" sz="2800" b="1" dirty="0">
                <a:latin typeface="Traditional Arabic" pitchFamily="18" charset="-78"/>
                <a:ea typeface="SimSun" panose="02010600030101010101" pitchFamily="2" charset="-122"/>
                <a:cs typeface="Traditional Arabic" pitchFamily="18" charset="-78"/>
              </a:rPr>
              <a:t>القديمة </a:t>
            </a:r>
            <a:r>
              <a:rPr lang="ar-SA" sz="2800" b="1" dirty="0" smtClean="0">
                <a:latin typeface="Traditional Arabic" pitchFamily="18" charset="-78"/>
                <a:ea typeface="SimSun" panose="02010600030101010101" pitchFamily="2" charset="-122"/>
                <a:cs typeface="Traditional Arabic" pitchFamily="18" charset="-78"/>
              </a:rPr>
              <a:t>.</a:t>
            </a:r>
            <a:endParaRPr lang="ar-SA" sz="2800" dirty="0">
              <a:latin typeface="Traditional Arabic" pitchFamily="18" charset="-78"/>
              <a:cs typeface="Traditional Arabic" pitchFamily="18" charset="-78"/>
            </a:endParaRPr>
          </a:p>
        </p:txBody>
      </p:sp>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851593"/>
            <a:ext cx="4394200" cy="37211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67279002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A" sz="6000" b="1" dirty="0" smtClean="0">
                <a:latin typeface="Traditional Arabic" pitchFamily="18" charset="-78"/>
                <a:cs typeface="Traditional Arabic" pitchFamily="18" charset="-78"/>
              </a:rPr>
              <a:t>أخيراً:</a:t>
            </a:r>
            <a:r>
              <a:rPr lang="ar-SA" dirty="0" smtClean="0"/>
              <a:t/>
            </a:r>
            <a:br>
              <a:rPr lang="ar-SA" dirty="0" smtClean="0"/>
            </a:br>
            <a:endParaRPr lang="ar-SA" dirty="0"/>
          </a:p>
        </p:txBody>
      </p:sp>
      <p:sp>
        <p:nvSpPr>
          <p:cNvPr id="3" name="عنصر نائب للمحتوى 2"/>
          <p:cNvSpPr>
            <a:spLocks noGrp="1"/>
          </p:cNvSpPr>
          <p:nvPr>
            <p:ph idx="1"/>
          </p:nvPr>
        </p:nvSpPr>
        <p:spPr/>
        <p:txBody>
          <a:bodyPr>
            <a:normAutofit/>
          </a:bodyPr>
          <a:lstStyle/>
          <a:p>
            <a:r>
              <a:rPr lang="ar-SA" sz="2800" b="1" dirty="0" smtClean="0">
                <a:latin typeface="Times New Roman" panose="02020603050405020304" pitchFamily="18" charset="0"/>
                <a:ea typeface="SimSun" panose="02010600030101010101" pitchFamily="2" charset="-122"/>
                <a:cs typeface="Traditional Arabic" panose="02020603050405020304" pitchFamily="18" charset="-78"/>
              </a:rPr>
              <a:t>انتقلنا إلى </a:t>
            </a:r>
            <a:r>
              <a:rPr lang="ar-SA" sz="2800" b="1" dirty="0">
                <a:latin typeface="Times New Roman" panose="02020603050405020304" pitchFamily="18" charset="0"/>
                <a:ea typeface="SimSun" panose="02010600030101010101" pitchFamily="2" charset="-122"/>
                <a:cs typeface="Traditional Arabic" panose="02020603050405020304" pitchFamily="18" charset="-78"/>
              </a:rPr>
              <a:t>توزيع الهدايا، وتقديم الضيافة </a:t>
            </a:r>
            <a:r>
              <a:rPr lang="ar-SA" sz="2800" b="1" dirty="0" smtClean="0">
                <a:latin typeface="Times New Roman" panose="02020603050405020304" pitchFamily="18" charset="0"/>
                <a:ea typeface="SimSun" panose="02010600030101010101" pitchFamily="2" charset="-122"/>
                <a:cs typeface="Traditional Arabic" panose="02020603050405020304" pitchFamily="18" charset="-78"/>
              </a:rPr>
              <a:t>للحضور </a:t>
            </a:r>
          </a:p>
          <a:p>
            <a:pPr marL="0" indent="0">
              <a:buNone/>
            </a:pPr>
            <a:r>
              <a:rPr lang="ar-SA" sz="2800" b="1" dirty="0" smtClean="0">
                <a:latin typeface="Times New Roman" panose="02020603050405020304" pitchFamily="18" charset="0"/>
                <a:ea typeface="SimSun" panose="02010600030101010101" pitchFamily="2" charset="-122"/>
                <a:cs typeface="Traditional Arabic" panose="02020603050405020304" pitchFamily="18" charset="-78"/>
              </a:rPr>
              <a:t>والتي </a:t>
            </a:r>
            <a:r>
              <a:rPr lang="ar-SA" sz="2800" b="1" dirty="0">
                <a:latin typeface="Times New Roman" panose="02020603050405020304" pitchFamily="18" charset="0"/>
                <a:ea typeface="SimSun" panose="02010600030101010101" pitchFamily="2" charset="-122"/>
                <a:cs typeface="Traditional Arabic" panose="02020603050405020304" pitchFamily="18" charset="-78"/>
              </a:rPr>
              <a:t>احتوت على مختلف الأكلات </a:t>
            </a:r>
            <a:r>
              <a:rPr lang="ar-SA" sz="2800" b="1" dirty="0" smtClean="0">
                <a:latin typeface="Times New Roman" panose="02020603050405020304" pitchFamily="18" charset="0"/>
                <a:ea typeface="SimSun" panose="02010600030101010101" pitchFamily="2" charset="-122"/>
                <a:cs typeface="Traditional Arabic" panose="02020603050405020304" pitchFamily="18" charset="-78"/>
              </a:rPr>
              <a:t>الشعبية.</a:t>
            </a:r>
            <a:endParaRPr lang="ar-SA" sz="2800" dirty="0"/>
          </a:p>
        </p:txBody>
      </p:sp>
      <p:pic>
        <p:nvPicPr>
          <p:cNvPr id="4" name="صورة 3"/>
          <p:cNvPicPr>
            <a:picLocks noChangeAspect="1"/>
          </p:cNvPicPr>
          <p:nvPr/>
        </p:nvPicPr>
        <p:blipFill>
          <a:blip r:embed="rId2"/>
          <a:stretch>
            <a:fillRect/>
          </a:stretch>
        </p:blipFill>
        <p:spPr>
          <a:xfrm>
            <a:off x="1295401" y="3441700"/>
            <a:ext cx="5211168" cy="22987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272672589"/>
      </p:ext>
    </p:extLst>
  </p:cSld>
  <p:clrMapOvr>
    <a:masterClrMapping/>
  </p:clrMapOvr>
  <p:transition spd="slow">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عضوي">
  <a:themeElements>
    <a:clrScheme name="Organic">
      <a:dk1>
        <a:sysClr val="windowText" lastClr="000000"/>
      </a:dk1>
      <a:lt1>
        <a:sysClr val="window" lastClr="FFFFFF"/>
      </a:lt1>
      <a:dk2>
        <a:srgbClr val="212121"/>
      </a:dk2>
      <a:lt2>
        <a:srgbClr val="DADADA"/>
      </a:lt2>
      <a:accent1>
        <a:srgbClr val="AB946B"/>
      </a:accent1>
      <a:accent2>
        <a:srgbClr val="C04F32"/>
      </a:accent2>
      <a:accent3>
        <a:srgbClr val="DD8C3C"/>
      </a:accent3>
      <a:accent4>
        <a:srgbClr val="8E684C"/>
      </a:accent4>
      <a:accent5>
        <a:srgbClr val="CBAF62"/>
      </a:accent5>
      <a:accent6>
        <a:srgbClr val="803348"/>
      </a:accent6>
      <a:hlink>
        <a:srgbClr val="86724D"/>
      </a:hlink>
      <a:folHlink>
        <a:srgbClr val="B99E84"/>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 xmlns:thm15="http://schemas.microsoft.com/office/thememl/2012/main" name="Organic" id="{28CDC826-8792-45C0-861B-85EB3ADEDA33}" vid="{A2BEDC8B-F191-493B-BA33-0F4F800A89D3}"/>
    </a:ext>
  </a:extLst>
</a:theme>
</file>

<file path=docProps/app.xml><?xml version="1.0" encoding="utf-8"?>
<Properties xmlns="http://schemas.openxmlformats.org/officeDocument/2006/extended-properties" xmlns:vt="http://schemas.openxmlformats.org/officeDocument/2006/docPropsVTypes">
  <Template>Organic</Template>
  <TotalTime>168</TotalTime>
  <Words>256</Words>
  <Application>Microsoft Office PowerPoint</Application>
  <PresentationFormat>مخصص</PresentationFormat>
  <Paragraphs>32</Paragraphs>
  <Slides>16</Slides>
  <Notes>0</Notes>
  <HiddenSlides>0</HiddenSlides>
  <MMClips>0</MMClips>
  <ScaleCrop>false</ScaleCrop>
  <HeadingPairs>
    <vt:vector size="4" baseType="variant">
      <vt:variant>
        <vt:lpstr>نسق</vt:lpstr>
      </vt:variant>
      <vt:variant>
        <vt:i4>1</vt:i4>
      </vt:variant>
      <vt:variant>
        <vt:lpstr>عناوين الشرائح</vt:lpstr>
      </vt:variant>
      <vt:variant>
        <vt:i4>16</vt:i4>
      </vt:variant>
    </vt:vector>
  </HeadingPairs>
  <TitlesOfParts>
    <vt:vector size="17" baseType="lpstr">
      <vt:lpstr>عضوي</vt:lpstr>
      <vt:lpstr>زيارة ميدانية</vt:lpstr>
      <vt:lpstr>عرض تقديمي في PowerPoint</vt:lpstr>
      <vt:lpstr>هدفنا من الزيارة</vt:lpstr>
      <vt:lpstr>خطة وجوانب البرنامج</vt:lpstr>
      <vt:lpstr>البداية</vt:lpstr>
      <vt:lpstr>الجانب الصحي:</vt:lpstr>
      <vt:lpstr>الجانب الترفيهي:</vt:lpstr>
      <vt:lpstr>مشاركات خاصة من الحضور:</vt:lpstr>
      <vt:lpstr>أخيراً: </vt:lpstr>
      <vt:lpstr>مقتطفات من الصور:</vt:lpstr>
      <vt:lpstr>عرض تقديمي في PowerPoint</vt:lpstr>
      <vt:lpstr>عرض تقديمي في PowerPoint</vt:lpstr>
      <vt:lpstr>عرض تقديمي في PowerPoint</vt:lpstr>
      <vt:lpstr>شهادات الشكر </vt:lpstr>
      <vt:lpstr>عرض تقديمي في PowerPoint</vt:lpstr>
      <vt:lpstr>كرت دعوة الحضور:</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زيارة ميدانية</dc:title>
  <dc:creator>شجون</dc:creator>
  <cp:lastModifiedBy>User</cp:lastModifiedBy>
  <cp:revision>17</cp:revision>
  <dcterms:created xsi:type="dcterms:W3CDTF">2015-11-29T15:51:12Z</dcterms:created>
  <dcterms:modified xsi:type="dcterms:W3CDTF">2015-11-30T17:09:37Z</dcterms:modified>
</cp:coreProperties>
</file>