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62"/>
  </p:notesMasterIdLst>
  <p:sldIdLst>
    <p:sldId id="256" r:id="rId2"/>
    <p:sldId id="257" r:id="rId3"/>
    <p:sldId id="313" r:id="rId4"/>
    <p:sldId id="31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5" r:id="rId6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2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ar-SA"/>
  <c:style val="45"/>
  <c:chart>
    <c:plotArea>
      <c:layout>
        <c:manualLayout>
          <c:layoutTarget val="inner"/>
          <c:xMode val="edge"/>
          <c:yMode val="edge"/>
          <c:x val="7.2343005735394192E-2"/>
          <c:y val="5.7140824355822704E-2"/>
          <c:w val="0.7468265772334024"/>
          <c:h val="0.851890560207283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showVal val="1"/>
          </c:dLbls>
          <c:cat>
            <c:strRef>
              <c:f>Sheet1!$A$2:$A$3</c:f>
              <c:strCache>
                <c:ptCount val="2"/>
                <c:pt idx="0">
                  <c:v>المحاضرعيسى </c:v>
                </c:pt>
                <c:pt idx="1">
                  <c:v>تفاعل الطالب 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4.5</c:v>
                </c:pt>
                <c:pt idx="1">
                  <c:v>0.5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المحاضرعيسى </c:v>
                </c:pt>
                <c:pt idx="1">
                  <c:v>تفاعل الطالب 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المحاضرعيسى </c:v>
                </c:pt>
                <c:pt idx="1">
                  <c:v>تفاعل الطالب 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</c:numCache>
            </c:numRef>
          </c:val>
        </c:ser>
        <c:axId val="72172672"/>
        <c:axId val="72174208"/>
      </c:barChart>
      <c:catAx>
        <c:axId val="72172672"/>
        <c:scaling>
          <c:orientation val="minMax"/>
        </c:scaling>
        <c:axPos val="b"/>
        <c:tickLblPos val="nextTo"/>
        <c:crossAx val="72174208"/>
        <c:crosses val="autoZero"/>
        <c:auto val="1"/>
        <c:lblAlgn val="ctr"/>
        <c:lblOffset val="100"/>
      </c:catAx>
      <c:valAx>
        <c:axId val="72174208"/>
        <c:scaling>
          <c:orientation val="minMax"/>
        </c:scaling>
        <c:axPos val="l"/>
        <c:majorGridlines/>
        <c:numFmt formatCode="General" sourceLinked="1"/>
        <c:tickLblPos val="nextTo"/>
        <c:crossAx val="721726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ar-S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ar-SA"/>
  <c:chart>
    <c:plotArea>
      <c:layout/>
      <c:barChart>
        <c:barDir val="col"/>
        <c:grouping val="clustered"/>
        <c:ser>
          <c:idx val="0"/>
          <c:order val="0"/>
          <c:dPt>
            <c:idx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elete val="1"/>
          </c:dLbls>
          <c:cat>
            <c:strRef>
              <c:f>ورقة1!$F$18:$H$18</c:f>
              <c:strCache>
                <c:ptCount val="3"/>
                <c:pt idx="0">
                  <c:v>JAN </c:v>
                </c:pt>
                <c:pt idx="1">
                  <c:v>FEB </c:v>
                </c:pt>
                <c:pt idx="2">
                  <c:v>MAR </c:v>
                </c:pt>
              </c:strCache>
            </c:strRef>
          </c:cat>
          <c:val>
            <c:numRef>
              <c:f>ورقة1!$F$19:$H$19</c:f>
              <c:numCache>
                <c:formatCode>General</c:formatCode>
                <c:ptCount val="3"/>
                <c:pt idx="0">
                  <c:v>71</c:v>
                </c:pt>
                <c:pt idx="1">
                  <c:v>92</c:v>
                </c:pt>
                <c:pt idx="2">
                  <c:v>68</c:v>
                </c:pt>
              </c:numCache>
            </c:numRef>
          </c:val>
        </c:ser>
        <c:axId val="67325312"/>
        <c:axId val="66352256"/>
      </c:barChart>
      <c:catAx>
        <c:axId val="67325312"/>
        <c:scaling>
          <c:orientation val="maxMin"/>
        </c:scaling>
        <c:axPos val="b"/>
        <c:tickLblPos val="nextTo"/>
        <c:crossAx val="66352256"/>
        <c:crosses val="autoZero"/>
        <c:auto val="1"/>
        <c:lblAlgn val="ctr"/>
        <c:lblOffset val="100"/>
      </c:catAx>
      <c:valAx>
        <c:axId val="66352256"/>
        <c:scaling>
          <c:orientation val="minMax"/>
        </c:scaling>
        <c:axPos val="r"/>
        <c:majorGridlines/>
        <c:numFmt formatCode="General" sourceLinked="1"/>
        <c:tickLblPos val="nextTo"/>
        <c:crossAx val="67325312"/>
        <c:crosses val="autoZero"/>
        <c:crossBetween val="between"/>
      </c:valAx>
    </c:plotArea>
    <c:legend>
      <c:legendPos val="l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ar-SA"/>
  <c:style val="46"/>
  <c:chart>
    <c:plotArea>
      <c:layout/>
      <c:barChart>
        <c:barDir val="col"/>
        <c:grouping val="clustered"/>
        <c:ser>
          <c:idx val="0"/>
          <c:order val="0"/>
          <c:tx>
            <c:strRef>
              <c:f>ورقة1!$F$8</c:f>
              <c:strCache>
                <c:ptCount val="1"/>
                <c:pt idx="0">
                  <c:v>المحاضر عيسى  E. Johali lecturer </c:v>
                </c:pt>
              </c:strCache>
            </c:strRef>
          </c:tx>
          <c:dLbls>
            <c:showVal val="1"/>
          </c:dLbls>
          <c:cat>
            <c:strRef>
              <c:f>ورقة1!$G$7:$I$7</c:f>
              <c:strCache>
                <c:ptCount val="3"/>
                <c:pt idx="0">
                  <c:v>JAN </c:v>
                </c:pt>
                <c:pt idx="1">
                  <c:v>FEB </c:v>
                </c:pt>
                <c:pt idx="2">
                  <c:v>MAR </c:v>
                </c:pt>
              </c:strCache>
            </c:strRef>
          </c:cat>
          <c:val>
            <c:numRef>
              <c:f>ورقة1!$G$8:$I$8</c:f>
              <c:numCache>
                <c:formatCode>General</c:formatCode>
                <c:ptCount val="3"/>
                <c:pt idx="0">
                  <c:v>62</c:v>
                </c:pt>
                <c:pt idx="1">
                  <c:v>76</c:v>
                </c:pt>
                <c:pt idx="2">
                  <c:v>55</c:v>
                </c:pt>
              </c:numCache>
            </c:numRef>
          </c:val>
        </c:ser>
        <c:ser>
          <c:idx val="1"/>
          <c:order val="1"/>
          <c:tx>
            <c:strRef>
              <c:f>ورقة1!$F$9</c:f>
              <c:strCache>
                <c:ptCount val="1"/>
                <c:pt idx="0">
                  <c:v>الطلاب  Students </c:v>
                </c:pt>
              </c:strCache>
            </c:strRef>
          </c:tx>
          <c:dLbls>
            <c:showVal val="1"/>
          </c:dLbls>
          <c:cat>
            <c:strRef>
              <c:f>ورقة1!$G$7:$I$7</c:f>
              <c:strCache>
                <c:ptCount val="3"/>
                <c:pt idx="0">
                  <c:v>JAN </c:v>
                </c:pt>
                <c:pt idx="1">
                  <c:v>FEB </c:v>
                </c:pt>
                <c:pt idx="2">
                  <c:v>MAR </c:v>
                </c:pt>
              </c:strCache>
            </c:strRef>
          </c:cat>
          <c:val>
            <c:numRef>
              <c:f>ورقة1!$G$9:$I$9</c:f>
              <c:numCache>
                <c:formatCode>General</c:formatCode>
                <c:ptCount val="3"/>
                <c:pt idx="0">
                  <c:v>9</c:v>
                </c:pt>
                <c:pt idx="1">
                  <c:v>16</c:v>
                </c:pt>
                <c:pt idx="2">
                  <c:v>13</c:v>
                </c:pt>
              </c:numCache>
            </c:numRef>
          </c:val>
        </c:ser>
        <c:axId val="66445312"/>
        <c:axId val="66446848"/>
      </c:barChart>
      <c:catAx>
        <c:axId val="66445312"/>
        <c:scaling>
          <c:orientation val="maxMin"/>
        </c:scaling>
        <c:axPos val="b"/>
        <c:tickLblPos val="nextTo"/>
        <c:crossAx val="66446848"/>
        <c:crosses val="autoZero"/>
        <c:auto val="1"/>
        <c:lblAlgn val="ctr"/>
        <c:lblOffset val="100"/>
      </c:catAx>
      <c:valAx>
        <c:axId val="66446848"/>
        <c:scaling>
          <c:orientation val="minMax"/>
        </c:scaling>
        <c:axPos val="r"/>
        <c:majorGridlines/>
        <c:numFmt formatCode="General" sourceLinked="1"/>
        <c:tickLblPos val="nextTo"/>
        <c:crossAx val="66445312"/>
        <c:crosses val="autoZero"/>
        <c:crossBetween val="between"/>
      </c:valAx>
    </c:plotArea>
    <c:legend>
      <c:legendPos val="l"/>
      <c:layout/>
    </c:legend>
    <c:plotVisOnly val="1"/>
  </c:chart>
  <c:txPr>
    <a:bodyPr/>
    <a:lstStyle/>
    <a:p>
      <a:pPr>
        <a:defRPr sz="1800"/>
      </a:pPr>
      <a:endParaRPr lang="ar-SA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9562B32-6BE3-4DF7-A79A-CA0DD3E7EABA}" type="datetimeFigureOut">
              <a:rPr lang="ar-SA" smtClean="0"/>
              <a:pPr/>
              <a:t>09/03/39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34F0192-EF95-417D-BF20-AC5E177990C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Johali</a:t>
            </a:r>
            <a:r>
              <a:rPr lang="en-US" baseline="0" dirty="0" smtClean="0"/>
              <a:t>   Students </a:t>
            </a:r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F0192-EF95-417D-BF20-AC5E177990C4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63ED5-8106-42EF-946D-5584DCC2B668}" type="datetimeFigureOut">
              <a:rPr lang="ar-SA" smtClean="0"/>
              <a:pPr/>
              <a:t>09/03/39</a:t>
            </a:fld>
            <a:endParaRPr lang="ar-S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8E61-715D-46D5-A84D-507EF037C8C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63ED5-8106-42EF-946D-5584DCC2B668}" type="datetimeFigureOut">
              <a:rPr lang="ar-SA" smtClean="0"/>
              <a:pPr/>
              <a:t>09/03/39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8E61-715D-46D5-A84D-507EF037C8C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63ED5-8106-42EF-946D-5584DCC2B668}" type="datetimeFigureOut">
              <a:rPr lang="ar-SA" smtClean="0"/>
              <a:pPr/>
              <a:t>09/03/39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8E61-715D-46D5-A84D-507EF037C8C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63ED5-8106-42EF-946D-5584DCC2B668}" type="datetimeFigureOut">
              <a:rPr lang="ar-SA" smtClean="0"/>
              <a:pPr/>
              <a:t>09/03/39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8E61-715D-46D5-A84D-507EF037C8C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63ED5-8106-42EF-946D-5584DCC2B668}" type="datetimeFigureOut">
              <a:rPr lang="ar-SA" smtClean="0"/>
              <a:pPr/>
              <a:t>09/03/39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A428E61-715D-46D5-A84D-507EF037C8C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63ED5-8106-42EF-946D-5584DCC2B668}" type="datetimeFigureOut">
              <a:rPr lang="ar-SA" smtClean="0"/>
              <a:pPr/>
              <a:t>09/03/39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8E61-715D-46D5-A84D-507EF037C8C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63ED5-8106-42EF-946D-5584DCC2B668}" type="datetimeFigureOut">
              <a:rPr lang="ar-SA" smtClean="0"/>
              <a:pPr/>
              <a:t>09/03/39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8E61-715D-46D5-A84D-507EF037C8C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63ED5-8106-42EF-946D-5584DCC2B668}" type="datetimeFigureOut">
              <a:rPr lang="ar-SA" smtClean="0"/>
              <a:pPr/>
              <a:t>09/03/39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8E61-715D-46D5-A84D-507EF037C8C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63ED5-8106-42EF-946D-5584DCC2B668}" type="datetimeFigureOut">
              <a:rPr lang="ar-SA" smtClean="0"/>
              <a:pPr/>
              <a:t>09/03/39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8E61-715D-46D5-A84D-507EF037C8C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63ED5-8106-42EF-946D-5584DCC2B668}" type="datetimeFigureOut">
              <a:rPr lang="ar-SA" smtClean="0"/>
              <a:pPr/>
              <a:t>09/03/39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8E61-715D-46D5-A84D-507EF037C8C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63ED5-8106-42EF-946D-5584DCC2B668}" type="datetimeFigureOut">
              <a:rPr lang="ar-SA" smtClean="0"/>
              <a:pPr/>
              <a:t>09/03/39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8E61-715D-46D5-A84D-507EF037C8C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4563ED5-8106-42EF-946D-5584DCC2B668}" type="datetimeFigureOut">
              <a:rPr lang="ar-SA" smtClean="0"/>
              <a:pPr/>
              <a:t>09/03/39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A428E61-715D-46D5-A84D-507EF037C8C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Slide1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2714620"/>
            <a:ext cx="8535892" cy="3524972"/>
          </a:xfr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SA" sz="36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تقرير محمد العقل </a:t>
            </a:r>
            <a:r>
              <a:rPr lang="ar-SA" sz="3600" dirty="0" err="1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قروب</a:t>
            </a:r>
            <a:r>
              <a:rPr lang="ar-SA" sz="36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r>
              <a:rPr lang="ar-SA" sz="3600" dirty="0" err="1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واطساب</a:t>
            </a:r>
            <a:r>
              <a:rPr lang="ar-SA" sz="36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لتعزيز تدريس مقرر صحة 485 </a:t>
            </a:r>
            <a:br>
              <a:rPr lang="ar-SA" sz="36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en-US" sz="3600" dirty="0" smtClean="0">
                <a:ea typeface="Monotype Koufi" pitchFamily="2" charset="-78"/>
                <a:cs typeface="Monotype Koufi" pitchFamily="2" charset="-78"/>
              </a:rPr>
              <a:t>JOHALIchs485scoohe2ND2016</a:t>
            </a:r>
            <a:r>
              <a:rPr lang="ar-SA" sz="44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/>
            </a:r>
            <a:br>
              <a:rPr lang="ar-SA" sz="44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SA" sz="4400" b="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/>
            </a:r>
            <a:br>
              <a:rPr lang="ar-SA" sz="4400" b="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SA" sz="280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عمل الطالب/ محمد العقل</a:t>
            </a:r>
            <a:r>
              <a:rPr lang="ar-SA" sz="2800" b="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/>
            </a:r>
            <a:br>
              <a:rPr lang="ar-SA" sz="2800" b="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SA" sz="2800" b="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إشراف المحاضر/ عيسى </a:t>
            </a:r>
            <a:r>
              <a:rPr lang="ar-SA" sz="2800" b="0" dirty="0" err="1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الجوحلي</a:t>
            </a:r>
            <a:r>
              <a:rPr lang="ar-SA" sz="2800" b="0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ar-SA" sz="4400" dirty="0"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714480" y="2453010"/>
            <a:ext cx="6000792" cy="2616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1100" dirty="0" smtClean="0"/>
              <a:t>تقرير محمد العقل </a:t>
            </a:r>
            <a:r>
              <a:rPr lang="ar-SA" sz="1100" dirty="0" err="1" smtClean="0"/>
              <a:t>قروب</a:t>
            </a:r>
            <a:r>
              <a:rPr lang="ar-SA" sz="1100" dirty="0" smtClean="0"/>
              <a:t> </a:t>
            </a:r>
            <a:r>
              <a:rPr lang="ar-SA" sz="1100" dirty="0" err="1" smtClean="0"/>
              <a:t>واطساب</a:t>
            </a:r>
            <a:r>
              <a:rPr lang="ar-SA" sz="1100" dirty="0" smtClean="0"/>
              <a:t> لتعزيز تدريس مقرر صحة 485 </a:t>
            </a:r>
            <a:r>
              <a:rPr lang="en-US" sz="1100" dirty="0" smtClean="0"/>
              <a:t>JohaliCHS485ٍSCOOHE2nd2016</a:t>
            </a:r>
            <a:endParaRPr lang="ar-SA" sz="1100" dirty="0"/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0" y="0"/>
          <a:ext cx="1785918" cy="1342395"/>
        </p:xfrm>
        <a:graphic>
          <a:graphicData uri="http://schemas.openxmlformats.org/presentationml/2006/ole">
            <p:oleObj spid="_x0000_s62465" name="شريحة" r:id="rId3" imgW="4569051" imgH="3425801" progId="PowerPoint.Slide.12">
              <p:embed/>
            </p:oleObj>
          </a:graphicData>
        </a:graphic>
      </p:graphicFrame>
      <p:pic>
        <p:nvPicPr>
          <p:cNvPr id="62467" name="Picture 3" descr="C:\Users\win7\AppData\Local\Temp\IMG-20160410-WA0233.jpg"/>
          <p:cNvPicPr>
            <a:picLocks noChangeAspect="1" noChangeArrowheads="1"/>
          </p:cNvPicPr>
          <p:nvPr/>
        </p:nvPicPr>
        <p:blipFill>
          <a:blip r:embed="rId4"/>
          <a:srcRect b="33899"/>
          <a:stretch>
            <a:fillRect/>
          </a:stretch>
        </p:blipFill>
        <p:spPr bwMode="auto">
          <a:xfrm>
            <a:off x="2928927" y="0"/>
            <a:ext cx="3286148" cy="2332374"/>
          </a:xfrm>
          <a:prstGeom prst="rect">
            <a:avLst/>
          </a:prstGeom>
          <a:noFill/>
        </p:spPr>
      </p:pic>
      <p:sp>
        <p:nvSpPr>
          <p:cNvPr id="7" name="مستطيل 6"/>
          <p:cNvSpPr/>
          <p:nvPr/>
        </p:nvSpPr>
        <p:spPr>
          <a:xfrm>
            <a:off x="2285984" y="1214422"/>
            <a:ext cx="45720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ar-SA" dirty="0" smtClean="0"/>
              <a:t>قرير محمد العقل </a:t>
            </a:r>
            <a:r>
              <a:rPr lang="en-US" dirty="0" smtClean="0"/>
              <a:t>SCOOHE2nd2016 _ </a:t>
            </a:r>
            <a:r>
              <a:rPr lang="ar-SA" dirty="0" smtClean="0"/>
              <a:t>ممتاز </a:t>
            </a:r>
            <a:r>
              <a:rPr lang="ar-SA" dirty="0" err="1" smtClean="0"/>
              <a:t>اضف</a:t>
            </a:r>
            <a:r>
              <a:rPr lang="ar-SA" dirty="0" smtClean="0"/>
              <a:t> شعار القسم_الكلية </a:t>
            </a:r>
            <a:r>
              <a:rPr lang="ar-SA" dirty="0" err="1" smtClean="0"/>
              <a:t>الى</a:t>
            </a:r>
            <a:r>
              <a:rPr lang="ar-SA" dirty="0" smtClean="0"/>
              <a:t> اليمين واستعد عرض </a:t>
            </a:r>
            <a:br>
              <a:rPr lang="ar-SA" dirty="0" smtClean="0"/>
            </a:br>
            <a:endParaRPr lang="ar-SA" dirty="0"/>
          </a:p>
        </p:txBody>
      </p:sp>
      <p:pic>
        <p:nvPicPr>
          <p:cNvPr id="8" name="صورة 1" descr="الوصف: C:\Users\Me\Desktop\CAM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567" y="0"/>
            <a:ext cx="2329433" cy="11967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2665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6146" name="Picture 2" descr="C:\Users\TOSHIBA\Desktop\New folder (2)\IMG_05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5794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7170" name="Picture 2" descr="C:\Users\TOSHIBA\Desktop\New folder (2)\IMG_05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4634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8194" name="Picture 2" descr="C:\Users\TOSHIBA\Desktop\New folder (2)\IMG_054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1216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9218" name="Picture 2" descr="C:\Users\TOSHIBA\Desktop\New folder (2)\IMG_05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3285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42" name="Picture 2" descr="C:\Users\TOSHIBA\Desktop\New folder (2)\IMG_05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842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1266" name="Picture 2" descr="C:\Users\TOSHIBA\Desktop\New folder (2)\IMG_054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615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2290" name="Picture 2" descr="C:\Users\TOSHIBA\Desktop\New folder (2)\IMG_054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7151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3314" name="Picture 2" descr="C:\Users\TOSHIBA\Desktop\New folder (2)\IMG_05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4738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4338" name="Picture 2" descr="C:\Users\TOSHIBA\Desktop\New folder (2)\IMG_055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8221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5362" name="Picture 2" descr="C:\Users\TOSHIBA\Desktop\New folder (2)\IMG_055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7963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774704"/>
            <a:ext cx="8229600" cy="6540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ar-SA" sz="2400" dirty="0" smtClean="0"/>
              <a:t>مدى النشاط في الواطساب على مدار فصل دراسي كامل </a:t>
            </a:r>
            <a:endParaRPr lang="ar-SA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21057721"/>
              </p:ext>
            </p:extLst>
          </p:nvPr>
        </p:nvGraphicFramePr>
        <p:xfrm>
          <a:off x="928662" y="1643050"/>
          <a:ext cx="7686700" cy="4400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مستطيل 4"/>
          <p:cNvSpPr/>
          <p:nvPr/>
        </p:nvSpPr>
        <p:spPr>
          <a:xfrm>
            <a:off x="1357290" y="214290"/>
            <a:ext cx="6643702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1600" dirty="0" smtClean="0"/>
              <a:t>تقرير محمد العقل </a:t>
            </a:r>
            <a:r>
              <a:rPr lang="ar-SA" sz="1600" dirty="0" err="1" smtClean="0"/>
              <a:t>قروب</a:t>
            </a:r>
            <a:r>
              <a:rPr lang="ar-SA" sz="1600" dirty="0" smtClean="0"/>
              <a:t> </a:t>
            </a:r>
            <a:r>
              <a:rPr lang="ar-SA" sz="1600" dirty="0" err="1" smtClean="0"/>
              <a:t>واطساب</a:t>
            </a:r>
            <a:r>
              <a:rPr lang="ar-SA" sz="1600" dirty="0" smtClean="0"/>
              <a:t> لتعزيز تدريس مقرر صحة 485 </a:t>
            </a:r>
            <a:r>
              <a:rPr lang="en-US" sz="1600" dirty="0" smtClean="0"/>
              <a:t>JohaliCHS485ٍSCOOHE2nd2016</a:t>
            </a:r>
            <a:endParaRPr lang="ar-SA" sz="1600" dirty="0"/>
          </a:p>
        </p:txBody>
      </p:sp>
      <p:sp>
        <p:nvSpPr>
          <p:cNvPr id="6" name="مستطيل 5"/>
          <p:cNvSpPr/>
          <p:nvPr/>
        </p:nvSpPr>
        <p:spPr>
          <a:xfrm>
            <a:off x="1928794" y="3429000"/>
            <a:ext cx="758541" cy="3385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 err="1" smtClean="0"/>
              <a:t>Johali</a:t>
            </a:r>
            <a:r>
              <a:rPr lang="en-US" sz="1600" dirty="0" smtClean="0"/>
              <a:t> </a:t>
            </a:r>
            <a:endParaRPr lang="ar-SA" sz="1600" dirty="0"/>
          </a:p>
        </p:txBody>
      </p:sp>
      <p:sp>
        <p:nvSpPr>
          <p:cNvPr id="7" name="مستطيل 6"/>
          <p:cNvSpPr/>
          <p:nvPr/>
        </p:nvSpPr>
        <p:spPr>
          <a:xfrm>
            <a:off x="4714876" y="5214950"/>
            <a:ext cx="881972" cy="3077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400" dirty="0" smtClean="0"/>
              <a:t>Students</a:t>
            </a:r>
            <a:endParaRPr lang="ar-SA" sz="1400" dirty="0"/>
          </a:p>
        </p:txBody>
      </p:sp>
    </p:spTree>
    <p:extLst>
      <p:ext uri="{BB962C8B-B14F-4D97-AF65-F5344CB8AC3E}">
        <p14:creationId xmlns="" xmlns:p14="http://schemas.microsoft.com/office/powerpoint/2010/main" val="90444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6386" name="Picture 2" descr="C:\Users\TOSHIBA\Desktop\New folder (2)\IMG_055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9079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7410" name="Picture 2" descr="C:\Users\TOSHIBA\Desktop\New folder (2)\IMG_05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072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8434" name="Picture 2" descr="C:\Users\TOSHIBA\Desktop\New folder (2)\IMG_05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1609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9458" name="Picture 2" descr="C:\Users\TOSHIBA\Desktop\New folder (2)\IMG_055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7595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0482" name="Picture 2" descr="C:\Users\TOSHIBA\Desktop\New folder (2)\IMG_055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5027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1506" name="Picture 2" descr="C:\Users\TOSHIBA\Desktop\New folder (2)\IMG_05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3848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2530" name="Picture 2" descr="C:\Users\TOSHIBA\Desktop\New folder (2)\IMG_05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6265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3554" name="Picture 2" descr="C:\Users\TOSHIBA\Desktop\New folder (2)\IMG_05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2281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4578" name="Picture 2" descr="C:\Users\TOSHIBA\Desktop\New folder (2)\IMG_056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6559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5602" name="Picture 2" descr="C:\Users\TOSHIBA\Desktop\New folder (2)\IMG_056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8795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ar-SA" sz="1800" dirty="0" smtClean="0"/>
              <a:t>محمد العقل </a:t>
            </a:r>
            <a:br>
              <a:rPr lang="ar-SA" sz="1800" dirty="0" smtClean="0"/>
            </a:br>
            <a:r>
              <a:rPr lang="ar-SA" sz="1800" dirty="0" smtClean="0"/>
              <a:t>ملخص عدد الرسائل التي </a:t>
            </a:r>
            <a:br>
              <a:rPr lang="ar-SA" sz="1800" dirty="0" smtClean="0"/>
            </a:br>
            <a:r>
              <a:rPr lang="ar-SA" sz="1800" dirty="0" smtClean="0"/>
              <a:t>تخص المقرر </a:t>
            </a:r>
            <a:r>
              <a:rPr lang="en-US" sz="1800" dirty="0" err="1" smtClean="0"/>
              <a:t>Lecturer_Students</a:t>
            </a:r>
            <a:r>
              <a:rPr lang="en-US" sz="1800" dirty="0" smtClean="0"/>
              <a:t> Interaction</a:t>
            </a:r>
            <a:r>
              <a:rPr lang="en-US" sz="2800" dirty="0" smtClean="0"/>
              <a:t> </a:t>
            </a:r>
            <a:endParaRPr lang="ar-SA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15240023"/>
              </p:ext>
            </p:extLst>
          </p:nvPr>
        </p:nvGraphicFramePr>
        <p:xfrm>
          <a:off x="457200" y="1571612"/>
          <a:ext cx="8229600" cy="2387600"/>
        </p:xfrm>
        <a:graphic>
          <a:graphicData uri="http://schemas.openxmlformats.org/drawingml/2006/table">
            <a:tbl>
              <a:tblPr rtl="1" firstRow="1" bandRow="1">
                <a:tableStyleId>{284E427A-3D55-4303-BF80-6455036E1DE7}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JAN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FEB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MAR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المحاضر عيسى </a:t>
                      </a:r>
                      <a:r>
                        <a:rPr lang="ar-SA" baseline="0" dirty="0" smtClean="0"/>
                        <a:t> </a:t>
                      </a:r>
                      <a:r>
                        <a:rPr lang="en-US" baseline="0" dirty="0" smtClean="0"/>
                        <a:t>E. </a:t>
                      </a:r>
                      <a:r>
                        <a:rPr lang="en-US" baseline="0" dirty="0" err="1" smtClean="0"/>
                        <a:t>Johali</a:t>
                      </a:r>
                      <a:r>
                        <a:rPr lang="en-US" baseline="0" dirty="0" smtClean="0"/>
                        <a:t> lecturer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62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76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55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الطلاب </a:t>
                      </a:r>
                      <a:r>
                        <a:rPr lang="en-US" dirty="0" smtClean="0"/>
                        <a:t> Students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9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16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13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مجموع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    Total\Months 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71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92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68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TOTAL</a:t>
                      </a:r>
                      <a:endParaRPr lang="ar-SA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231</a:t>
                      </a:r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مخطط 6"/>
          <p:cNvGraphicFramePr/>
          <p:nvPr/>
        </p:nvGraphicFramePr>
        <p:xfrm>
          <a:off x="1071538" y="4000504"/>
          <a:ext cx="6572296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7655455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6626" name="Picture 2" descr="C:\Users\TOSHIBA\Desktop\New folder (2)\IMG_056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3788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7650" name="Picture 2" descr="C:\Users\TOSHIBA\Desktop\New folder (2)\IMG_056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3490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8674" name="Picture 2" descr="C:\Users\TOSHIBA\Desktop\New folder (2)\IMG_05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3797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9698" name="Picture 2" descr="C:\Users\TOSHIBA\Desktop\New folder (2)\IMG_056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9198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0722" name="Picture 2" descr="C:\Users\TOSHIBA\Desktop\New folder (2)\IMG_056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6050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1746" name="Picture 2" descr="C:\Users\TOSHIBA\Desktop\New folder (2)\IMG_056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5253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2770" name="Picture 2" descr="C:\Users\TOSHIBA\Desktop\New folder (2)\IMG_057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4637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3794" name="Picture 2" descr="C:\Users\TOSHIBA\Desktop\New folder (2)\IMG_057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8844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34818" name="Picture 2" descr="C:\Users\TOSHIBA\Desktop\New folder (2)\IMG_057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6497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5842" name="Picture 2" descr="C:\Users\TOSHIBA\Desktop\New folder (2)\IMG_057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027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ar-SA" sz="2800" dirty="0" smtClean="0"/>
              <a:t>ملخص عدد الرسائل التي </a:t>
            </a:r>
            <a:br>
              <a:rPr lang="ar-SA" sz="2800" dirty="0" smtClean="0"/>
            </a:br>
            <a:r>
              <a:rPr lang="ar-SA" sz="2800" dirty="0" smtClean="0"/>
              <a:t>تخص المقرر </a:t>
            </a:r>
            <a:r>
              <a:rPr lang="en-US" sz="2800" dirty="0" err="1" smtClean="0"/>
              <a:t>Lecturer_Students</a:t>
            </a:r>
            <a:r>
              <a:rPr lang="en-US" sz="2800" dirty="0" smtClean="0"/>
              <a:t> Interaction </a:t>
            </a:r>
            <a:endParaRPr lang="ar-SA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15240023"/>
              </p:ext>
            </p:extLst>
          </p:nvPr>
        </p:nvGraphicFramePr>
        <p:xfrm>
          <a:off x="928662" y="1428736"/>
          <a:ext cx="6972320" cy="2071702"/>
        </p:xfrm>
        <a:graphic>
          <a:graphicData uri="http://schemas.openxmlformats.org/drawingml/2006/table">
            <a:tbl>
              <a:tblPr rtl="1" firstRow="1" bandRow="1">
                <a:tableStyleId>{284E427A-3D55-4303-BF80-6455036E1DE7}</a:tableStyleId>
              </a:tblPr>
              <a:tblGrid>
                <a:gridCol w="1743080"/>
                <a:gridCol w="1743080"/>
                <a:gridCol w="1743080"/>
                <a:gridCol w="1743080"/>
              </a:tblGrid>
              <a:tr h="306423">
                <a:tc>
                  <a:txBody>
                    <a:bodyPr/>
                    <a:lstStyle/>
                    <a:p>
                      <a:pPr rtl="1"/>
                      <a:endParaRPr lang="ar-S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400" dirty="0" smtClean="0"/>
                        <a:t>JAN</a:t>
                      </a:r>
                      <a:endParaRPr lang="ar-S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400" dirty="0" smtClean="0"/>
                        <a:t>FEB</a:t>
                      </a:r>
                      <a:endParaRPr lang="ar-S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400" dirty="0" smtClean="0"/>
                        <a:t>MAR</a:t>
                      </a:r>
                      <a:endParaRPr lang="ar-SA" sz="1400" dirty="0"/>
                    </a:p>
                  </a:txBody>
                  <a:tcPr/>
                </a:tc>
              </a:tr>
              <a:tr h="536241">
                <a:tc>
                  <a:txBody>
                    <a:bodyPr/>
                    <a:lstStyle/>
                    <a:p>
                      <a:pPr rtl="1"/>
                      <a:r>
                        <a:rPr lang="ar-SA" sz="1400" dirty="0" smtClean="0"/>
                        <a:t>المحاضر عيسى 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en-US" sz="1400" baseline="0" dirty="0" smtClean="0"/>
                        <a:t>E. </a:t>
                      </a:r>
                      <a:r>
                        <a:rPr lang="en-US" sz="1400" baseline="0" dirty="0" err="1" smtClean="0"/>
                        <a:t>Johali</a:t>
                      </a:r>
                      <a:r>
                        <a:rPr lang="en-US" sz="1400" baseline="0" dirty="0" smtClean="0"/>
                        <a:t> lecturer</a:t>
                      </a:r>
                      <a:endParaRPr lang="ar-S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400" dirty="0" smtClean="0"/>
                        <a:t>62</a:t>
                      </a:r>
                      <a:endParaRPr lang="ar-S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400" dirty="0" smtClean="0"/>
                        <a:t>76</a:t>
                      </a:r>
                      <a:endParaRPr lang="ar-S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400" dirty="0" smtClean="0"/>
                        <a:t>55</a:t>
                      </a:r>
                      <a:endParaRPr lang="ar-SA" sz="1400" dirty="0"/>
                    </a:p>
                  </a:txBody>
                  <a:tcPr/>
                </a:tc>
              </a:tr>
              <a:tr h="310679">
                <a:tc>
                  <a:txBody>
                    <a:bodyPr/>
                    <a:lstStyle/>
                    <a:p>
                      <a:pPr rtl="1"/>
                      <a:r>
                        <a:rPr lang="ar-SA" sz="1400" dirty="0" smtClean="0"/>
                        <a:t>الطلاب </a:t>
                      </a:r>
                      <a:r>
                        <a:rPr lang="en-US" sz="1400" dirty="0" smtClean="0"/>
                        <a:t> Students</a:t>
                      </a:r>
                      <a:endParaRPr lang="ar-S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400" dirty="0" smtClean="0"/>
                        <a:t>9</a:t>
                      </a:r>
                      <a:endParaRPr lang="ar-S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400" dirty="0" smtClean="0"/>
                        <a:t>16</a:t>
                      </a:r>
                      <a:endParaRPr lang="ar-S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400" dirty="0" smtClean="0"/>
                        <a:t>13</a:t>
                      </a:r>
                      <a:endParaRPr lang="ar-SA" sz="1400" dirty="0"/>
                    </a:p>
                  </a:txBody>
                  <a:tcPr/>
                </a:tc>
              </a:tr>
              <a:tr h="536241">
                <a:tc>
                  <a:txBody>
                    <a:bodyPr/>
                    <a:lstStyle/>
                    <a:p>
                      <a:pPr rtl="1"/>
                      <a:r>
                        <a:rPr lang="ar-SA" sz="1400" dirty="0" smtClean="0"/>
                        <a:t>مجموع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baseline="0" dirty="0" smtClean="0"/>
                        <a:t>    Total\Months  </a:t>
                      </a:r>
                      <a:endParaRPr lang="ar-S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400" dirty="0" smtClean="0"/>
                        <a:t>71</a:t>
                      </a:r>
                      <a:endParaRPr lang="ar-S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400" dirty="0" smtClean="0"/>
                        <a:t>92</a:t>
                      </a:r>
                      <a:endParaRPr lang="ar-S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400" dirty="0" smtClean="0"/>
                        <a:t>68</a:t>
                      </a:r>
                      <a:endParaRPr lang="ar-SA" sz="1400" dirty="0"/>
                    </a:p>
                  </a:txBody>
                  <a:tcPr/>
                </a:tc>
              </a:tr>
              <a:tr h="382118">
                <a:tc>
                  <a:txBody>
                    <a:bodyPr/>
                    <a:lstStyle/>
                    <a:p>
                      <a:pPr rtl="1"/>
                      <a:r>
                        <a:rPr lang="en-US" sz="1400" dirty="0" smtClean="0"/>
                        <a:t>TOTAL</a:t>
                      </a:r>
                      <a:endParaRPr lang="ar-SA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en-US" sz="1400" dirty="0" smtClean="0"/>
                        <a:t>231</a:t>
                      </a:r>
                      <a:endParaRPr lang="ar-SA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مخطط 5"/>
          <p:cNvGraphicFramePr/>
          <p:nvPr/>
        </p:nvGraphicFramePr>
        <p:xfrm>
          <a:off x="785786" y="3714752"/>
          <a:ext cx="7072362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7655455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6866" name="Picture 2" descr="C:\Users\TOSHIBA\Desktop\New folder (2)\IMG_057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4346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7890" name="Picture 2" descr="C:\Users\TOSHIBA\Desktop\New folder (2)\IMG_057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0599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8914" name="Picture 2" descr="C:\Users\TOSHIBA\Desktop\New folder (2)\IMG_05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1076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9938" name="Picture 2" descr="C:\Users\TOSHIBA\Desktop\New folder (2)\IMG_057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5726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0962" name="Picture 2" descr="C:\Users\TOSHIBA\Desktop\New folder (2)\IMG_0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5272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1986" name="Picture 2" descr="C:\Users\TOSHIBA\Desktop\New folder (2)\IMG_057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3548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3010" name="Picture 2" descr="C:\Users\TOSHIBA\Desktop\New folder (2)\IMG_058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6736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4034" name="Picture 2" descr="C:\Users\TOSHIBA\Desktop\New folder (2)\IMG_058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894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5058" name="Picture 2" descr="C:\Users\TOSHIBA\Desktop\New folder (2)\IMG_058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9575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6082" name="Picture 2" descr="C:\Users\TOSHIBA\Desktop\New folder (2)\IMG_058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2492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TOSHIBA\Desktop\New folder (2)\IMG_05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2709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7106" name="Picture 2" descr="C:\Users\TOSHIBA\Desktop\New folder (2)\IMG_05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5816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8130" name="Picture 2" descr="C:\Users\TOSHIBA\Desktop\New folder (2)\IMG_058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5582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9154" name="Picture 2" descr="C:\Users\TOSHIBA\Desktop\New folder (2)\IMG_058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8156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0178" name="Picture 2" descr="C:\Users\TOSHIBA\Desktop\New folder (2)\IMG_058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959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1202" name="Picture 2" descr="C:\Users\TOSHIBA\Desktop\New folder (2)\IMG_058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3019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2226" name="Picture 2" descr="C:\Users\TOSHIBA\Desktop\New folder (2)\IMG_058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893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3250" name="Picture 2" descr="C:\Users\TOSHIBA\Desktop\New folder (2)\IMG_059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0513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4274" name="Picture 2" descr="C:\Users\TOSHIBA\Desktop\New folder (2)\IMG_059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5564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5298" name="Picture 2" descr="C:\Users\TOSHIBA\Desktop\New folder (2)\IMG_059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3075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6322" name="Picture 2" descr="C:\Users\TOSHIBA\Desktop\New folder (2)\IMG_05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2748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2050" name="Picture 2" descr="C:\Users\TOSHIBA\Desktop\New folder (2)\IMG_05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5487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win7\AppData\Local\Temp\IMG-20160410-WA02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57166"/>
            <a:ext cx="5715040" cy="6136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074" name="Picture 2" descr="C:\Users\TOSHIBA\Desktop\New folder (2)\IMG_054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1721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098" name="Picture 2" descr="C:\Users\TOSHIBA\Desktop\New folder (2)\IMG_054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7015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122" name="Picture 2" descr="C:\Users\TOSHIBA\Desktop\New folder (2)\IMG_05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0658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129</TotalTime>
  <Words>116</Words>
  <Application>Microsoft Office PowerPoint</Application>
  <PresentationFormat>عرض على الشاشة (3:4)‏</PresentationFormat>
  <Paragraphs>48</Paragraphs>
  <Slides>60</Slides>
  <Notes>1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60</vt:i4>
      </vt:variant>
    </vt:vector>
  </HeadingPairs>
  <TitlesOfParts>
    <vt:vector size="62" baseType="lpstr">
      <vt:lpstr>Apex</vt:lpstr>
      <vt:lpstr>شريحة</vt:lpstr>
      <vt:lpstr>تقرير محمد العقل قروب واطساب لتعزيز تدريس مقرر صحة 485  JOHALIchs485scoohe2ND2016  عمل الطالب/ محمد العقل  إشراف المحاضر/ عيسى الجوحلي </vt:lpstr>
      <vt:lpstr>مدى النشاط في الواطساب على مدار فصل دراسي كامل </vt:lpstr>
      <vt:lpstr>محمد العقل  ملخص عدد الرسائل التي  تخص المقرر Lecturer_Students Interaction </vt:lpstr>
      <vt:lpstr>ملخص عدد الرسائل التي  تخص المقرر Lecturer_Students Interaction 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تقرير الواطساب CHS485   اشراف الدكتور: عيسى الجوحلي عمل الطالب: محمد العقل</dc:title>
  <dc:creator>TOSHIBA</dc:creator>
  <cp:lastModifiedBy>win7</cp:lastModifiedBy>
  <cp:revision>18</cp:revision>
  <dcterms:created xsi:type="dcterms:W3CDTF">2016-04-04T17:35:35Z</dcterms:created>
  <dcterms:modified xsi:type="dcterms:W3CDTF">2017-11-27T05:25:18Z</dcterms:modified>
</cp:coreProperties>
</file>