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8" r:id="rId2"/>
  </p:sldMasterIdLst>
  <p:notesMasterIdLst>
    <p:notesMasterId r:id="rId22"/>
  </p:notesMasterIdLst>
  <p:sldIdLst>
    <p:sldId id="278" r:id="rId3"/>
    <p:sldId id="286" r:id="rId4"/>
    <p:sldId id="258" r:id="rId5"/>
    <p:sldId id="268" r:id="rId6"/>
    <p:sldId id="269" r:id="rId7"/>
    <p:sldId id="270" r:id="rId8"/>
    <p:sldId id="271" r:id="rId9"/>
    <p:sldId id="274" r:id="rId10"/>
    <p:sldId id="281" r:id="rId11"/>
    <p:sldId id="284" r:id="rId12"/>
    <p:sldId id="285" r:id="rId13"/>
    <p:sldId id="280" r:id="rId14"/>
    <p:sldId id="272" r:id="rId15"/>
    <p:sldId id="279" r:id="rId16"/>
    <p:sldId id="275" r:id="rId17"/>
    <p:sldId id="282" r:id="rId18"/>
    <p:sldId id="283" r:id="rId19"/>
    <p:sldId id="276" r:id="rId20"/>
    <p:sldId id="267" r:id="rId21"/>
  </p:sldIdLst>
  <p:sldSz cx="12192000" cy="6858000"/>
  <p:notesSz cx="6858000" cy="9144000"/>
  <p:defaultTextStyle>
    <a:defPPr>
      <a:defRPr lang="en-US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-102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Office_Excel_Worksheet1.xlsx"/><Relationship Id="rId1" Type="http://schemas.openxmlformats.org/officeDocument/2006/relationships/image" Target="../media/image1.jpe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ar-SA"/>
        </a:p>
      </c:txPr>
    </c:title>
    <c:plotArea>
      <c:layout/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عدد التغريدات 25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1">
                  <a:duotone>
                    <a:schemeClr val="accent1">
                      <a:shade val="74000"/>
                      <a:satMod val="130000"/>
                      <a:lumMod val="90000"/>
                    </a:schemeClr>
                    <a:schemeClr val="accent1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outerShdw blurRad="38100" dist="25400" dir="5400000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1F-4D6A-B5D2-3CF56BBBB5F9}"/>
              </c:ext>
            </c:extLst>
          </c:dPt>
          <c:dPt>
            <c:idx val="1"/>
            <c:spPr>
              <a:blipFill>
                <a:blip xmlns:r="http://schemas.openxmlformats.org/officeDocument/2006/relationships" r:embed="rId1">
                  <a:duotone>
                    <a:schemeClr val="accent2">
                      <a:shade val="74000"/>
                      <a:satMod val="130000"/>
                      <a:lumMod val="90000"/>
                    </a:schemeClr>
                    <a:schemeClr val="accent2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outerShdw blurRad="38100" dist="25400" dir="5400000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1F-4D6A-B5D2-3CF56BBBB5F9}"/>
              </c:ext>
            </c:extLst>
          </c:dPt>
          <c:dPt>
            <c:idx val="2"/>
            <c:spPr>
              <a:blipFill>
                <a:blip xmlns:r="http://schemas.openxmlformats.org/officeDocument/2006/relationships" r:embed="rId1">
                  <a:duotone>
                    <a:schemeClr val="accent3">
                      <a:shade val="74000"/>
                      <a:satMod val="130000"/>
                      <a:lumMod val="90000"/>
                    </a:schemeClr>
                    <a:schemeClr val="accent3">
                      <a:tint val="94000"/>
                      <a:satMod val="120000"/>
                      <a:lumMod val="104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  <a:effectLst>
                <a:outerShdw blurRad="38100" dist="25400" dir="5400000" rotWithShape="0">
                  <a:srgbClr val="000000">
                    <a:alpha val="6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91F-4D6A-B5D2-3CF56BBBB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ar-SA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ورقة1!$A$2:$A$4</c:f>
              <c:strCache>
                <c:ptCount val="3"/>
                <c:pt idx="0">
                  <c:v>صور المقرر</c:v>
                </c:pt>
                <c:pt idx="1">
                  <c:v>الكتابه</c:v>
                </c:pt>
                <c:pt idx="2">
                  <c:v>صور الشرح</c:v>
                </c:pt>
              </c:strCache>
            </c:strRef>
          </c:cat>
          <c:val>
            <c:numRef>
              <c:f>ورقة1!$B$2:$B$4</c:f>
              <c:numCache>
                <c:formatCode>General</c:formatCode>
                <c:ptCount val="3"/>
                <c:pt idx="0">
                  <c:v>20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15-4974-9823-2E2870D878E1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zero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ar-SA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style val="4"/>
  <c:chart>
    <c:title>
      <c:tx>
        <c:rich>
          <a:bodyPr rot="0" vert="horz"/>
          <a:lstStyle/>
          <a:p>
            <a:pPr>
              <a:defRPr/>
            </a:pPr>
            <a:r>
              <a:rPr lang="ar-SA"/>
              <a:t>اكثر من عمل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dLbls>
            <c:txPr>
              <a:bodyPr rot="0" vert="horz"/>
              <a:lstStyle/>
              <a:p>
                <a:pPr>
                  <a:defRPr/>
                </a:pPr>
                <a:endParaRPr lang="ar-SA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ورقة1!$A$2:$A$6</c:f>
              <c:strCache>
                <c:ptCount val="5"/>
                <c:pt idx="0">
                  <c:v>نواف النويصر</c:v>
                </c:pt>
                <c:pt idx="1">
                  <c:v>عبدالملك الكثيري</c:v>
                </c:pt>
                <c:pt idx="2">
                  <c:v>إبراهيم العياضي </c:v>
                </c:pt>
                <c:pt idx="3">
                  <c:v>فيصل الدوسري</c:v>
                </c:pt>
                <c:pt idx="4">
                  <c:v>مهند المحبوب</c:v>
                </c:pt>
              </c:strCache>
            </c:strRef>
          </c:cat>
          <c:val>
            <c:numRef>
              <c:f>ورقة1!$B$2:$B$6</c:f>
              <c:numCache>
                <c:formatCode>General</c:formatCode>
                <c:ptCount val="5"/>
                <c:pt idx="0">
                  <c:v>12</c:v>
                </c:pt>
                <c:pt idx="1">
                  <c:v>13</c:v>
                </c:pt>
                <c:pt idx="2">
                  <c:v>22</c:v>
                </c:pt>
                <c:pt idx="3">
                  <c:v>14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9F-4F0D-BA3E-93B6CB727B61}"/>
            </c:ext>
          </c:extLst>
        </c:ser>
        <c:axId val="81286656"/>
        <c:axId val="81288192"/>
      </c:barChart>
      <c:catAx>
        <c:axId val="81286656"/>
        <c:scaling>
          <c:orientation val="minMax"/>
        </c:scaling>
        <c:axPos val="b"/>
        <c:numFmt formatCode="General" sourceLinked="1"/>
        <c:tickLblPos val="nextTo"/>
        <c:txPr>
          <a:bodyPr rot="-60000000" vert="horz"/>
          <a:lstStyle/>
          <a:p>
            <a:pPr>
              <a:defRPr/>
            </a:pPr>
            <a:endParaRPr lang="ar-SA"/>
          </a:p>
        </c:txPr>
        <c:crossAx val="81288192"/>
        <c:crosses val="autoZero"/>
        <c:auto val="1"/>
        <c:lblAlgn val="ctr"/>
        <c:lblOffset val="100"/>
      </c:catAx>
      <c:valAx>
        <c:axId val="81288192"/>
        <c:scaling>
          <c:orientation val="minMax"/>
        </c:scaling>
        <c:axPos val="l"/>
        <c:majorGridlines/>
        <c:numFmt formatCode="General" sourceLinked="1"/>
        <c:tickLblPos val="nextTo"/>
        <c:txPr>
          <a:bodyPr rot="-60000000" vert="horz"/>
          <a:lstStyle/>
          <a:p>
            <a:pPr>
              <a:defRPr/>
            </a:pPr>
            <a:endParaRPr lang="ar-SA"/>
          </a:p>
        </c:txPr>
        <c:crossAx val="81286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ar-S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SA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title>
    <c:plotArea>
      <c:layout/>
      <c:pie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إحصائية الحساب والتفاعل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C9-410E-A58E-7B870BD08A09}"/>
              </c:ext>
            </c:extLst>
          </c:dPt>
          <c:dPt>
            <c:idx val="1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C9-410E-A58E-7B870BD08A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ar-SA"/>
              </a:p>
            </c:txPr>
            <c:dLblPos val="inEnd"/>
            <c:showPercent val="1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ورقة1!$A$2:$A$3</c:f>
              <c:strCache>
                <c:ptCount val="2"/>
                <c:pt idx="0">
                  <c:v>اعاده التغريد</c:v>
                </c:pt>
                <c:pt idx="1">
                  <c:v>حالات الاعجاب</c:v>
                </c:pt>
              </c:strCache>
            </c:strRef>
          </c:cat>
          <c:val>
            <c:numRef>
              <c:f>ورقة1!$B$2:$B$3</c:f>
              <c:numCache>
                <c:formatCode>General</c:formatCode>
                <c:ptCount val="2"/>
                <c:pt idx="0">
                  <c:v>127</c:v>
                </c:pt>
                <c:pt idx="1">
                  <c:v>196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F39-4DF0-8176-55CCF334D289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zero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fld id="{9B4E643A-5872-4130-A3FF-081752E3657E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fld id="{21629FB7-41E2-4CE6-85AB-3716AAD428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70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أسوأ</a:t>
            </a:r>
            <a:r>
              <a:rPr lang="ar-SA" baseline="0" dirty="0"/>
              <a:t> مستشفى من الداخل </a:t>
            </a:r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AAC4B0-2838-4C19-BAF8-69F33C9D4C7A}" type="slidenum">
              <a: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5167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أسوأ</a:t>
            </a:r>
            <a:r>
              <a:rPr lang="ar-SA" baseline="0" dirty="0"/>
              <a:t> مستشفى من الداخل </a:t>
            </a:r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AAC4B0-2838-4C19-BAF8-69F33C9D4C7A}" type="slidenum">
              <a:rPr kumimoji="0" lang="ar-SA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5167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7945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1944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6542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49715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34055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17097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56292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22995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69891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25451" y="1752601"/>
            <a:ext cx="11766549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</p:grpSp>
      <p:sp>
        <p:nvSpPr>
          <p:cNvPr id="17204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01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17204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1320801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550A-84CC-4599-8F89-5D109A743AC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2685782"/>
      </p:ext>
    </p:extLst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C93D2-0CD3-44E6-B74B-98515F7048D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1772236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1335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46190-3E89-4D28-B71F-B414E1C1D7B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84589"/>
      </p:ext>
    </p:extLst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EA7A9-6A72-4381-8E65-AED31536ADF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6568074"/>
      </p:ext>
    </p:extLst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3621-3EC3-4F06-AE9C-254B99C3492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391657"/>
      </p:ext>
    </p:extLst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2E110-DCE5-4B4A-B952-455D71428BD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6116268"/>
      </p:ext>
    </p:extLst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C60A6-13D5-4900-9D45-FC2CC50B2D4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9987432"/>
      </p:ext>
    </p:extLst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B4D0C-23E3-40C0-8C6E-2DBB31B0F1A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2381568"/>
      </p:ext>
    </p:extLst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71A68-5A4E-4513-8902-BC0030C273C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7680884"/>
      </p:ext>
    </p:extLst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A243A-E622-4083-917C-0DC1AD1570B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8095545"/>
      </p:ext>
    </p:extLst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997951" y="244476"/>
            <a:ext cx="2796116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1" y="244476"/>
            <a:ext cx="8185151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599C9-3804-4474-8D79-056B4E109FA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7757358"/>
      </p:ext>
    </p:extLst>
  </p:cSld>
  <p:clrMapOvr>
    <a:masterClrMapping/>
  </p:clrMapOvr>
  <p:transition>
    <p:push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1117600" y="1905000"/>
            <a:ext cx="10676467" cy="4191000"/>
          </a:xfrm>
        </p:spPr>
        <p:txBody>
          <a:bodyPr/>
          <a:lstStyle/>
          <a:p>
            <a:pPr lvl="0"/>
            <a:endParaRPr lang="ar-SA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0296D-1D93-4EC5-A06B-E33F330612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0925883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929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4BAA8-C3CF-4114-8833-84DCFDEBC0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1493697"/>
      </p:ext>
    </p:extLst>
  </p:cSld>
  <p:clrMapOvr>
    <a:masterClrMapping/>
  </p:clrMapOvr>
  <p:transition>
    <p:push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عنوان، ونص، واثنان من ال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6557434" y="1905000"/>
            <a:ext cx="5236633" cy="2019300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3"/>
          </p:nvPr>
        </p:nvSpPr>
        <p:spPr>
          <a:xfrm>
            <a:off x="6557434" y="4076700"/>
            <a:ext cx="5236633" cy="2019300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C8925-C32E-4D67-8C32-E0CE00B9AD3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33790235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298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44575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1847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800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1155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801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ar-SA"/>
              <a:t>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8225B6-088F-4352-96D1-2A293DFFC1CB}" type="datetimeFigureOut">
              <a:rPr lang="en-US" smtClean="0"/>
              <a:pPr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BFE753B-6E19-42D9-BA19-442B6A26F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69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425451" y="1828800"/>
            <a:ext cx="11766549" cy="5029200"/>
            <a:chOff x="201" y="1152"/>
            <a:chExt cx="5559" cy="3168"/>
          </a:xfrm>
        </p:grpSpPr>
        <p:sp>
          <p:nvSpPr>
            <p:cNvPr id="17101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  <p:sp>
          <p:nvSpPr>
            <p:cNvPr id="17101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 sz="1800"/>
            </a:p>
          </p:txBody>
        </p:sp>
      </p:grpSp>
      <p:sp>
        <p:nvSpPr>
          <p:cNvPr id="1710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01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1710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1710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34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FA4870F-D0AE-4E91-9926-FE30C446662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102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1" y="244476"/>
            <a:ext cx="1118023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/>
              <a:t>انقر لتحرير نمط العنوان الرئيسي</a:t>
            </a:r>
          </a:p>
        </p:txBody>
      </p:sp>
      <p:sp>
        <p:nvSpPr>
          <p:cNvPr id="17102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0" y="1905000"/>
            <a:ext cx="1067646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</p:spTree>
    <p:extLst>
      <p:ext uri="{BB962C8B-B14F-4D97-AF65-F5344CB8AC3E}">
        <p14:creationId xmlns="" xmlns:p14="http://schemas.microsoft.com/office/powerpoint/2010/main" val="37493977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1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1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1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1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1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22" grpId="0"/>
      <p:bldP spid="17102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10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10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10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10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10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1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/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jpeg"/><Relationship Id="rId7" Type="http://schemas.openxmlformats.org/officeDocument/2006/relationships/hyperlink" Target="https://twitter.com/Eisa_TheNatur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twitter.com/hashtag/JOHALI488con2ST2018?src=hash" TargetMode="External"/><Relationship Id="rId5" Type="http://schemas.openxmlformats.org/officeDocument/2006/relationships/hyperlink" Target="https://twitter.com/johali_488_" TargetMode="Externa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fac.ksu.edu.sa/sites/default/files/johalichs488consumhe2015_2017_consumer_health_educ.pdf" TargetMode="External"/><Relationship Id="rId2" Type="http://schemas.openxmlformats.org/officeDocument/2006/relationships/hyperlink" Target="https://twitter.com/johali_488_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jpeg"/><Relationship Id="rId7" Type="http://schemas.openxmlformats.org/officeDocument/2006/relationships/hyperlink" Target="https://twitter.com/Eisa_TheNatur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twitter.com/hashtag/JOHALI488con2ST2018?src=hash" TargetMode="External"/><Relationship Id="rId5" Type="http://schemas.openxmlformats.org/officeDocument/2006/relationships/hyperlink" Target="https://twitter.com/johali_488_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332" y="576333"/>
            <a:ext cx="11335110" cy="7200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ar-SA" sz="2000" dirty="0" smtClean="0">
                <a:latin typeface="Arial Black" panose="020B0A04020102020204" pitchFamily="34" charset="0"/>
              </a:rPr>
              <a:t>تقرير سعود العمار استخدام </a:t>
            </a:r>
            <a:r>
              <a:rPr lang="ar-SA" sz="2000" dirty="0" err="1" smtClean="0">
                <a:latin typeface="Arial Black" panose="020B0A04020102020204" pitchFamily="34" charset="0"/>
              </a:rPr>
              <a:t>تويتر</a:t>
            </a:r>
            <a:r>
              <a:rPr lang="ar-SA" sz="2000" dirty="0" smtClean="0">
                <a:latin typeface="Arial Black" panose="020B0A04020102020204" pitchFamily="34" charset="0"/>
              </a:rPr>
              <a:t>  </a:t>
            </a:r>
            <a:r>
              <a:rPr lang="en-US" sz="2000" dirty="0" smtClean="0">
                <a:latin typeface="Arial Black" panose="020B0A04020102020204" pitchFamily="34" charset="0"/>
              </a:rPr>
              <a:t> JOAHLICHS488CONSUMHE2ND2017 </a:t>
            </a:r>
            <a:r>
              <a:rPr lang="ar-SA" sz="2000" dirty="0" smtClean="0">
                <a:latin typeface="Arial Black" panose="020B0A04020102020204" pitchFamily="34" charset="0"/>
              </a:rPr>
              <a:t>صحة المستهلك  سلق يوم وتميز </a:t>
            </a:r>
            <a:endParaRPr lang="en-US" sz="2000" dirty="0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z="1800" kern="0">
                <a:solidFill>
                  <a:sysClr val="windowText" lastClr="000000"/>
                </a:solidFill>
                <a:effectLst/>
              </a:rPr>
              <a:t>Johali ConsumHE 2015_2017</a:t>
            </a:r>
            <a:endParaRPr lang="en-US" sz="1800" kern="0" dirty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2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9239240" y="6602392"/>
            <a:ext cx="1428760" cy="255609"/>
          </a:xfrm>
        </p:spPr>
        <p:txBody>
          <a:bodyPr/>
          <a:lstStyle/>
          <a:p>
            <a:r>
              <a:rPr lang="en-US" sz="1800" kern="0" dirty="0">
                <a:solidFill>
                  <a:sysClr val="windowText" lastClr="000000"/>
                </a:solidFill>
                <a:effectLst/>
              </a:rPr>
              <a:t>CHS488</a:t>
            </a:r>
          </a:p>
        </p:txBody>
      </p:sp>
      <p:sp useBgFill="1">
        <p:nvSpPr>
          <p:cNvPr id="21" name="سهم مسنن إلى اليمين 20"/>
          <p:cNvSpPr/>
          <p:nvPr/>
        </p:nvSpPr>
        <p:spPr>
          <a:xfrm>
            <a:off x="5174205" y="4458518"/>
            <a:ext cx="2112537" cy="5040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i="1" kern="0" dirty="0">
                <a:solidFill>
                  <a:sysClr val="windowText" lastClr="000000"/>
                </a:solidFill>
              </a:rPr>
              <a:t>twitter</a:t>
            </a:r>
            <a:endParaRPr lang="ar-SA" b="1" i="1" kern="0" dirty="0">
              <a:solidFill>
                <a:sysClr val="windowText" lastClr="000000"/>
              </a:solidFill>
            </a:endParaRPr>
          </a:p>
        </p:txBody>
      </p:sp>
      <p:pic>
        <p:nvPicPr>
          <p:cNvPr id="27" name="Picture 2" descr="Quality Service Value Customer Satisfa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9380" y="2773051"/>
            <a:ext cx="1688963" cy="1751708"/>
          </a:xfrm>
          <a:prstGeom prst="rect">
            <a:avLst/>
          </a:prstGeom>
          <a:noFill/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9654" y="2449903"/>
            <a:ext cx="1990693" cy="2001328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709356" y="3036499"/>
            <a:ext cx="4641013" cy="12772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  </a:t>
            </a:r>
            <a:r>
              <a:rPr kumimoji="0" lang="ar-S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OHALI488con2ST2018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‏ @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johali_488</a:t>
            </a: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_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6"/>
              </a:rPr>
              <a:t>#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6"/>
              </a:rPr>
              <a:t>JOHALI488con2ST2018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7"/>
              </a:rPr>
              <a:t>@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7"/>
              </a:rPr>
              <a:t>Eisa_TheNature</a:t>
            </a:r>
            <a:endParaRPr kumimoji="0" lang="ar-S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https://pbs.twimg.com/profile_images/857371127034916865/S31k_XC0_bigger.jpg">
            <a:hlinkClick r:id="rId5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65631" y="3157269"/>
            <a:ext cx="999436" cy="1114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786444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عنوان 9"/>
          <p:cNvSpPr>
            <a:spLocks noGrp="1"/>
          </p:cNvSpPr>
          <p:nvPr>
            <p:ph type="title"/>
          </p:nvPr>
        </p:nvSpPr>
        <p:spPr>
          <a:xfrm>
            <a:off x="1243643" y="1137408"/>
            <a:ext cx="9601196" cy="501611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rtl="1"/>
            <a:r>
              <a:rPr lang="ar-SA" sz="3200" dirty="0" smtClean="0"/>
              <a:t>_أكثر </a:t>
            </a:r>
            <a:r>
              <a:rPr lang="ar-SA" sz="3200" dirty="0"/>
              <a:t>من عمل </a:t>
            </a:r>
            <a:r>
              <a:rPr lang="ar-SA" sz="3200" dirty="0" err="1"/>
              <a:t>رتويت</a:t>
            </a:r>
            <a:r>
              <a:rPr lang="ar-SA" sz="3200" dirty="0"/>
              <a:t> </a:t>
            </a:r>
            <a:r>
              <a:rPr lang="ar-SA" sz="3200" dirty="0" err="1" smtClean="0"/>
              <a:t>واعجاب</a:t>
            </a:r>
            <a:r>
              <a:rPr lang="ar-SA" sz="3200" dirty="0" smtClean="0"/>
              <a:t>_ أجمل شي عمله سعود </a:t>
            </a:r>
            <a:r>
              <a:rPr lang="ar-SA" sz="3200" dirty="0" err="1" smtClean="0"/>
              <a:t>العمارر</a:t>
            </a:r>
            <a:r>
              <a:rPr lang="ar-SA" sz="3200" dirty="0" smtClean="0"/>
              <a:t> شفع له </a:t>
            </a:r>
            <a:endParaRPr lang="en-US" sz="3200" dirty="0"/>
          </a:p>
        </p:txBody>
      </p:sp>
      <p:graphicFrame>
        <p:nvGraphicFramePr>
          <p:cNvPr id="18" name="عنصر نائب للمحتوى 1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302885522"/>
              </p:ext>
            </p:extLst>
          </p:nvPr>
        </p:nvGraphicFramePr>
        <p:xfrm>
          <a:off x="1298575" y="2560638"/>
          <a:ext cx="6568716" cy="3309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8333116" y="2560320"/>
            <a:ext cx="2566531" cy="2908827"/>
          </a:xfrm>
        </p:spPr>
        <p:txBody>
          <a:bodyPr/>
          <a:lstStyle/>
          <a:p>
            <a:pPr marL="0" indent="0" algn="r">
              <a:buNone/>
            </a:pPr>
            <a:r>
              <a:rPr lang="ar-SA" dirty="0"/>
              <a:t>1- نواف النويصر </a:t>
            </a:r>
          </a:p>
          <a:p>
            <a:pPr marL="0" indent="0" algn="r">
              <a:buNone/>
            </a:pPr>
            <a:r>
              <a:rPr lang="ar-SA" dirty="0"/>
              <a:t>2- عبدالملك الكثيري </a:t>
            </a:r>
          </a:p>
          <a:p>
            <a:pPr marL="0" indent="0" algn="r">
              <a:buNone/>
            </a:pPr>
            <a:r>
              <a:rPr lang="ar-SA" dirty="0"/>
              <a:t>3- إبراهيم </a:t>
            </a:r>
            <a:r>
              <a:rPr lang="ar-SA" dirty="0" err="1"/>
              <a:t>العياضي</a:t>
            </a:r>
            <a:endParaRPr lang="ar-SA" dirty="0"/>
          </a:p>
          <a:p>
            <a:pPr marL="0" indent="0" algn="r">
              <a:buNone/>
            </a:pPr>
            <a:r>
              <a:rPr lang="ar-SA" dirty="0"/>
              <a:t>4- فيصل الدوسري</a:t>
            </a:r>
          </a:p>
          <a:p>
            <a:pPr marL="0" indent="0" algn="r">
              <a:buNone/>
            </a:pPr>
            <a:r>
              <a:rPr lang="ar-SA" dirty="0"/>
              <a:t>5- مهند المحبوب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EA7A9-6A72-4381-8E65-AED31536ADFA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332" y="0"/>
            <a:ext cx="166898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4502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صور من عمل</a:t>
            </a:r>
            <a:endParaRPr lang="en-US" dirty="0"/>
          </a:p>
        </p:txBody>
      </p:sp>
      <p:pic>
        <p:nvPicPr>
          <p:cNvPr id="9" name="عنصر نائب للمحتوى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17600" y="1905001"/>
            <a:ext cx="5237163" cy="2644140"/>
          </a:xfrm>
          <a:prstGeom prst="rect">
            <a:avLst/>
          </a:prstGeom>
        </p:spPr>
      </p:pic>
      <p:pic>
        <p:nvPicPr>
          <p:cNvPr id="8" name="عنصر نائب للمحتوى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60820" y="1905000"/>
            <a:ext cx="5452110" cy="4816474"/>
          </a:xfrm>
          <a:prstGeom prst="rect">
            <a:avLst/>
          </a:prstGeom>
        </p:spPr>
      </p:pic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EA7A9-6A72-4381-8E65-AED31536ADFA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4698365"/>
            <a:ext cx="5237163" cy="20231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9516286"/>
      </p:ext>
    </p:extLst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تاريخ الانشاء 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3704873" cy="1166291"/>
          </a:xfrm>
        </p:spPr>
        <p:txBody>
          <a:bodyPr/>
          <a:lstStyle/>
          <a:p>
            <a:r>
              <a:rPr lang="en-US" dirty="0"/>
              <a:t>30/7/1438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27/4/2017</a:t>
            </a:r>
          </a:p>
        </p:txBody>
      </p:sp>
    </p:spTree>
    <p:extLst>
      <p:ext uri="{BB962C8B-B14F-4D97-AF65-F5344CB8AC3E}">
        <p14:creationId xmlns="" xmlns:p14="http://schemas.microsoft.com/office/powerpoint/2010/main" val="873556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إحصائية الحساب والتفاعل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ar-SA" dirty="0"/>
              <a:t>عدد </a:t>
            </a:r>
            <a:r>
              <a:rPr lang="ar-SA" dirty="0" err="1"/>
              <a:t>إعادات</a:t>
            </a:r>
            <a:r>
              <a:rPr lang="ar-SA" dirty="0"/>
              <a:t> </a:t>
            </a:r>
            <a:r>
              <a:rPr lang="ar-SA" dirty="0" err="1"/>
              <a:t>التغريدات</a:t>
            </a:r>
            <a:r>
              <a:rPr lang="ar-SA" dirty="0"/>
              <a:t> 127</a:t>
            </a:r>
          </a:p>
          <a:p>
            <a:pPr marL="0" indent="0" algn="ctr">
              <a:buNone/>
            </a:pPr>
            <a:r>
              <a:rPr lang="ar-SA" dirty="0"/>
              <a:t>عدد حالات الإعجاب 196</a:t>
            </a:r>
          </a:p>
        </p:txBody>
      </p:sp>
      <p:graphicFrame>
        <p:nvGraphicFramePr>
          <p:cNvPr id="8" name="عنصر نائب للمحتوى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529833509"/>
              </p:ext>
            </p:extLst>
          </p:nvPr>
        </p:nvGraphicFramePr>
        <p:xfrm>
          <a:off x="1298575" y="2560638"/>
          <a:ext cx="5740580" cy="3288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797015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صور التغريد والاعجاب</a:t>
            </a:r>
            <a:endParaRPr lang="en-US" dirty="0"/>
          </a:p>
        </p:txBody>
      </p:sp>
      <p:pic>
        <p:nvPicPr>
          <p:cNvPr id="6" name="عنصر نائب للمحتوى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10026" b="8787"/>
          <a:stretch/>
        </p:blipFill>
        <p:spPr>
          <a:xfrm>
            <a:off x="1007707" y="2560320"/>
            <a:ext cx="4945224" cy="3310127"/>
          </a:xfrm>
          <a:prstGeom prst="rect">
            <a:avLst/>
          </a:prstGeom>
        </p:spPr>
      </p:pic>
      <p:pic>
        <p:nvPicPr>
          <p:cNvPr id="5" name="عنصر نائب للمحتوى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6079" b="8788"/>
          <a:stretch/>
        </p:blipFill>
        <p:spPr>
          <a:xfrm>
            <a:off x="6270171" y="2560320"/>
            <a:ext cx="4926564" cy="33101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3234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صور من المحاضرات</a:t>
            </a:r>
            <a:endParaRPr lang="en-US" dirty="0"/>
          </a:p>
        </p:txBody>
      </p:sp>
      <p:pic>
        <p:nvPicPr>
          <p:cNvPr id="8" name="عنصر نائب للمحتوى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9943" y="1905000"/>
            <a:ext cx="5718628" cy="4684486"/>
          </a:xfrm>
          <a:prstGeom prst="rect">
            <a:avLst/>
          </a:prstGeom>
        </p:spPr>
      </p:pic>
      <p:pic>
        <p:nvPicPr>
          <p:cNvPr id="7" name="عنصر نائب للمحتوى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57963" y="1905000"/>
            <a:ext cx="5235575" cy="46844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2979924"/>
      </p:ext>
    </p:extLst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المصادر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/>
              <a:t>1- مقرر الدكتور عيسى </a:t>
            </a:r>
            <a:r>
              <a:rPr lang="ar-SA" dirty="0" err="1"/>
              <a:t>الجوحلي</a:t>
            </a:r>
            <a:r>
              <a:rPr lang="ar-SA" dirty="0"/>
              <a:t> كتابة وصورا </a:t>
            </a:r>
          </a:p>
          <a:p>
            <a:r>
              <a:rPr lang="ar-SA" dirty="0"/>
              <a:t>2- صور من </a:t>
            </a:r>
            <a:r>
              <a:rPr lang="ar-SA" dirty="0" err="1"/>
              <a:t>المحاضره</a:t>
            </a:r>
            <a:r>
              <a:rPr lang="ar-SA" dirty="0"/>
              <a:t> نواف النويصر</a:t>
            </a:r>
          </a:p>
          <a:p>
            <a:r>
              <a:rPr lang="ar-SA" dirty="0"/>
              <a:t>3- صور من </a:t>
            </a:r>
            <a:r>
              <a:rPr lang="ar-SA" dirty="0" err="1"/>
              <a:t>المحاضره</a:t>
            </a:r>
            <a:r>
              <a:rPr lang="ar-SA" dirty="0"/>
              <a:t> علي </a:t>
            </a:r>
            <a:r>
              <a:rPr lang="ar-SA" dirty="0" err="1"/>
              <a:t>السنيني</a:t>
            </a:r>
            <a:endParaRPr lang="ar-SA" dirty="0"/>
          </a:p>
          <a:p>
            <a:endParaRPr lang="ar-SA" dirty="0"/>
          </a:p>
          <a:p>
            <a:endParaRPr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EA7A9-6A72-4381-8E65-AED31536ADFA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371552"/>
      </p:ext>
    </p:extLst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المتابعون على </a:t>
            </a:r>
            <a:r>
              <a:rPr lang="ar-SA" dirty="0" err="1"/>
              <a:t>تويتر</a:t>
            </a:r>
            <a:r>
              <a:rPr lang="ar-SA" dirty="0"/>
              <a:t> </a:t>
            </a:r>
            <a:endParaRPr lang="en-US" dirty="0"/>
          </a:p>
        </p:txBody>
      </p:sp>
      <p:pic>
        <p:nvPicPr>
          <p:cNvPr id="7" name="عنصر نائب للمحتوى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933"/>
          <a:stretch/>
        </p:blipFill>
        <p:spPr>
          <a:xfrm>
            <a:off x="1648326" y="2153652"/>
            <a:ext cx="9745579" cy="3942347"/>
          </a:xfrm>
          <a:prstGeom prst="rect">
            <a:avLst/>
          </a:prstGeom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Johali ConsumHE 2015_2017</a:t>
            </a: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CHS488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C93D2-0CD3-44E6-B74B-98515F7048D2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5655154"/>
      </p:ext>
    </p:extLst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المصادر والحساب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ar-SA" dirty="0"/>
              <a:t>رابط حساب </a:t>
            </a:r>
            <a:r>
              <a:rPr lang="ar-SA" dirty="0" err="1"/>
              <a:t>تويتر</a:t>
            </a:r>
            <a:endParaRPr lang="ar-SA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https://twitter.com/johali_488_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ar-SA" dirty="0"/>
              <a:t>رابط المقرر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http://fac.ksu.edu.sa/sites/default/files/johalichs488consumhe2015_2017_consumer_health_educ.pdf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79239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/>
              <a:t>النهاية</a:t>
            </a:r>
            <a:endParaRPr lang="en-US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800" b="1" dirty="0"/>
              <a:t>بعد الحمد لله والصلاة والسلام عليه تمكنت من عمل هذا البحث التقريري للمادة سائلا من الله التوفيق لي ولكم في قادم الأيام والسلام عليكم ورحمة الله وبركاته . </a:t>
            </a:r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308639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52845" y="1567701"/>
            <a:ext cx="8643998" cy="460851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indent="0" algn="ctr" rtl="0">
              <a:buNone/>
            </a:pPr>
            <a:r>
              <a:rPr lang="en-US" sz="1600" b="1" dirty="0">
                <a:latin typeface="Bodoni MT Black" pitchFamily="18" charset="0"/>
              </a:rPr>
              <a:t>JohaliCHS488ConsumHE 2015_2017 Consumer Health Education</a:t>
            </a:r>
          </a:p>
          <a:p>
            <a:pPr marL="0" indent="0" algn="ctr" rtl="0">
              <a:buNone/>
            </a:pPr>
            <a:r>
              <a:rPr lang="en-US" sz="2800" b="1" dirty="0">
                <a:latin typeface="Bodoni MT Black" pitchFamily="18" charset="0"/>
              </a:rPr>
              <a:t>CONSUMER HEALTH EDUCATION</a:t>
            </a:r>
          </a:p>
          <a:p>
            <a:pPr marL="0" indent="0" algn="just" rtl="0">
              <a:buNone/>
            </a:pPr>
            <a:r>
              <a:rPr lang="en-US" sz="2800" b="1" dirty="0">
                <a:latin typeface="Bodoni MT Black" pitchFamily="18" charset="0"/>
              </a:rPr>
              <a:t>  </a:t>
            </a:r>
          </a:p>
          <a:p>
            <a:pPr algn="just" rtl="0">
              <a:buNone/>
            </a:pPr>
            <a:endParaRPr lang="en-US" sz="2400" b="1" dirty="0">
              <a:latin typeface="Bodoni MT Black" pitchFamily="18" charset="0"/>
            </a:endParaRPr>
          </a:p>
          <a:p>
            <a:pPr algn="ctr" rtl="0">
              <a:buNone/>
            </a:pPr>
            <a:endParaRPr lang="en-US" sz="2400" b="1" dirty="0">
              <a:latin typeface="Bodoni MT Black" pitchFamily="18" charset="0"/>
            </a:endParaRPr>
          </a:p>
          <a:p>
            <a:pPr algn="ctr" rtl="0">
              <a:buNone/>
            </a:pPr>
            <a:endParaRPr lang="en-US" sz="1100" b="1" i="1" dirty="0">
              <a:latin typeface="Bodoni MT Black" pitchFamily="18" charset="0"/>
            </a:endParaRPr>
          </a:p>
          <a:p>
            <a:pPr algn="ctr" rtl="0">
              <a:buNone/>
            </a:pPr>
            <a:endParaRPr lang="en-US" sz="2800" b="1" i="1" dirty="0">
              <a:latin typeface="Bodoni MT Black" pitchFamily="18" charset="0"/>
            </a:endParaRPr>
          </a:p>
          <a:p>
            <a:pPr algn="ctr" rtl="0">
              <a:buNone/>
            </a:pPr>
            <a:endParaRPr lang="en-US" sz="2400" b="1" i="1" dirty="0">
              <a:latin typeface="Bodoni MT Black" pitchFamily="18" charset="0"/>
            </a:endParaRPr>
          </a:p>
          <a:p>
            <a:pPr algn="ctr" rtl="0">
              <a:buNone/>
            </a:pPr>
            <a:endParaRPr lang="en-US" sz="2400" b="1" dirty="0">
              <a:latin typeface="Bodoni MT Black" pitchFamily="18" charset="0"/>
            </a:endParaRPr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z="1800" kern="0">
                <a:solidFill>
                  <a:sysClr val="windowText" lastClr="000000"/>
                </a:solidFill>
                <a:effectLst/>
              </a:rPr>
              <a:t>Johali ConsumHE 2015_2017</a:t>
            </a:r>
            <a:endParaRPr lang="en-US" sz="1800" kern="0" dirty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12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9239240" y="6602392"/>
            <a:ext cx="1428760" cy="255609"/>
          </a:xfrm>
        </p:spPr>
        <p:txBody>
          <a:bodyPr/>
          <a:lstStyle/>
          <a:p>
            <a:r>
              <a:rPr lang="en-US" sz="1800" kern="0" dirty="0">
                <a:solidFill>
                  <a:sysClr val="windowText" lastClr="000000"/>
                </a:solidFill>
                <a:effectLst/>
              </a:rPr>
              <a:t>CHS488</a:t>
            </a:r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3431704" y="5284108"/>
            <a:ext cx="5740400" cy="2880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algn="l" rtl="0">
              <a:defRPr/>
            </a:pPr>
            <a:r>
              <a:rPr lang="en-US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Monotype Koufi" pitchFamily="2" charset="-78"/>
              </a:rPr>
              <a:t>EISA  ALI JOHALI      </a:t>
            </a:r>
            <a:r>
              <a:rPr lang="ar-S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Monotype Koufi" pitchFamily="2" charset="-78"/>
              </a:rPr>
              <a:t>عيسى بن علي </a:t>
            </a:r>
            <a:r>
              <a:rPr lang="ar-SA" sz="2400" b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Monotype Koufi" pitchFamily="2" charset="-78"/>
              </a:rPr>
              <a:t>الجوحلي</a:t>
            </a:r>
            <a:r>
              <a:rPr 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Monotype Koufi" pitchFamily="2" charset="-78"/>
              </a:rPr>
              <a:t>  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151314" y="-24"/>
            <a:ext cx="4105275" cy="6207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ar-SA" sz="2800" b="1" kern="0" dirty="0">
                <a:solidFill>
                  <a:srgbClr val="00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GA Arabesque" pitchFamily="2" charset="2"/>
                <a:cs typeface="Diwani Bent" pitchFamily="2" charset="-78"/>
              </a:rPr>
              <a:t>بسم الله الرحمن الرحيم</a:t>
            </a:r>
            <a:endParaRPr lang="en-US" sz="2800" b="1" kern="0" dirty="0">
              <a:solidFill>
                <a:srgbClr val="00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GA Arabesque" pitchFamily="2" charset="2"/>
              <a:cs typeface="Diwani Bent" pitchFamily="2" charset="-78"/>
            </a:endParaRPr>
          </a:p>
        </p:txBody>
      </p:sp>
      <p:sp useBgFill="1">
        <p:nvSpPr>
          <p:cNvPr id="21" name="سهم مسنن إلى اليمين 20"/>
          <p:cNvSpPr/>
          <p:nvPr/>
        </p:nvSpPr>
        <p:spPr>
          <a:xfrm>
            <a:off x="5174205" y="4458518"/>
            <a:ext cx="2112537" cy="5040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i="1" kern="0" dirty="0">
                <a:solidFill>
                  <a:sysClr val="windowText" lastClr="000000"/>
                </a:solidFill>
              </a:rPr>
              <a:t>twitter</a:t>
            </a:r>
            <a:endParaRPr lang="ar-SA" b="1" i="1" kern="0" dirty="0">
              <a:solidFill>
                <a:sysClr val="windowText" lastClr="000000"/>
              </a:solidFill>
            </a:endParaRPr>
          </a:p>
        </p:txBody>
      </p:sp>
      <p:pic>
        <p:nvPicPr>
          <p:cNvPr id="27" name="Picture 2" descr="Quality Service Value Customer Satisfa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9380" y="2773051"/>
            <a:ext cx="1688963" cy="1751708"/>
          </a:xfrm>
          <a:prstGeom prst="rect">
            <a:avLst/>
          </a:prstGeom>
          <a:noFill/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9654" y="2449903"/>
            <a:ext cx="1990693" cy="2001328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709356" y="3036499"/>
            <a:ext cx="4641013" cy="12772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  </a:t>
            </a:r>
            <a:r>
              <a:rPr kumimoji="0" lang="ar-S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OHALI488con2ST2018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‏ @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johali_488</a:t>
            </a: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/>
              </a:rPr>
              <a:t>_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6"/>
              </a:rPr>
              <a:t>#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6"/>
              </a:rPr>
              <a:t>JOHALI488con2ST2018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ar-S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7"/>
              </a:rPr>
              <a:t>@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7"/>
              </a:rPr>
              <a:t>Eisa_TheNature</a:t>
            </a:r>
            <a:endParaRPr kumimoji="0" lang="ar-S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https://pbs.twimg.com/profile_images/857371127034916865/S31k_XC0_bigger.jpg">
            <a:hlinkClick r:id="rId5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65631" y="3157269"/>
            <a:ext cx="999436" cy="1114994"/>
          </a:xfrm>
          <a:prstGeom prst="rect">
            <a:avLst/>
          </a:prstGeom>
          <a:noFill/>
        </p:spPr>
      </p:pic>
      <p:sp>
        <p:nvSpPr>
          <p:cNvPr id="1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332" y="610839"/>
            <a:ext cx="11335110" cy="7200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ar-SA" sz="2000" dirty="0" smtClean="0">
                <a:latin typeface="Arial Black" panose="020B0A04020102020204" pitchFamily="34" charset="0"/>
              </a:rPr>
              <a:t>تقرير سعود العمار استخدام </a:t>
            </a:r>
            <a:r>
              <a:rPr lang="ar-SA" sz="2000" dirty="0" err="1" smtClean="0">
                <a:latin typeface="Arial Black" panose="020B0A04020102020204" pitchFamily="34" charset="0"/>
              </a:rPr>
              <a:t>تويتر</a:t>
            </a:r>
            <a:r>
              <a:rPr lang="ar-SA" sz="2000" dirty="0" smtClean="0">
                <a:latin typeface="Arial Black" panose="020B0A04020102020204" pitchFamily="34" charset="0"/>
              </a:rPr>
              <a:t> </a:t>
            </a:r>
            <a:r>
              <a:rPr lang="en-US" sz="2000" dirty="0" smtClean="0">
                <a:latin typeface="Arial Black" panose="020B0A04020102020204" pitchFamily="34" charset="0"/>
              </a:rPr>
              <a:t> JOAHLICHS488CONSUMHE2ND2017 </a:t>
            </a:r>
            <a:r>
              <a:rPr lang="ar-SA" sz="2000" dirty="0" smtClean="0">
                <a:latin typeface="Arial Black" panose="020B0A04020102020204" pitchFamily="34" charset="0"/>
              </a:rPr>
              <a:t>صحة المستهلك  سلق يوم وتميز 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4167864442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المعلومات الشخصية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295402" y="2556932"/>
            <a:ext cx="9601196" cy="3318936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ar-SA" sz="3600" b="1" dirty="0">
                <a:latin typeface="Arial Black" panose="020B0A04020102020204" pitchFamily="34" charset="0"/>
              </a:rPr>
              <a:t>الاسم : سعود محمد العمار</a:t>
            </a:r>
          </a:p>
          <a:p>
            <a:pPr marL="0" indent="0" algn="r">
              <a:buNone/>
            </a:pPr>
            <a:r>
              <a:rPr lang="ar-SA" sz="3600" b="1" dirty="0">
                <a:latin typeface="Arial Black" panose="020B0A04020102020204" pitchFamily="34" charset="0"/>
              </a:rPr>
              <a:t>الرقم الجامعي : 435100102</a:t>
            </a:r>
          </a:p>
          <a:p>
            <a:pPr marL="0" indent="0" algn="r">
              <a:buNone/>
            </a:pPr>
            <a:r>
              <a:rPr lang="ar-SA" sz="3600" b="1" dirty="0">
                <a:latin typeface="Arial Black" panose="020B0A04020102020204" pitchFamily="34" charset="0"/>
              </a:rPr>
              <a:t>أستاذ المادة : د عيسى </a:t>
            </a:r>
            <a:r>
              <a:rPr lang="ar-SA" sz="3600" b="1" dirty="0" err="1">
                <a:latin typeface="Arial Black" panose="020B0A04020102020204" pitchFamily="34" charset="0"/>
              </a:rPr>
              <a:t>الجوحلي</a:t>
            </a:r>
            <a:endParaRPr lang="ar-SA" sz="3600" b="1" dirty="0">
              <a:latin typeface="Arial Black" panose="020B0A04020102020204" pitchFamily="34" charset="0"/>
            </a:endParaRPr>
          </a:p>
          <a:p>
            <a:pPr marL="0" indent="0" algn="r">
              <a:buNone/>
            </a:pPr>
            <a:r>
              <a:rPr lang="ar-SA" sz="3600" b="1" dirty="0">
                <a:latin typeface="Arial Black" panose="020B0A04020102020204" pitchFamily="34" charset="0"/>
              </a:rPr>
              <a:t>البرنامج المشارك به : </a:t>
            </a:r>
            <a:r>
              <a:rPr lang="ar-SA" sz="3600" b="1" dirty="0" err="1">
                <a:latin typeface="Arial Black" panose="020B0A04020102020204" pitchFamily="34" charset="0"/>
              </a:rPr>
              <a:t>تويتر</a:t>
            </a:r>
            <a:endParaRPr lang="en-US" sz="3600" b="1" dirty="0">
              <a:latin typeface="Arial Black" panose="020B0A04020102020204" pitchFamily="34" charset="0"/>
            </a:endParaRPr>
          </a:p>
          <a:p>
            <a:pPr marL="0" indent="0" algn="r">
              <a:buNone/>
            </a:pPr>
            <a:r>
              <a:rPr lang="ar-SA" sz="3600" b="1" dirty="0">
                <a:latin typeface="Arial Black" panose="020B0A04020102020204" pitchFamily="34" charset="0"/>
              </a:rPr>
              <a:t> </a:t>
            </a:r>
            <a:endParaRPr lang="en-US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87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واجهة البداية للمقرر</a:t>
            </a:r>
            <a:endParaRPr lang="en-US" dirty="0"/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657" y="2557463"/>
            <a:ext cx="10029371" cy="36111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50277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اهداف المشاركة التقريرية </a:t>
            </a:r>
            <a:r>
              <a:rPr lang="ar-SA" dirty="0" err="1"/>
              <a:t>لتويتر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ar-SA" dirty="0"/>
              <a:t>4-العمل بتواصل وبقواعد ومعايير معينه للظفر بدرجات المشاركة</a:t>
            </a:r>
          </a:p>
          <a:p>
            <a:pPr marL="0" indent="0" algn="r">
              <a:buNone/>
            </a:pPr>
            <a:r>
              <a:rPr lang="ar-SA" dirty="0"/>
              <a:t>5-تنوع الاعمال للمشاركة بطريقة التطبيق و العمل</a:t>
            </a:r>
          </a:p>
          <a:p>
            <a:pPr marL="0" indent="0" algn="r">
              <a:buNone/>
            </a:pP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ar-SA" dirty="0"/>
              <a:t>1- تغيير طرق المشاركة من الطرق القديمة الى الطرق الحديثة</a:t>
            </a:r>
          </a:p>
          <a:p>
            <a:pPr marL="0" indent="0" algn="r">
              <a:buNone/>
            </a:pPr>
            <a:r>
              <a:rPr lang="ar-SA" dirty="0"/>
              <a:t>2-إيصال المعلومة بشكل اسرع عن طريق وسائل التواصل الاجتماعي</a:t>
            </a:r>
          </a:p>
          <a:p>
            <a:pPr marL="0" indent="0" algn="r">
              <a:buNone/>
            </a:pPr>
            <a:r>
              <a:rPr lang="ar-SA" dirty="0"/>
              <a:t>3- تنوع مصادر المشاركات البحثية والتقريرية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753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طرق العمل للمشاركة البحثية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Char char="v"/>
            </a:pPr>
            <a:r>
              <a:rPr lang="ar-SA" dirty="0"/>
              <a:t>انشاء حساب خاص للمادة</a:t>
            </a:r>
          </a:p>
          <a:p>
            <a:pPr algn="ctr">
              <a:buFont typeface="Wingdings" panose="05000000000000000000" pitchFamily="2" charset="2"/>
              <a:buChar char="v"/>
            </a:pPr>
            <a:r>
              <a:rPr lang="ar-SA" dirty="0"/>
              <a:t>تنوع المصادر بالحساب من صور وكتابه</a:t>
            </a:r>
          </a:p>
          <a:p>
            <a:pPr algn="ctr">
              <a:buFont typeface="Wingdings" panose="05000000000000000000" pitchFamily="2" charset="2"/>
              <a:buChar char="v"/>
            </a:pPr>
            <a:r>
              <a:rPr lang="ar-SA" dirty="0"/>
              <a:t>ارسال </a:t>
            </a:r>
            <a:r>
              <a:rPr lang="ar-SA" dirty="0" err="1"/>
              <a:t>التغريدات</a:t>
            </a:r>
            <a:r>
              <a:rPr lang="ar-SA" dirty="0"/>
              <a:t> لطلاب المادة لإعادة التغريد والاعجاب والمشاركة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7031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إحصائية الحساب 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 algn="ctr">
              <a:buFont typeface="+mj-lt"/>
              <a:buAutoNum type="alphaLcParenR"/>
            </a:pPr>
            <a:r>
              <a:rPr lang="ar-SA" dirty="0"/>
              <a:t>عدد </a:t>
            </a:r>
            <a:r>
              <a:rPr lang="ar-SA" dirty="0" err="1"/>
              <a:t>التغريدات</a:t>
            </a:r>
            <a:r>
              <a:rPr lang="ar-SA" dirty="0"/>
              <a:t>  25  </a:t>
            </a:r>
          </a:p>
          <a:p>
            <a:pPr marL="457200" indent="-457200" algn="ctr">
              <a:buFont typeface="+mj-lt"/>
              <a:buAutoNum type="alphaLcParenR"/>
            </a:pPr>
            <a:r>
              <a:rPr lang="ar-SA" dirty="0"/>
              <a:t>عدد الصور من المقرر 20</a:t>
            </a:r>
          </a:p>
          <a:p>
            <a:pPr marL="457200" indent="-457200" algn="ctr">
              <a:buFont typeface="+mj-lt"/>
              <a:buAutoNum type="alphaLcParenR"/>
            </a:pPr>
            <a:r>
              <a:rPr lang="ar-SA" dirty="0"/>
              <a:t>عدد </a:t>
            </a:r>
            <a:r>
              <a:rPr lang="ar-SA" dirty="0" err="1"/>
              <a:t>الكتابه</a:t>
            </a:r>
            <a:r>
              <a:rPr lang="ar-SA" dirty="0"/>
              <a:t> 8</a:t>
            </a:r>
          </a:p>
          <a:p>
            <a:pPr marL="457200" indent="-457200" algn="ctr">
              <a:buFont typeface="+mj-lt"/>
              <a:buAutoNum type="alphaLcParenR"/>
            </a:pPr>
            <a:r>
              <a:rPr lang="ar-SA" dirty="0"/>
              <a:t>عدد الصور من الشرح 6</a:t>
            </a:r>
            <a:endParaRPr lang="en-US" dirty="0"/>
          </a:p>
        </p:txBody>
      </p:sp>
      <p:graphicFrame>
        <p:nvGraphicFramePr>
          <p:cNvPr id="11" name="عنصر نائب للمحتوى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306886127"/>
              </p:ext>
            </p:extLst>
          </p:nvPr>
        </p:nvGraphicFramePr>
        <p:xfrm>
          <a:off x="1298575" y="2560638"/>
          <a:ext cx="4718050" cy="3309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72324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صور من الحساب </a:t>
            </a:r>
            <a:endParaRPr lang="en-US" dirty="0"/>
          </a:p>
        </p:txBody>
      </p:sp>
      <p:pic>
        <p:nvPicPr>
          <p:cNvPr id="7" name="عنصر نائب للمحتوى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8000" y="1904999"/>
            <a:ext cx="5573486" cy="4829629"/>
          </a:xfrm>
          <a:prstGeom prst="rect">
            <a:avLst/>
          </a:prstGeom>
        </p:spPr>
      </p:pic>
      <p:pic>
        <p:nvPicPr>
          <p:cNvPr id="8" name="عنصر نائب للمحتوى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9829" y="1905000"/>
            <a:ext cx="5500913" cy="48296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6904371"/>
      </p:ext>
    </p:extLst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صور من الحساب </a:t>
            </a:r>
            <a:endParaRPr lang="en-US" dirty="0"/>
          </a:p>
        </p:txBody>
      </p:sp>
      <p:pic>
        <p:nvPicPr>
          <p:cNvPr id="5" name="عنصر نائب للمحتوى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29400" y="1905000"/>
            <a:ext cx="5414211" cy="4191000"/>
          </a:xfrm>
          <a:prstGeom prst="rect">
            <a:avLst/>
          </a:prstGeom>
        </p:spPr>
      </p:pic>
      <p:pic>
        <p:nvPicPr>
          <p:cNvPr id="6" name="عنصر نائب للمحتوى 5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15189" y="1905000"/>
            <a:ext cx="5221706" cy="4191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7117648"/>
      </p:ext>
    </p:extLst>
  </p:cSld>
  <p:clrMapOvr>
    <a:masterClrMapping/>
  </p:clrMapOvr>
  <p:transition>
    <p:push dir="r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عضوي">
  <a:themeElements>
    <a:clrScheme name="عضوي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عضوي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عضوي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365</TotalTime>
  <Words>332</Words>
  <Application>Microsoft Office PowerPoint</Application>
  <PresentationFormat>مخصص</PresentationFormat>
  <Paragraphs>91</Paragraphs>
  <Slides>19</Slides>
  <Notes>2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19</vt:i4>
      </vt:variant>
    </vt:vector>
  </HeadingPairs>
  <TitlesOfParts>
    <vt:vector size="21" baseType="lpstr">
      <vt:lpstr>عضوي</vt:lpstr>
      <vt:lpstr>Glass Layers</vt:lpstr>
      <vt:lpstr>تقرير سعود العمار استخدام تويتر   JOAHLICHS488CONSUMHE2ND2017 صحة المستهلك  سلق يوم وتميز </vt:lpstr>
      <vt:lpstr>تقرير سعود العمار استخدام تويتر  JOAHLICHS488CONSUMHE2ND2017 صحة المستهلك  سلق يوم وتميز </vt:lpstr>
      <vt:lpstr>المعلومات الشخصية</vt:lpstr>
      <vt:lpstr>واجهة البداية للمقرر</vt:lpstr>
      <vt:lpstr>اهداف المشاركة التقريرية لتويتر</vt:lpstr>
      <vt:lpstr>طرق العمل للمشاركة البحثية</vt:lpstr>
      <vt:lpstr>إحصائية الحساب </vt:lpstr>
      <vt:lpstr>صور من الحساب </vt:lpstr>
      <vt:lpstr>صور من الحساب </vt:lpstr>
      <vt:lpstr>_أكثر من عمل رتويت واعجاب_ أجمل شي عمله سعود العمارر شفع له </vt:lpstr>
      <vt:lpstr>صور من عمل</vt:lpstr>
      <vt:lpstr>تاريخ الانشاء </vt:lpstr>
      <vt:lpstr>إحصائية الحساب والتفاعل</vt:lpstr>
      <vt:lpstr>صور التغريد والاعجاب</vt:lpstr>
      <vt:lpstr>صور من المحاضرات</vt:lpstr>
      <vt:lpstr>المصادر</vt:lpstr>
      <vt:lpstr>المتابعون على تويتر </vt:lpstr>
      <vt:lpstr>المصادر والحساب</vt:lpstr>
      <vt:lpstr>النهاية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سعود العمار</dc:creator>
  <cp:lastModifiedBy>win7</cp:lastModifiedBy>
  <cp:revision>41</cp:revision>
  <dcterms:created xsi:type="dcterms:W3CDTF">2016-04-12T05:35:09Z</dcterms:created>
  <dcterms:modified xsi:type="dcterms:W3CDTF">2017-04-29T13:15:31Z</dcterms:modified>
</cp:coreProperties>
</file>