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96B9DA0-4E9D-49A3-A325-1D356B664375}" type="datetimeFigureOut">
              <a:rPr lang="ar-SA" smtClean="0"/>
              <a:t>29/12/37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D6B28D5-7A02-4E3C-9989-ECBB06403EC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411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68255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943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5598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778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6989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660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9817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6162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83596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7264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0549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B28D5-7A02-4E3C-9989-ECBB06403EC0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2584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150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0442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5432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552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2870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45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270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853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182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3579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667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1B490-B80E-4B4B-9FC3-58F00C6B2B5A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2CEFA-E697-4522-B611-95E3582B2F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443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تقييم ذاتي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9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9-بدايات منهج البحث العلمي في العلوم التربوية كانت في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أ-أمريكا على يد العالم آلفريد بينيه </a:t>
            </a:r>
          </a:p>
          <a:p>
            <a:pPr marL="0" indent="0">
              <a:buNone/>
            </a:pPr>
            <a:r>
              <a:rPr lang="ar-SA" u="sng" dirty="0" smtClean="0"/>
              <a:t>ب-أوروبا على يد العالم وليم فونت </a:t>
            </a:r>
          </a:p>
          <a:p>
            <a:pPr marL="0" indent="0">
              <a:buNone/>
            </a:pPr>
            <a:r>
              <a:rPr lang="ar-SA" dirty="0" smtClean="0"/>
              <a:t>ج-اليونان بعد كتابات أرسطو </a:t>
            </a:r>
          </a:p>
          <a:p>
            <a:pPr marL="0" indent="0">
              <a:buNone/>
            </a:pPr>
            <a:r>
              <a:rPr lang="ar-SA" dirty="0" smtClean="0"/>
              <a:t>د-أمريكا على يد العالم بيرسون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6816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ar-SA" dirty="0" smtClean="0"/>
              <a:t>10-من نتائج الاهتمام البحوث التربوية :</a:t>
            </a:r>
          </a:p>
          <a:p>
            <a:pPr marL="0" indent="0" algn="just">
              <a:buNone/>
            </a:pPr>
            <a:endParaRPr lang="ar-SA" dirty="0"/>
          </a:p>
          <a:p>
            <a:pPr marL="0" indent="0" algn="just">
              <a:buNone/>
            </a:pPr>
            <a:r>
              <a:rPr lang="ar-SA" dirty="0" smtClean="0"/>
              <a:t>أ-منع المدرسين من إجراء البحوث تجنبا لظهور نتائج متحيزة </a:t>
            </a:r>
          </a:p>
          <a:p>
            <a:pPr marL="0" indent="0" algn="just">
              <a:buNone/>
            </a:pPr>
            <a:r>
              <a:rPr lang="ar-SA" dirty="0" smtClean="0"/>
              <a:t>ب-تقليل الدعم المادي للبحوث الطبيعية وصرفه على البحوث الاجتماعية </a:t>
            </a:r>
          </a:p>
          <a:p>
            <a:pPr marL="0" indent="0" algn="just">
              <a:buNone/>
            </a:pPr>
            <a:r>
              <a:rPr lang="ar-SA" dirty="0" smtClean="0"/>
              <a:t>ج-خفضت الجامعات من متطلبات القبول في برامج الدراسات العليا في العلوم التربوية لزيادة أعداد الباحثين </a:t>
            </a:r>
          </a:p>
          <a:p>
            <a:pPr marL="0" indent="0" algn="just">
              <a:buNone/>
            </a:pPr>
            <a:r>
              <a:rPr lang="ar-SA" u="sng" dirty="0" smtClean="0"/>
              <a:t>د-إنشاء المراكز البحثية لتقليل العبء على العلماء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327540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7526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925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 smtClean="0"/>
              <a:t>1-عندما تحاولين تشغيل جهاز الكمبيوتر فلا يعمل ، فأي من المراحل التالية تعتبر مرحلة استنباط نتائج الحلول ؟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أ-تيقنك من أن الجهاز لن يعمل وعدم معرفتك بالسبب .</a:t>
            </a:r>
          </a:p>
          <a:p>
            <a:pPr marL="0" indent="0">
              <a:buNone/>
            </a:pPr>
            <a:r>
              <a:rPr lang="ar-SA" u="sng" dirty="0" smtClean="0"/>
              <a:t>ب-اعتقادك بأن الكهرباء إذا لم تكن تصل إلى الجهاز ، فإن أي آلة أخرى تشبك في نفس الموضع لن تعمل .</a:t>
            </a:r>
          </a:p>
          <a:p>
            <a:pPr marL="0" indent="0">
              <a:buNone/>
            </a:pPr>
            <a:r>
              <a:rPr lang="ar-SA" dirty="0" smtClean="0"/>
              <a:t>ج-محاولتك المستمرة في الضغط على زر التشغيل عل الجهاز يعمل .</a:t>
            </a:r>
          </a:p>
          <a:p>
            <a:pPr marL="0" indent="0">
              <a:buNone/>
            </a:pPr>
            <a:r>
              <a:rPr lang="ar-SA" dirty="0" smtClean="0"/>
              <a:t>د-أخذك الجهاز لمحل الصيانة ليقوم بإصلاحه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402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2-تم تحديد خطوات التفكير العلمي بواسطة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أ-جاليليو </a:t>
            </a:r>
          </a:p>
          <a:p>
            <a:pPr marL="0" indent="0">
              <a:buNone/>
            </a:pPr>
            <a:r>
              <a:rPr lang="ar-SA" dirty="0" smtClean="0"/>
              <a:t>ب-كوبر نيوكس </a:t>
            </a:r>
          </a:p>
          <a:p>
            <a:pPr marL="0" indent="0">
              <a:buNone/>
            </a:pPr>
            <a:r>
              <a:rPr lang="ar-SA" dirty="0" smtClean="0"/>
              <a:t>ج-فرانسيس بيكون </a:t>
            </a:r>
          </a:p>
          <a:p>
            <a:pPr marL="0" indent="0">
              <a:buNone/>
            </a:pPr>
            <a:r>
              <a:rPr lang="ar-SA" u="sng" dirty="0" smtClean="0"/>
              <a:t>د-جون ديوي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89205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3-حذر بيكون من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أ-الوصول إلى نتائج عن طريق الملاحظة للوقائع </a:t>
            </a:r>
          </a:p>
          <a:p>
            <a:pPr marL="0" indent="0">
              <a:buNone/>
            </a:pPr>
            <a:r>
              <a:rPr lang="ar-SA" dirty="0" smtClean="0"/>
              <a:t>ب-استخدام خطوات التفكير العلمي </a:t>
            </a:r>
          </a:p>
          <a:p>
            <a:pPr marL="0" indent="0">
              <a:buNone/>
            </a:pPr>
            <a:r>
              <a:rPr lang="ar-SA" dirty="0" smtClean="0"/>
              <a:t>ج-استخدام البحث العلمي في مجال التربية </a:t>
            </a:r>
          </a:p>
          <a:p>
            <a:pPr marL="0" indent="0">
              <a:buNone/>
            </a:pPr>
            <a:r>
              <a:rPr lang="ar-SA" u="sng" dirty="0" smtClean="0"/>
              <a:t>د-إطلاق التعميمات قبل اختبار جميع مفردات المجتمع الأصلي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15658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dirty="0" smtClean="0"/>
              <a:t>4-من أمثلة الاستقراء التام :</a:t>
            </a:r>
          </a:p>
          <a:p>
            <a:endParaRPr lang="ar-SA" dirty="0"/>
          </a:p>
          <a:p>
            <a:pPr marL="0" indent="0">
              <a:buNone/>
            </a:pPr>
            <a:r>
              <a:rPr lang="ar-SA" u="sng" dirty="0" smtClean="0"/>
              <a:t>أ-تفتيش جميع المسافرين قبل ركوب الطائرة للتأكد من سلامة الطائرة </a:t>
            </a:r>
          </a:p>
          <a:p>
            <a:pPr marL="0" indent="0">
              <a:buNone/>
            </a:pPr>
            <a:r>
              <a:rPr lang="ar-SA" dirty="0" smtClean="0"/>
              <a:t>ب-فحص مندوب البلدية لتاريخ انتهاء بعض المعلبات على أرف المتجر للتأكد من التزامه بمعايير الصحة </a:t>
            </a:r>
          </a:p>
          <a:p>
            <a:pPr marL="0" indent="0">
              <a:buNone/>
            </a:pPr>
            <a:r>
              <a:rPr lang="ar-SA" dirty="0" smtClean="0"/>
              <a:t>ج-اعتقاد الطفل أن جميع الكلاب سوداء لأنه رأى كلبا أسودا </a:t>
            </a:r>
          </a:p>
          <a:p>
            <a:pPr marL="0" indent="0">
              <a:buNone/>
            </a:pPr>
            <a:r>
              <a:rPr lang="ar-SA" dirty="0" smtClean="0"/>
              <a:t>د-رميك لطبق البيض في سلة المهملات لأن البيضات الثلاث الأولى التي كسرتها كانت فاسدة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585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5-من مشاكل الاستقراء 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أ-أنه لا يعطي نتائج جديدة </a:t>
            </a:r>
          </a:p>
          <a:p>
            <a:pPr marL="0" indent="0">
              <a:buNone/>
            </a:pPr>
            <a:r>
              <a:rPr lang="ar-SA" dirty="0" smtClean="0"/>
              <a:t>ب-أن وجود خطأ في إحدى المقدمات يجعله خاطئا </a:t>
            </a:r>
          </a:p>
          <a:p>
            <a:pPr marL="0" indent="0">
              <a:buNone/>
            </a:pPr>
            <a:r>
              <a:rPr lang="ar-SA" dirty="0" smtClean="0"/>
              <a:t>ج-جميع ما ذكر </a:t>
            </a:r>
          </a:p>
          <a:p>
            <a:pPr marL="0" indent="0">
              <a:buNone/>
            </a:pPr>
            <a:r>
              <a:rPr lang="ar-SA" u="sng" dirty="0" smtClean="0"/>
              <a:t>د-لا شيء مما ذكر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36501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/>
              <a:t>6- «إذا لم تحل الواجب ، فهذا يعني أنك لا تريد الذهاب إلى الحديقة»</a:t>
            </a:r>
          </a:p>
          <a:p>
            <a:pPr marL="0" indent="0">
              <a:buNone/>
            </a:pPr>
            <a:r>
              <a:rPr lang="ar-SA" dirty="0" smtClean="0"/>
              <a:t>هذا النوع من التفكير يعرف بـ :</a:t>
            </a: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أ-الاستقراء التام </a:t>
            </a:r>
          </a:p>
          <a:p>
            <a:pPr marL="0" indent="0">
              <a:buNone/>
            </a:pPr>
            <a:r>
              <a:rPr lang="ar-SA" dirty="0" smtClean="0"/>
              <a:t>ب-الاستقراء الناقص </a:t>
            </a:r>
          </a:p>
          <a:p>
            <a:pPr marL="0" indent="0">
              <a:buNone/>
            </a:pPr>
            <a:r>
              <a:rPr lang="ar-SA" dirty="0" smtClean="0"/>
              <a:t>ج-القياس الفرضي </a:t>
            </a:r>
          </a:p>
          <a:p>
            <a:pPr marL="0" indent="0">
              <a:buNone/>
            </a:pPr>
            <a:r>
              <a:rPr lang="ar-SA" u="sng" dirty="0" smtClean="0"/>
              <a:t>د-القياس التبادلي </a:t>
            </a:r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val="208940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7-ما الذي جعل المحكمة تحكم على جاليليو بالإقامة الجبرية بعد نظرية أن الأرض ليست محور الكون ؟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أ-تقديس الكنيسة للبحث العلمي </a:t>
            </a:r>
          </a:p>
          <a:p>
            <a:pPr marL="0" indent="0">
              <a:buNone/>
            </a:pPr>
            <a:r>
              <a:rPr lang="ar-SA" u="sng" dirty="0" smtClean="0"/>
              <a:t>ب-الخوف من التغيير </a:t>
            </a:r>
          </a:p>
          <a:p>
            <a:pPr marL="0" indent="0">
              <a:buNone/>
            </a:pPr>
            <a:r>
              <a:rPr lang="ar-SA" dirty="0" smtClean="0"/>
              <a:t>ج-الاستعلاء العنصري </a:t>
            </a:r>
          </a:p>
          <a:p>
            <a:pPr marL="0" indent="0">
              <a:buNone/>
            </a:pPr>
            <a:r>
              <a:rPr lang="ar-SA" dirty="0" smtClean="0"/>
              <a:t>د-كتم جاليليو للحقائق التي وصل إليها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976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8-من الاتجاهات الصحية نحو البحث العلمي التي ينبغي تنميتها: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أ-عدم مناقشة آراء العلماء </a:t>
            </a:r>
          </a:p>
          <a:p>
            <a:pPr marL="0" indent="0">
              <a:buNone/>
            </a:pPr>
            <a:r>
              <a:rPr lang="ar-SA" dirty="0" smtClean="0"/>
              <a:t>ب-اعتقاد أن تقدم بعض الشعوب له أساس مطبوع في غرائزهم </a:t>
            </a:r>
          </a:p>
          <a:p>
            <a:pPr marL="0" indent="0">
              <a:buNone/>
            </a:pPr>
            <a:r>
              <a:rPr lang="ar-SA" u="sng" dirty="0" smtClean="0"/>
              <a:t>ج-المساواة بين البحوث الطبيعية والاجتماعية من ناحية الدعم المادي والاجتماعي </a:t>
            </a:r>
          </a:p>
          <a:p>
            <a:pPr marL="0" indent="0">
              <a:buNone/>
            </a:pPr>
            <a:r>
              <a:rPr lang="ar-SA" dirty="0" smtClean="0"/>
              <a:t>د-الامتناع عن تغيير البنية الاجتماعية بناء على نتائج البحوث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267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385</Words>
  <Application>Microsoft Office PowerPoint</Application>
  <PresentationFormat>On-screen Show (4:3)</PresentationFormat>
  <Paragraphs>74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تقييم ذاتي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تقييم ذاتي </dc:title>
  <dc:creator>Sumyah</dc:creator>
  <cp:lastModifiedBy>Sumyah</cp:lastModifiedBy>
  <cp:revision>16</cp:revision>
  <dcterms:created xsi:type="dcterms:W3CDTF">2016-09-30T18:13:55Z</dcterms:created>
  <dcterms:modified xsi:type="dcterms:W3CDTF">2016-10-01T06:20:07Z</dcterms:modified>
</cp:coreProperties>
</file>