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59B6646-33DB-4B3E-803B-FB7174103399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2E5A043-0EAD-43C6-972A-F995B4B29A1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51375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5A043-0EAD-43C6-972A-F995B4B29A1D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87067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5A043-0EAD-43C6-972A-F995B4B29A1D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4480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3B0FC84-F979-4011-A361-DE77B57DC3C1}" type="datetimeFigureOut">
              <a:rPr lang="ar-SA" smtClean="0"/>
              <a:t>27/06/35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4172DD-04C3-4796-B1D6-E1DB232DE664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so.org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2060848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ar-SA" dirty="0"/>
              <a:t>اطار الرقابة الداخلية و فقا </a:t>
            </a:r>
            <a:r>
              <a:rPr lang="ar-SA" dirty="0" smtClean="0"/>
              <a:t>للجنة </a:t>
            </a:r>
            <a:r>
              <a:rPr lang="ar-SA" dirty="0"/>
              <a:t>دعم المنظمات </a:t>
            </a:r>
            <a:r>
              <a:rPr lang="en-US" dirty="0" smtClean="0"/>
              <a:t>COSO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7406640" cy="1752600"/>
          </a:xfrm>
        </p:spPr>
        <p:txBody>
          <a:bodyPr/>
          <a:lstStyle/>
          <a:p>
            <a:pPr algn="ctr"/>
            <a:r>
              <a:rPr lang="ar-SA" dirty="0" smtClean="0"/>
              <a:t>الفصل الثامن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99416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altLang="ar-SA" dirty="0" smtClean="0">
                <a:ea typeface="Majalla UI"/>
              </a:rPr>
              <a:t>واجب -3 </a:t>
            </a:r>
            <a:r>
              <a:rPr lang="ar-SA" altLang="ar-SA" dirty="0">
                <a:ea typeface="Majalla UI"/>
              </a:rPr>
              <a:t/>
            </a:r>
            <a:br>
              <a:rPr lang="ar-SA" altLang="ar-SA" dirty="0">
                <a:ea typeface="Majalla UI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altLang="ar-SA" dirty="0">
                <a:ea typeface="Majalla UI"/>
              </a:rPr>
              <a:t>حل السؤال – بصورة فردية - الذي سيحمل على الموقع بعد المحاضرة و ارساله الكترونيا.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7350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420888"/>
            <a:ext cx="7498080" cy="3827512"/>
          </a:xfrm>
        </p:spPr>
        <p:txBody>
          <a:bodyPr/>
          <a:lstStyle/>
          <a:p>
            <a:pPr algn="l" rtl="0"/>
            <a:r>
              <a:rPr lang="en-US" sz="2000" dirty="0"/>
              <a:t>COSO </a:t>
            </a:r>
            <a:r>
              <a:rPr lang="en-US" sz="2000" dirty="0">
                <a:hlinkClick r:id="rId2"/>
              </a:rPr>
              <a:t>http://www.coso.org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/>
          </a:p>
          <a:p>
            <a:pPr algn="l" rtl="0"/>
            <a:r>
              <a:rPr lang="en-US" sz="2000" dirty="0" smtClean="0"/>
              <a:t>The </a:t>
            </a:r>
            <a:r>
              <a:rPr lang="en-US" sz="2000" dirty="0"/>
              <a:t>Impact Of The Structure Of The Internal Control System In </a:t>
            </a:r>
            <a:r>
              <a:rPr lang="en-US" sz="2000" dirty="0" smtClean="0"/>
              <a:t>Accordance With </a:t>
            </a:r>
            <a:r>
              <a:rPr lang="en-US" sz="2000" dirty="0"/>
              <a:t>The COSO Framework To Achieve The Control </a:t>
            </a:r>
            <a:r>
              <a:rPr lang="en-US" sz="2000" dirty="0" smtClean="0"/>
              <a:t>Objective (</a:t>
            </a:r>
            <a:r>
              <a:rPr lang="en-US" sz="2000" dirty="0"/>
              <a:t>a Case of NGOs in Gaza Strip</a:t>
            </a:r>
            <a:r>
              <a:rPr lang="en-US" sz="2400" dirty="0" smtClean="0"/>
              <a:t>)</a:t>
            </a:r>
          </a:p>
          <a:p>
            <a:pPr algn="l" rtl="0"/>
            <a:endParaRPr lang="en-US" sz="1600" b="1" dirty="0" smtClean="0"/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7654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كل عام و انتن بخير</a:t>
            </a:r>
            <a:endParaRPr lang="ar-SA" dirty="0"/>
          </a:p>
        </p:txBody>
      </p:sp>
      <p:pic>
        <p:nvPicPr>
          <p:cNvPr id="1027" name="Picture 3" descr="C:\Users\leqa\AppData\Local\Microsoft\Windows\Temporary Internet Files\Content.IE5\3O4FUPJR\MP90038751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250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اصدارات </a:t>
            </a:r>
            <a:r>
              <a:rPr lang="en-US" dirty="0" smtClean="0"/>
              <a:t>COSO</a:t>
            </a:r>
            <a:endParaRPr lang="ar-SA" dirty="0" smtClean="0"/>
          </a:p>
          <a:p>
            <a:r>
              <a:rPr lang="en-US" dirty="0" smtClean="0"/>
              <a:t>COSO 92</a:t>
            </a:r>
          </a:p>
          <a:p>
            <a:r>
              <a:rPr lang="ar-SA" dirty="0" smtClean="0"/>
              <a:t>عناصر اطار الرقابة الداخلية </a:t>
            </a:r>
          </a:p>
          <a:p>
            <a:pPr lvl="1"/>
            <a:r>
              <a:rPr lang="ar-SA" dirty="0"/>
              <a:t>بيئة الرقابة </a:t>
            </a:r>
          </a:p>
          <a:p>
            <a:pPr lvl="1"/>
            <a:r>
              <a:rPr lang="ar-SA" dirty="0"/>
              <a:t>تقييم المخاطرة </a:t>
            </a:r>
          </a:p>
          <a:p>
            <a:pPr lvl="1"/>
            <a:r>
              <a:rPr lang="ar-SA" dirty="0"/>
              <a:t>أنشطة الرقابة </a:t>
            </a:r>
          </a:p>
          <a:p>
            <a:pPr lvl="1"/>
            <a:r>
              <a:rPr lang="ar-SA" dirty="0"/>
              <a:t>المعلومات و الاتصال </a:t>
            </a:r>
          </a:p>
          <a:p>
            <a:pPr lvl="1"/>
            <a:r>
              <a:rPr lang="ar-SA" dirty="0"/>
              <a:t>المراقبة </a:t>
            </a:r>
          </a:p>
          <a:p>
            <a:pPr lvl="2"/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4974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98080" cy="850106"/>
          </a:xfrm>
        </p:spPr>
        <p:txBody>
          <a:bodyPr/>
          <a:lstStyle/>
          <a:p>
            <a:r>
              <a:rPr lang="ar-SA" dirty="0" smtClean="0"/>
              <a:t> اصدارات </a:t>
            </a:r>
            <a:r>
              <a:rPr lang="en-US" dirty="0" smtClean="0"/>
              <a:t>COSO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52736"/>
            <a:ext cx="7818072" cy="5472608"/>
          </a:xfrm>
        </p:spPr>
        <p:txBody>
          <a:bodyPr>
            <a:normAutofit fontScale="92500" lnSpcReduction="20000"/>
          </a:bodyPr>
          <a:lstStyle/>
          <a:p>
            <a:pPr marL="82296" indent="0" algn="l">
              <a:buNone/>
            </a:pPr>
            <a:r>
              <a:rPr lang="en-US" sz="1800" dirty="0" smtClean="0"/>
              <a:t> Committee </a:t>
            </a:r>
            <a:r>
              <a:rPr lang="en-US" sz="1800" dirty="0"/>
              <a:t>of Sponsoring Organizations of the </a:t>
            </a:r>
            <a:r>
              <a:rPr lang="en-US" sz="1800" dirty="0" err="1"/>
              <a:t>Treadway</a:t>
            </a:r>
            <a:r>
              <a:rPr lang="en-US" sz="1800" dirty="0"/>
              <a:t> Commissions’</a:t>
            </a:r>
          </a:p>
          <a:p>
            <a:pPr marL="82296" indent="0" algn="l">
              <a:buNone/>
            </a:pPr>
            <a:r>
              <a:rPr lang="en-US" sz="1800" dirty="0"/>
              <a:t>Internal Control-Integrated Framework </a:t>
            </a:r>
            <a:r>
              <a:rPr lang="en-US" sz="1800" dirty="0" smtClean="0"/>
              <a:t>(</a:t>
            </a:r>
            <a:r>
              <a:rPr lang="en-US" sz="1800" dirty="0"/>
              <a:t>COSO</a:t>
            </a:r>
            <a:r>
              <a:rPr lang="en-US" sz="1800" dirty="0" smtClean="0"/>
              <a:t>)</a:t>
            </a:r>
          </a:p>
          <a:p>
            <a:r>
              <a:rPr lang="ar-SA" sz="2000" dirty="0" smtClean="0"/>
              <a:t>صدر عام 1992 من قبل لجنة تختص بأنظمة الرقابة الداخلية و هي مرعية من قبل المؤسسات التالية :</a:t>
            </a:r>
          </a:p>
          <a:p>
            <a:pPr lvl="1"/>
            <a:r>
              <a:rPr lang="ar-SA" sz="1600" dirty="0"/>
              <a:t>المعهد الأمریكي للمحاسبین القانونیین المعتمدین.</a:t>
            </a:r>
          </a:p>
          <a:p>
            <a:pPr lvl="1" algn="l"/>
            <a:r>
              <a:rPr lang="en-US" sz="1600" dirty="0"/>
              <a:t>The American Institute of Certified Public Accountants (AICPA)</a:t>
            </a:r>
          </a:p>
          <a:p>
            <a:pPr lvl="1"/>
            <a:r>
              <a:rPr lang="ar-SA" sz="1600" dirty="0"/>
              <a:t>2. جمعیة المحاسبین الأمریكیین.</a:t>
            </a:r>
          </a:p>
          <a:p>
            <a:pPr lvl="1" algn="l"/>
            <a:r>
              <a:rPr lang="en-US" sz="1600" dirty="0"/>
              <a:t>American Accounting Association (AAA)</a:t>
            </a:r>
          </a:p>
          <a:p>
            <a:pPr lvl="1"/>
            <a:r>
              <a:rPr lang="ar-SA" sz="1600" dirty="0"/>
              <a:t>3. معهد المدراء المالیین.</a:t>
            </a:r>
          </a:p>
          <a:p>
            <a:pPr lvl="1" algn="l"/>
            <a:r>
              <a:rPr lang="en-US" sz="1600" dirty="0"/>
              <a:t>Financial Executives International (FEI)</a:t>
            </a:r>
          </a:p>
          <a:p>
            <a:pPr lvl="1"/>
            <a:r>
              <a:rPr lang="ar-SA" sz="1600" dirty="0"/>
              <a:t>4. معهد المراجعین الداخلیین.</a:t>
            </a:r>
          </a:p>
          <a:p>
            <a:pPr lvl="1" algn="l"/>
            <a:r>
              <a:rPr lang="en-US" sz="1600" dirty="0"/>
              <a:t>The Institute of Internal Auditors (IIA)</a:t>
            </a:r>
          </a:p>
          <a:p>
            <a:pPr lvl="1"/>
            <a:r>
              <a:rPr lang="ar-SA" sz="1600" dirty="0"/>
              <a:t>5. معهد المحاسبین الإداریین.</a:t>
            </a:r>
          </a:p>
          <a:p>
            <a:pPr lvl="1" algn="l"/>
            <a:r>
              <a:rPr lang="en-US" sz="1600" dirty="0"/>
              <a:t>Institute of Management Accountants (IMA)</a:t>
            </a:r>
            <a:endParaRPr lang="ar-SA" sz="1600" dirty="0" smtClean="0"/>
          </a:p>
          <a:p>
            <a:r>
              <a:rPr lang="ar-SA" sz="2000" dirty="0"/>
              <a:t>وفي عام 2004 </a:t>
            </a:r>
            <a:r>
              <a:rPr lang="ar-SA" sz="2000" dirty="0" smtClean="0"/>
              <a:t>توسعت اللجنة وأصدرت </a:t>
            </a:r>
            <a:r>
              <a:rPr lang="ar-SA" sz="2000" dirty="0"/>
              <a:t>تقریراً بعنوان "إدارة مخاطر المشروع – إطار </a:t>
            </a:r>
            <a:r>
              <a:rPr lang="ar-SA" sz="2000" dirty="0" smtClean="0"/>
              <a:t>متكامل» </a:t>
            </a:r>
            <a:r>
              <a:rPr lang="en-US" sz="2000" dirty="0" smtClean="0"/>
              <a:t>COSO II</a:t>
            </a:r>
            <a:endParaRPr lang="ar-SA" sz="2000" dirty="0"/>
          </a:p>
          <a:p>
            <a:pPr lvl="1"/>
            <a:r>
              <a:rPr lang="ar-SA" sz="1800" dirty="0" smtClean="0"/>
              <a:t> </a:t>
            </a:r>
            <a:r>
              <a:rPr lang="ar-SA" sz="1800" dirty="0"/>
              <a:t>أبقي </a:t>
            </a:r>
            <a:r>
              <a:rPr lang="ar-SA" sz="1800" dirty="0" smtClean="0"/>
              <a:t>على </a:t>
            </a:r>
            <a:r>
              <a:rPr lang="ar-SA" sz="1800" dirty="0"/>
              <a:t>مفهوم نظام الرقابة الداخلیة </a:t>
            </a:r>
            <a:r>
              <a:rPr lang="en-US" sz="1800" dirty="0" smtClean="0"/>
              <a:t>COSO</a:t>
            </a:r>
            <a:r>
              <a:rPr lang="ar-SA" sz="1800" dirty="0" smtClean="0"/>
              <a:t>وتوسع </a:t>
            </a:r>
            <a:r>
              <a:rPr lang="ar-SA" sz="1800" dirty="0"/>
              <a:t>في مفهوم إدارة </a:t>
            </a:r>
            <a:r>
              <a:rPr lang="ar-SA" sz="1800" dirty="0" smtClean="0"/>
              <a:t>المخاطر</a:t>
            </a:r>
          </a:p>
          <a:p>
            <a:r>
              <a:rPr lang="ar-SA" sz="2200" dirty="0" smtClean="0"/>
              <a:t>بعد 24 , ديسمبر 2014 </a:t>
            </a:r>
            <a:r>
              <a:rPr lang="en-US" sz="2200" dirty="0" smtClean="0"/>
              <a:t>COSO 2013 </a:t>
            </a:r>
            <a:r>
              <a:rPr lang="ar-SA" sz="2200" dirty="0" smtClean="0"/>
              <a:t> ملزم .</a:t>
            </a:r>
            <a:endParaRPr lang="ar-SA" sz="2200" dirty="0"/>
          </a:p>
          <a:p>
            <a:pPr lvl="1"/>
            <a:r>
              <a:rPr lang="ar-SA" sz="1800" dirty="0" smtClean="0"/>
              <a:t>التعامل مع الاحتيال </a:t>
            </a:r>
          </a:p>
        </p:txBody>
      </p:sp>
    </p:spTree>
    <p:extLst>
      <p:ext uri="{BB962C8B-B14F-4D97-AF65-F5344CB8AC3E}">
        <p14:creationId xmlns:p14="http://schemas.microsoft.com/office/powerpoint/2010/main" val="1464950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COSO 1992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ar-SA" sz="2400" dirty="0"/>
              <a:t>اصدرت اللجنة اطار متكامل لهيكل الرقابة متضمنا التعريف , عناصر الهيكل و أهدافه </a:t>
            </a:r>
            <a:endParaRPr lang="ar-SA" sz="2400" dirty="0" smtClean="0"/>
          </a:p>
          <a:p>
            <a:r>
              <a:rPr lang="ar-SA" sz="2400" dirty="0" smtClean="0"/>
              <a:t>عناصر الرقابة الداخلية الخمسة  </a:t>
            </a:r>
            <a:r>
              <a:rPr lang="ar-SA" sz="2800" dirty="0" smtClean="0"/>
              <a:t>:</a:t>
            </a:r>
          </a:p>
          <a:p>
            <a:pPr lvl="3"/>
            <a:r>
              <a:rPr lang="ar-SA" dirty="0" smtClean="0"/>
              <a:t>بيئة الرقابة </a:t>
            </a:r>
          </a:p>
          <a:p>
            <a:pPr lvl="3"/>
            <a:r>
              <a:rPr lang="ar-SA" dirty="0" smtClean="0"/>
              <a:t>تقييم المخاطرة </a:t>
            </a:r>
          </a:p>
          <a:p>
            <a:pPr lvl="3"/>
            <a:r>
              <a:rPr lang="ar-SA" dirty="0" smtClean="0"/>
              <a:t>أنشطة الرقابة </a:t>
            </a:r>
          </a:p>
          <a:p>
            <a:pPr lvl="3"/>
            <a:r>
              <a:rPr lang="ar-SA" dirty="0" smtClean="0"/>
              <a:t>المعلومات و الاتصال </a:t>
            </a:r>
          </a:p>
          <a:p>
            <a:pPr lvl="3"/>
            <a:r>
              <a:rPr lang="ar-SA" dirty="0" smtClean="0"/>
              <a:t>المراقبة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2058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بيئة الرقابة </a:t>
            </a:r>
            <a:r>
              <a:rPr lang="en-US" dirty="0" smtClean="0"/>
              <a:t>Control Environment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أخلاقيات المنظمة و الطريقة التي تعمل بها </a:t>
            </a:r>
          </a:p>
          <a:p>
            <a:r>
              <a:rPr lang="ar-SA" sz="2400" dirty="0" smtClean="0"/>
              <a:t>الاطار يشير الى خلق أجواء تساعد الأفراد على أداء أنشطتهم و تحمل مسؤولياتهم الرقابية </a:t>
            </a:r>
          </a:p>
          <a:p>
            <a:r>
              <a:rPr lang="ar-SA" sz="2400" dirty="0"/>
              <a:t>مكونات البیئة </a:t>
            </a:r>
            <a:r>
              <a:rPr lang="ar-SA" sz="2400" dirty="0" smtClean="0"/>
              <a:t>الرقابیة :</a:t>
            </a:r>
          </a:p>
          <a:p>
            <a:pPr lvl="1"/>
            <a:r>
              <a:rPr lang="ar-SA" sz="1800" dirty="0"/>
              <a:t>نزاهة الإدارة والقیم </a:t>
            </a:r>
            <a:r>
              <a:rPr lang="ar-SA" sz="1800" dirty="0" smtClean="0"/>
              <a:t>الأخلاقیة </a:t>
            </a:r>
          </a:p>
          <a:p>
            <a:pPr lvl="1"/>
            <a:r>
              <a:rPr lang="ar-SA" sz="1800" dirty="0"/>
              <a:t>الالتزام </a:t>
            </a:r>
            <a:r>
              <a:rPr lang="ar-SA" sz="1800" dirty="0" smtClean="0"/>
              <a:t>بالكفاءة</a:t>
            </a:r>
          </a:p>
          <a:p>
            <a:pPr lvl="1"/>
            <a:r>
              <a:rPr lang="ar-SA" sz="1800" dirty="0"/>
              <a:t>دور ومشاركة مجلس الإدارة أو لجنة </a:t>
            </a:r>
            <a:r>
              <a:rPr lang="ar-SA" sz="1800" dirty="0" smtClean="0"/>
              <a:t>المراجعة</a:t>
            </a:r>
          </a:p>
          <a:p>
            <a:pPr lvl="1"/>
            <a:r>
              <a:rPr lang="ar-SA" sz="1800" dirty="0"/>
              <a:t>فلسفة الإدارة ونمط </a:t>
            </a:r>
            <a:r>
              <a:rPr lang="ar-SA" sz="1800" dirty="0" smtClean="0"/>
              <a:t>التشغیل</a:t>
            </a:r>
          </a:p>
          <a:p>
            <a:pPr lvl="2"/>
            <a:r>
              <a:rPr lang="ar-SA" sz="1400" dirty="0" smtClean="0"/>
              <a:t>حجم </a:t>
            </a:r>
            <a:r>
              <a:rPr lang="ar-SA" sz="1400" dirty="0"/>
              <a:t>المخاطر المقبولة لدي المنظمة </a:t>
            </a:r>
            <a:r>
              <a:rPr lang="ar-SA" sz="1400" dirty="0" smtClean="0"/>
              <a:t>- الدوران </a:t>
            </a:r>
            <a:r>
              <a:rPr lang="ar-SA" sz="1400" dirty="0"/>
              <a:t>الوظیفي في الوظائف </a:t>
            </a:r>
            <a:r>
              <a:rPr lang="ar-SA" sz="1400" dirty="0" smtClean="0"/>
              <a:t>العامة</a:t>
            </a:r>
          </a:p>
          <a:p>
            <a:pPr lvl="1"/>
            <a:r>
              <a:rPr lang="ar-SA" sz="1800" dirty="0" smtClean="0"/>
              <a:t>الهیكل التنظیمي</a:t>
            </a:r>
          </a:p>
          <a:p>
            <a:pPr lvl="1"/>
            <a:r>
              <a:rPr lang="ar-SA" sz="1800" dirty="0"/>
              <a:t>تفویض الصلاحیات </a:t>
            </a:r>
            <a:r>
              <a:rPr lang="ar-SA" sz="1800" dirty="0" smtClean="0"/>
              <a:t>والمسئولیات</a:t>
            </a:r>
          </a:p>
          <a:p>
            <a:pPr lvl="1"/>
            <a:r>
              <a:rPr lang="ar-SA" sz="1800" dirty="0" smtClean="0"/>
              <a:t>سیاسات </a:t>
            </a:r>
            <a:r>
              <a:rPr lang="ar-SA" sz="1800" dirty="0"/>
              <a:t>وممارسات إدارة الموارد البشریة</a:t>
            </a:r>
            <a:endParaRPr lang="ar-SA" sz="1800" dirty="0" smtClean="0"/>
          </a:p>
        </p:txBody>
      </p:sp>
    </p:spTree>
    <p:extLst>
      <p:ext uri="{BB962C8B-B14F-4D97-AF65-F5344CB8AC3E}">
        <p14:creationId xmlns:p14="http://schemas.microsoft.com/office/powerpoint/2010/main" val="3325917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تقييم المخاطر</a:t>
            </a:r>
            <a:r>
              <a:rPr lang="en-US" dirty="0" smtClean="0"/>
              <a:t>Risk Assessment 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التعامل مع المخاطر التي تشكل تهديد على أهداف المنظمة</a:t>
            </a:r>
          </a:p>
          <a:p>
            <a:pPr lvl="2"/>
            <a:r>
              <a:rPr lang="ar-SA" sz="1600" dirty="0" smtClean="0"/>
              <a:t>الداخلية (</a:t>
            </a:r>
            <a:r>
              <a:rPr lang="ar-SA" sz="1600" dirty="0"/>
              <a:t>نوعیة </a:t>
            </a:r>
            <a:r>
              <a:rPr lang="ar-SA" sz="1600" dirty="0" smtClean="0"/>
              <a:t>وجودة المستخدمین</a:t>
            </a:r>
            <a:r>
              <a:rPr lang="ar-SA" sz="1600" dirty="0"/>
              <a:t>، وطبیعة أنشطة المنشأة، وخصائص عملیة معالجة نظام </a:t>
            </a:r>
            <a:r>
              <a:rPr lang="ar-SA" sz="1600" dirty="0" smtClean="0"/>
              <a:t>المعلومات</a:t>
            </a:r>
            <a:r>
              <a:rPr lang="ar-SA" sz="1200" dirty="0" smtClean="0"/>
              <a:t>) </a:t>
            </a:r>
            <a:r>
              <a:rPr lang="ar-SA" sz="1600" dirty="0" smtClean="0"/>
              <a:t>و الخارجية (</a:t>
            </a:r>
            <a:r>
              <a:rPr lang="ar-SA" sz="1600" dirty="0"/>
              <a:t>التطورات التكنولوجیة، والمنافسة، والتغیرات </a:t>
            </a:r>
            <a:r>
              <a:rPr lang="ar-SA" sz="1600" dirty="0" smtClean="0"/>
              <a:t>الاقتصادیة) منها مثل التشغيلية , المالية و الالتزام  </a:t>
            </a:r>
          </a:p>
          <a:p>
            <a:r>
              <a:rPr lang="ar-SA" sz="2000" dirty="0" smtClean="0"/>
              <a:t>خطوات عملیة </a:t>
            </a:r>
            <a:r>
              <a:rPr lang="ar-SA" sz="2000" dirty="0"/>
              <a:t>تقدیر </a:t>
            </a:r>
            <a:r>
              <a:rPr lang="ar-SA" sz="2000" dirty="0" smtClean="0"/>
              <a:t>المخاطر حسب </a:t>
            </a:r>
            <a:r>
              <a:rPr lang="en-US" sz="2000" dirty="0" smtClean="0"/>
              <a:t>COSO</a:t>
            </a:r>
          </a:p>
          <a:p>
            <a:pPr lvl="1"/>
            <a:r>
              <a:rPr lang="ar-SA" sz="2000" dirty="0" smtClean="0"/>
              <a:t>تحديد الهدف </a:t>
            </a:r>
          </a:p>
          <a:p>
            <a:pPr lvl="1"/>
            <a:r>
              <a:rPr lang="ar-SA" sz="2000" dirty="0" smtClean="0"/>
              <a:t>تحديد الخطر و احتمال حدوثه</a:t>
            </a:r>
          </a:p>
          <a:p>
            <a:pPr lvl="1"/>
            <a:r>
              <a:rPr lang="ar-SA" sz="2000" dirty="0" smtClean="0"/>
              <a:t>ادارة الخطر </a:t>
            </a:r>
          </a:p>
        </p:txBody>
      </p:sp>
    </p:spTree>
    <p:extLst>
      <p:ext uri="{BB962C8B-B14F-4D97-AF65-F5344CB8AC3E}">
        <p14:creationId xmlns:p14="http://schemas.microsoft.com/office/powerpoint/2010/main" val="599304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أنشطة الرقابة</a:t>
            </a:r>
            <a:r>
              <a:rPr lang="en-US" dirty="0" smtClean="0"/>
              <a:t> Control Activities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هي الاجراءات و السياسات و الممارسات التي تؤكد للادارة انه قد تم تحقيق الأهداف و ان الاستراتيجيات الموضوعه لتخفيف المخاطر قد نفذت بفاعلية .</a:t>
            </a:r>
          </a:p>
          <a:p>
            <a:r>
              <a:rPr lang="ar-SA" sz="2400" dirty="0" smtClean="0"/>
              <a:t>أمثله :</a:t>
            </a:r>
          </a:p>
          <a:p>
            <a:pPr lvl="1"/>
            <a:r>
              <a:rPr lang="ar-SA" sz="1800" dirty="0" smtClean="0"/>
              <a:t>المصادقات </a:t>
            </a:r>
          </a:p>
          <a:p>
            <a:pPr lvl="1"/>
            <a:r>
              <a:rPr lang="ar-SA" sz="1800" dirty="0" smtClean="0"/>
              <a:t>تحديد الصلاحيات </a:t>
            </a:r>
          </a:p>
          <a:p>
            <a:pPr lvl="1"/>
            <a:r>
              <a:rPr lang="ar-SA" sz="1800" dirty="0" smtClean="0"/>
              <a:t>تقسيم الواجبات </a:t>
            </a:r>
          </a:p>
          <a:p>
            <a:pPr lvl="1"/>
            <a:r>
              <a:rPr lang="ar-SA" sz="1800" dirty="0" smtClean="0"/>
              <a:t>المراجعه التشغيلية </a:t>
            </a:r>
          </a:p>
        </p:txBody>
      </p:sp>
    </p:spTree>
    <p:extLst>
      <p:ext uri="{BB962C8B-B14F-4D97-AF65-F5344CB8AC3E}">
        <p14:creationId xmlns:p14="http://schemas.microsoft.com/office/powerpoint/2010/main" val="1280901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المعلومات و الاتصال</a:t>
            </a:r>
            <a:r>
              <a:rPr lang="en-US" dirty="0" smtClean="0"/>
              <a:t> Information and Communication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التأكيد على أن المعلومات الملائمة تم تحديدها و السيطرة عليها </a:t>
            </a:r>
          </a:p>
          <a:p>
            <a:r>
              <a:rPr lang="ar-SA" sz="2400" dirty="0" smtClean="0"/>
              <a:t>التأكيد على انه تم ايصالها بالشكل و الوقت المناسبين </a:t>
            </a:r>
          </a:p>
          <a:p>
            <a:pPr lvl="1"/>
            <a:r>
              <a:rPr lang="ar-SA" sz="2000" dirty="0" smtClean="0"/>
              <a:t>وجود نظام اتصال فعال داخل المنظمة و خارجها مع أطراف مثل المستهلكين و حملة الأسهم و المشرعين  </a:t>
            </a:r>
          </a:p>
          <a:p>
            <a:r>
              <a:rPr lang="ar-SA" sz="2400" dirty="0" smtClean="0"/>
              <a:t>أمثلة عن الاجراءات :</a:t>
            </a:r>
          </a:p>
          <a:p>
            <a:pPr lvl="1"/>
            <a:r>
              <a:rPr lang="ar-SA" sz="2000" dirty="0"/>
              <a:t>وجود نظام قوي لنظم المعلومات الإلكترونیة داخل </a:t>
            </a:r>
            <a:r>
              <a:rPr lang="ar-SA" sz="2000" dirty="0" smtClean="0"/>
              <a:t>المنظمة</a:t>
            </a:r>
          </a:p>
          <a:p>
            <a:pPr lvl="1"/>
            <a:r>
              <a:rPr lang="ar-SA" sz="2000" dirty="0"/>
              <a:t>وضع خطة استراتیجیة لتطویر أنظمة المعلومات</a:t>
            </a:r>
            <a:r>
              <a:rPr lang="ar-SA" sz="2000" dirty="0" smtClean="0"/>
              <a:t>.</a:t>
            </a:r>
          </a:p>
          <a:p>
            <a:pPr lvl="1"/>
            <a:r>
              <a:rPr lang="ar-SA" sz="2000" dirty="0"/>
              <a:t>وجود آلیة لدراسة اقتراحات الموظفین.</a:t>
            </a:r>
            <a:endParaRPr lang="ar-SA" sz="2000" dirty="0" smtClean="0"/>
          </a:p>
          <a:p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52427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المراقبة</a:t>
            </a:r>
            <a:r>
              <a:rPr lang="en-US" dirty="0" smtClean="0"/>
              <a:t> Monitoring 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/>
              <a:t>عملیة المراقبة المستمرة والتقییم الدوري لمختلف أجزاء هیكل </a:t>
            </a:r>
            <a:r>
              <a:rPr lang="ar-SA" sz="2400" dirty="0" smtClean="0"/>
              <a:t>الرقابة الداخلیة للتأكد </a:t>
            </a:r>
            <a:r>
              <a:rPr lang="ar-SA" sz="2400" dirty="0"/>
              <a:t>من فعالیته </a:t>
            </a:r>
            <a:r>
              <a:rPr lang="ar-SA" sz="2400" dirty="0" smtClean="0"/>
              <a:t>وكفاءته</a:t>
            </a:r>
          </a:p>
          <a:p>
            <a:r>
              <a:rPr lang="ar-SA" sz="2400" dirty="0"/>
              <a:t>المراقبة تشكل المظلة التي تحتوي باقي العناصر الرقابیة الأربعة الأخرى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739786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</TotalTime>
  <Words>528</Words>
  <Application>Microsoft Office PowerPoint</Application>
  <PresentationFormat>On-screen Show (4:3)</PresentationFormat>
  <Paragraphs>82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اطار الرقابة الداخلية و فقا للجنة دعم المنظمات COSO</vt:lpstr>
      <vt:lpstr>الاجندة </vt:lpstr>
      <vt:lpstr> اصدارات COSO</vt:lpstr>
      <vt:lpstr>COSO 1992</vt:lpstr>
      <vt:lpstr>بيئة الرقابة Control Environment </vt:lpstr>
      <vt:lpstr>تقييم المخاطرRisk Assessment  </vt:lpstr>
      <vt:lpstr>أنشطة الرقابة Control Activities </vt:lpstr>
      <vt:lpstr>المعلومات و الاتصال Information and Communication</vt:lpstr>
      <vt:lpstr>المراقبة Monitoring  </vt:lpstr>
      <vt:lpstr>واجب -3  </vt:lpstr>
      <vt:lpstr>المصادر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اطار الرقابة الداخلية و فقا للجنة دعم المنظمات COSO</dc:title>
  <dc:creator>kayan albalawi</dc:creator>
  <cp:lastModifiedBy>kayan albalawi</cp:lastModifiedBy>
  <cp:revision>81</cp:revision>
  <dcterms:created xsi:type="dcterms:W3CDTF">2014-04-27T14:41:01Z</dcterms:created>
  <dcterms:modified xsi:type="dcterms:W3CDTF">2014-04-27T16:35:36Z</dcterms:modified>
</cp:coreProperties>
</file>