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47" r:id="rId2"/>
    <p:sldId id="256" r:id="rId3"/>
    <p:sldId id="257" r:id="rId4"/>
    <p:sldId id="258" r:id="rId5"/>
    <p:sldId id="259" r:id="rId6"/>
    <p:sldId id="282" r:id="rId7"/>
    <p:sldId id="260" r:id="rId8"/>
    <p:sldId id="261" r:id="rId9"/>
    <p:sldId id="283" r:id="rId10"/>
    <p:sldId id="262" r:id="rId11"/>
    <p:sldId id="263" r:id="rId12"/>
    <p:sldId id="284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5" r:id="rId32"/>
    <p:sldId id="286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01" r:id="rId43"/>
    <p:sldId id="302" r:id="rId44"/>
    <p:sldId id="303" r:id="rId45"/>
    <p:sldId id="304" r:id="rId46"/>
    <p:sldId id="305" r:id="rId47"/>
    <p:sldId id="307" r:id="rId48"/>
    <p:sldId id="309" r:id="rId49"/>
    <p:sldId id="311" r:id="rId50"/>
    <p:sldId id="312" r:id="rId51"/>
    <p:sldId id="314" r:id="rId52"/>
    <p:sldId id="316" r:id="rId53"/>
    <p:sldId id="318" r:id="rId54"/>
    <p:sldId id="319" r:id="rId55"/>
    <p:sldId id="321" r:id="rId56"/>
    <p:sldId id="322" r:id="rId57"/>
    <p:sldId id="342" r:id="rId58"/>
    <p:sldId id="323" r:id="rId59"/>
    <p:sldId id="324" r:id="rId60"/>
    <p:sldId id="325" r:id="rId61"/>
    <p:sldId id="326" r:id="rId62"/>
    <p:sldId id="328" r:id="rId63"/>
    <p:sldId id="329" r:id="rId64"/>
    <p:sldId id="343" r:id="rId65"/>
    <p:sldId id="344" r:id="rId66"/>
    <p:sldId id="331" r:id="rId67"/>
    <p:sldId id="334" r:id="rId68"/>
    <p:sldId id="335" r:id="rId69"/>
    <p:sldId id="336" r:id="rId70"/>
    <p:sldId id="337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37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BD14B-047F-4082-8FDA-789107F87B5F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8EEF9-12D6-4900-B5C5-A82EBC35CE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8/1/2008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BE44-3F98-4553-8103-988FF21503F8}" type="slidenum">
              <a:rPr lang="ar-SA" smtClean="0"/>
              <a:pPr/>
              <a:t>52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8/1/2008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BE44-3F98-4553-8103-988FF21503F8}" type="slidenum">
              <a:rPr lang="ar-SA" smtClean="0"/>
              <a:pPr/>
              <a:t>53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CAD9B-D131-451B-89A4-C0B03089A066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CAD9B-D131-451B-89A4-C0B03089A066}" type="slidenum">
              <a:rPr lang="ar-SA" smtClean="0"/>
              <a:pPr/>
              <a:t>33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42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133DDB1-1C1F-4B3C-9F96-65E67E2BF51B}" type="datetime1">
              <a:rPr lang="en-US" smtClean="0"/>
              <a:pPr/>
              <a:t>12/21/2014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6975BEB-1A75-4CE0-B5DE-B5CB609736F7}" type="slidenum">
              <a:rPr lang="ar-SA" smtClean="0"/>
              <a:pPr/>
              <a:t>47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48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8/1/2008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BE44-3F98-4553-8103-988FF21503F8}" type="slidenum">
              <a:rPr lang="ar-SA" smtClean="0"/>
              <a:pPr/>
              <a:t>49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BBE44-3F98-4553-8103-988FF21503F8}" type="slidenum">
              <a:rPr lang="ar-SA" smtClean="0"/>
              <a:pPr/>
              <a:t>51</a:t>
            </a:fld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8/1/2008</a:t>
            </a:r>
            <a:endParaRPr lang="ar-SA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0D616-CC91-4C6E-874D-63E6D50276A3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165DC-27D0-4987-BF6F-F21EA85476AB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47598-6C82-45CC-8EC7-E23B924C59A3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31895-B4FE-4DB1-BC6D-7D4282860467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24D56-683E-4C3A-8C89-C791973A351E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45AF-39ED-4A50-950F-B4E74B5CA3CF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37C8F-370C-44EA-B1C2-2BF4EC02F6CE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987E1-47E1-4AE7-B7A5-5915649D32EC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CA8FC-10D3-4CDF-902E-A51EF6B3BAEC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8413-AB26-4D43-97C2-8A76358F15BC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9CDE6-C3D0-4010-884F-4549B24FA247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B105C-1032-4910-B3EF-FEAE933908AD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Prof.  Hamam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94629-9CAC-4446-839A-97E292F2D9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dermnetnz.org/common/image.php?path=/immune/img/cic-pem3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dermnetnz.org/common/image.php?path=/immune/img/cic-pem2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057400"/>
            <a:ext cx="7772400" cy="1143000"/>
          </a:xfrm>
        </p:spPr>
        <p:txBody>
          <a:bodyPr lIns="92075" tIns="46038" rIns="92075" bIns="46038"/>
          <a:lstStyle/>
          <a:p>
            <a:endParaRPr lang="ar-SA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4294967295"/>
          </p:nvPr>
        </p:nvSpPr>
        <p:spPr>
          <a:xfrm>
            <a:off x="1255713" y="3946525"/>
            <a:ext cx="6711950" cy="1928813"/>
          </a:xfrm>
        </p:spPr>
        <p:txBody>
          <a:bodyPr lIns="92075" tIns="46038" rIns="92075" bIns="46038"/>
          <a:lstStyle/>
          <a:p>
            <a:pPr marL="0" indent="0" algn="ctr">
              <a:buFontTx/>
              <a:buNone/>
            </a:pPr>
            <a:endParaRPr lang="ar-SA" smtClean="0"/>
          </a:p>
        </p:txBody>
      </p:sp>
      <p:pic>
        <p:nvPicPr>
          <p:cNvPr id="4" name="Picture 4" descr="Slid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95400"/>
            <a:ext cx="10820400" cy="861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578C3C-B908-44CF-BC53-F75CEF4FC62F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BD2A2F-A852-427D-80B2-0BE490608467}" type="datetime1">
              <a:rPr lang="en-GB" smtClean="0"/>
              <a:pPr>
                <a:defRPr/>
              </a:pPr>
              <a:t>21/12/2014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Prof.  </a:t>
            </a:r>
            <a:r>
              <a:rPr lang="en-US" dirty="0" err="1" smtClean="0"/>
              <a:t>Hamam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Lifestyle  changes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u="sng" dirty="0" smtClean="0"/>
              <a:t>Tobacco products </a:t>
            </a:r>
            <a:r>
              <a:rPr lang="en-US" sz="2400" dirty="0" smtClean="0"/>
              <a:t>, areca nut products and </a:t>
            </a:r>
            <a:r>
              <a:rPr lang="en-US" sz="2400" b="1" dirty="0" smtClean="0"/>
              <a:t>alcoholic beverages </a:t>
            </a:r>
            <a:r>
              <a:rPr lang="en-US" sz="2400" dirty="0" smtClean="0"/>
              <a:t>, should be discouraged , especially in patients with oral  mucosal diseases . </a:t>
            </a:r>
          </a:p>
          <a:p>
            <a:r>
              <a:rPr lang="en-US" sz="2400" dirty="0" smtClean="0"/>
              <a:t>Sometimes , the</a:t>
            </a:r>
            <a:r>
              <a:rPr lang="en-US" sz="2400" b="1" dirty="0" smtClean="0"/>
              <a:t> cessation </a:t>
            </a:r>
            <a:r>
              <a:rPr lang="en-US" sz="2400" dirty="0" smtClean="0"/>
              <a:t>of these habits may lead to</a:t>
            </a:r>
            <a:r>
              <a:rPr lang="en-US" sz="2400" b="1" dirty="0" smtClean="0"/>
              <a:t> resolution </a:t>
            </a:r>
            <a:r>
              <a:rPr lang="en-US" sz="2400" dirty="0" smtClean="0"/>
              <a:t>of the condition . Diet  and / oral hygiene may also need changing . </a:t>
            </a:r>
          </a:p>
          <a:p>
            <a:r>
              <a:rPr lang="en-US" sz="2400" dirty="0" smtClean="0"/>
              <a:t>Preventive</a:t>
            </a:r>
            <a:r>
              <a:rPr lang="en-US" sz="2400" b="1" dirty="0" smtClean="0"/>
              <a:t> care  </a:t>
            </a:r>
          </a:p>
          <a:p>
            <a:r>
              <a:rPr lang="en-US" sz="2400" b="1" dirty="0" smtClean="0"/>
              <a:t>Oral hygiene </a:t>
            </a:r>
            <a:r>
              <a:rPr lang="en-US" sz="2400" dirty="0" smtClean="0"/>
              <a:t>. ( floss, toothbrush , toothpastes , anti-plaque agents ,M.Ws )</a:t>
            </a:r>
          </a:p>
          <a:p>
            <a:r>
              <a:rPr lang="en-US" sz="2400" dirty="0" smtClean="0"/>
              <a:t>Caries  prevention , diet ,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764A-56C9-458A-8E2B-68FA9A3D7ED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Drug  Treatment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Always remember the following :- </a:t>
            </a:r>
          </a:p>
          <a:p>
            <a:r>
              <a:rPr lang="en-US" sz="2000" dirty="0" smtClean="0"/>
              <a:t>Use the </a:t>
            </a:r>
            <a:r>
              <a:rPr lang="en-US" sz="2000" b="1" dirty="0" smtClean="0"/>
              <a:t>safest</a:t>
            </a:r>
            <a:r>
              <a:rPr lang="en-US" sz="2000" dirty="0" smtClean="0"/>
              <a:t> drugs . </a:t>
            </a:r>
          </a:p>
          <a:p>
            <a:r>
              <a:rPr lang="en-US" sz="2000" dirty="0" smtClean="0"/>
              <a:t>Check  that the prescription is </a:t>
            </a:r>
            <a:r>
              <a:rPr lang="en-US" sz="2000" b="1" dirty="0" smtClean="0"/>
              <a:t>legible </a:t>
            </a:r>
            <a:r>
              <a:rPr lang="en-US" sz="2000" dirty="0" smtClean="0"/>
              <a:t>&amp; that there is no history of </a:t>
            </a:r>
            <a:r>
              <a:rPr lang="en-US" sz="2000" b="1" dirty="0" smtClean="0"/>
              <a:t>allergy </a:t>
            </a:r>
            <a:r>
              <a:rPr lang="en-US" sz="2000" dirty="0" smtClean="0"/>
              <a:t>,</a:t>
            </a:r>
          </a:p>
          <a:p>
            <a:r>
              <a:rPr lang="en-US" sz="2000" b="1" u="sng" dirty="0" smtClean="0"/>
              <a:t>Doses</a:t>
            </a:r>
            <a:r>
              <a:rPr lang="en-US" sz="2000" dirty="0" smtClean="0"/>
              <a:t>, contraindications , interactions &amp; adverse reactions . </a:t>
            </a:r>
          </a:p>
          <a:p>
            <a:r>
              <a:rPr lang="en-US" sz="2000" b="1" dirty="0" smtClean="0"/>
              <a:t>Reduce </a:t>
            </a:r>
            <a:r>
              <a:rPr lang="en-US" sz="2000" dirty="0" smtClean="0"/>
              <a:t> drug  doses when prescribing for </a:t>
            </a:r>
            <a:r>
              <a:rPr lang="en-US" sz="2000" b="1" dirty="0" smtClean="0"/>
              <a:t>children</a:t>
            </a:r>
            <a:r>
              <a:rPr lang="en-US" sz="2000" dirty="0" smtClean="0"/>
              <a:t> , </a:t>
            </a:r>
            <a:r>
              <a:rPr lang="en-US" sz="2000" b="1" dirty="0" smtClean="0"/>
              <a:t>the elder </a:t>
            </a:r>
            <a:r>
              <a:rPr lang="en-US" sz="2000" dirty="0" smtClean="0"/>
              <a:t>and patients</a:t>
            </a:r>
          </a:p>
          <a:p>
            <a:pPr>
              <a:buNone/>
            </a:pPr>
            <a:r>
              <a:rPr lang="en-US" sz="2000" dirty="0" smtClean="0"/>
              <a:t>       Suffering from</a:t>
            </a:r>
            <a:r>
              <a:rPr lang="en-US" sz="2000" b="1" dirty="0" smtClean="0"/>
              <a:t> liver </a:t>
            </a:r>
            <a:r>
              <a:rPr lang="en-US" sz="2000" dirty="0" smtClean="0"/>
              <a:t>&amp; </a:t>
            </a:r>
            <a:r>
              <a:rPr lang="en-US" sz="2000" b="1" dirty="0" smtClean="0"/>
              <a:t>kidney diseases</a:t>
            </a:r>
            <a:r>
              <a:rPr lang="en-US" sz="2000" dirty="0" smtClean="0"/>
              <a:t>.</a:t>
            </a:r>
          </a:p>
          <a:p>
            <a:pPr>
              <a:buFont typeface="Arial" charset="0"/>
              <a:buChar char="•"/>
            </a:pPr>
            <a:r>
              <a:rPr lang="en-US" sz="2000" dirty="0" smtClean="0"/>
              <a:t>A void </a:t>
            </a:r>
            <a:r>
              <a:rPr lang="en-US" sz="2000" b="1" dirty="0" smtClean="0"/>
              <a:t>drug</a:t>
            </a:r>
            <a:r>
              <a:rPr lang="en-US" sz="2000" dirty="0" smtClean="0"/>
              <a:t>   use in</a:t>
            </a:r>
            <a:r>
              <a:rPr lang="en-US" sz="2000" b="1" dirty="0" smtClean="0"/>
              <a:t> pregnancy 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11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EB0DD-621D-4927-8995-DDA57AB3153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sz="2400" dirty="0" smtClean="0"/>
              <a:t>A void giving </a:t>
            </a:r>
            <a:r>
              <a:rPr lang="en-US" sz="2400" b="1" dirty="0" smtClean="0"/>
              <a:t>aspirin</a:t>
            </a:r>
            <a:r>
              <a:rPr lang="en-US" sz="2400" dirty="0" smtClean="0"/>
              <a:t> to children </a:t>
            </a:r>
            <a:r>
              <a:rPr lang="en-US" sz="2400" b="1" dirty="0" smtClean="0"/>
              <a:t>under 16 years of age </a:t>
            </a:r>
            <a:r>
              <a:rPr lang="en-US" sz="2400" dirty="0" smtClean="0"/>
              <a:t>, because  of the  risk  of </a:t>
            </a:r>
            <a:r>
              <a:rPr lang="en-US" sz="2400" b="1" dirty="0" smtClean="0"/>
              <a:t>Reye syndrome </a:t>
            </a:r>
            <a:r>
              <a:rPr lang="en-US" sz="2400" dirty="0" smtClean="0"/>
              <a:t>.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A void </a:t>
            </a:r>
            <a:r>
              <a:rPr lang="en-US" sz="2400" b="1" dirty="0" smtClean="0"/>
              <a:t>aspirin</a:t>
            </a:r>
            <a:r>
              <a:rPr lang="en-US" sz="2400" dirty="0" smtClean="0"/>
              <a:t> and non- steroid anti- inflammatory drugs </a:t>
            </a:r>
            <a:r>
              <a:rPr lang="en-US" sz="2400" b="1" dirty="0" smtClean="0"/>
              <a:t>( NSAIDs) </a:t>
            </a:r>
            <a:r>
              <a:rPr lang="en-US" sz="2400" dirty="0" smtClean="0"/>
              <a:t>in patients with </a:t>
            </a:r>
            <a:r>
              <a:rPr lang="en-US" sz="2400" b="1" dirty="0" smtClean="0"/>
              <a:t>peptic ulcers</a:t>
            </a:r>
            <a:r>
              <a:rPr lang="en-US" sz="2400" dirty="0" smtClean="0"/>
              <a:t>, or </a:t>
            </a:r>
            <a:r>
              <a:rPr lang="en-US" sz="2400" b="1" dirty="0" smtClean="0"/>
              <a:t>bleeding tendencies</a:t>
            </a:r>
            <a:r>
              <a:rPr lang="en-US" sz="2400" dirty="0" smtClean="0"/>
              <a:t>( hemophilia or thrombocytopenia &amp; those taking anticoagulant drugs, since they exacerbate bleeding .</a:t>
            </a:r>
          </a:p>
          <a:p>
            <a:pPr>
              <a:buFont typeface="Arial" charset="0"/>
              <a:buChar char="•"/>
            </a:pPr>
            <a:r>
              <a:rPr lang="en-US" sz="2400" dirty="0" smtClean="0"/>
              <a:t>Avoid 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metronidazole</a:t>
            </a:r>
            <a:r>
              <a:rPr lang="en-US" sz="2400" b="1" dirty="0" smtClean="0"/>
              <a:t> </a:t>
            </a:r>
            <a:r>
              <a:rPr lang="en-US" sz="2400" dirty="0" smtClean="0"/>
              <a:t>, and other antimicrobial in patients </a:t>
            </a:r>
            <a:r>
              <a:rPr lang="en-US" sz="2400" b="1" dirty="0" smtClean="0"/>
              <a:t>on </a:t>
            </a:r>
            <a:r>
              <a:rPr lang="en-US" sz="2400" b="1" dirty="0" err="1" smtClean="0"/>
              <a:t>warfarin</a:t>
            </a:r>
            <a:r>
              <a:rPr lang="en-US" sz="2400" b="1" dirty="0" smtClean="0"/>
              <a:t> </a:t>
            </a:r>
            <a:r>
              <a:rPr lang="en-US" sz="2400" dirty="0" smtClean="0"/>
              <a:t>, since they </a:t>
            </a:r>
            <a:r>
              <a:rPr lang="en-US" sz="2400" b="1" u="sng" dirty="0" smtClean="0"/>
              <a:t>displace</a:t>
            </a:r>
            <a:r>
              <a:rPr lang="en-US" sz="2400" dirty="0" smtClean="0"/>
              <a:t> it from plasma proteins and increase bleeding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12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8AF4-94A5-44C8-9698-D56018139747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Avoid  </a:t>
            </a:r>
            <a:r>
              <a:rPr lang="en-US" sz="2800" b="1" dirty="0" smtClean="0"/>
              <a:t>tetracycline </a:t>
            </a:r>
            <a:r>
              <a:rPr lang="en-US" sz="2800" dirty="0" smtClean="0"/>
              <a:t>in</a:t>
            </a:r>
            <a:r>
              <a:rPr lang="en-US" sz="2800" u="sng" dirty="0" smtClean="0"/>
              <a:t> pregnancy </a:t>
            </a:r>
            <a:r>
              <a:rPr lang="en-US" sz="2800" dirty="0" smtClean="0"/>
              <a:t>or breast – feeding , as they cause </a:t>
            </a:r>
            <a:r>
              <a:rPr lang="en-US" sz="2800" b="1" u="sng" dirty="0" smtClean="0"/>
              <a:t>tooth discoloration </a:t>
            </a:r>
            <a:r>
              <a:rPr lang="en-US" sz="2800" b="1" dirty="0" smtClean="0"/>
              <a:t>.</a:t>
            </a:r>
          </a:p>
          <a:p>
            <a:r>
              <a:rPr lang="en-US" sz="2800" dirty="0" smtClean="0"/>
              <a:t>Avoid  </a:t>
            </a:r>
            <a:r>
              <a:rPr lang="en-US" sz="2800" b="1" u="sng" dirty="0" smtClean="0"/>
              <a:t>intramuscular injection </a:t>
            </a:r>
            <a:r>
              <a:rPr lang="en-US" sz="2800" dirty="0" smtClean="0"/>
              <a:t>in patients with bleeding tendencies , such as </a:t>
            </a:r>
            <a:r>
              <a:rPr lang="en-US" sz="2800" b="1" u="sng" dirty="0" smtClean="0"/>
              <a:t>hemophilia</a:t>
            </a:r>
            <a:r>
              <a:rPr lang="en-US" sz="2800" b="1" dirty="0" smtClean="0"/>
              <a:t> </a:t>
            </a:r>
            <a:r>
              <a:rPr lang="en-US" sz="2800" dirty="0" smtClean="0"/>
              <a:t>or </a:t>
            </a:r>
            <a:r>
              <a:rPr lang="en-US" sz="2800" b="1" u="sng" dirty="0" smtClean="0"/>
              <a:t>thrombocytopenia</a:t>
            </a:r>
            <a:r>
              <a:rPr lang="en-US" sz="2800" b="1" dirty="0" smtClean="0"/>
              <a:t> </a:t>
            </a:r>
            <a:r>
              <a:rPr lang="en-US" sz="2800" dirty="0" smtClean="0"/>
              <a:t>, and in those taking </a:t>
            </a:r>
            <a:r>
              <a:rPr lang="en-US" sz="2800" b="1" dirty="0" smtClean="0"/>
              <a:t>anticoagulant </a:t>
            </a:r>
            <a:r>
              <a:rPr lang="en-US" sz="2800" dirty="0" smtClean="0"/>
              <a:t>drugs , as</a:t>
            </a:r>
            <a:r>
              <a:rPr lang="en-US" sz="2800" b="1" dirty="0" smtClean="0"/>
              <a:t> hematoma </a:t>
            </a:r>
            <a:r>
              <a:rPr lang="en-US" sz="2800" dirty="0" smtClean="0"/>
              <a:t>can result , and take care with surgery .</a:t>
            </a:r>
          </a:p>
          <a:p>
            <a:r>
              <a:rPr lang="en-US" sz="2800" dirty="0" smtClean="0"/>
              <a:t>Bisphosphonates , ( </a:t>
            </a:r>
            <a:r>
              <a:rPr lang="en-US" sz="2800" b="1" dirty="0" smtClean="0"/>
              <a:t>osteoradionecrosis </a:t>
            </a:r>
            <a:r>
              <a:rPr lang="en-US" sz="2800" dirty="0" smtClean="0"/>
              <a:t>)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13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BF11-4911-4641-84AB-618CBD1CC35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Prescribing  for children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800" dirty="0" smtClean="0"/>
              <a:t>Doses of all drugs are much</a:t>
            </a:r>
            <a:r>
              <a:rPr lang="en-US" sz="2800" b="1" dirty="0" smtClean="0"/>
              <a:t> lower </a:t>
            </a:r>
            <a:r>
              <a:rPr lang="en-US" sz="2800" dirty="0" smtClean="0"/>
              <a:t>for children than for adults ,always check  against  the recommended </a:t>
            </a:r>
            <a:r>
              <a:rPr lang="en-US" sz="2800" b="1" dirty="0" smtClean="0"/>
              <a:t>dose per unit body weight</a:t>
            </a:r>
            <a:r>
              <a:rPr lang="en-US" sz="2800" dirty="0" smtClean="0"/>
              <a:t>. </a:t>
            </a:r>
          </a:p>
          <a:p>
            <a:r>
              <a:rPr lang="en-US" sz="2800" b="1" dirty="0" smtClean="0"/>
              <a:t>Some drugs </a:t>
            </a:r>
            <a:r>
              <a:rPr lang="en-US" sz="2800" dirty="0" smtClean="0"/>
              <a:t>( e.g. diazepam ) are best</a:t>
            </a:r>
            <a:r>
              <a:rPr lang="en-US" sz="2800" b="1" dirty="0" smtClean="0"/>
              <a:t> avoid </a:t>
            </a:r>
            <a:r>
              <a:rPr lang="en-US" sz="2800" dirty="0" smtClean="0"/>
              <a:t>as they may have side effects</a:t>
            </a:r>
          </a:p>
          <a:p>
            <a:r>
              <a:rPr lang="en-US" sz="2800" dirty="0" smtClean="0"/>
              <a:t>Oral  preparations are  preferable to inject able drugs . 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59673-971C-439D-9D3D-17BE1F24479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Drugs and Food Absorption 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     </a:t>
            </a:r>
            <a:r>
              <a:rPr lang="en-US" sz="2000" dirty="0" smtClean="0">
                <a:latin typeface="Arial"/>
                <a:cs typeface="Arial"/>
              </a:rPr>
              <a:t>▄    </a:t>
            </a:r>
            <a:r>
              <a:rPr lang="en-US" sz="2000" dirty="0" smtClean="0"/>
              <a:t>Most  oral drugs are best given </a:t>
            </a:r>
            <a:r>
              <a:rPr lang="en-US" sz="2000" b="1" dirty="0" smtClean="0"/>
              <a:t>with or after food </a:t>
            </a:r>
            <a:r>
              <a:rPr lang="en-US" sz="2000" dirty="0" smtClean="0"/>
              <a:t>. </a:t>
            </a:r>
          </a:p>
          <a:p>
            <a:pPr>
              <a:buNone/>
            </a:pPr>
            <a:r>
              <a:rPr lang="en-US" sz="2000" dirty="0" smtClean="0">
                <a:latin typeface="Arial"/>
                <a:cs typeface="Arial"/>
              </a:rPr>
              <a:t>    ▄        </a:t>
            </a:r>
            <a:r>
              <a:rPr lang="en-US" sz="2000" dirty="0" smtClean="0"/>
              <a:t>Oral drugs that should be given at </a:t>
            </a:r>
            <a:r>
              <a:rPr lang="en-US" sz="2000" b="1" dirty="0" smtClean="0"/>
              <a:t>least 30 minutes before food </a:t>
            </a:r>
            <a:r>
              <a:rPr lang="en-US" sz="2000" dirty="0" smtClean="0"/>
              <a:t>, since their absorption is otherwise </a:t>
            </a:r>
            <a:r>
              <a:rPr lang="en-US" sz="2000" b="1" u="sng" dirty="0" smtClean="0"/>
              <a:t>delayed </a:t>
            </a:r>
            <a:r>
              <a:rPr lang="en-US" sz="2000" dirty="0" smtClean="0"/>
              <a:t>, include :- </a:t>
            </a:r>
          </a:p>
          <a:p>
            <a:pPr>
              <a:buNone/>
            </a:pPr>
            <a:r>
              <a:rPr lang="en-US" sz="2000" dirty="0" smtClean="0"/>
              <a:t>Erythromycin </a:t>
            </a:r>
          </a:p>
          <a:p>
            <a:pPr>
              <a:buNone/>
            </a:pPr>
            <a:r>
              <a:rPr lang="en-US" sz="2000" dirty="0" smtClean="0"/>
              <a:t>Paracetamol  /  acetaminophen </a:t>
            </a:r>
          </a:p>
          <a:p>
            <a:pPr>
              <a:buNone/>
            </a:pPr>
            <a:r>
              <a:rPr lang="en-US" sz="2000" dirty="0" smtClean="0"/>
              <a:t>Penicillin ( including ampicillin and amoxicillin ) </a:t>
            </a:r>
          </a:p>
          <a:p>
            <a:pPr>
              <a:buNone/>
            </a:pPr>
            <a:r>
              <a:rPr lang="en-US" sz="2000" dirty="0" smtClean="0"/>
              <a:t>Rifampicin </a:t>
            </a:r>
          </a:p>
          <a:p>
            <a:pPr>
              <a:buNone/>
            </a:pPr>
            <a:r>
              <a:rPr lang="en-US" sz="2000" dirty="0" smtClean="0"/>
              <a:t>Tetracycline ( except doxcycline )</a:t>
            </a:r>
          </a:p>
          <a:p>
            <a:pPr>
              <a:buNone/>
            </a:pPr>
            <a:r>
              <a:rPr lang="en-US" sz="2000" dirty="0" smtClean="0">
                <a:latin typeface="Arial"/>
                <a:cs typeface="Arial"/>
              </a:rPr>
              <a:t>      ▄      </a:t>
            </a:r>
            <a:r>
              <a:rPr lang="en-US" sz="2000" b="1" dirty="0" smtClean="0"/>
              <a:t>Grapefruit  juice </a:t>
            </a:r>
            <a:r>
              <a:rPr lang="en-US" sz="2000" dirty="0" smtClean="0"/>
              <a:t>disturbs the absorption and metabolism of some drugs and there fore , should be avoided by persons taking . </a:t>
            </a:r>
          </a:p>
          <a:p>
            <a:pPr>
              <a:buNone/>
            </a:pPr>
            <a:r>
              <a:rPr lang="en-US" sz="2000" dirty="0" smtClean="0"/>
              <a:t>Cyclosporine </a:t>
            </a:r>
          </a:p>
          <a:p>
            <a:pPr>
              <a:buNone/>
            </a:pPr>
            <a:r>
              <a:rPr lang="en-US" sz="2000" dirty="0" smtClean="0"/>
              <a:t>Calcium </a:t>
            </a:r>
          </a:p>
          <a:p>
            <a:pPr>
              <a:buNone/>
            </a:pPr>
            <a:r>
              <a:rPr lang="en-US" sz="2000" dirty="0" smtClean="0"/>
              <a:t>Terfendine </a:t>
            </a:r>
            <a:endParaRPr lang="ar-SA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C0F79-FBB2-4F02-BFE6-7DA8F0C5FBD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Adverse reactions to drugs </a:t>
            </a:r>
            <a:endParaRPr lang="en-US" sz="2000" u="sng" dirty="0" smtClean="0"/>
          </a:p>
          <a:p>
            <a:r>
              <a:rPr lang="en-US" sz="2800" dirty="0" smtClean="0"/>
              <a:t>Full medical history .</a:t>
            </a:r>
          </a:p>
          <a:p>
            <a:r>
              <a:rPr lang="en-US" sz="2800" dirty="0" smtClean="0"/>
              <a:t>Patient should be warned  if serious adverse   reactions are liable  to occur </a:t>
            </a:r>
          </a:p>
          <a:p>
            <a:r>
              <a:rPr lang="en-US" sz="2800" dirty="0" smtClean="0"/>
              <a:t>( e.g. systemic corticosteroids )</a:t>
            </a:r>
          </a:p>
          <a:p>
            <a:r>
              <a:rPr lang="en-US" sz="2800" dirty="0" smtClean="0"/>
              <a:t>After</a:t>
            </a:r>
            <a:r>
              <a:rPr lang="en-US" sz="2800" b="1" dirty="0" smtClean="0"/>
              <a:t> injection </a:t>
            </a:r>
            <a:r>
              <a:rPr lang="en-US" sz="2800" dirty="0" smtClean="0"/>
              <a:t>, there is small chance that anaphylactic shock may occur.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E828-B267-4DCB-8BA0-7ADA2988A3A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Agent used in the treatment of patient with oral disease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Analgesics </a:t>
            </a:r>
          </a:p>
          <a:p>
            <a:r>
              <a:rPr lang="en-US" dirty="0" smtClean="0"/>
              <a:t>NSAIDs </a:t>
            </a:r>
          </a:p>
          <a:p>
            <a:r>
              <a:rPr lang="en-US" dirty="0" smtClean="0"/>
              <a:t>Aspirin </a:t>
            </a:r>
          </a:p>
          <a:p>
            <a:r>
              <a:rPr lang="en-US" dirty="0" err="1" smtClean="0"/>
              <a:t>Opioid</a:t>
            </a:r>
            <a:r>
              <a:rPr lang="en-US" dirty="0" smtClean="0"/>
              <a:t>  and narcotics</a:t>
            </a:r>
          </a:p>
          <a:p>
            <a:r>
              <a:rPr lang="en-US" sz="2000" dirty="0" err="1" smtClean="0"/>
              <a:t>Opioids</a:t>
            </a:r>
            <a:r>
              <a:rPr lang="en-US" sz="2000" dirty="0" smtClean="0"/>
              <a:t>  are narcotics .They  are controlled drugs  and capable  of causing </a:t>
            </a:r>
            <a:r>
              <a:rPr lang="en-US" sz="2000" b="1" dirty="0" smtClean="0"/>
              <a:t>addiction </a:t>
            </a:r>
            <a:r>
              <a:rPr lang="en-US" sz="2000" dirty="0" smtClean="0"/>
              <a:t>. </a:t>
            </a:r>
          </a:p>
          <a:p>
            <a:r>
              <a:rPr lang="en-US" sz="2000" dirty="0" err="1" smtClean="0"/>
              <a:t>Opioids</a:t>
            </a:r>
            <a:r>
              <a:rPr lang="en-US" sz="2000" dirty="0" smtClean="0"/>
              <a:t> are  analgesics  used for moderate  to sever pain . </a:t>
            </a:r>
          </a:p>
          <a:p>
            <a:r>
              <a:rPr lang="en-US" sz="2000" dirty="0" err="1" smtClean="0"/>
              <a:t>Opioids</a:t>
            </a:r>
            <a:r>
              <a:rPr lang="en-US" sz="2000" dirty="0" smtClean="0"/>
              <a:t> may also cause </a:t>
            </a:r>
            <a:r>
              <a:rPr lang="en-US" sz="2000" b="1" dirty="0" smtClean="0"/>
              <a:t>constipation </a:t>
            </a:r>
            <a:r>
              <a:rPr lang="en-US" sz="2000" dirty="0" smtClean="0"/>
              <a:t>. Respiratory </a:t>
            </a:r>
            <a:r>
              <a:rPr lang="en-US" sz="2000" b="1" dirty="0" smtClean="0"/>
              <a:t>depression</a:t>
            </a:r>
            <a:r>
              <a:rPr lang="en-US" sz="2000" dirty="0" smtClean="0"/>
              <a:t> ,</a:t>
            </a:r>
            <a:r>
              <a:rPr lang="en-US" sz="2000" b="1" dirty="0" smtClean="0"/>
              <a:t>nausea </a:t>
            </a:r>
            <a:r>
              <a:rPr lang="en-US" sz="2000" dirty="0" smtClean="0"/>
              <a:t>,</a:t>
            </a:r>
            <a:r>
              <a:rPr lang="en-US" sz="2000" b="1" dirty="0" smtClean="0"/>
              <a:t>drowsiness</a:t>
            </a:r>
            <a:r>
              <a:rPr lang="en-US" sz="2000" dirty="0" smtClean="0"/>
              <a:t> and </a:t>
            </a:r>
            <a:r>
              <a:rPr lang="en-US" sz="2000" b="1" dirty="0" smtClean="0"/>
              <a:t>urinary retention </a:t>
            </a:r>
            <a:r>
              <a:rPr lang="en-US" sz="2000" dirty="0" smtClean="0"/>
              <a:t>. </a:t>
            </a:r>
            <a:endParaRPr lang="ar-SA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604EB-E92B-4299-9C41-54621AB33325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Non- analgesic agents may be effective </a:t>
            </a:r>
            <a:r>
              <a:rPr lang="en-US" dirty="0" smtClean="0"/>
              <a:t>:- </a:t>
            </a:r>
          </a:p>
          <a:p>
            <a:r>
              <a:rPr lang="en-US" sz="2800" dirty="0" smtClean="0"/>
              <a:t>Anti depressants may control  neuropathic pain . </a:t>
            </a:r>
          </a:p>
          <a:p>
            <a:r>
              <a:rPr lang="en-US" sz="2800" dirty="0" smtClean="0"/>
              <a:t>Anticonvulsants  may  control  neuralgia .</a:t>
            </a:r>
          </a:p>
          <a:p>
            <a:r>
              <a:rPr lang="en-US" sz="2800" b="1" u="sng" dirty="0" smtClean="0"/>
              <a:t>Capsaicin </a:t>
            </a:r>
            <a:r>
              <a:rPr lang="en-US" sz="2800" dirty="0" smtClean="0"/>
              <a:t>, an alkaloid derived from papers and used systemic  or topically (post herpetic  neuralgia  ). </a:t>
            </a:r>
          </a:p>
          <a:p>
            <a:r>
              <a:rPr lang="en-US" sz="2800" dirty="0" smtClean="0"/>
              <a:t>Topical analgesics ( mouth ulcers ).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49CE8-25D3-4251-B188-F7F7FC0D891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CNS –active drugs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Hypnotics </a:t>
            </a:r>
          </a:p>
          <a:p>
            <a:r>
              <a:rPr lang="en-US" sz="2400" dirty="0" smtClean="0"/>
              <a:t>Pain , anxiety or depression may cause insomnia . </a:t>
            </a:r>
          </a:p>
          <a:p>
            <a:r>
              <a:rPr lang="en-US" sz="2400" dirty="0" smtClean="0"/>
              <a:t>Hypnotics may be contraindicated </a:t>
            </a:r>
            <a:r>
              <a:rPr lang="en-US" sz="2400" b="1" dirty="0" smtClean="0"/>
              <a:t>in elderly </a:t>
            </a:r>
            <a:r>
              <a:rPr lang="en-US" sz="2400" dirty="0" smtClean="0"/>
              <a:t>and in those with </a:t>
            </a:r>
            <a:r>
              <a:rPr lang="en-US" sz="2400" b="1" dirty="0" smtClean="0"/>
              <a:t>liver</a:t>
            </a:r>
            <a:r>
              <a:rPr lang="en-US" sz="2400" dirty="0" smtClean="0"/>
              <a:t> or </a:t>
            </a:r>
            <a:r>
              <a:rPr lang="en-US" sz="2400" b="1" dirty="0" smtClean="0"/>
              <a:t>respiratory disease.     </a:t>
            </a:r>
          </a:p>
          <a:p>
            <a:r>
              <a:rPr lang="en-US" b="1" u="sng" dirty="0" smtClean="0"/>
              <a:t>Anticonvulsants .</a:t>
            </a:r>
          </a:p>
          <a:p>
            <a:r>
              <a:rPr lang="en-US" sz="2400" dirty="0" smtClean="0"/>
              <a:t>They  are used for the treatment of </a:t>
            </a:r>
            <a:r>
              <a:rPr lang="en-US" sz="2400" b="1" dirty="0" smtClean="0"/>
              <a:t>idiopathic trigeminal neuralgia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It may cause </a:t>
            </a:r>
            <a:r>
              <a:rPr lang="en-US" sz="2400" b="1" dirty="0" smtClean="0"/>
              <a:t>blood dyscrasias </a:t>
            </a:r>
            <a:r>
              <a:rPr lang="en-US" sz="2400" dirty="0" smtClean="0"/>
              <a:t>or </a:t>
            </a:r>
            <a:r>
              <a:rPr lang="en-US" sz="2400" b="1" dirty="0" smtClean="0"/>
              <a:t>hepatic  dysfunction </a:t>
            </a:r>
            <a:r>
              <a:rPr lang="en-US" sz="2400" dirty="0" smtClean="0"/>
              <a:t>,it may be helpful to monitor full blood counts and liver function.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19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6C5B4-C90E-474E-8AC8-5574FD7D2CEF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Treatment  of the common oral manifestations</a:t>
            </a:r>
            <a:r>
              <a:rPr lang="en-US" sz="2000" b="1" dirty="0" smtClean="0">
                <a:solidFill>
                  <a:srgbClr val="FF0000"/>
                </a:solidFill>
              </a:rPr>
              <a:t/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dirty="0" err="1" smtClean="0">
                <a:solidFill>
                  <a:srgbClr val="FF0000"/>
                </a:solidFill>
              </a:rPr>
              <a:t>Prof.M.Hamam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Oral and maxillofacial medicine 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basis of diagnosis and treatment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( </a:t>
            </a:r>
            <a:r>
              <a:rPr lang="en-US" dirty="0" err="1" smtClean="0">
                <a:solidFill>
                  <a:schemeClr val="tx1"/>
                </a:solidFill>
              </a:rPr>
              <a:t>Crispian</a:t>
            </a:r>
            <a:r>
              <a:rPr lang="en-US" dirty="0" smtClean="0">
                <a:solidFill>
                  <a:schemeClr val="tx1"/>
                </a:solidFill>
              </a:rPr>
              <a:t> Scully )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A242-15B3-4020-8079-92F0B8E4C3C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Prof.  </a:t>
            </a:r>
            <a:r>
              <a:rPr lang="en-US" b="1" dirty="0" err="1" smtClean="0">
                <a:solidFill>
                  <a:srgbClr val="FF0000"/>
                </a:solidFill>
              </a:rPr>
              <a:t>Hamam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Corticosteroids</a:t>
            </a:r>
            <a:r>
              <a:rPr lang="en-US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Topical  Corticosteroids( cream ,gel, spray, ointment )</a:t>
            </a:r>
          </a:p>
          <a:p>
            <a:r>
              <a:rPr lang="en-US" sz="2800" dirty="0" smtClean="0"/>
              <a:t>Recurrent </a:t>
            </a:r>
            <a:r>
              <a:rPr lang="en-US" sz="2800" b="1" dirty="0" smtClean="0"/>
              <a:t>aphhthous </a:t>
            </a:r>
            <a:r>
              <a:rPr lang="en-US" sz="2800" dirty="0" err="1" smtClean="0"/>
              <a:t>stomatitis</a:t>
            </a:r>
            <a:r>
              <a:rPr lang="en-US" sz="2800" dirty="0" smtClean="0"/>
              <a:t> and </a:t>
            </a:r>
            <a:r>
              <a:rPr lang="en-US" sz="2800" b="1" dirty="0" smtClean="0"/>
              <a:t>oral lichen </a:t>
            </a:r>
            <a:r>
              <a:rPr lang="en-US" sz="2800" b="1" dirty="0" err="1" smtClean="0"/>
              <a:t>planus</a:t>
            </a:r>
            <a:r>
              <a:rPr lang="en-US" sz="2800" b="1" dirty="0" smtClean="0"/>
              <a:t> 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Cream can be</a:t>
            </a:r>
            <a:r>
              <a:rPr lang="en-US" sz="2800" b="1" dirty="0" smtClean="0"/>
              <a:t> bitter </a:t>
            </a:r>
            <a:r>
              <a:rPr lang="en-US" sz="2800" dirty="0" smtClean="0"/>
              <a:t>and </a:t>
            </a:r>
            <a:r>
              <a:rPr lang="en-US" sz="2800" b="1" dirty="0" smtClean="0"/>
              <a:t>gels</a:t>
            </a:r>
            <a:r>
              <a:rPr lang="en-US" sz="2800" dirty="0" smtClean="0"/>
              <a:t> can irritate . </a:t>
            </a:r>
          </a:p>
          <a:p>
            <a:r>
              <a:rPr lang="en-US" sz="2800" dirty="0" smtClean="0"/>
              <a:t>The  steroid needs  to be in contact  with the mucosa for  3-minutes  .</a:t>
            </a:r>
          </a:p>
          <a:p>
            <a:r>
              <a:rPr lang="en-US" sz="2800" dirty="0" smtClean="0"/>
              <a:t>No eating or drink  </a:t>
            </a:r>
            <a:r>
              <a:rPr lang="en-US" sz="2800" b="1" dirty="0" smtClean="0"/>
              <a:t>for 30-min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In  patient using potent steroids  for </a:t>
            </a:r>
            <a:r>
              <a:rPr lang="en-US" sz="2800" b="1" dirty="0" smtClean="0"/>
              <a:t>more than a month </a:t>
            </a:r>
            <a:r>
              <a:rPr lang="en-US" sz="2800" dirty="0" smtClean="0"/>
              <a:t>it is  </a:t>
            </a:r>
            <a:r>
              <a:rPr lang="en-US" sz="2800" b="1" dirty="0" smtClean="0"/>
              <a:t>prefer  </a:t>
            </a:r>
            <a:r>
              <a:rPr lang="en-US" sz="2800" dirty="0" smtClean="0"/>
              <a:t>to add  an antifungal  since  </a:t>
            </a:r>
            <a:r>
              <a:rPr lang="en-US" sz="2800" dirty="0" err="1" smtClean="0"/>
              <a:t>candidasis</a:t>
            </a:r>
            <a:r>
              <a:rPr lang="en-US" sz="2800" dirty="0" smtClean="0"/>
              <a:t> may arise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411F-0C55-4F0C-8350-9F2EA19ED4E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 smtClean="0"/>
              <a:t>Intraregional corticosteroids </a:t>
            </a:r>
          </a:p>
          <a:p>
            <a:r>
              <a:rPr lang="en-US" sz="2400" dirty="0" smtClean="0"/>
              <a:t>In the management of intractable local lesions such as </a:t>
            </a:r>
            <a:r>
              <a:rPr lang="en-US" sz="2400" b="1" dirty="0" smtClean="0"/>
              <a:t>erosive lichen  </a:t>
            </a:r>
            <a:r>
              <a:rPr lang="en-US" sz="2400" b="1" dirty="0" err="1" smtClean="0"/>
              <a:t>planus</a:t>
            </a:r>
            <a:r>
              <a:rPr lang="en-US" sz="2400" b="1" dirty="0" smtClean="0"/>
              <a:t> </a:t>
            </a:r>
            <a:r>
              <a:rPr lang="en-US" sz="2400" dirty="0" smtClean="0"/>
              <a:t>( prednisolone  ,,,,,,,, )</a:t>
            </a:r>
          </a:p>
          <a:p>
            <a:r>
              <a:rPr lang="en-US" sz="2400" dirty="0" smtClean="0"/>
              <a:t>Systemic  immunosuppressant's </a:t>
            </a:r>
          </a:p>
          <a:p>
            <a:r>
              <a:rPr lang="en-US" sz="2400" b="1" dirty="0" smtClean="0"/>
              <a:t>Systemic immunosuppressant's include the following </a:t>
            </a:r>
          </a:p>
          <a:p>
            <a:r>
              <a:rPr lang="en-US" sz="2400" dirty="0" smtClean="0"/>
              <a:t>Corticosteroids </a:t>
            </a:r>
          </a:p>
          <a:p>
            <a:r>
              <a:rPr lang="en-US" sz="2400" dirty="0" err="1" smtClean="0"/>
              <a:t>Azathioprine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Cyclophosphamide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Mycophenolate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Leflunomide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Methotrexate</a:t>
            </a:r>
            <a:r>
              <a:rPr lang="en-US" sz="2400" dirty="0" smtClean="0"/>
              <a:t>  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21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D5A90-70BB-4462-9DF4-C0BF3E5F5EE2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Adverse  effects can be serious and include the following </a:t>
            </a:r>
          </a:p>
          <a:p>
            <a:r>
              <a:rPr lang="en-US" sz="2800" dirty="0" smtClean="0"/>
              <a:t>Infections , especially with viruses , fungi and mycobacterium ( tuberculosis ) </a:t>
            </a:r>
          </a:p>
          <a:p>
            <a:r>
              <a:rPr lang="en-US" sz="2800" dirty="0" err="1" smtClean="0"/>
              <a:t>Lymphoproliferative</a:t>
            </a:r>
            <a:r>
              <a:rPr lang="en-US" sz="2800" dirty="0" smtClean="0"/>
              <a:t> disorders </a:t>
            </a:r>
          </a:p>
          <a:p>
            <a:r>
              <a:rPr lang="en-US" sz="2800" dirty="0" err="1" smtClean="0"/>
              <a:t>Malgnancies</a:t>
            </a:r>
            <a:r>
              <a:rPr lang="en-US" sz="2800" dirty="0" smtClean="0"/>
              <a:t> ( lip carcinoma  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22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91F2A-B211-4093-9047-FF744E95688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Systemic  Corticosteroids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u="sng" dirty="0" smtClean="0"/>
              <a:t>Indications :- </a:t>
            </a:r>
          </a:p>
          <a:p>
            <a:r>
              <a:rPr lang="en-US" sz="2000" dirty="0" smtClean="0"/>
              <a:t>Bell’s palsy</a:t>
            </a:r>
          </a:p>
          <a:p>
            <a:r>
              <a:rPr lang="en-US" sz="2000" dirty="0" smtClean="0"/>
              <a:t>Pemphigus </a:t>
            </a:r>
          </a:p>
          <a:p>
            <a:r>
              <a:rPr lang="en-US" sz="2000" dirty="0" smtClean="0"/>
              <a:t>Sever or resistant oral ulceration in </a:t>
            </a:r>
            <a:r>
              <a:rPr lang="en-US" sz="2000" dirty="0" err="1" smtClean="0"/>
              <a:t>vesiculobulus</a:t>
            </a:r>
            <a:r>
              <a:rPr lang="en-US" sz="2000" dirty="0" smtClean="0"/>
              <a:t> conditions </a:t>
            </a:r>
          </a:p>
          <a:p>
            <a:r>
              <a:rPr lang="en-US" sz="2000" dirty="0" smtClean="0"/>
              <a:t>Multisystem diseases , such as  lichen </a:t>
            </a:r>
            <a:r>
              <a:rPr lang="en-US" sz="2000" dirty="0" err="1" smtClean="0"/>
              <a:t>planus</a:t>
            </a:r>
            <a:r>
              <a:rPr lang="en-US" sz="2000" dirty="0" smtClean="0"/>
              <a:t> , </a:t>
            </a:r>
            <a:r>
              <a:rPr lang="en-US" sz="2000" dirty="0" err="1" smtClean="0"/>
              <a:t>erythema</a:t>
            </a:r>
            <a:r>
              <a:rPr lang="en-US" sz="2000" dirty="0" smtClean="0"/>
              <a:t> </a:t>
            </a:r>
            <a:r>
              <a:rPr lang="en-US" sz="2000" dirty="0" err="1" smtClean="0"/>
              <a:t>multiforme</a:t>
            </a:r>
            <a:r>
              <a:rPr lang="en-US" sz="2000" dirty="0" smtClean="0"/>
              <a:t>  or </a:t>
            </a:r>
          </a:p>
          <a:p>
            <a:r>
              <a:rPr lang="en-US" sz="2000" dirty="0" smtClean="0"/>
              <a:t>Pemphigoid with oral , genital and </a:t>
            </a:r>
            <a:r>
              <a:rPr lang="en-US" sz="2000" dirty="0" err="1" smtClean="0"/>
              <a:t>cutaneous</a:t>
            </a:r>
            <a:r>
              <a:rPr lang="en-US" sz="2000" dirty="0" smtClean="0"/>
              <a:t> involvement . </a:t>
            </a:r>
          </a:p>
          <a:p>
            <a:r>
              <a:rPr lang="en-US" sz="2000" b="1" u="sng" dirty="0" smtClean="0"/>
              <a:t>Adverse effects :- </a:t>
            </a:r>
          </a:p>
          <a:p>
            <a:r>
              <a:rPr lang="en-US" sz="2000" dirty="0" err="1" smtClean="0"/>
              <a:t>Adrenocortical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Weight  gain </a:t>
            </a:r>
          </a:p>
          <a:p>
            <a:r>
              <a:rPr lang="en-US" sz="2000" dirty="0" smtClean="0"/>
              <a:t>Hypertension </a:t>
            </a:r>
          </a:p>
          <a:p>
            <a:r>
              <a:rPr lang="en-US" sz="2000" dirty="0" smtClean="0"/>
              <a:t>Precipitation of diabetes </a:t>
            </a:r>
          </a:p>
          <a:p>
            <a:r>
              <a:rPr lang="en-US" sz="2000" dirty="0" smtClean="0"/>
              <a:t>Cataract </a:t>
            </a:r>
          </a:p>
          <a:p>
            <a:r>
              <a:rPr lang="en-US" sz="2000" dirty="0" smtClean="0"/>
              <a:t>Osteoporosis </a:t>
            </a:r>
          </a:p>
          <a:p>
            <a:r>
              <a:rPr lang="en-US" sz="2000" dirty="0" smtClean="0"/>
              <a:t>Psychoses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23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7E75F-15EF-46E3-B82A-348DF1BA9734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 err="1" smtClean="0"/>
              <a:t>Dapsone</a:t>
            </a:r>
            <a:r>
              <a:rPr lang="en-US" b="1" u="sng" dirty="0" smtClean="0"/>
              <a:t> </a:t>
            </a:r>
            <a:r>
              <a:rPr lang="en-US" sz="2000" b="1" u="sng" dirty="0" smtClean="0"/>
              <a:t>( steroid -  sparing ) 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Antioxidant</a:t>
            </a:r>
          </a:p>
          <a:p>
            <a:r>
              <a:rPr lang="en-US" sz="2000" dirty="0" smtClean="0"/>
              <a:t>Interferes with </a:t>
            </a:r>
            <a:r>
              <a:rPr lang="en-US" sz="2000" dirty="0" err="1" smtClean="0"/>
              <a:t>neutrophil</a:t>
            </a:r>
            <a:r>
              <a:rPr lang="en-US" sz="2000" dirty="0" smtClean="0"/>
              <a:t> function </a:t>
            </a:r>
          </a:p>
          <a:p>
            <a:r>
              <a:rPr lang="en-US" sz="2000" dirty="0" smtClean="0"/>
              <a:t>( adherence , </a:t>
            </a:r>
            <a:r>
              <a:rPr lang="en-US" sz="2000" dirty="0" err="1" smtClean="0"/>
              <a:t>chemotaxis</a:t>
            </a:r>
            <a:r>
              <a:rPr lang="en-US" sz="2000" dirty="0" smtClean="0"/>
              <a:t> , prostaglandin E2 release ,</a:t>
            </a:r>
            <a:r>
              <a:rPr lang="en-US" sz="2000" dirty="0" err="1" smtClean="0"/>
              <a:t>lysosomal</a:t>
            </a:r>
            <a:r>
              <a:rPr lang="en-US" sz="2000" dirty="0" smtClean="0"/>
              <a:t> enzyme )</a:t>
            </a:r>
          </a:p>
          <a:p>
            <a:r>
              <a:rPr lang="en-US" sz="2000" dirty="0" smtClean="0"/>
              <a:t>Efficacy – 60 %  , adverse effects – 25 % .</a:t>
            </a:r>
          </a:p>
          <a:p>
            <a:r>
              <a:rPr lang="en-US" sz="2000" b="1" u="sng" dirty="0" smtClean="0"/>
              <a:t>Adverse effects include the following </a:t>
            </a:r>
            <a:r>
              <a:rPr lang="en-US" sz="2000" dirty="0" smtClean="0"/>
              <a:t>.</a:t>
            </a:r>
          </a:p>
          <a:p>
            <a:r>
              <a:rPr lang="en-US" sz="2000" dirty="0" err="1" smtClean="0"/>
              <a:t>Haematological</a:t>
            </a:r>
            <a:r>
              <a:rPr lang="en-US" sz="2000" dirty="0" smtClean="0"/>
              <a:t> ( </a:t>
            </a:r>
            <a:r>
              <a:rPr lang="en-US" sz="2000" dirty="0" err="1" smtClean="0"/>
              <a:t>haemolysis</a:t>
            </a:r>
            <a:r>
              <a:rPr lang="en-US" sz="2000" dirty="0" smtClean="0"/>
              <a:t> – </a:t>
            </a:r>
            <a:r>
              <a:rPr lang="en-US" sz="2000" dirty="0" err="1" smtClean="0"/>
              <a:t>agranulocytosis</a:t>
            </a:r>
            <a:r>
              <a:rPr lang="en-US" sz="2000" dirty="0" smtClean="0"/>
              <a:t>  )</a:t>
            </a:r>
          </a:p>
          <a:p>
            <a:r>
              <a:rPr lang="en-US" sz="2000" dirty="0" smtClean="0"/>
              <a:t>Liver function </a:t>
            </a:r>
          </a:p>
          <a:p>
            <a:r>
              <a:rPr lang="en-US" sz="2000" dirty="0" smtClean="0"/>
              <a:t>Renal  dysfunction </a:t>
            </a:r>
          </a:p>
          <a:p>
            <a:r>
              <a:rPr lang="en-US" sz="2000" dirty="0" smtClean="0"/>
              <a:t>Hypersensitivity </a:t>
            </a:r>
          </a:p>
          <a:p>
            <a:r>
              <a:rPr lang="en-US" sz="2000" dirty="0" smtClean="0"/>
              <a:t>Headaches </a:t>
            </a:r>
          </a:p>
          <a:p>
            <a:r>
              <a:rPr lang="en-US" sz="2000" dirty="0" smtClean="0"/>
              <a:t>Photosensitivity </a:t>
            </a:r>
          </a:p>
          <a:p>
            <a:r>
              <a:rPr lang="en-US" sz="2000" dirty="0" smtClean="0"/>
              <a:t>Contraindications </a:t>
            </a:r>
          </a:p>
          <a:p>
            <a:r>
              <a:rPr lang="en-US" sz="2000" dirty="0" smtClean="0"/>
              <a:t>Glucose  - 6 – phosphate </a:t>
            </a:r>
            <a:r>
              <a:rPr lang="en-US" sz="2000" dirty="0" err="1" smtClean="0"/>
              <a:t>dehydrogenase</a:t>
            </a:r>
            <a:r>
              <a:rPr lang="en-US" sz="2000" dirty="0" smtClean="0"/>
              <a:t>( G6PD ) deficiency </a:t>
            </a:r>
          </a:p>
          <a:p>
            <a:r>
              <a:rPr lang="en-US" sz="2000" dirty="0" smtClean="0"/>
              <a:t>Liver disease </a:t>
            </a:r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A42F8-99F7-42D8-B808-EC948B174D0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Antimicrobials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Indications  :- </a:t>
            </a:r>
          </a:p>
          <a:p>
            <a:r>
              <a:rPr lang="en-US" sz="2000" dirty="0" smtClean="0"/>
              <a:t>Cervical  </a:t>
            </a:r>
            <a:r>
              <a:rPr lang="en-US" sz="2000" dirty="0" err="1" smtClean="0"/>
              <a:t>fascial</a:t>
            </a:r>
            <a:r>
              <a:rPr lang="en-US" sz="2000" dirty="0" smtClean="0"/>
              <a:t> space  infections </a:t>
            </a:r>
          </a:p>
          <a:p>
            <a:r>
              <a:rPr lang="en-US" sz="2000" dirty="0" smtClean="0"/>
              <a:t>Osteomyelitis </a:t>
            </a:r>
          </a:p>
          <a:p>
            <a:r>
              <a:rPr lang="en-US" sz="2000" dirty="0" err="1" smtClean="0"/>
              <a:t>Odontogenic</a:t>
            </a:r>
            <a:r>
              <a:rPr lang="en-US" sz="2000" dirty="0" smtClean="0"/>
              <a:t>  infections  in ill or toxic patients ( if patient is immunocompromised ) .</a:t>
            </a:r>
          </a:p>
          <a:p>
            <a:r>
              <a:rPr lang="en-US" sz="2000" dirty="0" smtClean="0"/>
              <a:t>Acute  ulcerative gingivitis .</a:t>
            </a:r>
          </a:p>
          <a:p>
            <a:r>
              <a:rPr lang="en-US" sz="2000" dirty="0" smtClean="0"/>
              <a:t>Specific  infections , such as tuberculosis  and syphilis  .</a:t>
            </a:r>
          </a:p>
          <a:p>
            <a:r>
              <a:rPr lang="en-US" sz="2000" dirty="0" smtClean="0"/>
              <a:t>should be used in some  instances of surgical conditions if they not  respond to local measures  ;-</a:t>
            </a:r>
          </a:p>
          <a:p>
            <a:r>
              <a:rPr lang="en-US" sz="2000" dirty="0" smtClean="0"/>
              <a:t>Pericronitis </a:t>
            </a:r>
          </a:p>
          <a:p>
            <a:r>
              <a:rPr lang="en-US" sz="2000" dirty="0" smtClean="0"/>
              <a:t>Dental abscess</a:t>
            </a:r>
          </a:p>
          <a:p>
            <a:r>
              <a:rPr lang="en-US" sz="2000" dirty="0" smtClean="0"/>
              <a:t>Dry  socket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FB1B-B0C4-46D2-A626-CD5385AA454F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Antimicrobial should be used for prophylaxis :-</a:t>
            </a:r>
          </a:p>
          <a:p>
            <a:r>
              <a:rPr lang="en-US" sz="2400" dirty="0" smtClean="0"/>
              <a:t>Infective </a:t>
            </a:r>
            <a:r>
              <a:rPr lang="en-US" sz="2400" dirty="0" err="1" smtClean="0"/>
              <a:t>endocarditis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Fractures </a:t>
            </a:r>
          </a:p>
          <a:p>
            <a:r>
              <a:rPr lang="en-US" sz="2400" dirty="0" smtClean="0"/>
              <a:t>Patient with prosthetic joint replacements </a:t>
            </a:r>
            <a:r>
              <a:rPr lang="en-US" sz="2000" dirty="0" smtClean="0"/>
              <a:t>.( rheumatoid arthritis 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C615C-DDB6-4CC7-8459-F04CA8C7E9F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Antifungal therapy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sz="2000" b="1" u="sng" dirty="0" smtClean="0"/>
              <a:t>Management  of predisposing  factors .</a:t>
            </a:r>
          </a:p>
          <a:p>
            <a:r>
              <a:rPr lang="en-US" sz="2000" dirty="0" smtClean="0"/>
              <a:t>Until  there  is no evidence of residual  clinical lesions or symptoms and should be  continued for at </a:t>
            </a:r>
            <a:r>
              <a:rPr lang="en-US" sz="2000" b="1" u="sng" dirty="0" smtClean="0"/>
              <a:t>least  2 weeks </a:t>
            </a:r>
            <a:r>
              <a:rPr lang="en-US" sz="2000" dirty="0" smtClean="0"/>
              <a:t>more to reduce the risk of recurrence .</a:t>
            </a:r>
          </a:p>
          <a:p>
            <a:r>
              <a:rPr lang="en-US" sz="2000" dirty="0" smtClean="0"/>
              <a:t>Topical miconazole  can enhance the effect of </a:t>
            </a:r>
            <a:r>
              <a:rPr lang="en-US" sz="2000" dirty="0" err="1" smtClean="0"/>
              <a:t>warfarin</a:t>
            </a:r>
            <a:r>
              <a:rPr lang="en-US" sz="2000" dirty="0" smtClean="0"/>
              <a:t> . </a:t>
            </a:r>
          </a:p>
          <a:p>
            <a:r>
              <a:rPr lang="en-US" sz="2000" b="1" u="sng" dirty="0" err="1" smtClean="0"/>
              <a:t>Nystatin</a:t>
            </a:r>
            <a:r>
              <a:rPr lang="en-US" sz="2000" dirty="0" smtClean="0"/>
              <a:t>  , ---------  at least  4 times daily  , 500 000 units for adults  </a:t>
            </a:r>
          </a:p>
          <a:p>
            <a:r>
              <a:rPr lang="en-US" sz="2000" dirty="0" smtClean="0"/>
              <a:t>100 000 units for children . Higher  doses may be required in immunocomromised patients .</a:t>
            </a:r>
          </a:p>
          <a:p>
            <a:r>
              <a:rPr lang="en-US" sz="2000" dirty="0" smtClean="0"/>
              <a:t>Compliance can be a problem because of the</a:t>
            </a:r>
            <a:r>
              <a:rPr lang="en-US" sz="2000" b="1" u="sng" dirty="0" smtClean="0"/>
              <a:t> taste </a:t>
            </a:r>
            <a:r>
              <a:rPr lang="en-US" sz="2000" dirty="0" smtClean="0"/>
              <a:t>but </a:t>
            </a:r>
            <a:r>
              <a:rPr lang="en-US" sz="2000" b="1" dirty="0" smtClean="0"/>
              <a:t> pastilles  </a:t>
            </a:r>
            <a:r>
              <a:rPr lang="en-US" sz="2000" dirty="0" smtClean="0"/>
              <a:t>or </a:t>
            </a:r>
            <a:r>
              <a:rPr lang="en-US" sz="2000" b="1" dirty="0" smtClean="0"/>
              <a:t>suspensions</a:t>
            </a:r>
            <a:r>
              <a:rPr lang="en-US" sz="2000" dirty="0" smtClean="0"/>
              <a:t> often overcome </a:t>
            </a:r>
            <a:r>
              <a:rPr lang="en-US" sz="2000" b="1" dirty="0" smtClean="0"/>
              <a:t>this disadvantage </a:t>
            </a:r>
            <a:r>
              <a:rPr lang="en-US" sz="2000" dirty="0" smtClean="0"/>
              <a:t>. </a:t>
            </a:r>
          </a:p>
          <a:p>
            <a:r>
              <a:rPr lang="en-US" sz="2000" b="1" u="sng" dirty="0" err="1" smtClean="0"/>
              <a:t>Nystatin</a:t>
            </a:r>
            <a:r>
              <a:rPr lang="en-US" sz="2000" dirty="0" smtClean="0"/>
              <a:t>  if  swallowed ,may lead to GIT  side effects ( nausea , vomiting  &amp; diarrhea ).</a:t>
            </a:r>
          </a:p>
          <a:p>
            <a:r>
              <a:rPr lang="en-US" sz="2000" b="1" dirty="0" err="1" smtClean="0"/>
              <a:t>Amphoten</a:t>
            </a:r>
            <a:r>
              <a:rPr lang="en-US" sz="2000" dirty="0" smtClean="0"/>
              <a:t>  used as  an oral suspension 100mg / ml or lozenges 10 mg </a:t>
            </a:r>
          </a:p>
          <a:p>
            <a:r>
              <a:rPr lang="en-US" sz="2000" dirty="0" smtClean="0"/>
              <a:t>( disadvantages   fever , vomiting , renal  damage 80% ,  bone marrow, cardiovascular  toxicity )</a:t>
            </a:r>
          </a:p>
          <a:p>
            <a:r>
              <a:rPr lang="en-US" sz="2000" b="1" u="sng" dirty="0" err="1" smtClean="0"/>
              <a:t>Flucytosine</a:t>
            </a:r>
            <a:r>
              <a:rPr lang="en-US" sz="2000" b="1" u="sng" dirty="0" smtClean="0"/>
              <a:t> </a:t>
            </a:r>
            <a:r>
              <a:rPr lang="en-US" sz="2000" dirty="0" smtClean="0"/>
              <a:t> ( 5- </a:t>
            </a:r>
            <a:r>
              <a:rPr lang="en-US" sz="2000" dirty="0" err="1" smtClean="0"/>
              <a:t>fluorocytosine</a:t>
            </a:r>
            <a:r>
              <a:rPr lang="en-US" sz="2000" dirty="0" smtClean="0"/>
              <a:t> )50-150 mg / kg / day .</a:t>
            </a:r>
          </a:p>
          <a:p>
            <a:r>
              <a:rPr lang="en-US" sz="2000" b="1" u="sng" dirty="0" smtClean="0"/>
              <a:t>Miconazole</a:t>
            </a:r>
            <a:r>
              <a:rPr lang="en-US" sz="2000" dirty="0" smtClean="0"/>
              <a:t>  ( topical treatment , angular </a:t>
            </a:r>
            <a:r>
              <a:rPr lang="en-US" sz="2000" dirty="0" err="1" smtClean="0"/>
              <a:t>stomatitis</a:t>
            </a:r>
            <a:r>
              <a:rPr lang="en-US" sz="2000" dirty="0" smtClean="0"/>
              <a:t> , chronic atrophic </a:t>
            </a:r>
            <a:r>
              <a:rPr lang="en-US" sz="2000" dirty="0" err="1" smtClean="0"/>
              <a:t>cand</a:t>
            </a:r>
            <a:r>
              <a:rPr lang="en-US" sz="2000" dirty="0" smtClean="0"/>
              <a:t>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8C01C-B812-419D-A6D9-ADA32DBB25B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Antiviral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Most antiviral  achieve  maximum benefit if </a:t>
            </a:r>
            <a:r>
              <a:rPr lang="en-US" sz="2400" b="1" dirty="0" smtClean="0"/>
              <a:t>given early </a:t>
            </a:r>
            <a:r>
              <a:rPr lang="en-US" sz="2400" dirty="0" smtClean="0"/>
              <a:t>in the  disease </a:t>
            </a:r>
          </a:p>
          <a:p>
            <a:r>
              <a:rPr lang="en-US" sz="2400" dirty="0" smtClean="0"/>
              <a:t>Most  acute viral  infections  </a:t>
            </a:r>
            <a:r>
              <a:rPr lang="en-US" sz="2400" b="1" u="sng" dirty="0" smtClean="0"/>
              <a:t>resolve  naturally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Antiviral  resistance  is now becoming a </a:t>
            </a:r>
            <a:r>
              <a:rPr lang="en-US" sz="2400" b="1" u="sng" dirty="0" smtClean="0"/>
              <a:t>significant problem </a:t>
            </a:r>
            <a:r>
              <a:rPr lang="en-US" sz="2400" dirty="0" smtClean="0"/>
              <a:t>to immunocompromised  persons , especially those with a sever </a:t>
            </a:r>
            <a:r>
              <a:rPr lang="en-US" sz="2400" b="1" u="sng" dirty="0" smtClean="0"/>
              <a:t>immune  defect 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Some antiviral active against </a:t>
            </a:r>
            <a:r>
              <a:rPr lang="en-US" sz="2400" b="1" u="sng" dirty="0" smtClean="0"/>
              <a:t>herpes viruses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3334-57A1-4F38-96CC-22BA2C72EBC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Antiviral active against </a:t>
            </a:r>
            <a:r>
              <a:rPr lang="en-US" u="sng" dirty="0" err="1" smtClean="0"/>
              <a:t>herepes</a:t>
            </a:r>
            <a:r>
              <a:rPr lang="en-US" u="sng" dirty="0" smtClean="0"/>
              <a:t> virus .</a:t>
            </a:r>
          </a:p>
          <a:p>
            <a:r>
              <a:rPr lang="en-US" sz="3100" dirty="0" smtClean="0"/>
              <a:t>Acyclovir :- </a:t>
            </a:r>
          </a:p>
          <a:p>
            <a:r>
              <a:rPr lang="en-US" sz="3100" dirty="0" smtClean="0"/>
              <a:t>Valaciclovir is a pro-drug of acyclovir </a:t>
            </a:r>
          </a:p>
          <a:p>
            <a:r>
              <a:rPr lang="en-US" sz="3100" dirty="0" smtClean="0"/>
              <a:t>Combination  therapy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29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A38F-1ED1-4283-989F-F678C4867C87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Our  universal aim should be to treat  every as we  would wish our families , indeed ourselves , to be treated .</a:t>
            </a:r>
          </a:p>
          <a:p>
            <a:r>
              <a:rPr lang="en-US" sz="2400" b="1" dirty="0" smtClean="0"/>
              <a:t>Case  history </a:t>
            </a:r>
          </a:p>
          <a:p>
            <a:r>
              <a:rPr lang="en-US" sz="2400" b="1" dirty="0" smtClean="0"/>
              <a:t>Family  history </a:t>
            </a:r>
          </a:p>
          <a:p>
            <a:r>
              <a:rPr lang="en-US" sz="2400" b="1" dirty="0" smtClean="0"/>
              <a:t>Dental  history (oral  &amp; maxillofacial medicine practice have systemic   manifestations  or  medical problems )</a:t>
            </a:r>
          </a:p>
          <a:p>
            <a:r>
              <a:rPr lang="en-US" sz="2400" b="1" dirty="0" smtClean="0"/>
              <a:t>Medical history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83DB-CF31-4B06-B4DB-783CF80F05E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Part  11</a:t>
            </a:r>
            <a:br>
              <a:rPr lang="en-US" sz="4000" dirty="0" smtClean="0"/>
            </a:br>
            <a:r>
              <a:rPr lang="en-US" sz="2700" b="1" dirty="0" smtClean="0">
                <a:solidFill>
                  <a:srgbClr val="FF0000"/>
                </a:solidFill>
              </a:rPr>
              <a:t>Treatment  of the common oral manifestations</a:t>
            </a:r>
            <a:r>
              <a:rPr lang="en-US" sz="1800" b="1" dirty="0" smtClean="0">
                <a:solidFill>
                  <a:srgbClr val="FF0000"/>
                </a:solidFill>
              </a:rPr>
              <a:t/>
            </a:r>
            <a:br>
              <a:rPr lang="en-US" sz="1800" b="1" dirty="0" smtClean="0">
                <a:solidFill>
                  <a:srgbClr val="FF0000"/>
                </a:solidFill>
              </a:rPr>
            </a:br>
            <a:r>
              <a:rPr lang="en-US" sz="1800" b="1" dirty="0" smtClean="0">
                <a:solidFill>
                  <a:srgbClr val="FF0000"/>
                </a:solidFill>
              </a:rPr>
              <a:t> (</a:t>
            </a:r>
            <a:r>
              <a:rPr lang="en-US" sz="1800" b="1" dirty="0" err="1" smtClean="0">
                <a:solidFill>
                  <a:srgbClr val="FF0000"/>
                </a:solidFill>
              </a:rPr>
              <a:t>Prof.M.Hamam</a:t>
            </a:r>
            <a:r>
              <a:rPr lang="en-US" sz="1800" b="1" dirty="0" smtClean="0">
                <a:solidFill>
                  <a:srgbClr val="FF0000"/>
                </a:solidFill>
              </a:rPr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25000" lnSpcReduction="20000"/>
          </a:bodyPr>
          <a:lstStyle/>
          <a:p>
            <a:r>
              <a:rPr lang="en-US" sz="9600" b="1" dirty="0" smtClean="0"/>
              <a:t>A</a:t>
            </a:r>
            <a:r>
              <a:rPr lang="en-US" sz="9600" b="1" u="sng" dirty="0" smtClean="0"/>
              <a:t>. Red and White lesions: </a:t>
            </a:r>
          </a:p>
          <a:p>
            <a:r>
              <a:rPr lang="en-US" sz="9600" b="1" dirty="0" smtClean="0"/>
              <a:t>Oral </a:t>
            </a:r>
            <a:r>
              <a:rPr lang="en-US" sz="9600" b="1" dirty="0" err="1" smtClean="0"/>
              <a:t>Cadidiasis</a:t>
            </a:r>
            <a:r>
              <a:rPr lang="en-US" sz="9600" b="1" dirty="0" smtClean="0"/>
              <a:t>, Hairy </a:t>
            </a:r>
            <a:r>
              <a:rPr lang="en-US" sz="9600" b="1" dirty="0" err="1" smtClean="0"/>
              <a:t>luekoplakia</a:t>
            </a:r>
            <a:r>
              <a:rPr lang="en-US" sz="9600" b="1" dirty="0" smtClean="0"/>
              <a:t>, Oral </a:t>
            </a:r>
            <a:r>
              <a:rPr lang="en-US" sz="9600" b="1" dirty="0" err="1" smtClean="0"/>
              <a:t>submucous</a:t>
            </a:r>
            <a:r>
              <a:rPr lang="en-US" sz="9600" b="1" dirty="0" smtClean="0"/>
              <a:t> fibrosis, Oral Lichen </a:t>
            </a:r>
            <a:r>
              <a:rPr lang="en-US" sz="9600" b="1" dirty="0" err="1" smtClean="0"/>
              <a:t>planus</a:t>
            </a:r>
            <a:r>
              <a:rPr lang="en-US" sz="9600" b="1" dirty="0" smtClean="0"/>
              <a:t>, </a:t>
            </a:r>
            <a:r>
              <a:rPr lang="en-US" sz="9600" b="1" dirty="0" err="1" smtClean="0"/>
              <a:t>Lichenoid</a:t>
            </a:r>
            <a:r>
              <a:rPr lang="en-US" sz="9600" b="1" dirty="0" smtClean="0"/>
              <a:t> reactions , geographic tongue, </a:t>
            </a:r>
            <a:r>
              <a:rPr lang="en-US" sz="9600" b="1" dirty="0" err="1" smtClean="0"/>
              <a:t>Leukoedema</a:t>
            </a:r>
            <a:endParaRPr lang="en-US" sz="9600" b="1" dirty="0" smtClean="0"/>
          </a:p>
          <a:p>
            <a:r>
              <a:rPr lang="en-US" sz="9600" b="1" dirty="0" smtClean="0"/>
              <a:t>B-. </a:t>
            </a:r>
            <a:r>
              <a:rPr lang="en-US" sz="9600" b="1" u="sng" dirty="0" smtClean="0"/>
              <a:t>Acute Ulcerative lesions: </a:t>
            </a:r>
          </a:p>
          <a:p>
            <a:pPr>
              <a:buNone/>
            </a:pPr>
            <a:r>
              <a:rPr lang="en-US" sz="8000" b="1" dirty="0" smtClean="0"/>
              <a:t>       Herpes </a:t>
            </a:r>
            <a:r>
              <a:rPr lang="en-US" sz="8000" b="1" dirty="0" err="1" smtClean="0"/>
              <a:t>semplex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Erythema</a:t>
            </a:r>
            <a:r>
              <a:rPr lang="en-US" sz="8000" b="1" dirty="0" smtClean="0"/>
              <a:t> </a:t>
            </a:r>
            <a:r>
              <a:rPr lang="en-US" sz="8000" b="1" dirty="0" err="1" smtClean="0"/>
              <a:t>multiforme</a:t>
            </a:r>
            <a:r>
              <a:rPr lang="en-US" sz="8000" b="1" dirty="0" smtClean="0"/>
              <a:t>, Hypersensitivity reactions, </a:t>
            </a:r>
            <a:r>
              <a:rPr lang="en-US" sz="8000" b="1" dirty="0" err="1" smtClean="0"/>
              <a:t>Aphthous</a:t>
            </a:r>
            <a:r>
              <a:rPr lang="en-US" sz="8000" b="1" dirty="0" smtClean="0"/>
              <a:t> ulcers.</a:t>
            </a:r>
            <a:r>
              <a:rPr lang="en-US" sz="7400" b="1" u="sng" dirty="0" smtClean="0"/>
              <a:t/>
            </a:r>
            <a:br>
              <a:rPr lang="en-US" sz="7400" b="1" u="sng" dirty="0" smtClean="0"/>
            </a:br>
            <a:r>
              <a:rPr lang="en-US" sz="7400" b="1" u="sng" dirty="0" smtClean="0"/>
              <a:t>C. Chronic Ulcerative lesions: </a:t>
            </a:r>
          </a:p>
          <a:p>
            <a:r>
              <a:rPr lang="en-US" sz="8000" b="1" dirty="0" err="1" smtClean="0"/>
              <a:t>Pemphigus</a:t>
            </a:r>
            <a:r>
              <a:rPr lang="en-US" sz="8000" b="1" dirty="0" smtClean="0"/>
              <a:t> </a:t>
            </a:r>
            <a:r>
              <a:rPr lang="en-US" sz="8000" b="1" dirty="0" err="1" smtClean="0"/>
              <a:t>Vulgaris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pemphigoids</a:t>
            </a:r>
            <a:endParaRPr lang="en-US" sz="8000" b="1" dirty="0" smtClean="0"/>
          </a:p>
          <a:p>
            <a:r>
              <a:rPr lang="en-US" sz="9600" b="1" dirty="0" smtClean="0"/>
              <a:t>D. </a:t>
            </a:r>
            <a:r>
              <a:rPr lang="en-US" sz="9600" b="1" u="sng" dirty="0" smtClean="0"/>
              <a:t>Pigmented lesions: </a:t>
            </a:r>
          </a:p>
          <a:p>
            <a:r>
              <a:rPr lang="en-US" sz="8000" b="1" dirty="0" err="1" smtClean="0"/>
              <a:t>Melanotic</a:t>
            </a:r>
            <a:r>
              <a:rPr lang="en-US" sz="8000" b="1" dirty="0" smtClean="0"/>
              <a:t> </a:t>
            </a:r>
            <a:r>
              <a:rPr lang="en-US" sz="8000" b="1" dirty="0" err="1" smtClean="0"/>
              <a:t>macule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melanotcytic</a:t>
            </a:r>
            <a:r>
              <a:rPr lang="en-US" sz="8000" b="1" dirty="0" smtClean="0"/>
              <a:t> nevus, Physiologic pigmentations, Drug induced </a:t>
            </a:r>
            <a:r>
              <a:rPr lang="en-US" sz="8000" b="1" dirty="0" err="1" smtClean="0"/>
              <a:t>melanosis</a:t>
            </a:r>
            <a:r>
              <a:rPr lang="en-US" sz="8000" b="1" dirty="0" smtClean="0"/>
              <a:t>, smoker's </a:t>
            </a:r>
            <a:r>
              <a:rPr lang="en-US" sz="8000" b="1" dirty="0" err="1" smtClean="0"/>
              <a:t>melanosis</a:t>
            </a:r>
            <a:r>
              <a:rPr lang="en-US" sz="8000" b="1" dirty="0" smtClean="0"/>
              <a:t>, Amalgam </a:t>
            </a:r>
            <a:r>
              <a:rPr lang="en-US" sz="8000" b="1" dirty="0" err="1" smtClean="0"/>
              <a:t>tatto</a:t>
            </a:r>
            <a:r>
              <a:rPr lang="en-US" sz="8000" b="1" dirty="0" smtClean="0"/>
              <a:t>.</a:t>
            </a:r>
            <a:endParaRPr lang="en-US" sz="9600" b="1" dirty="0" smtClean="0"/>
          </a:p>
          <a:p>
            <a:r>
              <a:rPr lang="en-US" sz="9600" b="1" dirty="0" smtClean="0"/>
              <a:t>E. </a:t>
            </a:r>
            <a:r>
              <a:rPr lang="en-US" sz="9600" b="1" u="sng" dirty="0" smtClean="0"/>
              <a:t>Benign soft tissue lesions: </a:t>
            </a:r>
          </a:p>
          <a:p>
            <a:r>
              <a:rPr lang="en-US" sz="8000" b="1" dirty="0" err="1" smtClean="0"/>
              <a:t>Fibromas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Pyogenic</a:t>
            </a:r>
            <a:r>
              <a:rPr lang="en-US" sz="8000" b="1" dirty="0" smtClean="0"/>
              <a:t> </a:t>
            </a:r>
            <a:r>
              <a:rPr lang="en-US" sz="8000" b="1" dirty="0" err="1" smtClean="0"/>
              <a:t>granuloma</a:t>
            </a:r>
            <a:r>
              <a:rPr lang="en-US" sz="8000" b="1" dirty="0" smtClean="0"/>
              <a:t>, Peripheral Giant cell </a:t>
            </a:r>
            <a:r>
              <a:rPr lang="en-US" sz="8000" b="1" dirty="0" err="1" smtClean="0"/>
              <a:t>granuloma</a:t>
            </a:r>
            <a:r>
              <a:rPr lang="en-US" sz="8000" b="1" dirty="0" smtClean="0"/>
              <a:t>.</a:t>
            </a:r>
            <a:endParaRPr lang="en-US" sz="9600" b="1" u="sng" dirty="0" smtClean="0"/>
          </a:p>
          <a:p>
            <a:r>
              <a:rPr lang="en-US" sz="9600" b="1" u="sng" dirty="0" smtClean="0"/>
              <a:t>F. Salivary glands diseases: </a:t>
            </a:r>
          </a:p>
          <a:p>
            <a:r>
              <a:rPr lang="en-US" sz="8000" b="1" dirty="0" err="1" smtClean="0"/>
              <a:t>Sialolithiasis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Mucoceles</a:t>
            </a:r>
            <a:r>
              <a:rPr lang="en-US" sz="8000" b="1" dirty="0" smtClean="0"/>
              <a:t>, </a:t>
            </a:r>
            <a:r>
              <a:rPr lang="en-US" sz="8000" b="1" dirty="0" err="1" smtClean="0"/>
              <a:t>Xerostomia</a:t>
            </a:r>
            <a:r>
              <a:rPr lang="en-US" sz="8000" b="1" dirty="0" smtClean="0"/>
              <a:t>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9E94D-D7A5-43C0-9108-7A4CAFD13738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A-  Red and White lesions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400" dirty="0" smtClean="0"/>
              <a:t>1-  Oral </a:t>
            </a:r>
            <a:r>
              <a:rPr lang="en-US" sz="2400" dirty="0" err="1" smtClean="0"/>
              <a:t>Cadidiasis</a:t>
            </a:r>
            <a:r>
              <a:rPr lang="en-US" sz="2400" dirty="0" smtClean="0"/>
              <a:t>, </a:t>
            </a:r>
          </a:p>
          <a:p>
            <a:pPr>
              <a:buNone/>
            </a:pPr>
            <a:r>
              <a:rPr lang="en-US" sz="2400" dirty="0" smtClean="0"/>
              <a:t>2- Hairy </a:t>
            </a:r>
            <a:r>
              <a:rPr lang="en-US" sz="2400" dirty="0" err="1" smtClean="0"/>
              <a:t>luekoplakia</a:t>
            </a:r>
            <a:r>
              <a:rPr lang="en-US" sz="2400" dirty="0" smtClean="0"/>
              <a:t>, </a:t>
            </a:r>
          </a:p>
          <a:p>
            <a:pPr>
              <a:buNone/>
            </a:pPr>
            <a:r>
              <a:rPr lang="en-US" sz="2400" dirty="0" smtClean="0"/>
              <a:t>3-Oral </a:t>
            </a:r>
            <a:r>
              <a:rPr lang="en-US" sz="2400" dirty="0" err="1" smtClean="0"/>
              <a:t>submucous</a:t>
            </a:r>
            <a:r>
              <a:rPr lang="en-US" sz="2400" dirty="0" smtClean="0"/>
              <a:t> fibrosis, </a:t>
            </a:r>
          </a:p>
          <a:p>
            <a:pPr>
              <a:buNone/>
            </a:pPr>
            <a:r>
              <a:rPr lang="en-US" sz="2400" dirty="0" smtClean="0"/>
              <a:t>4- Oral Lichen </a:t>
            </a:r>
            <a:r>
              <a:rPr lang="en-US" sz="2400" dirty="0" err="1" smtClean="0"/>
              <a:t>planus</a:t>
            </a:r>
            <a:r>
              <a:rPr lang="en-US" sz="2400" dirty="0" smtClean="0"/>
              <a:t>, </a:t>
            </a:r>
          </a:p>
          <a:p>
            <a:pPr>
              <a:buNone/>
            </a:pPr>
            <a:r>
              <a:rPr lang="en-US" sz="2400" dirty="0" smtClean="0"/>
              <a:t>5- </a:t>
            </a:r>
            <a:r>
              <a:rPr lang="en-US" sz="2400" dirty="0" err="1" smtClean="0"/>
              <a:t>Lichenoid</a:t>
            </a:r>
            <a:r>
              <a:rPr lang="en-US" sz="2400" dirty="0" smtClean="0"/>
              <a:t> reactions , </a:t>
            </a:r>
          </a:p>
          <a:p>
            <a:pPr>
              <a:buNone/>
            </a:pPr>
            <a:r>
              <a:rPr lang="en-US" sz="2400" dirty="0" smtClean="0"/>
              <a:t>6- geographic tongue,</a:t>
            </a:r>
          </a:p>
          <a:p>
            <a:pPr>
              <a:buNone/>
            </a:pPr>
            <a:r>
              <a:rPr lang="en-US" sz="2400" dirty="0" smtClean="0"/>
              <a:t>7-  </a:t>
            </a:r>
            <a:r>
              <a:rPr lang="en-US" sz="2400" dirty="0" err="1" smtClean="0"/>
              <a:t>Leukoedema</a:t>
            </a:r>
            <a:r>
              <a:rPr lang="en-US" sz="2400" dirty="0" smtClean="0"/>
              <a:t>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1- Oral </a:t>
            </a:r>
            <a:r>
              <a:rPr lang="en-US" sz="2000" dirty="0" err="1" smtClean="0"/>
              <a:t>Cadidiasis</a:t>
            </a:r>
            <a:r>
              <a:rPr lang="en-US" sz="2000" dirty="0" smtClean="0"/>
              <a:t>.  </a:t>
            </a:r>
          </a:p>
          <a:p>
            <a:endParaRPr lang="en-US" sz="20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49775" y="2971800"/>
            <a:ext cx="4594225" cy="312880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326257" y="5460326"/>
            <a:ext cx="4491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dirty="0" err="1" smtClean="0"/>
              <a:t>Pseudomembranous</a:t>
            </a:r>
            <a:r>
              <a:rPr lang="en-US" dirty="0" smtClean="0"/>
              <a:t> </a:t>
            </a:r>
            <a:r>
              <a:rPr lang="en-US" dirty="0" err="1" smtClean="0"/>
              <a:t>candidiasis</a:t>
            </a:r>
            <a:r>
              <a:rPr lang="en-US" dirty="0" smtClean="0"/>
              <a:t> on the palate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31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3A00D-2CA6-4241-BDCA-F8D43C2844D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/>
            <a:r>
              <a:rPr lang="en-US" dirty="0" smtClean="0"/>
              <a:t>1- The underlying predisposing factors should be </a:t>
            </a:r>
            <a:r>
              <a:rPr lang="en-US" u="sng" dirty="0" smtClean="0">
                <a:solidFill>
                  <a:srgbClr val="FF0000"/>
                </a:solidFill>
              </a:rPr>
              <a:t>eliminated </a:t>
            </a:r>
            <a:r>
              <a:rPr lang="en-US" dirty="0" smtClean="0"/>
              <a:t>or corrected </a:t>
            </a:r>
            <a:r>
              <a:rPr lang="en-US" sz="2400" dirty="0" smtClean="0"/>
              <a:t>(</a:t>
            </a:r>
            <a:r>
              <a:rPr lang="en-US" dirty="0" smtClean="0"/>
              <a:t> </a:t>
            </a:r>
            <a:r>
              <a:rPr lang="en-US" sz="2400" dirty="0" smtClean="0"/>
              <a:t>antibiotics,corticosteroid,poorly fitted  dentures, systemic condition )</a:t>
            </a:r>
          </a:p>
          <a:p>
            <a:pPr algn="l" rtl="0"/>
            <a:r>
              <a:rPr lang="en-US" dirty="0" smtClean="0"/>
              <a:t>2-Antifungal agents include (7-14 days)</a:t>
            </a:r>
          </a:p>
          <a:p>
            <a:pPr algn="l" rtl="0"/>
            <a:r>
              <a:rPr lang="en-US" dirty="0" smtClean="0"/>
              <a:t>A-</a:t>
            </a:r>
            <a:r>
              <a:rPr lang="en-US" dirty="0" err="1" smtClean="0"/>
              <a:t>Nystatin</a:t>
            </a:r>
            <a:endParaRPr lang="en-US" dirty="0" smtClean="0"/>
          </a:p>
          <a:p>
            <a:pPr algn="l" rtl="0"/>
            <a:r>
              <a:rPr lang="en-US" dirty="0" smtClean="0"/>
              <a:t>B- Amphotericin </a:t>
            </a:r>
          </a:p>
          <a:p>
            <a:pPr algn="l" rtl="0"/>
            <a:r>
              <a:rPr lang="en-US" dirty="0" smtClean="0"/>
              <a:t>C-</a:t>
            </a:r>
            <a:r>
              <a:rPr lang="en-US" dirty="0" err="1" smtClean="0"/>
              <a:t>Imidazole</a:t>
            </a:r>
            <a:r>
              <a:rPr lang="en-US" dirty="0" smtClean="0"/>
              <a:t> antifungal agents:- (</a:t>
            </a:r>
            <a:r>
              <a:rPr lang="en-US" dirty="0" err="1" smtClean="0"/>
              <a:t>miconazole,ketoconazole,fluconazole,itraconazole</a:t>
            </a:r>
            <a:r>
              <a:rPr lang="en-US" dirty="0" smtClean="0"/>
              <a:t> ) </a:t>
            </a:r>
          </a:p>
          <a:p>
            <a:pPr algn="l" rtl="0"/>
            <a:r>
              <a:rPr lang="en-US" sz="3900" dirty="0" smtClean="0">
                <a:solidFill>
                  <a:srgbClr val="FF0000"/>
                </a:solidFill>
              </a:rPr>
              <a:t>N.B</a:t>
            </a:r>
            <a:r>
              <a:rPr lang="en-US" dirty="0" smtClean="0"/>
              <a:t>.antifungal drugs should be maintained  in acute oral lesions (2weeks),&amp; in chronic (4weeks)</a:t>
            </a:r>
          </a:p>
          <a:p>
            <a:pPr algn="l" rtl="0"/>
            <a:endParaRPr lang="ar-SA" dirty="0" smtClean="0"/>
          </a:p>
          <a:p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CA9-FB47-4CA8-9267-7943CC1F6C3B}" type="slidenum">
              <a:rPr lang="ar-SA" smtClean="0">
                <a:solidFill>
                  <a:srgbClr val="FF0000"/>
                </a:solidFill>
              </a:rPr>
              <a:pPr/>
              <a:t>32</a:t>
            </a:fld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EDCEA-EEBB-422D-B6D8-9B4537ABA3DA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3- denture (relined , renewed) </a:t>
            </a:r>
          </a:p>
          <a:p>
            <a:pPr algn="l" rtl="0"/>
            <a:r>
              <a:rPr lang="en-US" dirty="0" smtClean="0"/>
              <a:t>4- </a:t>
            </a:r>
            <a:r>
              <a:rPr lang="en-US" dirty="0" err="1" smtClean="0"/>
              <a:t>chlorohexidine</a:t>
            </a:r>
            <a:r>
              <a:rPr lang="en-US" dirty="0" smtClean="0"/>
              <a:t> rinse or gel </a:t>
            </a:r>
          </a:p>
          <a:p>
            <a:pPr algn="l" rtl="0"/>
            <a:r>
              <a:rPr lang="en-US" dirty="0" smtClean="0"/>
              <a:t>5-Yoghuort and butter milk </a:t>
            </a:r>
          </a:p>
          <a:p>
            <a:pPr algn="l" rtl="0"/>
            <a:r>
              <a:rPr lang="en-US" dirty="0" smtClean="0"/>
              <a:t>( which </a:t>
            </a:r>
            <a:r>
              <a:rPr lang="en-US" dirty="0" err="1" smtClean="0"/>
              <a:t>containe</a:t>
            </a:r>
            <a:r>
              <a:rPr lang="en-US" dirty="0" smtClean="0"/>
              <a:t> culture of lactobacillus are useful adjuncts in the treatment of both oral and G.I.T moniliasis .</a:t>
            </a: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4ECA9-FB47-4CA8-9267-7943CC1F6C3B}" type="slidenum">
              <a:rPr lang="ar-SA" smtClean="0">
                <a:solidFill>
                  <a:srgbClr val="FF0000"/>
                </a:solidFill>
              </a:rPr>
              <a:pPr/>
              <a:t>33</a:t>
            </a:fld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7600-FC46-47EF-A82C-743E23C5B49A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Bookman Old Style" pitchFamily="18" charset="0"/>
              </a:rPr>
              <a:t>2-Hairy </a:t>
            </a:r>
            <a:r>
              <a:rPr lang="en-US" dirty="0" err="1" smtClean="0">
                <a:solidFill>
                  <a:srgbClr val="FF0000"/>
                </a:solidFill>
                <a:latin typeface="Bookman Old Style" pitchFamily="18" charset="0"/>
              </a:rPr>
              <a:t>Leukoplakia</a:t>
            </a:r>
            <a:r>
              <a:rPr lang="en-US" dirty="0" smtClean="0">
                <a:solidFill>
                  <a:srgbClr val="FF0000"/>
                </a:solidFill>
                <a:latin typeface="Bookman Old Style" pitchFamily="18" charset="0"/>
              </a:rPr>
              <a:t>   </a:t>
            </a:r>
            <a:br>
              <a:rPr lang="en-US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236913" cy="4691063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Bookman Old Style" pitchFamily="18" charset="0"/>
              </a:rPr>
              <a:t>1- Incisional biopsy (HIV) </a:t>
            </a:r>
          </a:p>
          <a:p>
            <a:r>
              <a:rPr lang="en-US" sz="2200" dirty="0" smtClean="0">
                <a:latin typeface="Bookman Old Style" pitchFamily="18" charset="0"/>
              </a:rPr>
              <a:t>2- </a:t>
            </a:r>
            <a:r>
              <a:rPr lang="en-US" sz="2200" dirty="0" err="1" smtClean="0">
                <a:latin typeface="Bookman Old Style" pitchFamily="18" charset="0"/>
              </a:rPr>
              <a:t>Hairyleukoplakia</a:t>
            </a:r>
            <a:r>
              <a:rPr lang="en-US" sz="2200" dirty="0" smtClean="0">
                <a:latin typeface="Bookman Old Style" pitchFamily="18" charset="0"/>
              </a:rPr>
              <a:t>- antiviral agents such as acyclovir. </a:t>
            </a:r>
          </a:p>
          <a:p>
            <a:r>
              <a:rPr lang="en-US" sz="2200" dirty="0" smtClean="0">
                <a:latin typeface="Bookman Old Style" pitchFamily="18" charset="0"/>
              </a:rPr>
              <a:t>3- Asymptomatic, self-limited lesions in most cases. </a:t>
            </a:r>
          </a:p>
          <a:p>
            <a:r>
              <a:rPr lang="en-US" sz="2200" dirty="0" smtClean="0">
                <a:latin typeface="Bookman Old Style" pitchFamily="18" charset="0"/>
              </a:rPr>
              <a:t>Medical referral.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5050" y="1455781"/>
            <a:ext cx="5111750" cy="3487650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9400" y="6096001"/>
            <a:ext cx="2133600" cy="457199"/>
          </a:xfrm>
        </p:spPr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FC322-E9C1-4E96-A894-10EBB795AB8D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91000" cy="1162050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AF273E"/>
                  </a:outerShdw>
                </a:effectLst>
                <a:latin typeface="Bookman Old Style" pitchFamily="18" charset="0"/>
              </a:rPr>
              <a:t>3-Submucous Fibrosis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657600" cy="4691063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Bookman Old Style" pitchFamily="18" charset="0"/>
              </a:rPr>
              <a:t>1- Discontinue habit,</a:t>
            </a:r>
          </a:p>
          <a:p>
            <a:pPr>
              <a:lnSpc>
                <a:spcPct val="80000"/>
              </a:lnSpc>
            </a:pPr>
            <a:r>
              <a:rPr lang="en-US" sz="2400" b="1" dirty="0" smtClean="0">
                <a:latin typeface="Bookman Old Style" pitchFamily="18" charset="0"/>
              </a:rPr>
              <a:t>Fibrosis is irreversible</a:t>
            </a:r>
            <a:r>
              <a:rPr lang="en-US" sz="2400" dirty="0" smtClean="0">
                <a:latin typeface="Bookman Old Style" pitchFamily="18" charset="0"/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en-US" sz="2400" dirty="0" smtClean="0">
                <a:latin typeface="Bookman Old Style" pitchFamily="18" charset="0"/>
              </a:rPr>
              <a:t>2- Stretching exercises +corticosteroid </a:t>
            </a:r>
          </a:p>
          <a:p>
            <a:pPr>
              <a:lnSpc>
                <a:spcPct val="80000"/>
              </a:lnSpc>
            </a:pPr>
            <a:r>
              <a:rPr lang="en-US" sz="2400" b="1" u="sng" dirty="0" smtClean="0">
                <a:latin typeface="Bookman Old Style" pitchFamily="18" charset="0"/>
              </a:rPr>
              <a:t>Clinical </a:t>
            </a:r>
            <a:r>
              <a:rPr lang="en-US" sz="2400" dirty="0" smtClean="0">
                <a:latin typeface="Bookman Old Style" pitchFamily="18" charset="0"/>
              </a:rPr>
              <a:t>reexamination.( is mandatory because approximately one third eventually develop </a:t>
            </a:r>
            <a:r>
              <a:rPr lang="en-US" sz="2400" b="1" dirty="0" err="1" smtClean="0">
                <a:latin typeface="Bookman Old Style" pitchFamily="18" charset="0"/>
              </a:rPr>
              <a:t>squamous</a:t>
            </a:r>
            <a:r>
              <a:rPr lang="en-US" sz="2400" b="1" dirty="0" smtClean="0">
                <a:latin typeface="Bookman Old Style" pitchFamily="18" charset="0"/>
              </a:rPr>
              <a:t> cell carcinoma</a:t>
            </a:r>
            <a:endParaRPr lang="en-US" sz="2400" b="1" dirty="0"/>
          </a:p>
        </p:txBody>
      </p:sp>
      <p:pic>
        <p:nvPicPr>
          <p:cNvPr id="5" name="Picture 3" descr="PREM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513" b="6099"/>
          <a:stretch>
            <a:fillRect/>
          </a:stretch>
        </p:blipFill>
        <p:spPr>
          <a:xfrm>
            <a:off x="4414901" y="2132529"/>
            <a:ext cx="3432048" cy="2134154"/>
          </a:xfr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BB14A-CFDA-4F35-835B-09A3D0E7B6F8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4 -Lichen </a:t>
            </a:r>
            <a:r>
              <a:rPr lang="en-US" sz="3200" dirty="0" err="1" smtClean="0">
                <a:solidFill>
                  <a:srgbClr val="FF0000"/>
                </a:solidFill>
              </a:rPr>
              <a:t>Planus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435100"/>
            <a:ext cx="4343400" cy="4691063"/>
          </a:xfrm>
        </p:spPr>
        <p:txBody>
          <a:bodyPr>
            <a:normAutofit/>
          </a:bodyPr>
          <a:lstStyle/>
          <a:p>
            <a:r>
              <a:rPr lang="en-GB" sz="2000" dirty="0" smtClean="0">
                <a:latin typeface="Century Schoolbook" pitchFamily="18" charset="0"/>
              </a:rPr>
              <a:t>1- </a:t>
            </a:r>
            <a:r>
              <a:rPr lang="en-GB" sz="2000" dirty="0" err="1" smtClean="0">
                <a:latin typeface="Century Schoolbook" pitchFamily="18" charset="0"/>
              </a:rPr>
              <a:t>Incisional</a:t>
            </a:r>
            <a:r>
              <a:rPr lang="en-GB" sz="2000" dirty="0" smtClean="0">
                <a:latin typeface="Century Schoolbook" pitchFamily="18" charset="0"/>
              </a:rPr>
              <a:t> biopsy </a:t>
            </a:r>
          </a:p>
          <a:p>
            <a:r>
              <a:rPr lang="en-GB" sz="2000" dirty="0" smtClean="0">
                <a:latin typeface="Century Schoolbook" pitchFamily="18" charset="0"/>
              </a:rPr>
              <a:t>2-topical or systemic corticosteroids.</a:t>
            </a:r>
          </a:p>
          <a:p>
            <a:r>
              <a:rPr lang="en-GB" sz="2000" dirty="0" smtClean="0">
                <a:latin typeface="Century Schoolbook" pitchFamily="18" charset="0"/>
              </a:rPr>
              <a:t>3- Periodic clinical</a:t>
            </a:r>
          </a:p>
          <a:p>
            <a:r>
              <a:rPr lang="en-GB" sz="2000" dirty="0" smtClean="0">
                <a:latin typeface="Century Schoolbook" pitchFamily="18" charset="0"/>
              </a:rPr>
              <a:t> </a:t>
            </a:r>
            <a:r>
              <a:rPr lang="en-GB" sz="2000" b="1" dirty="0" smtClean="0">
                <a:latin typeface="Century Schoolbook" pitchFamily="18" charset="0"/>
              </a:rPr>
              <a:t>re-evaluation. </a:t>
            </a:r>
          </a:p>
          <a:p>
            <a:r>
              <a:rPr lang="en-GB" sz="2000" dirty="0" smtClean="0">
                <a:latin typeface="Century Schoolbook" pitchFamily="18" charset="0"/>
              </a:rPr>
              <a:t>4- Intra- </a:t>
            </a:r>
            <a:r>
              <a:rPr lang="en-GB" sz="2000" dirty="0" err="1" smtClean="0">
                <a:latin typeface="Century Schoolbook" pitchFamily="18" charset="0"/>
              </a:rPr>
              <a:t>lesional</a:t>
            </a:r>
            <a:r>
              <a:rPr lang="en-GB" sz="2000" dirty="0" smtClean="0">
                <a:latin typeface="Century Schoolbook" pitchFamily="18" charset="0"/>
              </a:rPr>
              <a:t> injection of steroid </a:t>
            </a:r>
          </a:p>
          <a:p>
            <a:r>
              <a:rPr lang="en-GB" sz="2000" dirty="0" smtClean="0">
                <a:latin typeface="Century Schoolbook" pitchFamily="18" charset="0"/>
              </a:rPr>
              <a:t>5- Antifungal drug </a:t>
            </a:r>
          </a:p>
          <a:p>
            <a:endParaRPr lang="en-US" sz="2000" dirty="0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455781"/>
            <a:ext cx="4267200" cy="3487650"/>
          </a:xfr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E52-7565-40A1-AC04-D5846F83C2FE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3008313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5-  </a:t>
            </a:r>
            <a:r>
              <a:rPr lang="en-US" sz="2400" dirty="0" err="1" smtClean="0">
                <a:solidFill>
                  <a:srgbClr val="FF0000"/>
                </a:solidFill>
              </a:rPr>
              <a:t>Lichenoid</a:t>
            </a:r>
            <a:r>
              <a:rPr lang="en-US" sz="2400" dirty="0" smtClean="0">
                <a:solidFill>
                  <a:srgbClr val="FF0000"/>
                </a:solidFill>
              </a:rPr>
              <a:t> reaction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cs typeface="Tahoma" pitchFamily="34" charset="0"/>
              </a:rPr>
              <a:t>the lesion </a:t>
            </a:r>
            <a:r>
              <a:rPr lang="en-US" sz="2400" dirty="0" smtClean="0">
                <a:cs typeface="Tahoma" pitchFamily="34" charset="0"/>
              </a:rPr>
              <a:t>reversible </a:t>
            </a:r>
            <a:r>
              <a:rPr lang="en-US" sz="2400" dirty="0" smtClean="0">
                <a:cs typeface="Tahoma" pitchFamily="34" charset="0"/>
              </a:rPr>
              <a:t>by removing the causative factor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5050" y="1487014"/>
            <a:ext cx="5111750" cy="3425185"/>
          </a:xfrm>
          <a:noFill/>
        </p:spPr>
      </p:pic>
      <p:sp>
        <p:nvSpPr>
          <p:cNvPr id="6" name="Rectangle 5"/>
          <p:cNvSpPr/>
          <p:nvPr/>
        </p:nvSpPr>
        <p:spPr>
          <a:xfrm>
            <a:off x="2286000" y="4813994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Lichenoid</a:t>
            </a:r>
            <a:r>
              <a:rPr lang="en-US" dirty="0" smtClean="0"/>
              <a:t> reaction to dental amalgam and gold: white and </a:t>
            </a:r>
            <a:r>
              <a:rPr lang="en-US" dirty="0" err="1" smtClean="0"/>
              <a:t>erythematous</a:t>
            </a:r>
            <a:endParaRPr lang="en-US" dirty="0" smtClean="0"/>
          </a:p>
          <a:p>
            <a:r>
              <a:rPr lang="en-US" dirty="0" smtClean="0"/>
              <a:t>lesions on the </a:t>
            </a:r>
            <a:r>
              <a:rPr lang="en-US" dirty="0" err="1" smtClean="0"/>
              <a:t>buccal</a:t>
            </a:r>
            <a:r>
              <a:rPr lang="en-US" dirty="0" smtClean="0"/>
              <a:t> mucosa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C25F9-EFE1-48E9-833F-7A51B239140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244475"/>
            <a:ext cx="8385175" cy="1431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Lichenoid drug reaction</a:t>
            </a:r>
            <a:endParaRPr lang="ar-SA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933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905000"/>
            <a:ext cx="3929063" cy="4191000"/>
          </a:xfrm>
        </p:spPr>
        <p:txBody>
          <a:bodyPr/>
          <a:lstStyle/>
          <a:p>
            <a:pPr eaLnBrk="1" hangingPunct="1"/>
            <a:r>
              <a:rPr lang="en-US" sz="1200" b="1" dirty="0" smtClean="0">
                <a:cs typeface="Tahoma" pitchFamily="34" charset="0"/>
              </a:rPr>
              <a:t>This patient had an 8-year history of a painful red-white plaque on the lateral</a:t>
            </a:r>
            <a:r>
              <a:rPr lang="ar-SA" sz="1200" b="1" dirty="0" smtClean="0"/>
              <a:t>  </a:t>
            </a:r>
          </a:p>
          <a:p>
            <a:pPr eaLnBrk="1" hangingPunct="1"/>
            <a:r>
              <a:rPr lang="en-US" sz="1200" b="1" dirty="0" smtClean="0">
                <a:cs typeface="Tahoma" pitchFamily="34" charset="0"/>
              </a:rPr>
              <a:t>Border of the </a:t>
            </a:r>
            <a:r>
              <a:rPr lang="en-US" sz="1200" b="1" dirty="0" err="1" smtClean="0">
                <a:cs typeface="Tahoma" pitchFamily="34" charset="0"/>
              </a:rPr>
              <a:t>tongue.The</a:t>
            </a:r>
            <a:r>
              <a:rPr lang="en-US" sz="1200" b="1" dirty="0" smtClean="0">
                <a:cs typeface="Tahoma" pitchFamily="34" charset="0"/>
              </a:rPr>
              <a:t> plaque appears somewhat </a:t>
            </a:r>
            <a:r>
              <a:rPr lang="en-US" sz="1200" b="1" dirty="0" err="1" smtClean="0">
                <a:cs typeface="Tahoma" pitchFamily="34" charset="0"/>
              </a:rPr>
              <a:t>lichenoid,with</a:t>
            </a:r>
            <a:r>
              <a:rPr lang="en-US" sz="1200" b="1" dirty="0" smtClean="0">
                <a:cs typeface="Tahoma" pitchFamily="34" charset="0"/>
              </a:rPr>
              <a:t> radiating white </a:t>
            </a:r>
            <a:r>
              <a:rPr lang="en-US" sz="1200" b="1" dirty="0" err="1" smtClean="0">
                <a:cs typeface="Tahoma" pitchFamily="34" charset="0"/>
              </a:rPr>
              <a:t>line.The</a:t>
            </a:r>
            <a:r>
              <a:rPr lang="en-US" sz="1200" b="1" dirty="0" smtClean="0">
                <a:cs typeface="Tahoma" pitchFamily="34" charset="0"/>
              </a:rPr>
              <a:t> patient was on a B-blocker for hypertension for 9-years and had these lesions continuously for 8-years</a:t>
            </a:r>
            <a:endParaRPr lang="ar-SA" sz="1200" b="1" dirty="0" smtClean="0"/>
          </a:p>
        </p:txBody>
      </p:sp>
      <p:sp>
        <p:nvSpPr>
          <p:cNvPr id="9933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214938" y="1905000"/>
            <a:ext cx="3929062" cy="4191000"/>
          </a:xfrm>
        </p:spPr>
        <p:txBody>
          <a:bodyPr/>
          <a:lstStyle/>
          <a:p>
            <a:pPr eaLnBrk="1" hangingPunct="1"/>
            <a:r>
              <a:rPr lang="en-US" sz="1600" b="1" dirty="0" err="1" smtClean="0">
                <a:cs typeface="Tahoma" pitchFamily="34" charset="0"/>
              </a:rPr>
              <a:t>Whtin</a:t>
            </a:r>
            <a:r>
              <a:rPr lang="en-US" sz="1600" b="1" dirty="0" smtClean="0">
                <a:cs typeface="Tahoma" pitchFamily="34" charset="0"/>
              </a:rPr>
              <a:t> 1 month of discontinuing the </a:t>
            </a:r>
            <a:r>
              <a:rPr lang="en-US" sz="1600" b="1" dirty="0" err="1" smtClean="0">
                <a:cs typeface="Tahoma" pitchFamily="34" charset="0"/>
              </a:rPr>
              <a:t>medication,the</a:t>
            </a:r>
            <a:r>
              <a:rPr lang="en-US" sz="1600" b="1" dirty="0" smtClean="0">
                <a:cs typeface="Tahoma" pitchFamily="34" charset="0"/>
              </a:rPr>
              <a:t> </a:t>
            </a:r>
            <a:r>
              <a:rPr lang="en-US" sz="1600" b="1" dirty="0" err="1" smtClean="0">
                <a:cs typeface="Tahoma" pitchFamily="34" charset="0"/>
              </a:rPr>
              <a:t>patient’slesions</a:t>
            </a:r>
            <a:r>
              <a:rPr lang="en-US" sz="1600" b="1" dirty="0" smtClean="0">
                <a:cs typeface="Tahoma" pitchFamily="34" charset="0"/>
              </a:rPr>
              <a:t> completely disappeared</a:t>
            </a:r>
            <a:endParaRPr lang="ar-SA" sz="1600" b="1" dirty="0" smtClean="0"/>
          </a:p>
        </p:txBody>
      </p:sp>
      <p:pic>
        <p:nvPicPr>
          <p:cNvPr id="9933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286125"/>
            <a:ext cx="41767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000375"/>
            <a:ext cx="4176713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8318F-2F46-4B0B-ADD9-1C24CB01406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239000" cy="11620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Calisto MT" pitchFamily="18" charset="0"/>
              </a:rPr>
              <a:t>6- Geographic Tongue</a:t>
            </a:r>
            <a:r>
              <a:rPr lang="en-US" dirty="0" smtClean="0">
                <a:solidFill>
                  <a:srgbClr val="FF0000"/>
                </a:solidFill>
                <a:latin typeface="Calisto MT" pitchFamily="18" charset="0"/>
              </a:rPr>
              <a:t> </a:t>
            </a:r>
            <a:r>
              <a:rPr lang="en-US" dirty="0" smtClean="0">
                <a:latin typeface="Calisto MT" pitchFamily="18" charset="0"/>
              </a:rPr>
              <a:t>(Migratory </a:t>
            </a:r>
            <a:r>
              <a:rPr lang="en-US" dirty="0" err="1" smtClean="0">
                <a:latin typeface="Calisto MT" pitchFamily="18" charset="0"/>
              </a:rPr>
              <a:t>Glossitis</a:t>
            </a:r>
            <a:r>
              <a:rPr lang="en-US" dirty="0" smtClean="0">
                <a:latin typeface="Calisto MT" pitchFamily="18" charset="0"/>
              </a:rPr>
              <a:t>)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447800"/>
            <a:ext cx="3084513" cy="4678363"/>
          </a:xfrm>
        </p:spPr>
        <p:txBody>
          <a:bodyPr/>
          <a:lstStyle/>
          <a:p>
            <a:pPr marL="0" lvl="1"/>
            <a:r>
              <a:rPr lang="en-US" sz="2400" b="1" dirty="0" smtClean="0">
                <a:latin typeface="Calisto MT" pitchFamily="18" charset="0"/>
              </a:rPr>
              <a:t>Treatment: reassurance. 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7775" y="1599406"/>
            <a:ext cx="4686300" cy="3200400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39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BBA4-D0B5-40FB-98C5-152AE081352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Referral  to  a specialist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b="1" u="sng" dirty="0" smtClean="0"/>
              <a:t>Referral  may be in indicated when  the practitioner is faced with :- </a:t>
            </a:r>
          </a:p>
          <a:p>
            <a:r>
              <a:rPr lang="en-US" sz="2000" dirty="0" smtClean="0"/>
              <a:t>A </a:t>
            </a:r>
            <a:r>
              <a:rPr lang="en-US" sz="2000" b="1" u="sng" dirty="0" smtClean="0"/>
              <a:t>complicated </a:t>
            </a:r>
            <a:r>
              <a:rPr lang="en-US" sz="2000" dirty="0" smtClean="0"/>
              <a:t>or </a:t>
            </a:r>
            <a:r>
              <a:rPr lang="en-US" sz="2000" b="1" u="sng" dirty="0" smtClean="0"/>
              <a:t>serious diagnosis  </a:t>
            </a:r>
            <a:r>
              <a:rPr lang="en-US" sz="1400" dirty="0" smtClean="0"/>
              <a:t>( cancer ,HIV , infection, pemphigus, </a:t>
            </a:r>
            <a:r>
              <a:rPr lang="en-US" sz="1400" dirty="0" err="1" smtClean="0"/>
              <a:t>Behcet</a:t>
            </a:r>
            <a:r>
              <a:rPr lang="en-US" sz="1400" dirty="0" smtClean="0"/>
              <a:t> disease ) </a:t>
            </a:r>
          </a:p>
          <a:p>
            <a:r>
              <a:rPr lang="en-US" sz="2000" dirty="0" smtClean="0"/>
              <a:t>A </a:t>
            </a:r>
            <a:r>
              <a:rPr lang="en-US" sz="2000" b="1" u="sng" dirty="0" smtClean="0"/>
              <a:t>doubtful  diagnosis </a:t>
            </a:r>
          </a:p>
          <a:p>
            <a:r>
              <a:rPr lang="en-US" sz="2000" dirty="0" smtClean="0"/>
              <a:t>A patient who has extra oral  lesions or other indications of possible </a:t>
            </a:r>
            <a:r>
              <a:rPr lang="en-US" sz="2000" b="1" u="sng" dirty="0" smtClean="0"/>
              <a:t>systemic disease </a:t>
            </a:r>
            <a:r>
              <a:rPr lang="en-US" sz="2000" dirty="0" smtClean="0"/>
              <a:t>. </a:t>
            </a:r>
          </a:p>
          <a:p>
            <a:r>
              <a:rPr lang="en-US" sz="2000" dirty="0" smtClean="0"/>
              <a:t>A  situation where  </a:t>
            </a:r>
            <a:r>
              <a:rPr lang="en-US" sz="2000" b="1" u="sng" dirty="0" smtClean="0"/>
              <a:t>therapy</a:t>
            </a:r>
            <a:r>
              <a:rPr lang="en-US" sz="2000" dirty="0" smtClean="0"/>
              <a:t>  may not be straightforward and may require  </a:t>
            </a:r>
            <a:r>
              <a:rPr lang="en-US" sz="2000" b="1" u="sng" dirty="0" smtClean="0"/>
              <a:t>potent agents  </a:t>
            </a:r>
            <a:r>
              <a:rPr lang="en-US" sz="2000" dirty="0" smtClean="0"/>
              <a:t>. </a:t>
            </a:r>
          </a:p>
          <a:p>
            <a:r>
              <a:rPr lang="en-US" sz="2000" dirty="0" smtClean="0"/>
              <a:t>A  situation where  drug use  </a:t>
            </a:r>
            <a:r>
              <a:rPr lang="en-US" sz="2000" b="1" u="sng" dirty="0" smtClean="0"/>
              <a:t>needs</a:t>
            </a:r>
            <a:r>
              <a:rPr lang="en-US" sz="2000" dirty="0" smtClean="0"/>
              <a:t> to be monitored  with </a:t>
            </a:r>
            <a:r>
              <a:rPr lang="en-US" sz="2000" b="1" u="sng" dirty="0" smtClean="0"/>
              <a:t>laboratory </a:t>
            </a:r>
            <a:r>
              <a:rPr lang="en-US" sz="2000" dirty="0" smtClean="0"/>
              <a:t>or other testing  ( e.g. for liver functional disturbances )</a:t>
            </a:r>
          </a:p>
          <a:p>
            <a:r>
              <a:rPr lang="en-US" sz="2000" dirty="0" smtClean="0"/>
              <a:t>A   patient who needs access to an informed opinion or care </a:t>
            </a:r>
            <a:r>
              <a:rPr lang="en-US" sz="2000" b="1" u="sng" dirty="0" smtClean="0"/>
              <a:t>outside </a:t>
            </a:r>
            <a:r>
              <a:rPr lang="en-US" sz="2000" dirty="0" smtClean="0"/>
              <a:t>normal working  hours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464A-5817-4328-B866-11EE820EF6FA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 smtClean="0">
                <a:solidFill>
                  <a:srgbClr val="FF0000"/>
                </a:solidFill>
                <a:latin typeface="Century Schoolbook" pitchFamily="18" charset="0"/>
              </a:rPr>
              <a:t>7-    </a:t>
            </a:r>
            <a:r>
              <a:rPr lang="en-GB" sz="2400" dirty="0" err="1" smtClean="0">
                <a:solidFill>
                  <a:srgbClr val="FF0000"/>
                </a:solidFill>
                <a:latin typeface="Century Schoolbook" pitchFamily="18" charset="0"/>
              </a:rPr>
              <a:t>Leukoedema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400" dirty="0" smtClean="0">
                <a:latin typeface="Calisto MT" pitchFamily="18" charset="0"/>
              </a:rPr>
              <a:t>Treatment: reassurance</a:t>
            </a:r>
            <a:r>
              <a:rPr lang="en-US" dirty="0" smtClean="0">
                <a:latin typeface="Calisto MT" pitchFamily="18" charset="0"/>
              </a:rPr>
              <a:t>.</a:t>
            </a:r>
            <a:endParaRPr lang="en-US" dirty="0"/>
          </a:p>
        </p:txBody>
      </p:sp>
      <p:pic>
        <p:nvPicPr>
          <p:cNvPr id="5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5050" y="1455781"/>
            <a:ext cx="5111750" cy="3487650"/>
          </a:xfr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EA525-2940-45C6-9CD6-090355EE75CD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239000" cy="11620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B-  Acute  ulcerative  lesions 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733800" cy="4691063"/>
          </a:xfrm>
        </p:spPr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1- Herpes Simplex infection     </a:t>
            </a:r>
          </a:p>
          <a:p>
            <a:endParaRPr lang="en-GB" sz="1100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67200" y="1571307"/>
            <a:ext cx="4419600" cy="3256598"/>
          </a:xfrm>
          <a:noFill/>
          <a:ln w="76200">
            <a:solidFill>
              <a:schemeClr val="tx1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41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72593-57D5-4BA4-839E-84CAA1653651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>
                <a:solidFill>
                  <a:srgbClr val="FF0000"/>
                </a:solidFill>
              </a:rPr>
              <a:t>Treatment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l"/>
            <a:r>
              <a:rPr lang="en-GB" sz="12800" dirty="0" smtClean="0"/>
              <a:t>1- Acyclovir</a:t>
            </a:r>
          </a:p>
          <a:p>
            <a:pPr algn="l">
              <a:buNone/>
            </a:pPr>
            <a:r>
              <a:rPr lang="en-GB" sz="9600" dirty="0" smtClean="0"/>
              <a:t>No effect on normal cells but inhibits DNA replication in HSV- infected cells .</a:t>
            </a:r>
          </a:p>
          <a:p>
            <a:pPr algn="l" rtl="0"/>
            <a:r>
              <a:rPr lang="en-GB" sz="9600" dirty="0" smtClean="0"/>
              <a:t>It is effective in first 72 hours</a:t>
            </a:r>
          </a:p>
          <a:p>
            <a:pPr algn="l" rtl="0"/>
            <a:r>
              <a:rPr lang="en-GB" sz="11200" dirty="0" smtClean="0"/>
              <a:t>New </a:t>
            </a:r>
            <a:r>
              <a:rPr lang="en-GB" sz="11200" dirty="0" err="1" smtClean="0"/>
              <a:t>antiherpes</a:t>
            </a:r>
            <a:r>
              <a:rPr lang="en-GB" sz="11200" dirty="0" smtClean="0"/>
              <a:t> drugs are now available :-</a:t>
            </a:r>
          </a:p>
          <a:p>
            <a:pPr algn="l" rtl="0"/>
            <a:r>
              <a:rPr lang="en-GB" sz="9600" dirty="0" err="1" smtClean="0"/>
              <a:t>Valacyclovir</a:t>
            </a:r>
            <a:r>
              <a:rPr lang="en-GB" sz="9600" dirty="0" smtClean="0"/>
              <a:t> &amp; </a:t>
            </a:r>
            <a:r>
              <a:rPr lang="en-GB" sz="9600" dirty="0" err="1" smtClean="0"/>
              <a:t>Famciclovir</a:t>
            </a:r>
            <a:r>
              <a:rPr lang="en-GB" sz="9600" dirty="0" smtClean="0"/>
              <a:t>   </a:t>
            </a:r>
            <a:r>
              <a:rPr lang="en-GB" sz="9600" dirty="0" smtClean="0">
                <a:latin typeface="Century Schoolbook"/>
              </a:rPr>
              <a:t>→</a:t>
            </a:r>
            <a:r>
              <a:rPr lang="en-GB" sz="9600" dirty="0" smtClean="0"/>
              <a:t> </a:t>
            </a:r>
            <a:r>
              <a:rPr lang="en-GB" sz="9600" dirty="0" smtClean="0">
                <a:latin typeface="Century Schoolbook"/>
              </a:rPr>
              <a:t>→</a:t>
            </a:r>
            <a:r>
              <a:rPr lang="en-GB" sz="9600" dirty="0" smtClean="0"/>
              <a:t> it increased bioavailability allowing  for effective treatment with fewer dose ..</a:t>
            </a:r>
          </a:p>
          <a:p>
            <a:pPr algn="l" rtl="0"/>
            <a:r>
              <a:rPr lang="en-GB" sz="9600" dirty="0" smtClean="0"/>
              <a:t> Analgesic &amp; Topical </a:t>
            </a:r>
            <a:r>
              <a:rPr lang="en-GB" sz="9600" dirty="0" err="1" smtClean="0"/>
              <a:t>anaseth</a:t>
            </a:r>
            <a:r>
              <a:rPr lang="en-GB" sz="9600" dirty="0" smtClean="0"/>
              <a:t>. ( mild case )</a:t>
            </a:r>
          </a:p>
          <a:p>
            <a:pPr algn="l"/>
            <a:r>
              <a:rPr lang="en-GB" sz="11200" dirty="0" smtClean="0"/>
              <a:t>2- Antibiotics </a:t>
            </a:r>
            <a:r>
              <a:rPr lang="en-GB" sz="9600" dirty="0" smtClean="0"/>
              <a:t>are of no help in treatment of primary </a:t>
            </a:r>
            <a:r>
              <a:rPr lang="en-GB" sz="9600" dirty="0" err="1" smtClean="0"/>
              <a:t>herps</a:t>
            </a:r>
            <a:r>
              <a:rPr lang="en-GB" sz="9600" dirty="0" smtClean="0"/>
              <a:t> infection.</a:t>
            </a:r>
          </a:p>
          <a:p>
            <a:pPr algn="l" rtl="0">
              <a:buNone/>
            </a:pPr>
            <a:r>
              <a:rPr lang="en-GB" sz="11200" dirty="0" smtClean="0"/>
              <a:t>3- Corticosteroid is contraindicated </a:t>
            </a:r>
          </a:p>
          <a:p>
            <a:pPr algn="l" rtl="0">
              <a:buNone/>
            </a:pPr>
            <a:r>
              <a:rPr lang="en-GB" sz="11200" dirty="0" smtClean="0"/>
              <a:t>4- Vaccine (  in future;  </a:t>
            </a:r>
            <a:r>
              <a:rPr lang="en-GB" sz="11200" dirty="0" err="1" smtClean="0"/>
              <a:t>geno</a:t>
            </a:r>
            <a:r>
              <a:rPr lang="en-GB" sz="11200" dirty="0" smtClean="0"/>
              <a:t>-therapy ).</a:t>
            </a:r>
          </a:p>
          <a:p>
            <a:pPr algn="l"/>
            <a:endParaRPr lang="en-GB" sz="9600" dirty="0" smtClean="0"/>
          </a:p>
          <a:p>
            <a:pPr algn="l"/>
            <a:endParaRPr lang="en-GB" sz="7600" dirty="0" smtClean="0"/>
          </a:p>
          <a:p>
            <a:pPr algn="l"/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r>
              <a:rPr lang="en-GB" sz="7600" dirty="0" smtClean="0"/>
              <a:t>            it increased</a:t>
            </a:r>
          </a:p>
          <a:p>
            <a:r>
              <a:rPr lang="en-GB" sz="7600" dirty="0" smtClean="0"/>
              <a:t>bioavailability with fewer dose .</a:t>
            </a:r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>
                <a:solidFill>
                  <a:srgbClr val="FF0000"/>
                </a:solidFill>
              </a:rPr>
              <a:pPr/>
              <a:t>42</a:t>
            </a:fld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4A88D-A67E-4A44-9F85-70A5D91C0DF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5052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2 -</a:t>
            </a:r>
            <a:r>
              <a:rPr lang="en-US" sz="2400" dirty="0" err="1" smtClean="0">
                <a:solidFill>
                  <a:srgbClr val="FF0000"/>
                </a:solidFill>
              </a:rPr>
              <a:t>Erythema</a:t>
            </a:r>
            <a:r>
              <a:rPr lang="en-US" sz="2400" dirty="0" smtClean="0">
                <a:solidFill>
                  <a:srgbClr val="FF0000"/>
                </a:solidFill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</a:rPr>
              <a:t>Multiforme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435100"/>
            <a:ext cx="3313113" cy="4691063"/>
          </a:xfrm>
        </p:spPr>
        <p:txBody>
          <a:bodyPr/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Treatment :- </a:t>
            </a:r>
          </a:p>
          <a:p>
            <a:r>
              <a:rPr lang="en-US" sz="2000" dirty="0" smtClean="0"/>
              <a:t>Self-limiting ; supportive&amp; directed toward elimination of ;</a:t>
            </a:r>
          </a:p>
          <a:p>
            <a:r>
              <a:rPr lang="en-US" sz="2000" dirty="0" smtClean="0"/>
              <a:t>A-Lesions : by topical steroid </a:t>
            </a:r>
          </a:p>
          <a:p>
            <a:r>
              <a:rPr lang="en-US" sz="2000" dirty="0" smtClean="0"/>
              <a:t>B-Pain  :-  by topical anesthesia </a:t>
            </a:r>
          </a:p>
          <a:p>
            <a:r>
              <a:rPr lang="en-US" sz="2000" dirty="0" smtClean="0"/>
              <a:t>C-Infection ; by tetracycline mouth rinse </a:t>
            </a:r>
          </a:p>
          <a:p>
            <a:endParaRPr lang="en-US" dirty="0"/>
          </a:p>
        </p:txBody>
      </p:sp>
      <p:pic>
        <p:nvPicPr>
          <p:cNvPr id="5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62400" y="381000"/>
            <a:ext cx="4401671" cy="300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86200" y="3657600"/>
            <a:ext cx="4038600" cy="275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3962400" y="3276600"/>
            <a:ext cx="403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Bloody crusted appearance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4953000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(The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pathognomonic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lesion ) or Iris lesion ;is a typical skin lesions contain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petechiae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in the center of the lesion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B0F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Central bulla or pale clearing area surrounded by edema &amp; bands of </a:t>
            </a:r>
            <a:r>
              <a:rPr lang="en-US" sz="1600" dirty="0" err="1" smtClean="0">
                <a:solidFill>
                  <a:srgbClr val="00B0F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erythema</a:t>
            </a:r>
            <a:r>
              <a:rPr lang="en-US" dirty="0" smtClean="0">
                <a:solidFill>
                  <a:srgbClr val="00B0F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en-US" sz="2800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43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F8742-8CCB-4065-BA07-1C80732F42F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  <a:cs typeface="Traditional Arabic" pitchFamily="18" charset="-78"/>
              </a:rPr>
              <a:t> 3-  hypersensitivity 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400" b="1" u="sng" dirty="0" smtClean="0">
                <a:ea typeface="Majalla UI"/>
                <a:cs typeface="Majalla UI"/>
              </a:rPr>
              <a:t>1- adrenaline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( anaphylactic shock , bronchial asthma  and </a:t>
            </a:r>
            <a:r>
              <a:rPr lang="en-US" sz="2400" dirty="0" err="1" smtClean="0">
                <a:ea typeface="Majalla UI"/>
                <a:cs typeface="Majalla UI"/>
              </a:rPr>
              <a:t>angioedema</a:t>
            </a:r>
            <a:r>
              <a:rPr lang="en-US" sz="2400" dirty="0" smtClean="0">
                <a:ea typeface="Majalla UI"/>
                <a:cs typeface="Majalla UI"/>
              </a:rPr>
              <a:t> )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A- bronchial relaxation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B- vasoconstriction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C- </a:t>
            </a:r>
            <a:r>
              <a:rPr lang="en-US" sz="2400" dirty="0" err="1" smtClean="0">
                <a:ea typeface="Majalla UI"/>
                <a:cs typeface="Majalla UI"/>
              </a:rPr>
              <a:t>decrase</a:t>
            </a:r>
            <a:r>
              <a:rPr lang="en-US" sz="2400" dirty="0" smtClean="0">
                <a:ea typeface="Majalla UI"/>
                <a:cs typeface="Majalla UI"/>
              </a:rPr>
              <a:t> capillary </a:t>
            </a:r>
            <a:r>
              <a:rPr lang="en-US" sz="2400" dirty="0" err="1" smtClean="0">
                <a:ea typeface="Majalla UI"/>
                <a:cs typeface="Majalla UI"/>
              </a:rPr>
              <a:t>permability</a:t>
            </a:r>
            <a:r>
              <a:rPr lang="en-US" sz="2400" dirty="0" smtClean="0">
                <a:ea typeface="Majalla UI"/>
                <a:cs typeface="Majalla UI"/>
              </a:rPr>
              <a:t> ( reduce edema )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Within few minutes leading to :-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 a- increase in blood pressure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B- stimulation of heart muscle .</a:t>
            </a:r>
          </a:p>
          <a:p>
            <a:r>
              <a:rPr lang="en-US" sz="2400" dirty="0" smtClean="0">
                <a:ea typeface="Majalla UI"/>
                <a:cs typeface="Majalla UI"/>
              </a:rPr>
              <a:t>Such action are life saving in particular with anaphylactic shock .</a:t>
            </a:r>
          </a:p>
          <a:p>
            <a:r>
              <a:rPr lang="en-US" sz="2400" b="1" dirty="0" smtClean="0">
                <a:ea typeface="Majalla UI"/>
                <a:cs typeface="Majalla UI"/>
              </a:rPr>
              <a:t>Dose :-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0.5 ml ( 1/1000 </a:t>
            </a:r>
            <a:r>
              <a:rPr lang="en-US" sz="2400" dirty="0" err="1" smtClean="0">
                <a:ea typeface="Majalla UI"/>
                <a:cs typeface="Majalla UI"/>
              </a:rPr>
              <a:t>conc</a:t>
            </a:r>
            <a:r>
              <a:rPr lang="en-US" sz="2400" dirty="0" smtClean="0">
                <a:ea typeface="Majalla UI"/>
                <a:cs typeface="Majalla UI"/>
              </a:rPr>
              <a:t> ) I.M. or   S.C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Re-administrated after 5 minutes , if there is no improvement with maximum dose  of  1.5 ml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Never to be given I.V to avoid </a:t>
            </a:r>
            <a:r>
              <a:rPr lang="en-US" sz="2400" b="1" dirty="0" smtClean="0">
                <a:ea typeface="Majalla UI"/>
                <a:cs typeface="Majalla UI"/>
              </a:rPr>
              <a:t>ventricular fibrillation </a:t>
            </a:r>
            <a:r>
              <a:rPr lang="en-US" sz="2400" dirty="0" smtClean="0">
                <a:ea typeface="Majalla UI"/>
                <a:cs typeface="Majalla UI"/>
              </a:rPr>
              <a:t>.</a:t>
            </a:r>
          </a:p>
          <a:p>
            <a:r>
              <a:rPr lang="en-US" sz="2400" b="1" u="sng" dirty="0" smtClean="0">
                <a:ea typeface="Majalla UI"/>
                <a:cs typeface="Majalla UI"/>
              </a:rPr>
              <a:t>2- Corticosteroids </a:t>
            </a:r>
          </a:p>
          <a:p>
            <a:r>
              <a:rPr lang="en-US" sz="2400" dirty="0" smtClean="0">
                <a:ea typeface="Majalla UI"/>
                <a:cs typeface="Majalla UI"/>
              </a:rPr>
              <a:t>Anti-inflammatory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EF73D-E7EC-40CE-B0B4-4DD7FB3CB34C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4000" b="1" dirty="0" smtClean="0"/>
              <a:t>2- Corticosteroids </a:t>
            </a:r>
          </a:p>
          <a:p>
            <a:pPr>
              <a:defRPr/>
            </a:pPr>
            <a:r>
              <a:rPr lang="en-US" sz="2800" dirty="0" smtClean="0"/>
              <a:t> Anti-inflammatory </a:t>
            </a:r>
            <a:endParaRPr lang="en-US" sz="1800" dirty="0" smtClean="0"/>
          </a:p>
          <a:p>
            <a:pPr>
              <a:defRPr/>
            </a:pPr>
            <a:r>
              <a:rPr lang="en-US" sz="3600" b="1" dirty="0" smtClean="0"/>
              <a:t>3-  </a:t>
            </a:r>
            <a:r>
              <a:rPr lang="en-US" sz="3600" b="1" dirty="0" err="1" smtClean="0"/>
              <a:t>Antihistaminics</a:t>
            </a:r>
            <a:r>
              <a:rPr lang="en-US" sz="3600" b="1" dirty="0" smtClean="0"/>
              <a:t> </a:t>
            </a:r>
          </a:p>
          <a:p>
            <a:pPr>
              <a:defRPr/>
            </a:pPr>
            <a:r>
              <a:rPr lang="en-US" dirty="0" err="1" smtClean="0"/>
              <a:t>Antihistaminics</a:t>
            </a:r>
            <a:r>
              <a:rPr lang="en-US" dirty="0" smtClean="0"/>
              <a:t> are of no value in emergency treatment since </a:t>
            </a:r>
          </a:p>
          <a:p>
            <a:pPr>
              <a:defRPr/>
            </a:pPr>
            <a:r>
              <a:rPr lang="en-US" dirty="0" smtClean="0"/>
              <a:t>A- they are slowly acting drugs </a:t>
            </a:r>
          </a:p>
          <a:p>
            <a:pPr>
              <a:defRPr/>
            </a:pPr>
            <a:r>
              <a:rPr lang="en-US" dirty="0" smtClean="0"/>
              <a:t>B- they antagonize one mediator only ( histamine ) </a:t>
            </a:r>
          </a:p>
          <a:p>
            <a:pPr>
              <a:defRPr/>
            </a:pPr>
            <a:r>
              <a:rPr lang="en-US" dirty="0" smtClean="0"/>
              <a:t>C- they restore  the vasomotor tone without producing potential vasoconstriction  </a:t>
            </a:r>
          </a:p>
          <a:p>
            <a:pPr>
              <a:defRPr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3566C-0782-4B3D-AF8D-1BDB4E591F8A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 Allergic </a:t>
            </a:r>
            <a:r>
              <a:rPr lang="en-US" dirty="0" err="1" smtClean="0">
                <a:solidFill>
                  <a:srgbClr val="FF0000"/>
                </a:solidFill>
                <a:cs typeface="Times New Roman" pitchFamily="18" charset="0"/>
              </a:rPr>
              <a:t>stomatitis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 caused by acrylic resin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2" descr="E:\atlas\098 acrylic resin bur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3886200"/>
            <a:ext cx="3624349" cy="2119587"/>
          </a:xfr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4192" r="4192"/>
          <a:stretch>
            <a:fillRect/>
          </a:stretch>
        </p:blipFill>
        <p:spPr>
          <a:xfrm>
            <a:off x="5105400" y="1524001"/>
            <a:ext cx="3581400" cy="2209800"/>
          </a:xfrm>
          <a:noFill/>
        </p:spPr>
      </p:pic>
      <p:pic>
        <p:nvPicPr>
          <p:cNvPr id="7" name="Picture 3" descr="E:\atlas\083 denture stomatit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2138" y="3962400"/>
            <a:ext cx="3770312" cy="23241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3505200"/>
            <a:ext cx="45990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err="1" smtClean="0"/>
              <a:t>Dentuer</a:t>
            </a:r>
            <a:r>
              <a:rPr lang="en-US" dirty="0" smtClean="0"/>
              <a:t> </a:t>
            </a:r>
            <a:r>
              <a:rPr lang="en-US" dirty="0" err="1" smtClean="0"/>
              <a:t>stomatits</a:t>
            </a:r>
            <a:endParaRPr lang="ar-S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46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E83D-50CC-4D28-BF67-80B79F0227F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</a:rPr>
              <a:t>4- </a:t>
            </a:r>
            <a:r>
              <a:rPr lang="en-US" sz="3200" dirty="0" err="1" smtClean="0">
                <a:solidFill>
                  <a:srgbClr val="FF0000"/>
                </a:solidFill>
              </a:rPr>
              <a:t>Aphthous</a:t>
            </a:r>
            <a:r>
              <a:rPr lang="en-US" sz="3200" dirty="0" smtClean="0">
                <a:solidFill>
                  <a:srgbClr val="FF0000"/>
                </a:solidFill>
              </a:rPr>
              <a:t>  ulcers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Tetracycline Mouth Bath </a:t>
            </a:r>
            <a:endParaRPr lang="en-US" b="1" u="sng" dirty="0" smtClean="0"/>
          </a:p>
          <a:p>
            <a:pPr algn="l" rtl="0"/>
            <a:r>
              <a:rPr lang="en-US" dirty="0" smtClean="0"/>
              <a:t> * </a:t>
            </a:r>
            <a:r>
              <a:rPr lang="en-US" dirty="0" err="1" smtClean="0"/>
              <a:t>Mysteclin</a:t>
            </a:r>
            <a:r>
              <a:rPr lang="en-US" dirty="0" smtClean="0"/>
              <a:t> Capsule </a:t>
            </a:r>
          </a:p>
          <a:p>
            <a:pPr algn="l" rtl="0"/>
            <a:r>
              <a:rPr lang="en-US" dirty="0" smtClean="0"/>
              <a:t>Tetracycline + </a:t>
            </a:r>
            <a:r>
              <a:rPr lang="en-US" dirty="0" err="1" smtClean="0"/>
              <a:t>nystatine</a:t>
            </a:r>
            <a:r>
              <a:rPr lang="en-US" dirty="0" smtClean="0"/>
              <a:t> </a:t>
            </a:r>
            <a:r>
              <a:rPr lang="en-US" dirty="0" err="1" smtClean="0"/>
              <a:t>dissolv</a:t>
            </a:r>
            <a:r>
              <a:rPr lang="en-US" dirty="0" smtClean="0"/>
              <a:t>. in 5ml water</a:t>
            </a:r>
          </a:p>
          <a:p>
            <a:pPr algn="l" rtl="0"/>
            <a:r>
              <a:rPr lang="en-US" dirty="0" smtClean="0"/>
              <a:t>*</a:t>
            </a:r>
            <a:r>
              <a:rPr lang="en-US" dirty="0" err="1" smtClean="0"/>
              <a:t>Mysteclin</a:t>
            </a:r>
            <a:r>
              <a:rPr lang="en-US" dirty="0" smtClean="0"/>
              <a:t> syrup </a:t>
            </a:r>
          </a:p>
          <a:p>
            <a:pPr algn="l" rtl="0"/>
            <a:r>
              <a:rPr lang="en-US" dirty="0" smtClean="0"/>
              <a:t>Tetracycline + </a:t>
            </a:r>
            <a:r>
              <a:rPr lang="en-US" dirty="0" err="1" smtClean="0"/>
              <a:t>amphotericin</a:t>
            </a:r>
            <a:endParaRPr lang="en-US" dirty="0" smtClean="0"/>
          </a:p>
          <a:p>
            <a:pPr algn="l" rtl="0"/>
            <a:r>
              <a:rPr lang="en-US" dirty="0" smtClean="0"/>
              <a:t>It is used as mouth bath followed by topical application of steroid .</a:t>
            </a:r>
          </a:p>
          <a:p>
            <a:pPr algn="l" rtl="0"/>
            <a:r>
              <a:rPr lang="en-US" dirty="0" smtClean="0"/>
              <a:t>* Phenol &amp; sliver nitrate should be avoid.</a:t>
            </a:r>
          </a:p>
          <a:p>
            <a:pPr algn="l" rtl="0"/>
            <a:r>
              <a:rPr lang="en-US" dirty="0" smtClean="0"/>
              <a:t>*Citrus fruits &amp; highly spiced ,,,,,,,,,,,,,,,,,,</a:t>
            </a:r>
          </a:p>
          <a:p>
            <a:pPr algn="l" rtl="0"/>
            <a:r>
              <a:rPr lang="en-US" dirty="0" smtClean="0"/>
              <a:t>* Soft laser </a:t>
            </a:r>
          </a:p>
          <a:p>
            <a:pPr algn="l" rtl="0"/>
            <a:r>
              <a:rPr lang="en-US" dirty="0" smtClean="0"/>
              <a:t>Anti- TNF ( </a:t>
            </a:r>
            <a:r>
              <a:rPr lang="en-US" dirty="0" err="1" smtClean="0"/>
              <a:t>Trental</a:t>
            </a:r>
            <a:r>
              <a:rPr lang="en-US" dirty="0" smtClean="0"/>
              <a:t> )</a:t>
            </a:r>
          </a:p>
          <a:p>
            <a:pPr algn="l" rtl="0"/>
            <a:r>
              <a:rPr lang="en-US" dirty="0" err="1" smtClean="0"/>
              <a:t>Tetracy</a:t>
            </a:r>
            <a:r>
              <a:rPr lang="en-US" dirty="0" smtClean="0"/>
              <a:t>. mouth  bath is benefit  for (Herpatiform)   </a:t>
            </a:r>
          </a:p>
          <a:p>
            <a:pPr algn="l" rtl="0"/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C0D7A-8FBA-4603-A5F2-6E23BABA6879}" type="slidenum">
              <a:rPr lang="ar-SA" smtClean="0">
                <a:solidFill>
                  <a:srgbClr val="FF0000"/>
                </a:solidFill>
              </a:rPr>
              <a:pPr/>
              <a:t>47</a:t>
            </a:fld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E06EC-4042-4093-93FF-972353FFFC07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 Chronic ulcerative lesions </a:t>
            </a:r>
            <a:endParaRPr lang="ar-SA" dirty="0"/>
          </a:p>
        </p:txBody>
      </p:sp>
      <p:pic>
        <p:nvPicPr>
          <p:cNvPr id="6" name="Content Placeholder 5" descr="326 pemphigus vulgari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4267200"/>
            <a:ext cx="3738051" cy="1461768"/>
          </a:xfr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2971799"/>
            <a:ext cx="4038600" cy="17526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Pemphigus </a:t>
            </a:r>
            <a:r>
              <a:rPr lang="en-US" dirty="0" err="1" smtClean="0"/>
              <a:t>vulgaris</a:t>
            </a:r>
            <a:r>
              <a:rPr lang="en-US" dirty="0" smtClean="0"/>
              <a:t>: severe lesions of the skin of the face. Pemphigus </a:t>
            </a:r>
            <a:r>
              <a:rPr lang="en-US" dirty="0" err="1" smtClean="0"/>
              <a:t>vulgaris</a:t>
            </a:r>
            <a:r>
              <a:rPr lang="en-US" dirty="0" smtClean="0"/>
              <a:t>: severe lesions of the skin of the face.</a:t>
            </a:r>
            <a:endParaRPr lang="ar-S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>
                <a:solidFill>
                  <a:srgbClr val="FF0000"/>
                </a:solidFill>
              </a:rPr>
              <a:pPr/>
              <a:t>48</a:t>
            </a:fld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Dr. Magdy\Desktop\327 pemphigus vulgar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05000"/>
            <a:ext cx="3929090" cy="16002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228600" y="3465730"/>
            <a:ext cx="419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Pemphigus </a:t>
            </a:r>
            <a:r>
              <a:rPr lang="en-US" dirty="0" err="1" smtClean="0"/>
              <a:t>vulgaris</a:t>
            </a:r>
            <a:r>
              <a:rPr lang="en-US" dirty="0" smtClean="0"/>
              <a:t>: severe lesions of the skin of the face.</a:t>
            </a:r>
            <a:endParaRPr lang="ar-SA" dirty="0"/>
          </a:p>
        </p:txBody>
      </p:sp>
      <p:sp>
        <p:nvSpPr>
          <p:cNvPr id="14" name="Rectangle 13"/>
          <p:cNvSpPr/>
          <p:nvPr/>
        </p:nvSpPr>
        <p:spPr>
          <a:xfrm>
            <a:off x="539552" y="5829656"/>
            <a:ext cx="30243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GB" dirty="0" err="1" smtClean="0"/>
              <a:t>Pemphigus</a:t>
            </a:r>
            <a:r>
              <a:rPr lang="en-GB" dirty="0" smtClean="0"/>
              <a:t> </a:t>
            </a:r>
            <a:r>
              <a:rPr lang="en-GB" dirty="0" err="1" smtClean="0"/>
              <a:t>vulgaris</a:t>
            </a:r>
            <a:r>
              <a:rPr lang="en-GB" dirty="0" smtClean="0"/>
              <a:t>: ocular lesions.</a:t>
            </a:r>
            <a:endParaRPr lang="ar-SA" dirty="0"/>
          </a:p>
        </p:txBody>
      </p:sp>
      <p:sp>
        <p:nvSpPr>
          <p:cNvPr id="12" name="Rectangle 11"/>
          <p:cNvSpPr/>
          <p:nvPr/>
        </p:nvSpPr>
        <p:spPr>
          <a:xfrm>
            <a:off x="381000" y="1143000"/>
            <a:ext cx="6477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</a:rPr>
              <a:t>1- 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Pemphigus</a:t>
            </a:r>
            <a:r>
              <a:rPr lang="en-US" sz="2800" b="1" u="sng" dirty="0" smtClean="0">
                <a:solidFill>
                  <a:srgbClr val="FF0000"/>
                </a:solidFill>
              </a:rPr>
              <a:t> 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Vulgaris</a:t>
            </a:r>
            <a:r>
              <a:rPr lang="en-US" sz="2800" b="1" u="sng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GB" dirty="0" smtClean="0"/>
              <a:t>It cause blister &amp; erosion of the skin &amp; mucus membranes       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69F46-7521-4773-B763-BA3E9067AD1D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D1E0-D349-44EE-8F05-98349D1A5D69}" type="slidenum">
              <a:rPr lang="ar-SA" smtClean="0">
                <a:solidFill>
                  <a:srgbClr val="FF0000"/>
                </a:solidFill>
              </a:rPr>
              <a:pPr/>
              <a:t>49</a:t>
            </a:fld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873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84147"/>
            <a:ext cx="4038600" cy="2758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716016" y="5691157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/>
              <a:t>Pemphigus vulgar is: hemorrhagic cluster of bullae on the buccal mucosa</a:t>
            </a:r>
            <a:endParaRPr lang="ar-SA" dirty="0"/>
          </a:p>
        </p:txBody>
      </p:sp>
      <p:pic>
        <p:nvPicPr>
          <p:cNvPr id="10" name="Picture 2" descr="C:\Users\Dr. Magdy\Desktop\325 pemphigus vulgari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708920"/>
            <a:ext cx="3744884" cy="2144684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39552" y="5691157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>
                <a:solidFill>
                  <a:srgbClr val="FFFF00"/>
                </a:solidFill>
              </a:rPr>
              <a:t>Pemphigus </a:t>
            </a:r>
            <a:r>
              <a:rPr lang="en-US" dirty="0" err="1" smtClean="0">
                <a:solidFill>
                  <a:srgbClr val="FFFF00"/>
                </a:solidFill>
              </a:rPr>
              <a:t>vulgaris</a:t>
            </a:r>
            <a:r>
              <a:rPr lang="en-US" dirty="0" smtClean="0">
                <a:solidFill>
                  <a:srgbClr val="FFFF00"/>
                </a:solidFill>
              </a:rPr>
              <a:t>: erosions on the dorsum of the tongue.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A5E27-B372-4155-BFFE-BA54C3C3960D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 u="sng" dirty="0" smtClean="0"/>
              <a:t>Should  referral  be required , it should always  be in writing , giving a concise  background  to the  referral , include : -</a:t>
            </a:r>
          </a:p>
          <a:p>
            <a:r>
              <a:rPr lang="en-US" dirty="0" smtClean="0"/>
              <a:t>Referring  clinician’s name , address, telephone  , facsimile &amp; e-mail. </a:t>
            </a:r>
          </a:p>
          <a:p>
            <a:r>
              <a:rPr lang="en-US" dirty="0" smtClean="0"/>
              <a:t>Patient ‘s surname </a:t>
            </a:r>
          </a:p>
          <a:p>
            <a:r>
              <a:rPr lang="en-US" dirty="0" smtClean="0"/>
              <a:t>Patient’ first  name (s) </a:t>
            </a:r>
          </a:p>
          <a:p>
            <a:r>
              <a:rPr lang="en-US" dirty="0" smtClean="0"/>
              <a:t>Patient’s date of birth  </a:t>
            </a:r>
          </a:p>
          <a:p>
            <a:r>
              <a:rPr lang="en-US" dirty="0" smtClean="0"/>
              <a:t>Patient’s full address and telephone , mobile phone . Facsimile &amp; e-mail</a:t>
            </a:r>
          </a:p>
          <a:p>
            <a:r>
              <a:rPr lang="en-US" dirty="0" smtClean="0"/>
              <a:t>Patient ‘s  medical practitioner’s name , address  and telephone , facsimile &amp; e-mail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8D3A-9374-438C-BF25-93DCA261DC35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Systemic corticosteroid (1-2mg/kg/d )</a:t>
            </a:r>
          </a:p>
          <a:p>
            <a:r>
              <a:rPr lang="en-US" dirty="0" smtClean="0"/>
              <a:t>combination topical + systemic steroid therapy</a:t>
            </a:r>
          </a:p>
          <a:p>
            <a:r>
              <a:rPr lang="en-US" dirty="0" err="1" smtClean="0"/>
              <a:t>Plasmapheresis</a:t>
            </a:r>
            <a:r>
              <a:rPr lang="en-US" dirty="0" smtClean="0"/>
              <a:t> is useful in refractory patient</a:t>
            </a:r>
          </a:p>
          <a:p>
            <a:pPr>
              <a:buNone/>
            </a:pPr>
            <a:r>
              <a:rPr lang="en-US" dirty="0" smtClean="0"/>
              <a:t>to corticosteroid (it can reduce autoantibody level by 80% within 3- weeks 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CA2A-F327-4910-91E1-3B816F0AE2C0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066800"/>
            <a:ext cx="3786182" cy="5434034"/>
          </a:xfrm>
        </p:spPr>
        <p:txBody>
          <a:bodyPr>
            <a:noAutofit/>
          </a:bodyPr>
          <a:lstStyle/>
          <a:p>
            <a:pPr algn="l" rtl="0"/>
            <a:endParaRPr lang="en-US" sz="1800" b="1" dirty="0" smtClean="0">
              <a:solidFill>
                <a:srgbClr val="FF0000"/>
              </a:solidFill>
            </a:endParaRPr>
          </a:p>
          <a:p>
            <a:r>
              <a:rPr lang="en-US" sz="1800" b="1" u="sng" dirty="0" smtClean="0"/>
              <a:t>Clinical features</a:t>
            </a:r>
            <a:endParaRPr lang="en-US" sz="1800" b="1" dirty="0" smtClean="0">
              <a:solidFill>
                <a:srgbClr val="FF0000"/>
              </a:solidFill>
            </a:endParaRPr>
          </a:p>
          <a:p>
            <a:pPr algn="l" rtl="0"/>
            <a:r>
              <a:rPr lang="en-US" sz="1800" b="1" dirty="0" smtClean="0">
                <a:solidFill>
                  <a:srgbClr val="FF0000"/>
                </a:solidFill>
              </a:rPr>
              <a:t>Age</a:t>
            </a:r>
            <a:r>
              <a:rPr lang="en-US" sz="1800" b="1" dirty="0" smtClean="0"/>
              <a:t>:- 50-60</a:t>
            </a:r>
          </a:p>
          <a:p>
            <a:pPr algn="l" rtl="0"/>
            <a:r>
              <a:rPr lang="en-US" sz="1800" b="1" dirty="0" smtClean="0">
                <a:solidFill>
                  <a:srgbClr val="FF0000"/>
                </a:solidFill>
              </a:rPr>
              <a:t>Sex</a:t>
            </a:r>
            <a:r>
              <a:rPr lang="en-US" sz="1800" b="1" dirty="0" smtClean="0"/>
              <a:t>:- Female </a:t>
            </a:r>
          </a:p>
          <a:p>
            <a:pPr algn="l" rtl="0"/>
            <a:r>
              <a:rPr lang="en-US" sz="1800" b="1" dirty="0" smtClean="0">
                <a:solidFill>
                  <a:srgbClr val="FF0000"/>
                </a:solidFill>
              </a:rPr>
              <a:t>Site</a:t>
            </a:r>
            <a:r>
              <a:rPr lang="en-US" sz="1800" b="1" dirty="0" smtClean="0"/>
              <a:t> :- trachea , larynx , esophagus -</a:t>
            </a:r>
            <a:r>
              <a:rPr lang="en-US" sz="1800" b="1" dirty="0" smtClean="0">
                <a:latin typeface="Calibri"/>
              </a:rPr>
              <a:t>→→</a:t>
            </a:r>
            <a:endParaRPr lang="en-US" sz="1800" b="1" dirty="0" smtClean="0"/>
          </a:p>
          <a:p>
            <a:pPr algn="l" rtl="0"/>
            <a:r>
              <a:rPr lang="en-US" sz="1800" b="1" dirty="0" smtClean="0">
                <a:latin typeface="Calibri"/>
              </a:rPr>
              <a:t>→</a:t>
            </a:r>
            <a:r>
              <a:rPr lang="en-US" sz="1800" b="1" dirty="0" smtClean="0"/>
              <a:t>stenosis </a:t>
            </a:r>
            <a:r>
              <a:rPr lang="en-US" sz="1800" b="1" dirty="0" smtClean="0">
                <a:latin typeface="Calibri"/>
              </a:rPr>
              <a:t>→</a:t>
            </a:r>
            <a:r>
              <a:rPr lang="en-US" sz="1800" b="1" dirty="0" smtClean="0"/>
              <a:t>scaring </a:t>
            </a:r>
            <a:r>
              <a:rPr lang="en-US" sz="1800" b="1" dirty="0" smtClean="0">
                <a:latin typeface="Calibri"/>
              </a:rPr>
              <a:t>→</a:t>
            </a:r>
            <a:r>
              <a:rPr lang="en-US" sz="1800" b="1" dirty="0" smtClean="0"/>
              <a:t>difficulty in breathing &amp; swallowing </a:t>
            </a:r>
          </a:p>
          <a:p>
            <a:pPr algn="l" rtl="0"/>
            <a:r>
              <a:rPr lang="en-US" sz="1800" b="1" dirty="0" smtClean="0">
                <a:solidFill>
                  <a:srgbClr val="FFFF00"/>
                </a:solidFill>
              </a:rPr>
              <a:t>Eyes :- </a:t>
            </a:r>
            <a:r>
              <a:rPr lang="en-US" sz="1800" b="1" dirty="0" smtClean="0"/>
              <a:t>shallow conjunctiva erosion  </a:t>
            </a:r>
            <a:r>
              <a:rPr lang="en-US" sz="1800" b="1" dirty="0" smtClean="0">
                <a:latin typeface="Calibri"/>
              </a:rPr>
              <a:t>→</a:t>
            </a:r>
            <a:r>
              <a:rPr lang="en-US" sz="1800" b="1" dirty="0" smtClean="0"/>
              <a:t>scar , corneal damage </a:t>
            </a:r>
            <a:r>
              <a:rPr lang="en-US" sz="1800" b="1" dirty="0" smtClean="0">
                <a:latin typeface="Calibri"/>
              </a:rPr>
              <a:t>→</a:t>
            </a:r>
            <a:r>
              <a:rPr lang="en-US" sz="1800" b="1" dirty="0" smtClean="0"/>
              <a:t> eye blindness</a:t>
            </a:r>
          </a:p>
          <a:p>
            <a:pPr algn="l" rtl="0"/>
            <a:r>
              <a:rPr lang="en-US" sz="1800" b="1" dirty="0" smtClean="0">
                <a:solidFill>
                  <a:srgbClr val="FFFF00"/>
                </a:solidFill>
              </a:rPr>
              <a:t>Skin :- </a:t>
            </a:r>
            <a:r>
              <a:rPr lang="en-US" sz="1800" b="1" dirty="0" smtClean="0"/>
              <a:t>skin lesions following the appearance of mucosal lesions .around </a:t>
            </a:r>
          </a:p>
          <a:p>
            <a:pPr algn="l" rtl="0"/>
            <a:r>
              <a:rPr lang="en-US" sz="1800" b="1" dirty="0" smtClean="0"/>
              <a:t>, scalp (bullae &amp; ulcerated crusted lesions .</a:t>
            </a:r>
            <a:endParaRPr lang="ar-SA" sz="1800" b="1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D1E0-D349-44EE-8F05-98349D1A5D69}" type="slidenum">
              <a:rPr lang="ar-SA" smtClean="0"/>
              <a:pPr/>
              <a:t>51</a:t>
            </a:fld>
            <a:endParaRPr lang="ar-SA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5729"/>
            <a:ext cx="4786345" cy="242889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11" descr="Cicatricial pemphigoid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857496"/>
            <a:ext cx="5000660" cy="2714644"/>
          </a:xfrm>
          <a:prstGeom prst="rect">
            <a:avLst/>
          </a:prstGeom>
          <a:noFill/>
        </p:spPr>
      </p:pic>
      <p:pic>
        <p:nvPicPr>
          <p:cNvPr id="9" name="Picture 9" descr="Cicatricial pemphigoid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5429264"/>
            <a:ext cx="5000660" cy="1285884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228600" y="228600"/>
            <a:ext cx="403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2-Benign Mucous Membrane Pemphigoid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ocular- </a:t>
            </a:r>
            <a:r>
              <a:rPr lang="en-US" sz="2000" b="1" dirty="0" err="1" smtClean="0"/>
              <a:t>cicatricial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pemphigoid</a:t>
            </a:r>
            <a:endParaRPr lang="en-US" sz="2000" b="1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1A2D0-2129-479C-BF79-4A069E7B752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27058"/>
          </a:xfrm>
        </p:spPr>
        <p:txBody>
          <a:bodyPr>
            <a:noAutofit/>
          </a:bodyPr>
          <a:lstStyle/>
          <a:p>
            <a:pPr algn="l" rtl="0"/>
            <a:r>
              <a:rPr lang="en-US" sz="2400" u="sng" dirty="0" smtClean="0">
                <a:solidFill>
                  <a:srgbClr val="FF0000"/>
                </a:solidFill>
              </a:rPr>
              <a:t>Oral manifestations </a:t>
            </a:r>
            <a:endParaRPr lang="ar-SA" sz="2400" u="sng" dirty="0">
              <a:solidFill>
                <a:srgbClr val="FF0000"/>
              </a:solidFill>
            </a:endParaRPr>
          </a:p>
        </p:txBody>
      </p:sp>
      <p:pic>
        <p:nvPicPr>
          <p:cNvPr id="5" name="Content Placeholder 4" descr="336 cicatricial pemphigoid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857233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44" y="1000108"/>
            <a:ext cx="4500594" cy="5643602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 smtClean="0"/>
              <a:t>Desqumative gingivitis ; </a:t>
            </a:r>
          </a:p>
          <a:p>
            <a:pPr algn="l" rtl="0"/>
            <a:r>
              <a:rPr lang="en-US" sz="2800" dirty="0" smtClean="0"/>
              <a:t>The epithelium can often be stripped  away with ease ,leaving raw bleeding denuded surface ,</a:t>
            </a:r>
          </a:p>
          <a:p>
            <a:pPr algn="l" rtl="0"/>
            <a:r>
              <a:rPr lang="en-US" sz="2800" u="sng" dirty="0" err="1" smtClean="0"/>
              <a:t>Nikolsky’s</a:t>
            </a:r>
            <a:r>
              <a:rPr lang="en-US" sz="2800" u="sng" dirty="0" smtClean="0"/>
              <a:t> sign </a:t>
            </a:r>
            <a:r>
              <a:rPr lang="en-US" sz="2800" dirty="0" smtClean="0"/>
              <a:t>is </a:t>
            </a:r>
            <a:r>
              <a:rPr lang="en-US" sz="2800" dirty="0" smtClean="0">
                <a:solidFill>
                  <a:srgbClr val="FFFF00"/>
                </a:solidFill>
              </a:rPr>
              <a:t>positive</a:t>
            </a:r>
          </a:p>
          <a:p>
            <a:pPr algn="l" rtl="0"/>
            <a:r>
              <a:rPr lang="en-US" sz="2800" dirty="0" smtClean="0"/>
              <a:t>Healing with </a:t>
            </a:r>
            <a:r>
              <a:rPr lang="en-US" sz="2800" dirty="0" smtClean="0">
                <a:solidFill>
                  <a:srgbClr val="FFFF00"/>
                </a:solidFill>
              </a:rPr>
              <a:t>scar </a:t>
            </a:r>
            <a:r>
              <a:rPr lang="en-US" sz="2800" dirty="0" smtClean="0"/>
              <a:t>formation</a:t>
            </a:r>
          </a:p>
          <a:p>
            <a:pPr algn="l" rtl="0"/>
            <a:r>
              <a:rPr lang="en-US" sz="2800" dirty="0" smtClean="0"/>
              <a:t>Course , restricted to </a:t>
            </a:r>
            <a:r>
              <a:rPr lang="en-US" sz="2800" dirty="0" smtClean="0">
                <a:solidFill>
                  <a:srgbClr val="FFFF00"/>
                </a:solidFill>
              </a:rPr>
              <a:t>one</a:t>
            </a:r>
            <a:r>
              <a:rPr lang="en-US" sz="2800" dirty="0" smtClean="0"/>
              <a:t> site ( mouth)</a:t>
            </a:r>
          </a:p>
          <a:p>
            <a:pPr algn="l" rtl="0"/>
            <a:r>
              <a:rPr lang="en-US" sz="2800" dirty="0" smtClean="0"/>
              <a:t>For several years . It is characterized by </a:t>
            </a:r>
            <a:r>
              <a:rPr lang="en-US" sz="2800" dirty="0" smtClean="0">
                <a:solidFill>
                  <a:srgbClr val="FFFF00"/>
                </a:solidFill>
              </a:rPr>
              <a:t>remission</a:t>
            </a:r>
            <a:r>
              <a:rPr lang="en-US" sz="2800" dirty="0" smtClean="0"/>
              <a:t> &amp; </a:t>
            </a:r>
            <a:r>
              <a:rPr lang="en-US" sz="2800" dirty="0" smtClean="0">
                <a:solidFill>
                  <a:srgbClr val="FFFF00"/>
                </a:solidFill>
              </a:rPr>
              <a:t>exacerbation </a:t>
            </a:r>
          </a:p>
          <a:p>
            <a:pPr algn="l" rtl="0"/>
            <a:endParaRPr lang="ar-SA" sz="2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D1E0-D349-44EE-8F05-98349D1A5D69}" type="slidenum">
              <a:rPr lang="ar-SA" smtClean="0"/>
              <a:pPr/>
              <a:t>52</a:t>
            </a:fld>
            <a:endParaRPr lang="ar-SA"/>
          </a:p>
        </p:txBody>
      </p:sp>
      <p:pic>
        <p:nvPicPr>
          <p:cNvPr id="6" name="Picture 5" descr="335 cicatricial pemphigoi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643314"/>
            <a:ext cx="378621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CB6F-3894-4F22-BDDA-6C89C24CE16B}" type="datetime1">
              <a:rPr lang="en-GB" smtClean="0"/>
              <a:pPr/>
              <a:t>21/12/2014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Prof.  Hamam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</a:rPr>
              <a:t>Treatment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1- Gingival involvement </a:t>
            </a:r>
          </a:p>
          <a:p>
            <a:pPr algn="l" rtl="0"/>
            <a:r>
              <a:rPr lang="en-US" sz="2800" dirty="0" smtClean="0"/>
              <a:t>Oral hygiene reinforcement; scaling &amp;root planning </a:t>
            </a:r>
          </a:p>
          <a:p>
            <a:pPr algn="l" rtl="0"/>
            <a:r>
              <a:rPr lang="en-US" dirty="0" smtClean="0"/>
              <a:t>2- symptomatic disease </a:t>
            </a:r>
          </a:p>
          <a:p>
            <a:pPr algn="l" rtl="0"/>
            <a:r>
              <a:rPr lang="en-US" dirty="0" smtClean="0"/>
              <a:t>Topical application of potent steroid 2-3 </a:t>
            </a:r>
            <a:r>
              <a:rPr lang="en-US" dirty="0" err="1" smtClean="0"/>
              <a:t>t.d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/>
              <a:t>Intraregional steroid injection may be carried out at few weeks interval .</a:t>
            </a:r>
          </a:p>
          <a:p>
            <a:pPr algn="l" rtl="0"/>
            <a:r>
              <a:rPr lang="en-US" dirty="0" smtClean="0"/>
              <a:t>3- </a:t>
            </a:r>
            <a:r>
              <a:rPr lang="en-US" dirty="0" err="1" smtClean="0"/>
              <a:t>Dapsone</a:t>
            </a:r>
            <a:r>
              <a:rPr lang="en-US" dirty="0" smtClean="0"/>
              <a:t> ( anti-</a:t>
            </a:r>
            <a:r>
              <a:rPr lang="en-US" dirty="0" err="1" smtClean="0"/>
              <a:t>inflamatory</a:t>
            </a:r>
            <a:r>
              <a:rPr lang="en-US" dirty="0" smtClean="0"/>
              <a:t> effect)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BD1E0-D349-44EE-8F05-98349D1A5D69}" type="slidenum">
              <a:rPr lang="ar-SA" smtClean="0">
                <a:solidFill>
                  <a:srgbClr val="FF0000"/>
                </a:solidFill>
              </a:rPr>
              <a:pPr/>
              <a:t>53</a:t>
            </a:fld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EDC76-0C82-457F-B302-0D4AC115146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D-Pigmented lesions </a:t>
            </a:r>
            <a:endParaRPr lang="en-US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62400" y="1905000"/>
            <a:ext cx="49625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533400" y="1295400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1-Oral focal </a:t>
            </a:r>
            <a:r>
              <a:rPr lang="en-US" b="1" dirty="0" err="1" smtClean="0">
                <a:solidFill>
                  <a:srgbClr val="FF0000"/>
                </a:solidFill>
              </a:rPr>
              <a:t>melanotic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macule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of the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gingiva</a:t>
            </a:r>
            <a:r>
              <a:rPr lang="en-US" dirty="0" smtClean="0"/>
              <a:t>. This lesion is</a:t>
            </a:r>
          </a:p>
          <a:p>
            <a:r>
              <a:rPr lang="en-US" dirty="0" smtClean="0"/>
              <a:t>the oral counterpart of the </a:t>
            </a:r>
            <a:r>
              <a:rPr lang="en-US" b="1" u="sng" dirty="0" err="1" smtClean="0">
                <a:solidFill>
                  <a:srgbClr val="FF0000"/>
                </a:solidFill>
              </a:rPr>
              <a:t>ephelis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2133600"/>
            <a:ext cx="327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biopsy specimen should be obtained to secure a definitive diagnosis.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048000"/>
            <a:ext cx="3581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oral </a:t>
            </a:r>
            <a:r>
              <a:rPr lang="en-US" dirty="0" err="1" smtClean="0"/>
              <a:t>melanotic</a:t>
            </a:r>
            <a:r>
              <a:rPr lang="en-US" dirty="0" smtClean="0"/>
              <a:t> </a:t>
            </a:r>
            <a:r>
              <a:rPr lang="en-US" dirty="0" err="1" smtClean="0"/>
              <a:t>macule</a:t>
            </a:r>
            <a:r>
              <a:rPr lang="en-US" dirty="0" smtClean="0"/>
              <a:t> is </a:t>
            </a:r>
            <a:r>
              <a:rPr lang="en-US" b="1" u="sng" dirty="0" smtClean="0"/>
              <a:t>innocuous</a:t>
            </a:r>
            <a:r>
              <a:rPr lang="en-US" dirty="0" smtClean="0"/>
              <a:t>, does not represent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melanocytic</a:t>
            </a:r>
            <a:r>
              <a:rPr lang="en-US" dirty="0" smtClean="0"/>
              <a:t> proliferation, and does not predispose to melanoma. Once it is removed</a:t>
            </a:r>
            <a:r>
              <a:rPr lang="en-US" b="1" u="sng" dirty="0" smtClean="0"/>
              <a:t>, no </a:t>
            </a:r>
            <a:r>
              <a:rPr lang="en-US" dirty="0" smtClean="0"/>
              <a:t>further surgery is required.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" y="6019800"/>
            <a:ext cx="2362200" cy="609600"/>
          </a:xfrm>
        </p:spPr>
        <p:txBody>
          <a:bodyPr/>
          <a:lstStyle/>
          <a:p>
            <a:fld id="{3EBFA663-32E5-4400-872D-BE8DDAF6FA08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2-   </a:t>
            </a:r>
            <a:r>
              <a:rPr lang="en-US" dirty="0" err="1" smtClean="0">
                <a:solidFill>
                  <a:srgbClr val="FF0000"/>
                </a:solidFill>
              </a:rPr>
              <a:t>Melanotic</a:t>
            </a:r>
            <a:r>
              <a:rPr lang="en-US" dirty="0" smtClean="0">
                <a:solidFill>
                  <a:srgbClr val="FF0000"/>
                </a:solidFill>
              </a:rPr>
              <a:t>  nevus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Biopsy </a:t>
            </a:r>
            <a:r>
              <a:rPr lang="en-US" sz="2000" dirty="0" smtClean="0"/>
              <a:t>is necessary</a:t>
            </a:r>
          </a:p>
          <a:p>
            <a:r>
              <a:rPr lang="en-US" sz="2000" dirty="0" smtClean="0"/>
              <a:t>for diagnostic confirmation since the clinical diagnosis</a:t>
            </a:r>
          </a:p>
          <a:p>
            <a:r>
              <a:rPr lang="en-US" sz="2000" dirty="0" smtClean="0"/>
              <a:t>includes many other focal pigmentations, such as </a:t>
            </a:r>
            <a:r>
              <a:rPr lang="en-US" sz="2000" dirty="0" err="1" smtClean="0"/>
              <a:t>melanotic</a:t>
            </a:r>
            <a:r>
              <a:rPr lang="en-US" sz="2000" dirty="0" smtClean="0"/>
              <a:t>  </a:t>
            </a:r>
            <a:r>
              <a:rPr lang="en-US" sz="2000" dirty="0" err="1" smtClean="0"/>
              <a:t>macule</a:t>
            </a:r>
            <a:r>
              <a:rPr lang="en-US" sz="2000" dirty="0" smtClean="0"/>
              <a:t>, melanoma, and amalgam tattoo. </a:t>
            </a:r>
            <a:r>
              <a:rPr lang="en-US" sz="2000" b="1" dirty="0" smtClean="0"/>
              <a:t>Simple excision is </a:t>
            </a:r>
            <a:r>
              <a:rPr lang="en-US" sz="2000" dirty="0" smtClean="0"/>
              <a:t>the  </a:t>
            </a:r>
            <a:r>
              <a:rPr lang="en-US" sz="2000" b="1" dirty="0" smtClean="0"/>
              <a:t>treatment</a:t>
            </a:r>
            <a:r>
              <a:rPr lang="en-US" sz="2000" dirty="0" smtClean="0"/>
              <a:t> of choice.</a:t>
            </a:r>
            <a:endParaRPr lang="en-US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21100" y="1389856"/>
            <a:ext cx="48196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276600" y="5257800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Nevocellular</a:t>
            </a:r>
            <a:r>
              <a:rPr lang="en-US" dirty="0" smtClean="0"/>
              <a:t> nevus of the palate. The nevus is raised and  gray brown.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186A5-9945-4680-AD9A-F39D21AA942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57600" cy="116205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3-  Drug-Induced </a:t>
            </a:r>
            <a:r>
              <a:rPr lang="en-US" dirty="0" err="1" smtClean="0">
                <a:solidFill>
                  <a:srgbClr val="FF0000"/>
                </a:solidFill>
              </a:rPr>
              <a:t>Melanosis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236913" cy="4813299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drugs can induce oral mucosal pigmentation</a:t>
            </a:r>
          </a:p>
          <a:p>
            <a:r>
              <a:rPr lang="en-US" sz="2000" b="1" dirty="0" smtClean="0"/>
              <a:t>hard palate. </a:t>
            </a:r>
          </a:p>
          <a:p>
            <a:r>
              <a:rPr lang="en-US" sz="2000" b="1" u="sng" dirty="0" smtClean="0"/>
              <a:t>Drugs </a:t>
            </a:r>
            <a:r>
              <a:rPr lang="en-US" sz="2000" b="1" dirty="0" smtClean="0"/>
              <a:t>: </a:t>
            </a:r>
          </a:p>
          <a:p>
            <a:r>
              <a:rPr lang="it-IT" sz="2000" b="1" dirty="0" smtClean="0"/>
              <a:t>quinoline, hydroxyquinoline, and amodiaquine antimalarials.</a:t>
            </a:r>
          </a:p>
          <a:p>
            <a:r>
              <a:rPr lang="en-US" sz="2000" b="1" dirty="0" smtClean="0"/>
              <a:t>These </a:t>
            </a:r>
            <a:r>
              <a:rPr lang="en-US" sz="2000" b="1" u="sng" dirty="0" smtClean="0"/>
              <a:t>medications </a:t>
            </a:r>
            <a:r>
              <a:rPr lang="en-US" sz="2000" b="1" dirty="0" smtClean="0"/>
              <a:t>have also been used in the treatment of </a:t>
            </a:r>
            <a:r>
              <a:rPr lang="en-US" sz="2000" b="1" u="sng" dirty="0" smtClean="0"/>
              <a:t> autoimmune </a:t>
            </a:r>
            <a:r>
              <a:rPr lang="en-US" sz="2000" b="1" dirty="0" smtClean="0"/>
              <a:t>diseases.</a:t>
            </a:r>
            <a:r>
              <a:rPr lang="en-US" sz="2000" b="1" u="sng" dirty="0" smtClean="0"/>
              <a:t>Minocycline</a:t>
            </a:r>
            <a:r>
              <a:rPr lang="en-US" sz="2000" b="1" dirty="0" smtClean="0"/>
              <a:t>, used in the treatment of</a:t>
            </a:r>
          </a:p>
          <a:p>
            <a:r>
              <a:rPr lang="en-US" sz="2000" b="1" u="sng" dirty="0" smtClean="0"/>
              <a:t>acne</a:t>
            </a:r>
            <a:r>
              <a:rPr lang="en-US" sz="2000" b="1" dirty="0" smtClean="0"/>
              <a:t>, can also produce oral pigmentation</a:t>
            </a:r>
            <a:endParaRPr lang="en-US" sz="20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02050" y="1842294"/>
            <a:ext cx="4857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505200" y="4813994"/>
            <a:ext cx="487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Perioral</a:t>
            </a:r>
            <a:r>
              <a:rPr lang="en-US" dirty="0" smtClean="0"/>
              <a:t> </a:t>
            </a:r>
            <a:r>
              <a:rPr lang="en-US" dirty="0" err="1" smtClean="0"/>
              <a:t>melanosis</a:t>
            </a:r>
            <a:r>
              <a:rPr lang="en-US" dirty="0" smtClean="0"/>
              <a:t> (</a:t>
            </a:r>
            <a:r>
              <a:rPr lang="en-US" dirty="0" err="1" smtClean="0"/>
              <a:t>melasma</a:t>
            </a:r>
            <a:r>
              <a:rPr lang="en-US" dirty="0" smtClean="0"/>
              <a:t>) in a young woman taking   birth control pills.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7D8AE-F4F3-4251-AFA8-1553FDE90CE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. The pigment is not confined to oral mucosa and is also encountered in the </a:t>
            </a:r>
            <a:r>
              <a:rPr lang="en-US" b="1" u="sng" dirty="0" smtClean="0"/>
              <a:t>nail bed and on the skin</a:t>
            </a:r>
            <a:r>
              <a:rPr lang="en-US" b="1" dirty="0" smtClean="0"/>
              <a:t>. </a:t>
            </a:r>
          </a:p>
          <a:p>
            <a:r>
              <a:rPr lang="en-US" b="1" u="sng" dirty="0" smtClean="0"/>
              <a:t>oral contraceptives </a:t>
            </a:r>
            <a:r>
              <a:rPr lang="en-US" b="1" dirty="0" smtClean="0"/>
              <a:t>and pregnancy are occasionally associated with </a:t>
            </a:r>
            <a:r>
              <a:rPr lang="en-US" b="1" u="sng" dirty="0" smtClean="0"/>
              <a:t>hyper pigmentation </a:t>
            </a:r>
            <a:r>
              <a:rPr lang="en-US" b="1" dirty="0" smtClean="0"/>
              <a:t>of the facial skin, particularly in the </a:t>
            </a:r>
            <a:r>
              <a:rPr lang="en-US" b="1" u="sng" dirty="0" err="1" smtClean="0"/>
              <a:t>periorbital</a:t>
            </a:r>
            <a:r>
              <a:rPr lang="en-US" b="1" dirty="0" smtClean="0"/>
              <a:t> and </a:t>
            </a:r>
            <a:r>
              <a:rPr lang="en-US" b="1" u="sng" dirty="0" err="1" smtClean="0"/>
              <a:t>perioral</a:t>
            </a:r>
            <a:r>
              <a:rPr lang="en-US" b="1" u="sng" dirty="0" smtClean="0"/>
              <a:t> regions</a:t>
            </a:r>
          </a:p>
          <a:p>
            <a:r>
              <a:rPr lang="en-US" b="1" dirty="0" smtClean="0"/>
              <a:t>. This condition is referred to as </a:t>
            </a:r>
            <a:r>
              <a:rPr lang="en-US" b="1" u="sng" dirty="0" err="1" smtClean="0"/>
              <a:t>melasma</a:t>
            </a:r>
            <a:r>
              <a:rPr lang="en-US" b="1" dirty="0" smtClean="0"/>
              <a:t> or </a:t>
            </a:r>
            <a:r>
              <a:rPr lang="en-US" b="1" u="sng" dirty="0" err="1" smtClean="0"/>
              <a:t>chloasma</a:t>
            </a:r>
            <a:r>
              <a:rPr lang="en-US" b="1" dirty="0" smtClean="0"/>
              <a:t>. Endocrine disease should be excluded by appropriate</a:t>
            </a:r>
          </a:p>
          <a:p>
            <a:pPr>
              <a:buNone/>
            </a:pPr>
            <a:r>
              <a:rPr lang="en-US" b="1" dirty="0" smtClean="0"/>
              <a:t>     laboratory studies when oral or facial </a:t>
            </a:r>
            <a:r>
              <a:rPr lang="en-US" b="1" dirty="0" err="1" smtClean="0"/>
              <a:t>nonphysiologic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</a:t>
            </a:r>
            <a:r>
              <a:rPr lang="en-US" b="1" dirty="0" err="1" smtClean="0"/>
              <a:t>melanosis</a:t>
            </a:r>
            <a:r>
              <a:rPr lang="en-US" b="1" dirty="0" smtClean="0"/>
              <a:t> is encountered.</a:t>
            </a:r>
          </a:p>
          <a:p>
            <a:r>
              <a:rPr lang="en-US" b="1" dirty="0" smtClean="0"/>
              <a:t>The cause is unknown, and the pigment may remain for</a:t>
            </a:r>
          </a:p>
          <a:p>
            <a:r>
              <a:rPr lang="en-US" b="1" u="sng" dirty="0" smtClean="0"/>
              <a:t>quite</a:t>
            </a:r>
            <a:r>
              <a:rPr lang="en-US" b="1" dirty="0" smtClean="0"/>
              <a:t> some time after </a:t>
            </a:r>
            <a:r>
              <a:rPr lang="en-US" b="1" u="sng" dirty="0" smtClean="0"/>
              <a:t>withdrawal </a:t>
            </a:r>
            <a:r>
              <a:rPr lang="en-US" b="1" dirty="0" smtClean="0"/>
              <a:t>of the </a:t>
            </a:r>
            <a:r>
              <a:rPr lang="en-US" b="1" u="sng" dirty="0" smtClean="0"/>
              <a:t>incriminated </a:t>
            </a:r>
            <a:r>
              <a:rPr lang="en-US" b="1" dirty="0" smtClean="0"/>
              <a:t>drug.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8924-631A-45FC-9E0D-18CF23B637A0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334000" cy="11620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4- Physiologic Pigmentation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429000" cy="49657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This type of pigmentation is persistent and symmetrical,</a:t>
            </a:r>
          </a:p>
          <a:p>
            <a:r>
              <a:rPr lang="en-US" sz="2000" b="1" dirty="0" smtClean="0"/>
              <a:t>and clinically presents as asymptomatic black or brown areas of</a:t>
            </a:r>
          </a:p>
          <a:p>
            <a:r>
              <a:rPr lang="en-US" sz="2000" b="1" dirty="0" smtClean="0"/>
              <a:t>varying size. The </a:t>
            </a:r>
            <a:r>
              <a:rPr lang="en-US" sz="2000" b="1" dirty="0" err="1" smtClean="0"/>
              <a:t>gingiva</a:t>
            </a:r>
            <a:r>
              <a:rPr lang="en-US" sz="2000" b="1" dirty="0" smtClean="0"/>
              <a:t> are most commonly affected, followed by the</a:t>
            </a:r>
          </a:p>
          <a:p>
            <a:r>
              <a:rPr lang="en-US" sz="2000" b="1" dirty="0" err="1" smtClean="0"/>
              <a:t>buccal</a:t>
            </a:r>
            <a:r>
              <a:rPr lang="en-US" sz="2000" b="1" dirty="0" smtClean="0"/>
              <a:t> mucosa, palate, and lips. .The pigmentation is more</a:t>
            </a:r>
          </a:p>
          <a:p>
            <a:r>
              <a:rPr lang="en-US" sz="2000" b="1" dirty="0" smtClean="0"/>
              <a:t>prominent in areas of pressure or friction, and usually becomes more</a:t>
            </a:r>
          </a:p>
          <a:p>
            <a:r>
              <a:rPr lang="en-US" sz="2000" b="1" dirty="0" smtClean="0"/>
              <a:t>intense with </a:t>
            </a:r>
            <a:r>
              <a:rPr lang="en-US" sz="2000" b="1" u="sng" dirty="0" smtClean="0"/>
              <a:t>increasing </a:t>
            </a:r>
            <a:r>
              <a:rPr lang="en-US" sz="2000" b="1" dirty="0" smtClean="0"/>
              <a:t>age..</a:t>
            </a:r>
            <a:endParaRPr lang="en-US" sz="2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02062" y="1599406"/>
            <a:ext cx="46577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038600" y="5460324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Normal pigmentation of the </a:t>
            </a:r>
            <a:r>
              <a:rPr lang="en-US" b="1" dirty="0" err="1" smtClean="0"/>
              <a:t>gingiva</a:t>
            </a:r>
            <a:r>
              <a:rPr lang="en-US" b="1" dirty="0" smtClean="0"/>
              <a:t>.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EFF73-763B-4F68-812B-92E6F6361191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19600" cy="116205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5-    Smoker’s </a:t>
            </a:r>
            <a:r>
              <a:rPr lang="en-US" sz="2400" dirty="0" err="1" smtClean="0">
                <a:solidFill>
                  <a:srgbClr val="FF0000"/>
                </a:solidFill>
              </a:rPr>
              <a:t>Melanosis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9200"/>
            <a:ext cx="3505200" cy="4906963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Diffuse macular </a:t>
            </a:r>
            <a:r>
              <a:rPr lang="en-US" sz="2800" b="1" dirty="0" err="1" smtClean="0"/>
              <a:t>melanosis</a:t>
            </a:r>
            <a:r>
              <a:rPr lang="en-US" sz="2800" b="1" dirty="0" smtClean="0"/>
              <a:t> of the </a:t>
            </a:r>
            <a:r>
              <a:rPr lang="en-US" sz="2800" b="1" dirty="0" err="1" smtClean="0"/>
              <a:t>buccal</a:t>
            </a:r>
            <a:r>
              <a:rPr lang="en-US" sz="2800" b="1" dirty="0" smtClean="0"/>
              <a:t> mucosa, lateral tongue, palate, and floor of the mouth is occasionally seen  among cigarette smokers. </a:t>
            </a:r>
            <a:endParaRPr lang="en-US" sz="28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59250" y="651669"/>
            <a:ext cx="39433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743200" y="5715000"/>
            <a:ext cx="495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Diffuse </a:t>
            </a:r>
            <a:r>
              <a:rPr lang="en-US" dirty="0" err="1" smtClean="0"/>
              <a:t>melanosis</a:t>
            </a:r>
            <a:r>
              <a:rPr lang="en-US" dirty="0" smtClean="0"/>
              <a:t> of the </a:t>
            </a:r>
            <a:r>
              <a:rPr lang="en-US" dirty="0" err="1" smtClean="0"/>
              <a:t>buccal</a:t>
            </a:r>
            <a:r>
              <a:rPr lang="en-US" dirty="0" smtClean="0"/>
              <a:t> mucosa in a cigarette   smoker (smoker’s   </a:t>
            </a:r>
            <a:r>
              <a:rPr lang="en-US" dirty="0" err="1" smtClean="0"/>
              <a:t>melanosis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59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B16DF-93CC-4118-97DC-3C8BDDBBB3FE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Urgency  of referral  ( real or perceived  )</a:t>
            </a:r>
          </a:p>
          <a:p>
            <a:r>
              <a:rPr lang="en-US" dirty="0" smtClean="0"/>
              <a:t>Reason for  referral  </a:t>
            </a:r>
          </a:p>
          <a:p>
            <a:r>
              <a:rPr lang="en-US" dirty="0" smtClean="0"/>
              <a:t>Relevant  history  &amp; findings </a:t>
            </a:r>
          </a:p>
          <a:p>
            <a:r>
              <a:rPr lang="en-US" dirty="0" smtClean="0"/>
              <a:t>Provisional diagnosis </a:t>
            </a:r>
          </a:p>
          <a:p>
            <a:r>
              <a:rPr lang="en-US" dirty="0" smtClean="0"/>
              <a:t>Relevant  medical history &amp; social history  </a:t>
            </a:r>
          </a:p>
          <a:p>
            <a:r>
              <a:rPr lang="en-US" dirty="0" smtClean="0"/>
              <a:t>Treatment  already offered </a:t>
            </a:r>
          </a:p>
          <a:p>
            <a:r>
              <a:rPr lang="en-US" dirty="0" smtClean="0"/>
              <a:t>Any special needs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BC7D2-54B3-4106-9912-E7FB3448E39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91000" cy="11620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6- Amalgam Tattoo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219200"/>
            <a:ext cx="3313113" cy="4906963"/>
          </a:xfrm>
        </p:spPr>
        <p:txBody>
          <a:bodyPr>
            <a:normAutofit fontScale="92500" lnSpcReduction="10000"/>
          </a:bodyPr>
          <a:lstStyle/>
          <a:p>
            <a:r>
              <a:rPr lang="en-US" sz="1800" b="1" dirty="0" smtClean="0"/>
              <a:t>the most common source of solitary or focal pigmentation</a:t>
            </a:r>
          </a:p>
          <a:p>
            <a:r>
              <a:rPr lang="en-US" sz="1800" b="1" dirty="0" smtClean="0"/>
              <a:t>in the oral mucosa is the amalgam tattoo..The   </a:t>
            </a:r>
            <a:r>
              <a:rPr lang="en-US" sz="1800" b="1" dirty="0" err="1" smtClean="0"/>
              <a:t>buccal</a:t>
            </a:r>
            <a:r>
              <a:rPr lang="en-US" sz="1800" b="1" dirty="0" smtClean="0"/>
              <a:t> mucosa, </a:t>
            </a:r>
            <a:r>
              <a:rPr lang="en-US" sz="1800" b="1" dirty="0" err="1" smtClean="0"/>
              <a:t>gingiva</a:t>
            </a:r>
            <a:r>
              <a:rPr lang="en-US" sz="1800" b="1" dirty="0" smtClean="0"/>
              <a:t>, or palate</a:t>
            </a:r>
          </a:p>
          <a:p>
            <a:endParaRPr lang="en-US" sz="1800" b="1" dirty="0" smtClean="0"/>
          </a:p>
          <a:p>
            <a:r>
              <a:rPr lang="en-US" sz="1800" b="1" dirty="0" smtClean="0"/>
              <a:t>Since amalgam tattoos are </a:t>
            </a:r>
            <a:r>
              <a:rPr lang="en-US" sz="1800" b="1" u="sng" dirty="0" smtClean="0"/>
              <a:t>innocuous</a:t>
            </a:r>
            <a:r>
              <a:rPr lang="en-US" sz="1800" b="1" dirty="0" smtClean="0"/>
              <a:t>, their removal is not  required, particularly when they can be documented </a:t>
            </a:r>
            <a:r>
              <a:rPr lang="en-US" sz="1800" b="1" u="sng" dirty="0" err="1" smtClean="0"/>
              <a:t>radiographically</a:t>
            </a:r>
            <a:r>
              <a:rPr lang="en-US" sz="1800" b="1" u="sng" dirty="0" smtClean="0"/>
              <a:t>.</a:t>
            </a:r>
          </a:p>
          <a:p>
            <a:r>
              <a:rPr lang="en-US" sz="1800" b="1" dirty="0" smtClean="0"/>
              <a:t>Alternatively, </a:t>
            </a:r>
            <a:r>
              <a:rPr lang="en-US" sz="1800" b="1" u="sng" dirty="0" smtClean="0"/>
              <a:t>biopsy </a:t>
            </a:r>
            <a:r>
              <a:rPr lang="en-US" sz="1800" b="1" dirty="0" smtClean="0"/>
              <a:t>is recommended when a  gray pigmented lesion suddenly appears or when such a lesion</a:t>
            </a:r>
          </a:p>
          <a:p>
            <a:r>
              <a:rPr lang="en-US" sz="1800" b="1" dirty="0" smtClean="0"/>
              <a:t>arises distant from any restored teeth; the differential diagnosis   must include nevi and melanoma in such instances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35400" y="1408906"/>
            <a:ext cx="4591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114800" y="5105400"/>
            <a:ext cx="403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Amalgam tattoo of the </a:t>
            </a:r>
            <a:r>
              <a:rPr lang="en-US" dirty="0" err="1" smtClean="0"/>
              <a:t>buccal</a:t>
            </a:r>
            <a:r>
              <a:rPr lang="en-US" dirty="0" smtClean="0"/>
              <a:t> mucosa. The lesion  appears gray black.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DA2AA-31FE-4D71-8F86-26DAD4C0DEFA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3050"/>
            <a:ext cx="5638800" cy="11620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E- Benign soft tissue lesions 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505200"/>
            <a:ext cx="3962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105400" y="6248400"/>
            <a:ext cx="2207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Fibroma</a:t>
            </a:r>
            <a:r>
              <a:rPr lang="en-US" dirty="0" smtClean="0"/>
              <a:t> of the palate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00200"/>
            <a:ext cx="4267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733800" y="2514600"/>
            <a:ext cx="3259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Giant-cell </a:t>
            </a:r>
            <a:r>
              <a:rPr lang="en-US" dirty="0" err="1" smtClean="0"/>
              <a:t>fibroma</a:t>
            </a:r>
            <a:r>
              <a:rPr lang="en-US" dirty="0" smtClean="0"/>
              <a:t> of the tongue.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61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A9CE3-D574-407C-8F73-8675F86757A8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Pyogenic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Granuloma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 b="1" dirty="0" smtClean="0"/>
              <a:t>Definition </a:t>
            </a:r>
            <a:r>
              <a:rPr lang="en-US" sz="2000" b="1" dirty="0" err="1" smtClean="0"/>
              <a:t>Pyogenic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granuloma</a:t>
            </a:r>
            <a:r>
              <a:rPr lang="en-US" sz="2000" b="1" dirty="0" smtClean="0"/>
              <a:t> is a common </a:t>
            </a:r>
            <a:r>
              <a:rPr lang="en-US" sz="2000" b="1" dirty="0" err="1" smtClean="0"/>
              <a:t>tumorlike</a:t>
            </a:r>
            <a:r>
              <a:rPr lang="en-US" sz="2000" b="1" dirty="0" smtClean="0"/>
              <a:t> granulation</a:t>
            </a:r>
          </a:p>
          <a:p>
            <a:r>
              <a:rPr lang="en-US" sz="2000" dirty="0" smtClean="0"/>
              <a:t>tissue overgrowth of the oral tissues in reaction to mild irritation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sz="2400" b="1" dirty="0" smtClean="0"/>
              <a:t>Treatment  : </a:t>
            </a:r>
          </a:p>
          <a:p>
            <a:r>
              <a:rPr lang="en-US" sz="2400" b="1" dirty="0" smtClean="0"/>
              <a:t>Surgical excision. 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86200" y="304800"/>
            <a:ext cx="46577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352800" y="2819400"/>
            <a:ext cx="4856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Pyogenic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granuloma</a:t>
            </a:r>
            <a:r>
              <a:rPr lang="en-US" dirty="0" smtClean="0">
                <a:solidFill>
                  <a:srgbClr val="FFFF00"/>
                </a:solidFill>
              </a:rPr>
              <a:t> of the </a:t>
            </a:r>
            <a:r>
              <a:rPr lang="en-US" dirty="0" err="1" smtClean="0">
                <a:solidFill>
                  <a:srgbClr val="FFFF00"/>
                </a:solidFill>
              </a:rPr>
              <a:t>gingiva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505200"/>
            <a:ext cx="46863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3657600" y="4398496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Pyogenic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granuloma</a:t>
            </a:r>
            <a:r>
              <a:rPr lang="en-US" dirty="0" smtClean="0">
                <a:solidFill>
                  <a:srgbClr val="FFFF00"/>
                </a:solidFill>
              </a:rPr>
              <a:t> on the dorsum of the tongue.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62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47BC3-FF2D-4DEB-9081-D68E3BC9EBE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91000" cy="116205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Peripheral Giant-Cell </a:t>
            </a:r>
            <a:r>
              <a:rPr lang="en-US" dirty="0" err="1" smtClean="0">
                <a:solidFill>
                  <a:srgbClr val="FF0000"/>
                </a:solidFill>
              </a:rPr>
              <a:t>Granuloma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Definition Peripheral giant-cell </a:t>
            </a:r>
            <a:r>
              <a:rPr lang="en-US" sz="2000" b="1" dirty="0" err="1" smtClean="0"/>
              <a:t>granuloma</a:t>
            </a:r>
            <a:r>
              <a:rPr lang="en-US" sz="2000" b="1" dirty="0" smtClean="0"/>
              <a:t> is a relatively uncommon</a:t>
            </a:r>
          </a:p>
          <a:p>
            <a:r>
              <a:rPr lang="en-US" sz="2000" b="1" dirty="0" smtClean="0"/>
              <a:t>reactive tumor of the oral cavity.     </a:t>
            </a:r>
          </a:p>
          <a:p>
            <a:endParaRPr lang="en-US" sz="2000" b="1" dirty="0" smtClean="0"/>
          </a:p>
          <a:p>
            <a:endParaRPr lang="en-US" sz="2000" b="1" u="sng" dirty="0" smtClean="0"/>
          </a:p>
          <a:p>
            <a:r>
              <a:rPr lang="en-US" sz="2000" b="1" u="sng" dirty="0" smtClean="0"/>
              <a:t>Treatment </a:t>
            </a:r>
          </a:p>
          <a:p>
            <a:r>
              <a:rPr lang="en-US" sz="2000" b="1" u="sng" dirty="0" smtClean="0"/>
              <a:t>       </a:t>
            </a:r>
            <a:r>
              <a:rPr lang="en-US" sz="2000" b="1" dirty="0" smtClean="0"/>
              <a:t>Surgical excision.</a:t>
            </a:r>
            <a:endParaRPr lang="en-US" sz="20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7775" y="1599406"/>
            <a:ext cx="46863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0" y="5691157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Peripheral giant-cell </a:t>
            </a:r>
            <a:r>
              <a:rPr lang="en-US" dirty="0" err="1" smtClean="0"/>
              <a:t>granuloma</a:t>
            </a:r>
            <a:r>
              <a:rPr lang="en-US" dirty="0" smtClean="0"/>
              <a:t>: early lesion on the </a:t>
            </a:r>
            <a:r>
              <a:rPr lang="en-US" dirty="0" err="1" smtClean="0"/>
              <a:t>gingiva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63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2EBE-4717-4713-BAFC-6DBCFB3B9C6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F-  </a:t>
            </a:r>
            <a:r>
              <a:rPr lang="en-US" sz="2400" b="1" dirty="0" err="1" smtClean="0"/>
              <a:t>Sialolithiasis</a:t>
            </a:r>
            <a:r>
              <a:rPr lang="en-US" sz="2400" b="1" dirty="0" smtClean="0"/>
              <a:t> (Salivary Stones)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submandibular</a:t>
            </a:r>
            <a:r>
              <a:rPr lang="en-US" sz="2400" dirty="0" smtClean="0"/>
              <a:t> gland is the most common site    </a:t>
            </a:r>
          </a:p>
          <a:p>
            <a:r>
              <a:rPr lang="en-US" sz="2400" b="1" dirty="0" smtClean="0"/>
              <a:t>TREATMENT</a:t>
            </a:r>
          </a:p>
          <a:p>
            <a:r>
              <a:rPr lang="en-US" sz="2400" b="1" dirty="0" smtClean="0"/>
              <a:t>During the acute phase, therapy is primarily supportive.</a:t>
            </a:r>
          </a:p>
          <a:p>
            <a:r>
              <a:rPr lang="en-US" sz="2400" b="1" dirty="0" smtClean="0"/>
              <a:t>Standard care includes </a:t>
            </a:r>
            <a:r>
              <a:rPr lang="en-US" sz="2400" b="1" u="sng" dirty="0" smtClean="0"/>
              <a:t>analgesics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hydration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antibiotics, </a:t>
            </a:r>
            <a:r>
              <a:rPr lang="en-US" sz="2400" b="1" dirty="0" smtClean="0"/>
              <a:t>and</a:t>
            </a:r>
          </a:p>
          <a:p>
            <a:r>
              <a:rPr lang="en-US" sz="2400" b="1" u="sng" dirty="0" smtClean="0"/>
              <a:t>antipyretics</a:t>
            </a:r>
            <a:r>
              <a:rPr lang="en-US" sz="2400" b="1" dirty="0" smtClean="0"/>
              <a:t>, as necessary.</a:t>
            </a:r>
          </a:p>
          <a:p>
            <a:r>
              <a:rPr lang="en-US" sz="2400" b="1" dirty="0" smtClean="0"/>
              <a:t> </a:t>
            </a:r>
            <a:r>
              <a:rPr lang="en-US" sz="2400" b="1" u="sng" dirty="0" smtClean="0"/>
              <a:t>In pronounced exacerbations</a:t>
            </a:r>
            <a:r>
              <a:rPr lang="en-US" sz="2400" b="1" dirty="0" smtClean="0"/>
              <a:t>, surgical intervention for drainage is sometimes required. </a:t>
            </a:r>
          </a:p>
          <a:p>
            <a:r>
              <a:rPr lang="en-US" sz="2400" b="1" dirty="0" smtClean="0"/>
              <a:t>Stones  at or near the orifice of the duct can often be removed transorally</a:t>
            </a:r>
          </a:p>
          <a:p>
            <a:r>
              <a:rPr lang="en-US" sz="2400" b="1" dirty="0" smtClean="0"/>
              <a:t>by </a:t>
            </a:r>
            <a:r>
              <a:rPr lang="en-US" sz="2400" b="1" u="sng" dirty="0" smtClean="0"/>
              <a:t>milking the gland, </a:t>
            </a:r>
            <a:r>
              <a:rPr lang="en-US" sz="2400" b="1" dirty="0" smtClean="0"/>
              <a:t>but deeper stones require </a:t>
            </a:r>
            <a:r>
              <a:rPr lang="en-US" sz="2400" b="1" u="sng" dirty="0" smtClean="0"/>
              <a:t>surgery.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6F9B6-3875-4F38-B572-0A6FF3E8C4B9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u="sng" dirty="0" smtClean="0"/>
              <a:t>Once the acute phase subsides</a:t>
            </a:r>
            <a:r>
              <a:rPr lang="en-US" sz="2400" b="1" dirty="0" smtClean="0"/>
              <a:t>, </a:t>
            </a:r>
            <a:r>
              <a:rPr lang="en-US" sz="2400" b="1" u="sng" dirty="0" smtClean="0"/>
              <a:t>surgical </a:t>
            </a:r>
            <a:r>
              <a:rPr lang="en-US" sz="2400" b="1" dirty="0" smtClean="0"/>
              <a:t>treatment can be performed.</a:t>
            </a:r>
          </a:p>
          <a:p>
            <a:r>
              <a:rPr lang="en-US" sz="2400" b="1" dirty="0" smtClean="0"/>
              <a:t>Location within the duct determines the type of </a:t>
            </a:r>
            <a:r>
              <a:rPr lang="en-US" sz="2400" b="1" u="sng" dirty="0" smtClean="0"/>
              <a:t> surgery </a:t>
            </a:r>
            <a:r>
              <a:rPr lang="en-US" sz="2400" b="1" dirty="0" smtClean="0"/>
              <a:t>required for removal of the stone. </a:t>
            </a:r>
          </a:p>
          <a:p>
            <a:r>
              <a:rPr lang="en-US" sz="2400" b="1" dirty="0" smtClean="0"/>
              <a:t>If the stone lies in  the </a:t>
            </a:r>
            <a:r>
              <a:rPr lang="en-US" sz="2400" b="1" dirty="0" err="1" smtClean="0"/>
              <a:t>intraglandular</a:t>
            </a:r>
            <a:r>
              <a:rPr lang="en-US" sz="2400" b="1" dirty="0" smtClean="0"/>
              <a:t> portion of the duct, it is recommended that the entire gland be </a:t>
            </a:r>
            <a:r>
              <a:rPr lang="en-US" sz="2400" b="1" u="sng" dirty="0" smtClean="0"/>
              <a:t>removed</a:t>
            </a:r>
            <a:r>
              <a:rPr lang="en-US" sz="2400" b="1" dirty="0" smtClean="0"/>
              <a:t>. </a:t>
            </a:r>
          </a:p>
          <a:p>
            <a:r>
              <a:rPr lang="en-US" sz="2400" b="1" dirty="0" smtClean="0"/>
              <a:t>As much as 75% of normal function  can return if the stone can be removed from within the  duct, without entering the body of the gland.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65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C33AD-8EC1-4BF4-937E-032A16305A84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Mucoceles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066800"/>
            <a:ext cx="4343400" cy="5638800"/>
          </a:xfrm>
        </p:spPr>
        <p:txBody>
          <a:bodyPr>
            <a:normAutofit/>
          </a:bodyPr>
          <a:lstStyle/>
          <a:p>
            <a:r>
              <a:rPr lang="en-US" sz="1600" dirty="0" smtClean="0"/>
              <a:t>“</a:t>
            </a:r>
            <a:r>
              <a:rPr lang="en-US" sz="1600" b="1" dirty="0" err="1" smtClean="0"/>
              <a:t>Mucocele”is</a:t>
            </a:r>
            <a:r>
              <a:rPr lang="en-US" sz="1600" b="1" dirty="0" smtClean="0"/>
              <a:t> a clinical term that describes swelling caused by the  accumulation of saliva at the site of a traumatized or obstructed</a:t>
            </a:r>
          </a:p>
          <a:p>
            <a:r>
              <a:rPr lang="en-US" sz="1600" b="1" dirty="0" smtClean="0"/>
              <a:t>minor salivary gland duct.</a:t>
            </a:r>
          </a:p>
          <a:p>
            <a:r>
              <a:rPr lang="en-US" sz="1600" b="1" u="sng" dirty="0" err="1" smtClean="0"/>
              <a:t>Mucoceles</a:t>
            </a:r>
            <a:r>
              <a:rPr lang="en-US" sz="1600" b="1" u="sng" dirty="0" smtClean="0"/>
              <a:t> </a:t>
            </a:r>
            <a:r>
              <a:rPr lang="en-US" sz="1600" b="1" dirty="0" smtClean="0"/>
              <a:t>are classified as </a:t>
            </a:r>
            <a:r>
              <a:rPr lang="en-US" sz="1600" b="1" dirty="0" err="1" smtClean="0"/>
              <a:t>extravasation</a:t>
            </a:r>
            <a:endParaRPr lang="en-US" sz="1600" b="1" dirty="0" smtClean="0"/>
          </a:p>
          <a:p>
            <a:r>
              <a:rPr lang="en-US" sz="1600" b="1" dirty="0" smtClean="0"/>
              <a:t>types and retention types. A large form of </a:t>
            </a:r>
            <a:r>
              <a:rPr lang="en-US" sz="1600" b="1" dirty="0" err="1" smtClean="0"/>
              <a:t>mucocele</a:t>
            </a:r>
            <a:r>
              <a:rPr lang="en-US" sz="1600" b="1" dirty="0" smtClean="0"/>
              <a:t> located  in the floor of the mouth is known as a </a:t>
            </a:r>
            <a:r>
              <a:rPr lang="en-US" sz="1600" b="1" dirty="0" err="1" smtClean="0"/>
              <a:t>ranula</a:t>
            </a:r>
            <a:r>
              <a:rPr lang="en-US" sz="1600" b="1" dirty="0" smtClean="0"/>
              <a:t> .</a:t>
            </a:r>
          </a:p>
          <a:p>
            <a:r>
              <a:rPr lang="en-US" sz="1600" b="1" dirty="0" smtClean="0"/>
              <a:t> </a:t>
            </a:r>
            <a:r>
              <a:rPr lang="en-US" sz="1600" b="1" u="sng" dirty="0" smtClean="0"/>
              <a:t>Treatment. </a:t>
            </a:r>
            <a:r>
              <a:rPr lang="en-US" sz="1600" b="1" i="1" dirty="0" smtClean="0"/>
              <a:t>The treatment of choice for </a:t>
            </a:r>
            <a:r>
              <a:rPr lang="en-US" sz="1600" b="1" i="1" dirty="0" err="1" smtClean="0"/>
              <a:t>mucoceles</a:t>
            </a:r>
            <a:r>
              <a:rPr lang="en-US" sz="1600" b="1" i="1" dirty="0" smtClean="0"/>
              <a:t> is</a:t>
            </a:r>
            <a:r>
              <a:rPr lang="en-US" sz="1600" b="1" i="1" u="sng" dirty="0" smtClean="0"/>
              <a:t> surgical </a:t>
            </a:r>
            <a:r>
              <a:rPr lang="en-US" sz="1600" b="1" dirty="0" err="1" smtClean="0"/>
              <a:t>excision.Removal</a:t>
            </a:r>
            <a:r>
              <a:rPr lang="en-US" sz="1600" b="1" dirty="0" smtClean="0"/>
              <a:t> of the associated salivary glands is essential to prevent </a:t>
            </a:r>
            <a:r>
              <a:rPr lang="en-US" sz="1600" b="1" dirty="0" err="1" smtClean="0"/>
              <a:t>recurrence.</a:t>
            </a:r>
            <a:r>
              <a:rPr lang="en-US" sz="1600" b="1" u="sng" dirty="0" err="1" smtClean="0"/>
              <a:t>Aspiration</a:t>
            </a:r>
            <a:r>
              <a:rPr lang="en-US" sz="1600" b="1" dirty="0" smtClean="0"/>
              <a:t> of the fluid only does not</a:t>
            </a:r>
          </a:p>
          <a:p>
            <a:r>
              <a:rPr lang="en-US" sz="1600" b="1" dirty="0" smtClean="0"/>
              <a:t>provide long-term benefit.</a:t>
            </a:r>
          </a:p>
          <a:p>
            <a:r>
              <a:rPr lang="en-US" sz="1600" b="1" dirty="0" smtClean="0"/>
              <a:t>Managing of </a:t>
            </a:r>
            <a:r>
              <a:rPr lang="en-US" sz="1600" b="1" dirty="0" err="1" smtClean="0"/>
              <a:t>mucoceles</a:t>
            </a:r>
            <a:r>
              <a:rPr lang="en-US" sz="1600" b="1" dirty="0" smtClean="0"/>
              <a:t> can be difficult</a:t>
            </a:r>
          </a:p>
          <a:p>
            <a:r>
              <a:rPr lang="en-US" sz="1600" b="1" dirty="0" smtClean="0"/>
              <a:t>because </a:t>
            </a:r>
            <a:r>
              <a:rPr lang="en-US" sz="1600" b="1" u="sng" dirty="0" smtClean="0"/>
              <a:t>surgical removal </a:t>
            </a:r>
            <a:r>
              <a:rPr lang="en-US" sz="1600" b="1" dirty="0" smtClean="0"/>
              <a:t>may cause trauma to other  adjacent minor salivary glands and lead to the development of   a </a:t>
            </a:r>
            <a:r>
              <a:rPr lang="en-US" sz="1600" b="1" u="sng" dirty="0" smtClean="0"/>
              <a:t>new </a:t>
            </a:r>
            <a:r>
              <a:rPr lang="en-US" sz="1600" b="1" u="sng" dirty="0" err="1" smtClean="0"/>
              <a:t>mucocele</a:t>
            </a:r>
            <a:r>
              <a:rPr lang="en-US" sz="1600" b="1" dirty="0" smtClean="0"/>
              <a:t>. </a:t>
            </a:r>
            <a:r>
              <a:rPr lang="en-US" sz="1600" b="1" u="sng" dirty="0" smtClean="0"/>
              <a:t>Intraregional injections </a:t>
            </a:r>
            <a:r>
              <a:rPr lang="en-US" sz="1600" b="1" dirty="0" smtClean="0"/>
              <a:t>of corticosteroids</a:t>
            </a:r>
          </a:p>
          <a:p>
            <a:r>
              <a:rPr lang="en-US" sz="1600" b="1" dirty="0" smtClean="0"/>
              <a:t>have been used </a:t>
            </a:r>
            <a:r>
              <a:rPr lang="en-US" sz="1600" b="1" u="sng" dirty="0" smtClean="0"/>
              <a:t>successfully</a:t>
            </a:r>
            <a:r>
              <a:rPr lang="en-US" sz="1600" b="1" dirty="0" smtClean="0"/>
              <a:t> to treat </a:t>
            </a:r>
            <a:r>
              <a:rPr lang="en-US" sz="1600" b="1" dirty="0" err="1" smtClean="0"/>
              <a:t>mucoceles</a:t>
            </a:r>
            <a:r>
              <a:rPr lang="en-US" sz="1600" dirty="0" smtClean="0"/>
              <a:t>.</a:t>
            </a:r>
          </a:p>
          <a:p>
            <a:endParaRPr lang="en-US" sz="16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813719"/>
            <a:ext cx="40386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4495800" y="4813994"/>
            <a:ext cx="388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Mucocele</a:t>
            </a:r>
            <a:r>
              <a:rPr lang="en-US" dirty="0" smtClean="0"/>
              <a:t>. Mucous extravasations phenomenon involving  the lower lip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66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7EB4F-70AD-4DCB-BBD9-740C7D2D33D0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TREATMENT OF XEROSTOMIA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b="1" dirty="0" smtClean="0"/>
          </a:p>
          <a:p>
            <a:r>
              <a:rPr lang="en-US" dirty="0" smtClean="0"/>
              <a:t>Treatment that is available for the dry mouth patient can be</a:t>
            </a:r>
          </a:p>
          <a:p>
            <a:r>
              <a:rPr lang="en-US" dirty="0" smtClean="0"/>
              <a:t>divided into four main categories: </a:t>
            </a:r>
          </a:p>
          <a:p>
            <a:r>
              <a:rPr lang="en-US" dirty="0" smtClean="0"/>
              <a:t>(1) preventive therapy, </a:t>
            </a:r>
          </a:p>
          <a:p>
            <a:r>
              <a:rPr lang="en-US" dirty="0" smtClean="0"/>
              <a:t>(2)symptomatic treatment,</a:t>
            </a:r>
          </a:p>
          <a:p>
            <a:r>
              <a:rPr lang="en-US" dirty="0" smtClean="0"/>
              <a:t> (3) local or topical salivary stimulation,</a:t>
            </a:r>
          </a:p>
          <a:p>
            <a:r>
              <a:rPr lang="en-US" dirty="0" smtClean="0"/>
              <a:t> (4) systemic salivary stimulation. Effective treatment</a:t>
            </a:r>
          </a:p>
          <a:p>
            <a:r>
              <a:rPr lang="en-US" dirty="0" smtClean="0"/>
              <a:t>of an underlying systemic disorder associated with salivary</a:t>
            </a:r>
          </a:p>
          <a:p>
            <a:r>
              <a:rPr lang="en-US" dirty="0" smtClean="0"/>
              <a:t>gland dysfunction may correct the salivary complaint as well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D648-4BE0-4E92-8E70-B8868A2ADEB6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Preventive Therapy</a:t>
            </a:r>
          </a:p>
          <a:p>
            <a:r>
              <a:rPr lang="en-US" sz="2400" dirty="0" smtClean="0"/>
              <a:t>The use of topical fluorides in a patient with salivary gland</a:t>
            </a:r>
          </a:p>
          <a:p>
            <a:r>
              <a:rPr lang="en-US" sz="2400" dirty="0" smtClean="0"/>
              <a:t>Hypo function is absolutely critical to control dental caries.</a:t>
            </a:r>
          </a:p>
          <a:p>
            <a:r>
              <a:rPr lang="en-US" sz="2400" dirty="0" smtClean="0"/>
              <a:t>There are a number of </a:t>
            </a:r>
            <a:r>
              <a:rPr lang="en-US" sz="2400" b="1" dirty="0" smtClean="0"/>
              <a:t>oral rinses </a:t>
            </a:r>
            <a:r>
              <a:rPr lang="en-US" sz="2400" dirty="0" smtClean="0"/>
              <a:t>and </a:t>
            </a:r>
            <a:r>
              <a:rPr lang="en-US" sz="2400" b="1" dirty="0" smtClean="0"/>
              <a:t>gels </a:t>
            </a:r>
            <a:r>
              <a:rPr lang="en-US" sz="2400" dirty="0" smtClean="0"/>
              <a:t>available.</a:t>
            </a:r>
          </a:p>
          <a:p>
            <a:r>
              <a:rPr lang="en-US" sz="2400" dirty="0" smtClean="0"/>
              <a:t>Patients should be cautioned to</a:t>
            </a:r>
            <a:r>
              <a:rPr lang="en-US" sz="2400" b="1" u="sng" dirty="0" smtClean="0"/>
              <a:t> avoid </a:t>
            </a:r>
            <a:r>
              <a:rPr lang="en-US" sz="2400" dirty="0" smtClean="0"/>
              <a:t>products containing</a:t>
            </a:r>
          </a:p>
          <a:p>
            <a:r>
              <a:rPr lang="en-US" sz="2400" u="sng" dirty="0" smtClean="0"/>
              <a:t>alcohol, sugar, or strong flavorings </a:t>
            </a:r>
            <a:r>
              <a:rPr lang="en-US" sz="2400" dirty="0" smtClean="0"/>
              <a:t>that may irritate sensitive</a:t>
            </a:r>
          </a:p>
          <a:p>
            <a:pPr>
              <a:buNone/>
            </a:pPr>
            <a:r>
              <a:rPr lang="en-US" sz="2400" dirty="0" smtClean="0"/>
              <a:t>dry mucosa.</a:t>
            </a:r>
          </a:p>
          <a:p>
            <a:r>
              <a:rPr lang="en-US" sz="2400" dirty="0" smtClean="0"/>
              <a:t>Moisturizing creams are important.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F59BD-6218-47D1-972F-996DFD2C0932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Salivary Stimulation</a:t>
            </a:r>
            <a:br>
              <a:rPr lang="en-US" sz="2400" b="1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382000" cy="5135563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LOCAL OR TOPICAL STIMULATION     </a:t>
            </a:r>
          </a:p>
          <a:p>
            <a:r>
              <a:rPr lang="en-US" sz="2000" dirty="0" smtClean="0"/>
              <a:t>Several approaches are available for stimulating salivary flow.</a:t>
            </a:r>
          </a:p>
          <a:p>
            <a:r>
              <a:rPr lang="en-US" sz="2000" b="1" u="sng" dirty="0" smtClean="0"/>
              <a:t>Chewing</a:t>
            </a:r>
            <a:r>
              <a:rPr lang="en-US" sz="2000" dirty="0" smtClean="0"/>
              <a:t> will stimulate salivary flow effectively, as will </a:t>
            </a:r>
            <a:r>
              <a:rPr lang="en-US" sz="2000" b="1" dirty="0" smtClean="0"/>
              <a:t>sour </a:t>
            </a:r>
            <a:r>
              <a:rPr lang="en-US" sz="2000" dirty="0" smtClean="0"/>
              <a:t> and </a:t>
            </a:r>
            <a:r>
              <a:rPr lang="en-US" sz="2000" b="1" dirty="0" smtClean="0"/>
              <a:t>sweet tastes</a:t>
            </a:r>
            <a:r>
              <a:rPr lang="en-US" sz="2000" dirty="0" smtClean="0"/>
              <a:t>. </a:t>
            </a:r>
          </a:p>
          <a:p>
            <a:pPr>
              <a:buNone/>
            </a:pPr>
            <a:r>
              <a:rPr lang="en-US" sz="2000" dirty="0" smtClean="0"/>
              <a:t>      </a:t>
            </a:r>
            <a:r>
              <a:rPr lang="en-US" sz="2000" b="1" u="sng" dirty="0" smtClean="0"/>
              <a:t>The combination </a:t>
            </a:r>
            <a:r>
              <a:rPr lang="en-US" sz="2000" dirty="0" smtClean="0"/>
              <a:t>of chewing and taste, as provided by </a:t>
            </a:r>
            <a:r>
              <a:rPr lang="en-US" sz="2000" b="1" dirty="0" smtClean="0"/>
              <a:t>gums or mints</a:t>
            </a:r>
            <a:r>
              <a:rPr lang="en-US" sz="2000" dirty="0" smtClean="0"/>
              <a:t>, can be very effective in relieving  symptoms for patients who have remaining salivary function.</a:t>
            </a:r>
          </a:p>
          <a:p>
            <a:r>
              <a:rPr lang="en-US" sz="2000" b="1" u="sng" dirty="0" smtClean="0"/>
              <a:t>Patients with dry mouth </a:t>
            </a:r>
            <a:r>
              <a:rPr lang="en-US" sz="2000" dirty="0" smtClean="0"/>
              <a:t>does not use products that  contain sugar as a </a:t>
            </a:r>
            <a:r>
              <a:rPr lang="en-US" sz="2000" b="1" dirty="0" smtClean="0"/>
              <a:t>sweetener</a:t>
            </a:r>
            <a:r>
              <a:rPr lang="en-US" sz="2000" dirty="0" smtClean="0"/>
              <a:t>, due to the increased risk for  dental caries in this group. </a:t>
            </a:r>
          </a:p>
          <a:p>
            <a:r>
              <a:rPr lang="en-US" sz="2000" b="1" u="sng" dirty="0" smtClean="0"/>
              <a:t>Electrical stimulation </a:t>
            </a:r>
            <a:r>
              <a:rPr lang="en-US" sz="2000" dirty="0" smtClean="0"/>
              <a:t>has also been  used as a therapy for salivary hypo function but has been </a:t>
            </a:r>
            <a:r>
              <a:rPr lang="en-US" sz="2000" b="1" dirty="0" smtClean="0"/>
              <a:t>inadequately</a:t>
            </a:r>
            <a:r>
              <a:rPr lang="en-US" sz="2000" dirty="0" smtClean="0"/>
              <a:t>  investigated </a:t>
            </a:r>
            <a:r>
              <a:rPr lang="en-US" sz="2000" b="1" dirty="0" smtClean="0"/>
              <a:t>clinically. </a:t>
            </a:r>
          </a:p>
          <a:p>
            <a:r>
              <a:rPr lang="en-US" sz="2000" dirty="0" smtClean="0"/>
              <a:t>A device that delivers a very low- voltage </a:t>
            </a:r>
            <a:r>
              <a:rPr lang="en-US" sz="2000" b="1" dirty="0" smtClean="0"/>
              <a:t>electrical charge </a:t>
            </a:r>
            <a:r>
              <a:rPr lang="en-US" sz="2000" dirty="0" smtClean="0"/>
              <a:t>to the tongue and palate has been described although its effect was modest in patients with dry mouth.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69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DA18-667B-45F5-BBCD-93CA615E86AB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FF0000"/>
                </a:solidFill>
              </a:rPr>
              <a:t>Psychological and sociological aspects of treatment </a:t>
            </a:r>
            <a:r>
              <a:rPr lang="en-US" sz="3100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>
            <a:noAutofit/>
          </a:bodyPr>
          <a:lstStyle/>
          <a:p>
            <a:r>
              <a:rPr lang="en-US" sz="2400" dirty="0" smtClean="0"/>
              <a:t>Remember always  that patients know  whether the clinician cares well before they care whether the clinician knows all the </a:t>
            </a:r>
            <a:r>
              <a:rPr lang="en-US" sz="2400" b="1" u="sng" dirty="0" smtClean="0"/>
              <a:t>answers .</a:t>
            </a:r>
          </a:p>
          <a:p>
            <a:r>
              <a:rPr lang="en-US" sz="2400" dirty="0" smtClean="0"/>
              <a:t>Many </a:t>
            </a:r>
            <a:r>
              <a:rPr lang="en-US" sz="2400" dirty="0" err="1" smtClean="0"/>
              <a:t>orofacial</a:t>
            </a:r>
            <a:r>
              <a:rPr lang="en-US" sz="2400" dirty="0" smtClean="0"/>
              <a:t> condition are chronic &amp; have </a:t>
            </a:r>
            <a:r>
              <a:rPr lang="en-US" sz="2400" b="1" u="sng" dirty="0" smtClean="0"/>
              <a:t>no cure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Few disorders  the prognosis is</a:t>
            </a:r>
            <a:r>
              <a:rPr lang="en-US" sz="2400" b="1" u="sng" dirty="0" smtClean="0"/>
              <a:t> poor </a:t>
            </a:r>
            <a:r>
              <a:rPr lang="en-US" sz="2400" dirty="0" smtClean="0"/>
              <a:t>,</a:t>
            </a:r>
          </a:p>
          <a:p>
            <a:r>
              <a:rPr lang="en-US" sz="2400" b="1" u="sng" dirty="0" smtClean="0"/>
              <a:t>Empowering </a:t>
            </a:r>
            <a:r>
              <a:rPr lang="en-US" sz="2400" dirty="0" smtClean="0"/>
              <a:t> patients allows them to </a:t>
            </a:r>
            <a:r>
              <a:rPr lang="en-US" sz="2400" b="1" u="sng" dirty="0" smtClean="0"/>
              <a:t>take control  </a:t>
            </a:r>
            <a:r>
              <a:rPr lang="en-US" sz="2400" dirty="0" smtClean="0"/>
              <a:t>of the </a:t>
            </a:r>
            <a:r>
              <a:rPr lang="en-US" sz="2400" b="1" u="sng" dirty="0" smtClean="0"/>
              <a:t>their lives </a:t>
            </a:r>
            <a:r>
              <a:rPr lang="en-US" sz="2400" dirty="0" smtClean="0"/>
              <a:t>and decisions affecting their </a:t>
            </a:r>
            <a:r>
              <a:rPr lang="en-US" sz="2400" b="1" u="sng" dirty="0" smtClean="0"/>
              <a:t>wellbeing</a:t>
            </a:r>
            <a:r>
              <a:rPr lang="en-US" sz="2400" dirty="0" smtClean="0"/>
              <a:t> .</a:t>
            </a:r>
          </a:p>
          <a:p>
            <a:r>
              <a:rPr lang="en-US" sz="2400" b="1" u="sng" dirty="0" smtClean="0"/>
              <a:t>Such education </a:t>
            </a:r>
            <a:r>
              <a:rPr lang="en-US" sz="2400" dirty="0" smtClean="0"/>
              <a:t>and </a:t>
            </a:r>
            <a:r>
              <a:rPr lang="en-US" sz="2400" b="1" u="sng" dirty="0" smtClean="0"/>
              <a:t>reassurance</a:t>
            </a:r>
            <a:r>
              <a:rPr lang="en-US" sz="2400" dirty="0" smtClean="0"/>
              <a:t> is always helpful ; supportive and understanding clinician is welcomed by the patient , their partner ,and their family . </a:t>
            </a:r>
          </a:p>
          <a:p>
            <a:r>
              <a:rPr lang="en-US" sz="2400" dirty="0" smtClean="0"/>
              <a:t>It is important to manage the patient as</a:t>
            </a:r>
            <a:r>
              <a:rPr lang="en-US" sz="2400" b="1" u="sng" dirty="0" smtClean="0"/>
              <a:t> whole </a:t>
            </a:r>
            <a:r>
              <a:rPr lang="en-US" sz="2400" dirty="0" smtClean="0"/>
              <a:t>, in the context of their individual perceptions , aspirations , general health and social setting 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7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CA2C-FEA7-4DD8-BC34-164C06162A2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SYSTEMIC STIMULATION</a:t>
            </a:r>
          </a:p>
          <a:p>
            <a:r>
              <a:rPr lang="en-US" sz="2000" b="1" u="sng" dirty="0" smtClean="0"/>
              <a:t>Four </a:t>
            </a:r>
            <a:r>
              <a:rPr lang="en-US" sz="2000" dirty="0" smtClean="0"/>
              <a:t>have been examined extensively in controlled  clinical trials; these are </a:t>
            </a:r>
            <a:r>
              <a:rPr lang="en-US" sz="2000" b="1" u="sng" dirty="0" err="1" smtClean="0"/>
              <a:t>bromhexine</a:t>
            </a:r>
            <a:r>
              <a:rPr lang="en-US" sz="2000" dirty="0" smtClean="0"/>
              <a:t>, </a:t>
            </a:r>
            <a:r>
              <a:rPr lang="en-US" sz="2000" b="1" dirty="0" err="1" smtClean="0"/>
              <a:t>anetholetrithione</a:t>
            </a:r>
            <a:r>
              <a:rPr lang="en-US" sz="2000" b="1" dirty="0" smtClean="0"/>
              <a:t>, </a:t>
            </a:r>
            <a:r>
              <a:rPr lang="en-US" sz="2000" b="1" u="sng" dirty="0" err="1" smtClean="0"/>
              <a:t>pilocarpine</a:t>
            </a:r>
            <a:r>
              <a:rPr lang="en-US" sz="2000" b="1" u="sng" dirty="0" smtClean="0"/>
              <a:t> hydrochloride (</a:t>
            </a:r>
            <a:r>
              <a:rPr lang="en-US" sz="2000" b="1" u="sng" dirty="0" err="1" smtClean="0"/>
              <a:t>HCl</a:t>
            </a:r>
            <a:r>
              <a:rPr lang="en-US" sz="2000" b="1" u="sng" dirty="0" smtClean="0"/>
              <a:t>), </a:t>
            </a:r>
            <a:r>
              <a:rPr lang="en-US" sz="2000" dirty="0" smtClean="0"/>
              <a:t>and </a:t>
            </a:r>
            <a:r>
              <a:rPr lang="en-US" sz="2000" b="1" u="sng" dirty="0" err="1" smtClean="0"/>
              <a:t>cevimeline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HCl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70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46FF-76B0-467F-9070-0823D4E5E858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u="sng" dirty="0" smtClean="0"/>
              <a:t>Offer hope </a:t>
            </a:r>
            <a:r>
              <a:rPr lang="en-US" sz="2000" dirty="0" smtClean="0"/>
              <a:t>. Not all conditions can </a:t>
            </a:r>
            <a:r>
              <a:rPr lang="en-US" sz="2000" b="1" u="sng" dirty="0" smtClean="0"/>
              <a:t>be cured </a:t>
            </a:r>
            <a:r>
              <a:rPr lang="en-US" sz="2000" dirty="0" smtClean="0"/>
              <a:t>, but most can be</a:t>
            </a:r>
            <a:r>
              <a:rPr lang="en-US" sz="2000" b="1" u="sng" dirty="0" smtClean="0"/>
              <a:t> controlled </a:t>
            </a:r>
            <a:r>
              <a:rPr lang="en-US" sz="2000" dirty="0" smtClean="0"/>
              <a:t>or at least  general improvement in oral health also help control symptoms in several other or </a:t>
            </a:r>
            <a:r>
              <a:rPr lang="en-US" sz="2000" dirty="0" err="1" smtClean="0"/>
              <a:t>orofacial</a:t>
            </a:r>
            <a:r>
              <a:rPr lang="en-US" sz="2000" dirty="0" smtClean="0"/>
              <a:t> disorders'</a:t>
            </a:r>
          </a:p>
          <a:p>
            <a:r>
              <a:rPr lang="en-US" sz="2000" dirty="0" smtClean="0"/>
              <a:t>Work with the </a:t>
            </a:r>
            <a:r>
              <a:rPr lang="en-US" sz="2000" b="1" u="sng" dirty="0" smtClean="0"/>
              <a:t>patient and family </a:t>
            </a:r>
            <a:r>
              <a:rPr lang="en-US" sz="2000" dirty="0" smtClean="0"/>
              <a:t>, and involve the </a:t>
            </a:r>
            <a:r>
              <a:rPr lang="en-US" sz="2000" b="1" u="sng" dirty="0" smtClean="0"/>
              <a:t>patient</a:t>
            </a:r>
            <a:r>
              <a:rPr lang="en-US" sz="2000" dirty="0" smtClean="0"/>
              <a:t> in all decisions .</a:t>
            </a:r>
          </a:p>
          <a:p>
            <a:r>
              <a:rPr lang="en-US" sz="2000" b="1" u="sng" dirty="0" smtClean="0"/>
              <a:t>Discuss </a:t>
            </a:r>
            <a:r>
              <a:rPr lang="en-US" sz="2000" dirty="0" smtClean="0"/>
              <a:t>the condition ,</a:t>
            </a:r>
            <a:r>
              <a:rPr lang="en-US" sz="2000" b="1" u="sng" dirty="0" smtClean="0"/>
              <a:t> diagnosis </a:t>
            </a:r>
            <a:r>
              <a:rPr lang="en-US" sz="2000" dirty="0" smtClean="0"/>
              <a:t>and possible therapies with patient </a:t>
            </a:r>
          </a:p>
          <a:p>
            <a:pPr>
              <a:buNone/>
            </a:pPr>
            <a:r>
              <a:rPr lang="en-US" sz="2000" dirty="0" smtClean="0"/>
              <a:t>( partner and family ,  provided the </a:t>
            </a:r>
            <a:r>
              <a:rPr lang="en-US" sz="2000" b="1" u="sng" dirty="0" smtClean="0"/>
              <a:t>patient consents </a:t>
            </a:r>
            <a:r>
              <a:rPr lang="en-US" sz="2000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8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38CA-4E84-446B-B2FF-244F66D3CB30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b="1" u="sng" dirty="0" smtClean="0"/>
              <a:t>Warn</a:t>
            </a:r>
            <a:r>
              <a:rPr lang="en-US" sz="2600" dirty="0" smtClean="0"/>
              <a:t> of possible consequences ( good &amp; bad ) of treatment or of </a:t>
            </a:r>
            <a:r>
              <a:rPr lang="en-US" sz="2600" b="1" u="sng" dirty="0" smtClean="0"/>
              <a:t>no</a:t>
            </a:r>
            <a:r>
              <a:rPr lang="en-US" sz="2600" dirty="0" smtClean="0"/>
              <a:t> treatment .</a:t>
            </a:r>
          </a:p>
          <a:p>
            <a:r>
              <a:rPr lang="en-US" sz="2600" dirty="0" smtClean="0"/>
              <a:t>Obtain express informed </a:t>
            </a:r>
            <a:r>
              <a:rPr lang="en-US" sz="2600" b="1" u="sng" dirty="0" smtClean="0"/>
              <a:t>consent</a:t>
            </a:r>
            <a:r>
              <a:rPr lang="en-US" sz="2600" dirty="0" smtClean="0"/>
              <a:t> before an </a:t>
            </a:r>
            <a:r>
              <a:rPr lang="en-US" sz="2600" b="1" u="sng" dirty="0" smtClean="0"/>
              <a:t>invasive procedure  </a:t>
            </a:r>
          </a:p>
          <a:p>
            <a:r>
              <a:rPr lang="en-US" sz="2600" dirty="0" smtClean="0"/>
              <a:t>Over advice on what  patients themselves can do for their problems </a:t>
            </a:r>
            <a:r>
              <a:rPr lang="en-US" sz="2000" dirty="0" smtClean="0"/>
              <a:t>,( </a:t>
            </a:r>
            <a:r>
              <a:rPr lang="en-US" sz="2000" b="1" u="sng" dirty="0" smtClean="0"/>
              <a:t>support </a:t>
            </a:r>
            <a:r>
              <a:rPr lang="en-US" sz="2000" dirty="0" smtClean="0"/>
              <a:t>from family, partners, &amp;  friends ( e.g. </a:t>
            </a:r>
            <a:r>
              <a:rPr lang="en-US" sz="2000" b="1" dirty="0" smtClean="0"/>
              <a:t>alcohol, smoking</a:t>
            </a:r>
            <a:r>
              <a:rPr lang="en-US" sz="2000" dirty="0" smtClean="0"/>
              <a:t> , or </a:t>
            </a:r>
            <a:r>
              <a:rPr lang="en-US" sz="2000" b="1" dirty="0" smtClean="0"/>
              <a:t>other drugs </a:t>
            </a:r>
            <a:r>
              <a:rPr lang="en-US" sz="2000" dirty="0" smtClean="0"/>
              <a:t>), </a:t>
            </a:r>
            <a:r>
              <a:rPr lang="en-US" sz="2000" b="1" u="sng" dirty="0" smtClean="0"/>
              <a:t>disease support groups </a:t>
            </a:r>
            <a:r>
              <a:rPr lang="en-US" sz="2000" dirty="0" smtClean="0"/>
              <a:t>( e.g. cancer ,</a:t>
            </a:r>
            <a:r>
              <a:rPr lang="en-US" sz="2000" dirty="0" err="1" smtClean="0"/>
              <a:t>pemphigus</a:t>
            </a:r>
            <a:r>
              <a:rPr lang="en-US" sz="2000" dirty="0" smtClean="0"/>
              <a:t> , &amp; </a:t>
            </a:r>
            <a:r>
              <a:rPr lang="en-US" sz="2000" dirty="0" err="1" smtClean="0"/>
              <a:t>sjogren</a:t>
            </a:r>
            <a:r>
              <a:rPr lang="en-US" sz="2000" dirty="0" smtClean="0"/>
              <a:t> syndrome ) other </a:t>
            </a:r>
            <a:r>
              <a:rPr lang="en-US" sz="2000" b="1" u="sng" dirty="0" smtClean="0"/>
              <a:t>information sources </a:t>
            </a:r>
            <a:r>
              <a:rPr lang="en-US" sz="2000" dirty="0" smtClean="0"/>
              <a:t>( patient inf. Sheets , the internet 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94629-9CAC-4446-839A-97E292F2D9BC}" type="slidenum">
              <a:rPr lang="en-US" smtClean="0">
                <a:solidFill>
                  <a:srgbClr val="FF0000"/>
                </a:solidFill>
              </a:rPr>
              <a:pPr/>
              <a:t>9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793C-7F87-430A-8DF7-B79358D04333}" type="datetime1">
              <a:rPr lang="en-GB" smtClean="0">
                <a:solidFill>
                  <a:srgbClr val="FF0000"/>
                </a:solidFill>
              </a:rPr>
              <a:pPr/>
              <a:t>21/12/2014</a:t>
            </a:fld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Prof.  </a:t>
            </a:r>
            <a:r>
              <a:rPr lang="en-US" dirty="0" err="1" smtClean="0">
                <a:solidFill>
                  <a:srgbClr val="FF0000"/>
                </a:solidFill>
              </a:rPr>
              <a:t>Hamam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</TotalTime>
  <Words>4225</Words>
  <Application>Microsoft Office PowerPoint</Application>
  <PresentationFormat>On-screen Show (4:3)</PresentationFormat>
  <Paragraphs>739</Paragraphs>
  <Slides>70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Office Theme</vt:lpstr>
      <vt:lpstr>Slide 1</vt:lpstr>
      <vt:lpstr>Treatment  of the common oral manifestations  (Prof.M.Hamam)</vt:lpstr>
      <vt:lpstr>Part  1</vt:lpstr>
      <vt:lpstr>Referral  to  a specialist</vt:lpstr>
      <vt:lpstr>Slide 5</vt:lpstr>
      <vt:lpstr>Slide 6</vt:lpstr>
      <vt:lpstr>Psychological and sociological aspects of treatment . </vt:lpstr>
      <vt:lpstr>Slide 8</vt:lpstr>
      <vt:lpstr>Slide 9</vt:lpstr>
      <vt:lpstr>Lifestyle  changes</vt:lpstr>
      <vt:lpstr>Drug  Treatment </vt:lpstr>
      <vt:lpstr>Slide 12</vt:lpstr>
      <vt:lpstr>Slide 13</vt:lpstr>
      <vt:lpstr>Prescribing  for children  </vt:lpstr>
      <vt:lpstr>Drugs and Food Absorption </vt:lpstr>
      <vt:lpstr>Slide 16</vt:lpstr>
      <vt:lpstr>Agent used in the treatment of patient with oral disease </vt:lpstr>
      <vt:lpstr>Slide 18</vt:lpstr>
      <vt:lpstr>CNS –active drugs </vt:lpstr>
      <vt:lpstr>Corticosteroids  </vt:lpstr>
      <vt:lpstr>Slide 21</vt:lpstr>
      <vt:lpstr>Slide 22</vt:lpstr>
      <vt:lpstr>Systemic  Corticosteroids </vt:lpstr>
      <vt:lpstr>Slide 24</vt:lpstr>
      <vt:lpstr>Antimicrobials </vt:lpstr>
      <vt:lpstr> </vt:lpstr>
      <vt:lpstr>Antifungal therapy</vt:lpstr>
      <vt:lpstr>Antiviral therapy</vt:lpstr>
      <vt:lpstr>Slide 29</vt:lpstr>
      <vt:lpstr>Part  11 Treatment  of the common oral manifestations  (Prof.M.Hamam) </vt:lpstr>
      <vt:lpstr>A-  Red and White lesions   </vt:lpstr>
      <vt:lpstr>Treatment</vt:lpstr>
      <vt:lpstr>Slide 33</vt:lpstr>
      <vt:lpstr>2-Hairy Leukoplakia    </vt:lpstr>
      <vt:lpstr>3-Submucous Fibrosis</vt:lpstr>
      <vt:lpstr>4 -Lichen Planus </vt:lpstr>
      <vt:lpstr>5-  Lichenoid reaction </vt:lpstr>
      <vt:lpstr>Lichenoid drug reaction</vt:lpstr>
      <vt:lpstr>6- Geographic Tongue (Migratory Glossitis) </vt:lpstr>
      <vt:lpstr>7-    Leukoedema</vt:lpstr>
      <vt:lpstr>B-  Acute  ulcerative  lesions </vt:lpstr>
      <vt:lpstr>Treatment </vt:lpstr>
      <vt:lpstr>2 -Erythema  Multiforme </vt:lpstr>
      <vt:lpstr> 3-  hypersensitivity </vt:lpstr>
      <vt:lpstr>Slide 45</vt:lpstr>
      <vt:lpstr> Allergic stomatitis caused by acrylic resin</vt:lpstr>
      <vt:lpstr>4- Aphthous  ulcers</vt:lpstr>
      <vt:lpstr>C- Chronic ulcerative lesions </vt:lpstr>
      <vt:lpstr>Slide 49</vt:lpstr>
      <vt:lpstr>Treatment </vt:lpstr>
      <vt:lpstr>Slide 51</vt:lpstr>
      <vt:lpstr>Oral manifestations </vt:lpstr>
      <vt:lpstr>Treatment </vt:lpstr>
      <vt:lpstr>D-Pigmented lesions </vt:lpstr>
      <vt:lpstr>2-   Melanotic  nevus</vt:lpstr>
      <vt:lpstr>3-  Drug-Induced Melanosis</vt:lpstr>
      <vt:lpstr>Slide 57</vt:lpstr>
      <vt:lpstr>4- Physiologic Pigmentation</vt:lpstr>
      <vt:lpstr>5-    Smoker’s Melanosis </vt:lpstr>
      <vt:lpstr>6- Amalgam Tattoo </vt:lpstr>
      <vt:lpstr>E- Benign soft tissue lesions </vt:lpstr>
      <vt:lpstr>Pyogenic Granuloma</vt:lpstr>
      <vt:lpstr>Peripheral Giant-Cell Granuloma</vt:lpstr>
      <vt:lpstr>F-  Sialolithiasis (Salivary Stones)</vt:lpstr>
      <vt:lpstr>Slide 65</vt:lpstr>
      <vt:lpstr>Mucoceles </vt:lpstr>
      <vt:lpstr>TREATMENT OF XEROSTOMIA</vt:lpstr>
      <vt:lpstr>Slide 68</vt:lpstr>
      <vt:lpstr>Salivary Stimulation </vt:lpstr>
      <vt:lpstr>Slide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Treatment  of the common oral manifestations</dc:title>
  <dc:creator>Admin</dc:creator>
  <cp:lastModifiedBy>Admin</cp:lastModifiedBy>
  <cp:revision>277</cp:revision>
  <dcterms:created xsi:type="dcterms:W3CDTF">2014-09-05T11:17:48Z</dcterms:created>
  <dcterms:modified xsi:type="dcterms:W3CDTF">2014-12-21T18:14:34Z</dcterms:modified>
</cp:coreProperties>
</file>