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71" r:id="rId10"/>
    <p:sldId id="273" r:id="rId11"/>
    <p:sldId id="274" r:id="rId12"/>
    <p:sldId id="272" r:id="rId13"/>
    <p:sldId id="264" r:id="rId14"/>
    <p:sldId id="265" r:id="rId15"/>
    <p:sldId id="266" r:id="rId16"/>
    <p:sldId id="267" r:id="rId17"/>
    <p:sldId id="268" r:id="rId18"/>
    <p:sldId id="269" r:id="rId19"/>
    <p:sldId id="270" r:id="rId20"/>
  </p:sldIdLst>
  <p:sldSz cx="9144000" cy="6858000" type="screen4x3"/>
  <p:notesSz cx="6858000" cy="9144000"/>
  <p:custDataLst>
    <p:tags r:id="rId22"/>
  </p:custData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200"/>
    <a:srgbClr val="FFFF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C3A6AA-CEC8-4BC9-B8DE-4BC6629CA438}" type="datetimeFigureOut">
              <a:rPr lang="en-US" smtClean="0"/>
              <a:t>4/20/2014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943453-36D8-4F70-AFD7-B632F0286324}" type="slidenum">
              <a:rPr lang="en-US" smtClean="0"/>
              <a:t>‹#›</a:t>
            </a:fld>
            <a:endParaRPr lang="en-US"/>
          </a:p>
        </p:txBody>
      </p:sp>
    </p:spTree>
    <p:extLst>
      <p:ext uri="{BB962C8B-B14F-4D97-AF65-F5344CB8AC3E}">
        <p14:creationId xmlns:p14="http://schemas.microsoft.com/office/powerpoint/2010/main" val="3900181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BC27008-07B7-4EDC-BB1C-519664FBC174}" type="datetime1">
              <a:rPr lang="ar-SA" smtClean="0"/>
              <a:t>20/06/1435</a:t>
            </a:fld>
            <a:endParaRPr lang="ar-SA"/>
          </a:p>
        </p:txBody>
      </p:sp>
      <p:sp>
        <p:nvSpPr>
          <p:cNvPr id="5" name="عنصر نائب للتذييل 4"/>
          <p:cNvSpPr>
            <a:spLocks noGrp="1"/>
          </p:cNvSpPr>
          <p:nvPr>
            <p:ph type="ftr" sz="quarter" idx="11"/>
          </p:nvPr>
        </p:nvSpPr>
        <p:spPr/>
        <p:txBody>
          <a:bodyPr/>
          <a:lstStyle/>
          <a:p>
            <a:r>
              <a:rPr lang="ar-SA" smtClean="0"/>
              <a:t>أ. زينب آل كاظم</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931AA1F7-681C-4A7A-A75C-9CE6F1C67ECA}" type="datetime1">
              <a:rPr lang="ar-SA" smtClean="0"/>
              <a:t>20/06/1435</a:t>
            </a:fld>
            <a:endParaRPr lang="ar-SA"/>
          </a:p>
        </p:txBody>
      </p:sp>
      <p:sp>
        <p:nvSpPr>
          <p:cNvPr id="5" name="عنصر نائب للتذييل 4"/>
          <p:cNvSpPr>
            <a:spLocks noGrp="1"/>
          </p:cNvSpPr>
          <p:nvPr>
            <p:ph type="ftr" sz="quarter" idx="11"/>
          </p:nvPr>
        </p:nvSpPr>
        <p:spPr/>
        <p:txBody>
          <a:bodyPr/>
          <a:lstStyle/>
          <a:p>
            <a:r>
              <a:rPr lang="ar-SA" smtClean="0"/>
              <a:t>أ. زينب آل كاظم</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1918E8A-D46B-4615-9FF1-8DD39526EAB1}" type="datetime1">
              <a:rPr lang="ar-SA" smtClean="0"/>
              <a:t>20/06/1435</a:t>
            </a:fld>
            <a:endParaRPr lang="ar-SA"/>
          </a:p>
        </p:txBody>
      </p:sp>
      <p:sp>
        <p:nvSpPr>
          <p:cNvPr id="5" name="عنصر نائب للتذييل 4"/>
          <p:cNvSpPr>
            <a:spLocks noGrp="1"/>
          </p:cNvSpPr>
          <p:nvPr>
            <p:ph type="ftr" sz="quarter" idx="11"/>
          </p:nvPr>
        </p:nvSpPr>
        <p:spPr/>
        <p:txBody>
          <a:bodyPr/>
          <a:lstStyle/>
          <a:p>
            <a:r>
              <a:rPr lang="ar-SA" smtClean="0"/>
              <a:t>أ. زينب آل كاظم</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EB971716-388C-43FE-A9DB-1E0CE4681116}" type="datetime1">
              <a:rPr lang="ar-SA" smtClean="0"/>
              <a:t>20/06/1435</a:t>
            </a:fld>
            <a:endParaRPr lang="ar-SA"/>
          </a:p>
        </p:txBody>
      </p:sp>
      <p:sp>
        <p:nvSpPr>
          <p:cNvPr id="5" name="عنصر نائب للتذييل 4"/>
          <p:cNvSpPr>
            <a:spLocks noGrp="1"/>
          </p:cNvSpPr>
          <p:nvPr>
            <p:ph type="ftr" sz="quarter" idx="11"/>
          </p:nvPr>
        </p:nvSpPr>
        <p:spPr/>
        <p:txBody>
          <a:bodyPr/>
          <a:lstStyle/>
          <a:p>
            <a:r>
              <a:rPr lang="ar-SA" smtClean="0"/>
              <a:t>أ. زينب آل كاظم</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738E446-B184-45EB-BC1D-4B81CA93065C}" type="datetime1">
              <a:rPr lang="ar-SA" smtClean="0"/>
              <a:t>20/06/1435</a:t>
            </a:fld>
            <a:endParaRPr lang="ar-SA"/>
          </a:p>
        </p:txBody>
      </p:sp>
      <p:sp>
        <p:nvSpPr>
          <p:cNvPr id="5" name="عنصر نائب للتذييل 4"/>
          <p:cNvSpPr>
            <a:spLocks noGrp="1"/>
          </p:cNvSpPr>
          <p:nvPr>
            <p:ph type="ftr" sz="quarter" idx="11"/>
          </p:nvPr>
        </p:nvSpPr>
        <p:spPr/>
        <p:txBody>
          <a:bodyPr/>
          <a:lstStyle/>
          <a:p>
            <a:r>
              <a:rPr lang="ar-SA" smtClean="0"/>
              <a:t>أ. زينب آل كاظم</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D93E053B-317E-4A02-8AA5-C1AF7D8E1122}" type="datetime1">
              <a:rPr lang="ar-SA" smtClean="0"/>
              <a:t>20/06/1435</a:t>
            </a:fld>
            <a:endParaRPr lang="ar-SA"/>
          </a:p>
        </p:txBody>
      </p:sp>
      <p:sp>
        <p:nvSpPr>
          <p:cNvPr id="6" name="عنصر نائب للتذييل 5"/>
          <p:cNvSpPr>
            <a:spLocks noGrp="1"/>
          </p:cNvSpPr>
          <p:nvPr>
            <p:ph type="ftr" sz="quarter" idx="11"/>
          </p:nvPr>
        </p:nvSpPr>
        <p:spPr/>
        <p:txBody>
          <a:bodyPr/>
          <a:lstStyle/>
          <a:p>
            <a:r>
              <a:rPr lang="ar-SA" smtClean="0"/>
              <a:t>أ. زينب آل كاظم</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E0308476-9064-4664-A8F0-114F4B036D25}" type="datetime1">
              <a:rPr lang="ar-SA" smtClean="0"/>
              <a:t>20/06/1435</a:t>
            </a:fld>
            <a:endParaRPr lang="ar-SA"/>
          </a:p>
        </p:txBody>
      </p:sp>
      <p:sp>
        <p:nvSpPr>
          <p:cNvPr id="8" name="عنصر نائب للتذييل 7"/>
          <p:cNvSpPr>
            <a:spLocks noGrp="1"/>
          </p:cNvSpPr>
          <p:nvPr>
            <p:ph type="ftr" sz="quarter" idx="11"/>
          </p:nvPr>
        </p:nvSpPr>
        <p:spPr/>
        <p:txBody>
          <a:bodyPr/>
          <a:lstStyle/>
          <a:p>
            <a:r>
              <a:rPr lang="ar-SA" smtClean="0"/>
              <a:t>أ. زينب آل كاظم</a:t>
            </a:r>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70858215-B46D-4531-B8EE-2AFD063A58D3}" type="datetime1">
              <a:rPr lang="ar-SA" smtClean="0"/>
              <a:t>20/06/1435</a:t>
            </a:fld>
            <a:endParaRPr lang="ar-SA"/>
          </a:p>
        </p:txBody>
      </p:sp>
      <p:sp>
        <p:nvSpPr>
          <p:cNvPr id="4" name="عنصر نائب للتذييل 3"/>
          <p:cNvSpPr>
            <a:spLocks noGrp="1"/>
          </p:cNvSpPr>
          <p:nvPr>
            <p:ph type="ftr" sz="quarter" idx="11"/>
          </p:nvPr>
        </p:nvSpPr>
        <p:spPr/>
        <p:txBody>
          <a:bodyPr/>
          <a:lstStyle/>
          <a:p>
            <a:r>
              <a:rPr lang="ar-SA" smtClean="0"/>
              <a:t>أ. زينب آل كاظم</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933F356-B924-470D-BDDD-3BF557AB1F00}" type="datetime1">
              <a:rPr lang="ar-SA" smtClean="0"/>
              <a:t>20/06/1435</a:t>
            </a:fld>
            <a:endParaRPr lang="ar-SA"/>
          </a:p>
        </p:txBody>
      </p:sp>
      <p:sp>
        <p:nvSpPr>
          <p:cNvPr id="3" name="عنصر نائب للتذييل 2"/>
          <p:cNvSpPr>
            <a:spLocks noGrp="1"/>
          </p:cNvSpPr>
          <p:nvPr>
            <p:ph type="ftr" sz="quarter" idx="11"/>
          </p:nvPr>
        </p:nvSpPr>
        <p:spPr/>
        <p:txBody>
          <a:bodyPr/>
          <a:lstStyle/>
          <a:p>
            <a:r>
              <a:rPr lang="ar-SA" smtClean="0"/>
              <a:t>أ. زينب آل كاظم</a:t>
            </a:r>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694C7BF-7580-4F00-8DE1-3BC45F45DEAE}" type="datetime1">
              <a:rPr lang="ar-SA" smtClean="0"/>
              <a:t>20/06/1435</a:t>
            </a:fld>
            <a:endParaRPr lang="ar-SA"/>
          </a:p>
        </p:txBody>
      </p:sp>
      <p:sp>
        <p:nvSpPr>
          <p:cNvPr id="6" name="عنصر نائب للتذييل 5"/>
          <p:cNvSpPr>
            <a:spLocks noGrp="1"/>
          </p:cNvSpPr>
          <p:nvPr>
            <p:ph type="ftr" sz="quarter" idx="11"/>
          </p:nvPr>
        </p:nvSpPr>
        <p:spPr/>
        <p:txBody>
          <a:bodyPr/>
          <a:lstStyle/>
          <a:p>
            <a:r>
              <a:rPr lang="ar-SA" smtClean="0"/>
              <a:t>أ. زينب آل كاظم</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972157C-F83C-4DB9-AB16-F1D04484EA04}" type="datetime1">
              <a:rPr lang="ar-SA" smtClean="0"/>
              <a:t>20/06/1435</a:t>
            </a:fld>
            <a:endParaRPr lang="ar-SA"/>
          </a:p>
        </p:txBody>
      </p:sp>
      <p:sp>
        <p:nvSpPr>
          <p:cNvPr id="6" name="عنصر نائب للتذييل 5"/>
          <p:cNvSpPr>
            <a:spLocks noGrp="1"/>
          </p:cNvSpPr>
          <p:nvPr>
            <p:ph type="ftr" sz="quarter" idx="11"/>
          </p:nvPr>
        </p:nvSpPr>
        <p:spPr/>
        <p:txBody>
          <a:bodyPr/>
          <a:lstStyle/>
          <a:p>
            <a:r>
              <a:rPr lang="ar-SA" smtClean="0"/>
              <a:t>أ. زينب آل كاظم</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4000"/>
            <a:lum/>
          </a:blip>
          <a:srcRect/>
          <a:stretch>
            <a:fillRect t="-25000" b="-25000"/>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AFC1F75-4B34-4B65-9CCB-9DE119BD9268}" type="datetime1">
              <a:rPr lang="ar-SA" smtClean="0"/>
              <a:t>20/06/1435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ar-SA" smtClean="0"/>
              <a:t>أ. زينب آل كاظم</a:t>
            </a:r>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rtl="0"/>
            <a:r>
              <a:rPr lang="en-US" b="1" i="1" dirty="0" smtClean="0">
                <a:solidFill>
                  <a:srgbClr val="FF0000"/>
                </a:solidFill>
                <a:effectLst>
                  <a:outerShdw blurRad="38100" dist="38100" dir="2700000" algn="tl">
                    <a:srgbClr val="000000">
                      <a:alpha val="43137"/>
                    </a:srgbClr>
                  </a:outerShdw>
                </a:effectLst>
              </a:rPr>
              <a:t>Trees</a:t>
            </a:r>
            <a:endParaRPr lang="ar-SA" b="1" i="1"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pPr rtl="0"/>
            <a:r>
              <a:rPr lang="en-US" b="1" i="1" dirty="0" smtClean="0">
                <a:solidFill>
                  <a:srgbClr val="FF0000"/>
                </a:solidFill>
              </a:rPr>
              <a:t>10.1 Introduction to Trees</a:t>
            </a:r>
            <a:endParaRPr lang="ar-SA" b="1" i="1" dirty="0">
              <a:solidFill>
                <a:srgbClr val="FF0000"/>
              </a:solidFill>
            </a:endParaRPr>
          </a:p>
        </p:txBody>
      </p:sp>
      <p:sp>
        <p:nvSpPr>
          <p:cNvPr id="4" name="Footer Placeholder 3"/>
          <p:cNvSpPr>
            <a:spLocks noGrp="1"/>
          </p:cNvSpPr>
          <p:nvPr>
            <p:ph type="ftr" sz="quarter" idx="11"/>
          </p:nvPr>
        </p:nvSpPr>
        <p:spPr/>
        <p:txBody>
          <a:bodyPr/>
          <a:lstStyle/>
          <a:p>
            <a:r>
              <a:rPr lang="ar-SA" smtClean="0"/>
              <a:t>أ. زينب آل كاظم</a:t>
            </a:r>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pPr/>
              <a:t>1</a:t>
            </a:fld>
            <a:endParaRPr lang="ar-SA"/>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ar-SA" smtClean="0"/>
              <a:t>أ. زينب آل كاظم</a:t>
            </a:r>
            <a:endParaRPr lang="ar-SA"/>
          </a:p>
        </p:txBody>
      </p:sp>
      <p:sp>
        <p:nvSpPr>
          <p:cNvPr id="3" name="Slide Number Placeholder 2"/>
          <p:cNvSpPr>
            <a:spLocks noGrp="1"/>
          </p:cNvSpPr>
          <p:nvPr>
            <p:ph type="sldNum" sz="quarter" idx="12"/>
          </p:nvPr>
        </p:nvSpPr>
        <p:spPr/>
        <p:txBody>
          <a:bodyPr/>
          <a:lstStyle/>
          <a:p>
            <a:fld id="{0B34F065-1154-456A-91E3-76DE8E75E17B}" type="slidenum">
              <a:rPr lang="ar-SA" smtClean="0"/>
              <a:pPr/>
              <a:t>10</a:t>
            </a:fld>
            <a:endParaRPr lang="ar-SA"/>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cstate="print"/>
          <a:srcRect/>
          <a:stretch>
            <a:fillRect/>
          </a:stretch>
        </p:blipFill>
        <p:spPr bwMode="auto">
          <a:xfrm>
            <a:off x="0" y="0"/>
            <a:ext cx="9144000" cy="666936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ar-SA" smtClean="0"/>
              <a:t>أ. زينب آل كاظم</a:t>
            </a:r>
            <a:endParaRPr lang="ar-SA"/>
          </a:p>
        </p:txBody>
      </p:sp>
      <p:sp>
        <p:nvSpPr>
          <p:cNvPr id="3" name="Slide Number Placeholder 2"/>
          <p:cNvSpPr>
            <a:spLocks noGrp="1"/>
          </p:cNvSpPr>
          <p:nvPr>
            <p:ph type="sldNum" sz="quarter" idx="12"/>
          </p:nvPr>
        </p:nvSpPr>
        <p:spPr/>
        <p:txBody>
          <a:bodyPr/>
          <a:lstStyle/>
          <a:p>
            <a:fld id="{0B34F065-1154-456A-91E3-76DE8E75E17B}" type="slidenum">
              <a:rPr lang="ar-SA" smtClean="0"/>
              <a:pPr/>
              <a:t>11</a:t>
            </a:fld>
            <a:endParaRPr lang="ar-SA"/>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69" name="Picture 73"/>
          <p:cNvPicPr>
            <a:picLocks noChangeAspect="1" noChangeArrowheads="1"/>
          </p:cNvPicPr>
          <p:nvPr/>
        </p:nvPicPr>
        <p:blipFill>
          <a:blip r:embed="rId3" cstate="print"/>
          <a:srcRect/>
          <a:stretch>
            <a:fillRect/>
          </a:stretch>
        </p:blipFill>
        <p:spPr bwMode="auto">
          <a:xfrm>
            <a:off x="0" y="0"/>
            <a:ext cx="8964488" cy="68580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ar-SA" smtClean="0"/>
              <a:t>أ. زينب آل كاظم</a:t>
            </a:r>
            <a:endParaRPr lang="ar-SA"/>
          </a:p>
        </p:txBody>
      </p:sp>
      <p:sp>
        <p:nvSpPr>
          <p:cNvPr id="3" name="Slide Number Placeholder 2"/>
          <p:cNvSpPr>
            <a:spLocks noGrp="1"/>
          </p:cNvSpPr>
          <p:nvPr>
            <p:ph type="sldNum" sz="quarter" idx="12"/>
          </p:nvPr>
        </p:nvSpPr>
        <p:spPr/>
        <p:txBody>
          <a:bodyPr/>
          <a:lstStyle/>
          <a:p>
            <a:fld id="{0B34F065-1154-456A-91E3-76DE8E75E17B}" type="slidenum">
              <a:rPr lang="ar-SA" smtClean="0"/>
              <a:pPr/>
              <a:t>12</a:t>
            </a:fld>
            <a:endParaRPr lang="ar-SA"/>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88640"/>
            <a:ext cx="8229600" cy="6192688"/>
          </a:xfrm>
        </p:spPr>
        <p:txBody>
          <a:bodyPr>
            <a:normAutofit/>
          </a:bodyPr>
          <a:lstStyle/>
          <a:p>
            <a:pPr algn="l" rtl="0">
              <a:buNone/>
            </a:pPr>
            <a:r>
              <a:rPr lang="en-US" sz="2000" b="1" u="sng" dirty="0" smtClean="0">
                <a:solidFill>
                  <a:srgbClr val="C00000"/>
                </a:solidFill>
              </a:rPr>
              <a:t>EXAMPLE 2</a:t>
            </a:r>
          </a:p>
          <a:p>
            <a:pPr algn="l" rtl="0">
              <a:buNone/>
            </a:pPr>
            <a:r>
              <a:rPr lang="en-US" sz="2000" b="1" dirty="0" smtClean="0"/>
              <a:t>In the rooted tree T (with root </a:t>
            </a:r>
            <a:r>
              <a:rPr lang="en-US" sz="2000" b="1" i="1" dirty="0" smtClean="0"/>
              <a:t>a</a:t>
            </a:r>
            <a:r>
              <a:rPr lang="en-US" sz="2000" b="1" dirty="0" smtClean="0"/>
              <a:t>) shown in Figure 5, find </a:t>
            </a:r>
            <a:r>
              <a:rPr lang="en-US" sz="2000" b="1" u="sng" dirty="0" smtClean="0">
                <a:solidFill>
                  <a:srgbClr val="FF0000"/>
                </a:solidFill>
              </a:rPr>
              <a:t>the parent of c</a:t>
            </a:r>
            <a:r>
              <a:rPr lang="en-US" sz="2000" b="1" u="sng" dirty="0" smtClean="0">
                <a:solidFill>
                  <a:schemeClr val="accent5">
                    <a:lumMod val="75000"/>
                  </a:schemeClr>
                </a:solidFill>
              </a:rPr>
              <a:t>, the children of g</a:t>
            </a:r>
            <a:r>
              <a:rPr lang="en-US" sz="2000" b="1" dirty="0" smtClean="0"/>
              <a:t>, </a:t>
            </a:r>
            <a:r>
              <a:rPr lang="en-US" sz="2000" b="1" u="sng" dirty="0" smtClean="0">
                <a:solidFill>
                  <a:schemeClr val="accent3">
                    <a:lumMod val="75000"/>
                  </a:schemeClr>
                </a:solidFill>
              </a:rPr>
              <a:t>the siblings of h </a:t>
            </a:r>
            <a:r>
              <a:rPr lang="en-US" sz="2000" b="1" dirty="0" smtClean="0"/>
              <a:t>, all </a:t>
            </a:r>
            <a:r>
              <a:rPr lang="en-US" sz="2000" b="1" u="sng" dirty="0" smtClean="0">
                <a:solidFill>
                  <a:srgbClr val="7030A0"/>
                </a:solidFill>
              </a:rPr>
              <a:t>ancestors of e</a:t>
            </a:r>
            <a:r>
              <a:rPr lang="en-US" sz="2000" b="1" dirty="0" smtClean="0"/>
              <a:t>, </a:t>
            </a:r>
            <a:r>
              <a:rPr lang="en-US" sz="2000" b="1" u="sng" dirty="0" smtClean="0">
                <a:solidFill>
                  <a:srgbClr val="FF9900"/>
                </a:solidFill>
              </a:rPr>
              <a:t>all descendants of b</a:t>
            </a:r>
            <a:r>
              <a:rPr lang="en-US" sz="2000" b="1" dirty="0" smtClean="0"/>
              <a:t>, </a:t>
            </a:r>
            <a:r>
              <a:rPr lang="en-US" sz="2000" b="1" u="sng" dirty="0" smtClean="0">
                <a:solidFill>
                  <a:schemeClr val="accent2">
                    <a:lumMod val="60000"/>
                    <a:lumOff val="40000"/>
                  </a:schemeClr>
                </a:solidFill>
              </a:rPr>
              <a:t>all internal vertices</a:t>
            </a:r>
            <a:r>
              <a:rPr lang="en-US" sz="2000" b="1" dirty="0" smtClean="0"/>
              <a:t>, and </a:t>
            </a:r>
            <a:r>
              <a:rPr lang="en-US" sz="2000" b="1" u="sng" dirty="0" smtClean="0">
                <a:solidFill>
                  <a:srgbClr val="E7E200"/>
                </a:solidFill>
              </a:rPr>
              <a:t>all leaves</a:t>
            </a:r>
            <a:r>
              <a:rPr lang="en-US" sz="2000" b="1" dirty="0" smtClean="0"/>
              <a:t>. What is the </a:t>
            </a:r>
            <a:r>
              <a:rPr lang="en-US" sz="2000" b="1" u="sng" dirty="0" err="1" smtClean="0">
                <a:solidFill>
                  <a:schemeClr val="accent6">
                    <a:lumMod val="50000"/>
                  </a:schemeClr>
                </a:solidFill>
              </a:rPr>
              <a:t>subtree</a:t>
            </a:r>
            <a:r>
              <a:rPr lang="en-US" sz="2000" b="1" u="sng" dirty="0" smtClean="0">
                <a:solidFill>
                  <a:schemeClr val="accent6">
                    <a:lumMod val="50000"/>
                  </a:schemeClr>
                </a:solidFill>
              </a:rPr>
              <a:t> rooted at g</a:t>
            </a:r>
            <a:r>
              <a:rPr lang="en-US" sz="2000" b="1" dirty="0" smtClean="0"/>
              <a:t>?</a:t>
            </a:r>
          </a:p>
          <a:p>
            <a:pPr algn="l" rtl="0">
              <a:buNone/>
            </a:pPr>
            <a:r>
              <a:rPr lang="en-US" sz="2000" b="1" u="sng" dirty="0" smtClean="0">
                <a:solidFill>
                  <a:srgbClr val="C00000"/>
                </a:solidFill>
              </a:rPr>
              <a:t>Solution:</a:t>
            </a:r>
          </a:p>
          <a:p>
            <a:pPr algn="l" rtl="0">
              <a:buNone/>
            </a:pPr>
            <a:r>
              <a:rPr lang="en-US" sz="2000" b="1" u="sng" dirty="0" smtClean="0">
                <a:solidFill>
                  <a:srgbClr val="FF0000"/>
                </a:solidFill>
              </a:rPr>
              <a:t>the parent of c: </a:t>
            </a:r>
            <a:r>
              <a:rPr lang="en-US" sz="2000" b="1" dirty="0" smtClean="0"/>
              <a:t>b</a:t>
            </a:r>
            <a:endParaRPr lang="en-US" sz="2000" b="1" u="sng" dirty="0" smtClean="0">
              <a:solidFill>
                <a:srgbClr val="FF0000"/>
              </a:solidFill>
            </a:endParaRPr>
          </a:p>
          <a:p>
            <a:pPr algn="l" rtl="0">
              <a:buNone/>
            </a:pPr>
            <a:r>
              <a:rPr lang="en-US" sz="2000" b="1" u="sng" dirty="0" smtClean="0">
                <a:solidFill>
                  <a:schemeClr val="accent5">
                    <a:lumMod val="75000"/>
                  </a:schemeClr>
                </a:solidFill>
              </a:rPr>
              <a:t>the children of g: </a:t>
            </a:r>
            <a:r>
              <a:rPr lang="en-US" sz="2000" b="1" dirty="0" smtClean="0"/>
              <a:t>h , </a:t>
            </a:r>
            <a:r>
              <a:rPr lang="en-US" sz="2000" b="1" dirty="0" err="1" smtClean="0"/>
              <a:t>i</a:t>
            </a:r>
            <a:r>
              <a:rPr lang="en-US" sz="2000" b="1" dirty="0" smtClean="0"/>
              <a:t> , and j</a:t>
            </a:r>
            <a:endParaRPr lang="en-US" sz="2000" b="1" u="sng" dirty="0" smtClean="0">
              <a:solidFill>
                <a:schemeClr val="accent5">
                  <a:lumMod val="75000"/>
                </a:schemeClr>
              </a:solidFill>
            </a:endParaRPr>
          </a:p>
          <a:p>
            <a:pPr algn="l" rtl="0">
              <a:buNone/>
            </a:pPr>
            <a:r>
              <a:rPr lang="en-US" sz="2000" b="1" u="sng" dirty="0" smtClean="0">
                <a:solidFill>
                  <a:schemeClr val="accent3">
                    <a:lumMod val="75000"/>
                  </a:schemeClr>
                </a:solidFill>
              </a:rPr>
              <a:t>the siblings of h:</a:t>
            </a:r>
            <a:r>
              <a:rPr lang="en-US" sz="2000" dirty="0" smtClean="0"/>
              <a:t> </a:t>
            </a:r>
            <a:r>
              <a:rPr lang="en-US" sz="2000" b="1" dirty="0" err="1" smtClean="0"/>
              <a:t>i</a:t>
            </a:r>
            <a:r>
              <a:rPr lang="en-US" sz="2000" b="1" dirty="0" smtClean="0"/>
              <a:t> and j .</a:t>
            </a:r>
            <a:endParaRPr lang="en-US" sz="2000" b="1" u="sng" dirty="0" smtClean="0">
              <a:solidFill>
                <a:schemeClr val="accent3">
                  <a:lumMod val="75000"/>
                </a:schemeClr>
              </a:solidFill>
            </a:endParaRPr>
          </a:p>
          <a:p>
            <a:pPr algn="l" rtl="0">
              <a:buNone/>
            </a:pPr>
            <a:r>
              <a:rPr lang="en-US" sz="2000" b="1" u="sng" dirty="0" smtClean="0">
                <a:solidFill>
                  <a:srgbClr val="7030A0"/>
                </a:solidFill>
              </a:rPr>
              <a:t>ancestors of e:</a:t>
            </a:r>
            <a:r>
              <a:rPr lang="en-US" sz="2000" dirty="0" smtClean="0"/>
              <a:t> </a:t>
            </a:r>
            <a:r>
              <a:rPr lang="en-US" sz="2000" b="1" dirty="0" smtClean="0"/>
              <a:t>c , b , and a .</a:t>
            </a:r>
            <a:endParaRPr lang="en-US" sz="2000" b="1" u="sng" dirty="0" smtClean="0">
              <a:solidFill>
                <a:srgbClr val="7030A0"/>
              </a:solidFill>
            </a:endParaRPr>
          </a:p>
          <a:p>
            <a:pPr algn="l" rtl="0">
              <a:buNone/>
            </a:pPr>
            <a:r>
              <a:rPr lang="en-US" sz="2000" b="1" u="sng" dirty="0" smtClean="0">
                <a:solidFill>
                  <a:srgbClr val="FF9900"/>
                </a:solidFill>
              </a:rPr>
              <a:t>all descendants of b:</a:t>
            </a:r>
            <a:r>
              <a:rPr lang="en-US" sz="2000" dirty="0" smtClean="0"/>
              <a:t> </a:t>
            </a:r>
            <a:r>
              <a:rPr lang="en-US" sz="2000" b="1" dirty="0" smtClean="0"/>
              <a:t>c , d , and e .</a:t>
            </a:r>
            <a:endParaRPr lang="en-US" sz="2000" b="1" u="sng" dirty="0" smtClean="0">
              <a:solidFill>
                <a:srgbClr val="FF9900"/>
              </a:solidFill>
            </a:endParaRPr>
          </a:p>
          <a:p>
            <a:pPr algn="l" rtl="0">
              <a:buNone/>
            </a:pPr>
            <a:r>
              <a:rPr lang="en-US" sz="2000" b="1" u="sng" dirty="0" smtClean="0">
                <a:solidFill>
                  <a:schemeClr val="accent2">
                    <a:lumMod val="60000"/>
                    <a:lumOff val="40000"/>
                  </a:schemeClr>
                </a:solidFill>
              </a:rPr>
              <a:t>all internal vertices:</a:t>
            </a:r>
            <a:r>
              <a:rPr lang="en-US" sz="2000" dirty="0" smtClean="0"/>
              <a:t> </a:t>
            </a:r>
            <a:r>
              <a:rPr lang="en-US" sz="2000" b="1" dirty="0" smtClean="0"/>
              <a:t>a, b, c, g, h , and j </a:t>
            </a:r>
            <a:r>
              <a:rPr lang="en-US" sz="2000" dirty="0" smtClean="0"/>
              <a:t>.</a:t>
            </a:r>
            <a:endParaRPr lang="en-US" sz="2000" b="1" u="sng" dirty="0" smtClean="0">
              <a:solidFill>
                <a:schemeClr val="accent2">
                  <a:lumMod val="60000"/>
                  <a:lumOff val="40000"/>
                </a:schemeClr>
              </a:solidFill>
            </a:endParaRPr>
          </a:p>
          <a:p>
            <a:pPr algn="l" rtl="0">
              <a:buNone/>
            </a:pPr>
            <a:r>
              <a:rPr lang="en-US" sz="2000" b="1" u="sng" dirty="0" smtClean="0">
                <a:solidFill>
                  <a:srgbClr val="E7E200"/>
                </a:solidFill>
              </a:rPr>
              <a:t>all leaves:</a:t>
            </a:r>
            <a:r>
              <a:rPr lang="en-US" sz="2000" dirty="0" smtClean="0"/>
              <a:t> </a:t>
            </a:r>
            <a:r>
              <a:rPr lang="en-US" sz="2000" b="1" dirty="0" smtClean="0"/>
              <a:t>d, e, f, </a:t>
            </a:r>
            <a:r>
              <a:rPr lang="en-US" sz="2000" b="1" dirty="0" err="1" smtClean="0"/>
              <a:t>i</a:t>
            </a:r>
            <a:r>
              <a:rPr lang="en-US" sz="2000" b="1" dirty="0" smtClean="0"/>
              <a:t> , k,</a:t>
            </a:r>
            <a:r>
              <a:rPr lang="en-US" sz="2000" b="1" i="1" dirty="0" smtClean="0"/>
              <a:t> I</a:t>
            </a:r>
            <a:r>
              <a:rPr lang="en-US" sz="2000" b="1" dirty="0" smtClean="0"/>
              <a:t>, and m .</a:t>
            </a:r>
          </a:p>
          <a:p>
            <a:pPr algn="l" rtl="0">
              <a:buNone/>
            </a:pPr>
            <a:r>
              <a:rPr lang="en-US" sz="2000" b="1" u="sng" dirty="0" err="1" smtClean="0">
                <a:solidFill>
                  <a:schemeClr val="accent6">
                    <a:lumMod val="50000"/>
                  </a:schemeClr>
                </a:solidFill>
              </a:rPr>
              <a:t>subtree</a:t>
            </a:r>
            <a:r>
              <a:rPr lang="en-US" sz="2000" b="1" u="sng" dirty="0" smtClean="0">
                <a:solidFill>
                  <a:schemeClr val="accent6">
                    <a:lumMod val="50000"/>
                  </a:schemeClr>
                </a:solidFill>
              </a:rPr>
              <a:t> rooted at g:</a:t>
            </a:r>
          </a:p>
          <a:p>
            <a:pPr algn="l" rtl="0">
              <a:buNone/>
            </a:pPr>
            <a:endParaRPr lang="en-US" sz="2000" b="1" dirty="0" smtClean="0"/>
          </a:p>
          <a:p>
            <a:pPr algn="l" rtl="0">
              <a:buNone/>
            </a:pPr>
            <a:endParaRPr lang="en-US" sz="2000" b="1" u="sng" dirty="0" smtClean="0">
              <a:solidFill>
                <a:srgbClr val="7030A0"/>
              </a:solidFill>
            </a:endParaRPr>
          </a:p>
          <a:p>
            <a:pPr algn="l" rtl="0">
              <a:buNone/>
            </a:pPr>
            <a:endParaRPr lang="en-US" sz="2000" b="1" u="sng" dirty="0" smtClean="0">
              <a:solidFill>
                <a:schemeClr val="accent3">
                  <a:lumMod val="75000"/>
                </a:schemeClr>
              </a:solidFill>
            </a:endParaRPr>
          </a:p>
          <a:p>
            <a:pPr algn="l" rtl="0">
              <a:buNone/>
            </a:pPr>
            <a:endParaRPr lang="en-US" sz="2000" b="1" u="sng" dirty="0" smtClean="0">
              <a:solidFill>
                <a:schemeClr val="accent5">
                  <a:lumMod val="75000"/>
                </a:schemeClr>
              </a:solidFill>
            </a:endParaRPr>
          </a:p>
          <a:p>
            <a:pPr algn="l" rtl="0">
              <a:buNone/>
            </a:pPr>
            <a:endParaRPr lang="en-US" sz="2000" b="1" u="sng" dirty="0" smtClean="0">
              <a:solidFill>
                <a:srgbClr val="FF0000"/>
              </a:solidFill>
            </a:endParaRPr>
          </a:p>
          <a:p>
            <a:pPr algn="l" rtl="0">
              <a:buNone/>
            </a:pPr>
            <a:endParaRPr lang="ar-SA" sz="2000" b="1" dirty="0"/>
          </a:p>
        </p:txBody>
      </p:sp>
      <p:pic>
        <p:nvPicPr>
          <p:cNvPr id="4098" name="Picture 2"/>
          <p:cNvPicPr>
            <a:picLocks noChangeAspect="1" noChangeArrowheads="1"/>
          </p:cNvPicPr>
          <p:nvPr/>
        </p:nvPicPr>
        <p:blipFill>
          <a:blip r:embed="rId3" cstate="print"/>
          <a:srcRect/>
          <a:stretch>
            <a:fillRect/>
          </a:stretch>
        </p:blipFill>
        <p:spPr bwMode="auto">
          <a:xfrm>
            <a:off x="5076056" y="1700808"/>
            <a:ext cx="3900661" cy="2847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99" name="Picture 3"/>
          <p:cNvPicPr>
            <a:picLocks noChangeAspect="1" noChangeArrowheads="1"/>
          </p:cNvPicPr>
          <p:nvPr/>
        </p:nvPicPr>
        <p:blipFill>
          <a:blip r:embed="rId4" cstate="print"/>
          <a:srcRect/>
          <a:stretch>
            <a:fillRect/>
          </a:stretch>
        </p:blipFill>
        <p:spPr bwMode="auto">
          <a:xfrm>
            <a:off x="1187624" y="4869160"/>
            <a:ext cx="3312368" cy="19168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Footer Placeholder 1"/>
          <p:cNvSpPr>
            <a:spLocks noGrp="1"/>
          </p:cNvSpPr>
          <p:nvPr>
            <p:ph type="ftr" sz="quarter" idx="11"/>
          </p:nvPr>
        </p:nvSpPr>
        <p:spPr/>
        <p:txBody>
          <a:bodyPr/>
          <a:lstStyle/>
          <a:p>
            <a:r>
              <a:rPr lang="ar-SA" smtClean="0"/>
              <a:t>أ. زينب آل كاظم</a:t>
            </a:r>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pPr/>
              <a:t>13</a:t>
            </a:fld>
            <a:endParaRPr lang="ar-SA"/>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i="1" u="sng" dirty="0" smtClean="0">
                <a:solidFill>
                  <a:srgbClr val="FF0000"/>
                </a:solidFill>
              </a:rPr>
              <a:t>m-</a:t>
            </a:r>
            <a:r>
              <a:rPr lang="en-US" b="1" i="1" u="sng" dirty="0" err="1" smtClean="0">
                <a:solidFill>
                  <a:srgbClr val="FF0000"/>
                </a:solidFill>
              </a:rPr>
              <a:t>ary</a:t>
            </a:r>
            <a:r>
              <a:rPr lang="en-US" b="1" i="1" u="sng" dirty="0" smtClean="0">
                <a:solidFill>
                  <a:srgbClr val="FF0000"/>
                </a:solidFill>
              </a:rPr>
              <a:t> &amp; full m-</a:t>
            </a:r>
            <a:r>
              <a:rPr lang="en-US" b="1" i="1" u="sng" dirty="0" err="1" smtClean="0">
                <a:solidFill>
                  <a:srgbClr val="FF0000"/>
                </a:solidFill>
              </a:rPr>
              <a:t>ary</a:t>
            </a:r>
            <a:endParaRPr lang="ar-SA" b="1" i="1" u="sng" dirty="0">
              <a:solidFill>
                <a:srgbClr val="FF0000"/>
              </a:solidFill>
            </a:endParaRPr>
          </a:p>
        </p:txBody>
      </p:sp>
      <p:sp>
        <p:nvSpPr>
          <p:cNvPr id="3" name="Content Placeholder 2"/>
          <p:cNvSpPr>
            <a:spLocks noGrp="1"/>
          </p:cNvSpPr>
          <p:nvPr>
            <p:ph idx="1"/>
          </p:nvPr>
        </p:nvSpPr>
        <p:spPr>
          <a:xfrm>
            <a:off x="457200" y="1340768"/>
            <a:ext cx="8229600" cy="4785395"/>
          </a:xfrm>
        </p:spPr>
        <p:txBody>
          <a:bodyPr>
            <a:normAutofit fontScale="92500"/>
          </a:bodyPr>
          <a:lstStyle/>
          <a:p>
            <a:pPr algn="l" rtl="0">
              <a:lnSpc>
                <a:spcPct val="150000"/>
              </a:lnSpc>
              <a:buNone/>
            </a:pPr>
            <a:r>
              <a:rPr lang="en-US" b="1" dirty="0" smtClean="0">
                <a:solidFill>
                  <a:srgbClr val="C00000"/>
                </a:solidFill>
              </a:rPr>
              <a:t>DEFINITION 3</a:t>
            </a:r>
          </a:p>
          <a:p>
            <a:pPr algn="l" rtl="0">
              <a:lnSpc>
                <a:spcPct val="150000"/>
              </a:lnSpc>
              <a:buNone/>
            </a:pPr>
            <a:r>
              <a:rPr lang="en-US" dirty="0" smtClean="0"/>
              <a:t>A rooted tree is called an </a:t>
            </a:r>
            <a:r>
              <a:rPr lang="en-US" b="1" i="1" u="sng" dirty="0" smtClean="0">
                <a:solidFill>
                  <a:srgbClr val="00B050"/>
                </a:solidFill>
              </a:rPr>
              <a:t>m -</a:t>
            </a:r>
            <a:r>
              <a:rPr lang="en-US" b="1" i="1" u="sng" dirty="0" err="1" smtClean="0">
                <a:solidFill>
                  <a:srgbClr val="00B050"/>
                </a:solidFill>
              </a:rPr>
              <a:t>ary</a:t>
            </a:r>
            <a:r>
              <a:rPr lang="en-US" b="1" i="1" u="sng" dirty="0" smtClean="0">
                <a:solidFill>
                  <a:srgbClr val="00B050"/>
                </a:solidFill>
              </a:rPr>
              <a:t> tree </a:t>
            </a:r>
            <a:r>
              <a:rPr lang="en-US" dirty="0" smtClean="0"/>
              <a:t>if every internal vertex has no more than m children.</a:t>
            </a:r>
          </a:p>
          <a:p>
            <a:pPr algn="l" rtl="0">
              <a:lnSpc>
                <a:spcPct val="150000"/>
              </a:lnSpc>
              <a:buNone/>
            </a:pPr>
            <a:r>
              <a:rPr lang="en-US" dirty="0" smtClean="0"/>
              <a:t>The tree is called a </a:t>
            </a:r>
            <a:r>
              <a:rPr lang="en-US" b="1" i="1" u="sng" dirty="0" smtClean="0">
                <a:solidFill>
                  <a:srgbClr val="00B050"/>
                </a:solidFill>
              </a:rPr>
              <a:t>full m-</a:t>
            </a:r>
            <a:r>
              <a:rPr lang="en-US" b="1" i="1" u="sng" dirty="0" err="1" smtClean="0">
                <a:solidFill>
                  <a:srgbClr val="00B050"/>
                </a:solidFill>
              </a:rPr>
              <a:t>ary</a:t>
            </a:r>
            <a:r>
              <a:rPr lang="en-US" b="1" i="1" u="sng" dirty="0" smtClean="0">
                <a:solidFill>
                  <a:srgbClr val="00B050"/>
                </a:solidFill>
              </a:rPr>
              <a:t> tree </a:t>
            </a:r>
            <a:r>
              <a:rPr lang="en-US" dirty="0" smtClean="0"/>
              <a:t>if every internal vertex has exactly m children.</a:t>
            </a:r>
          </a:p>
          <a:p>
            <a:pPr algn="l" rtl="0">
              <a:lnSpc>
                <a:spcPct val="150000"/>
              </a:lnSpc>
              <a:buNone/>
            </a:pPr>
            <a:r>
              <a:rPr lang="en-US" dirty="0" smtClean="0"/>
              <a:t> An m –</a:t>
            </a:r>
            <a:r>
              <a:rPr lang="en-US" dirty="0" err="1" smtClean="0"/>
              <a:t>ary</a:t>
            </a:r>
            <a:r>
              <a:rPr lang="en-US" dirty="0" smtClean="0"/>
              <a:t> tree with m = 2 is called a </a:t>
            </a:r>
            <a:r>
              <a:rPr lang="en-US" b="1" i="1" u="sng" dirty="0" smtClean="0">
                <a:solidFill>
                  <a:srgbClr val="00B050"/>
                </a:solidFill>
              </a:rPr>
              <a:t>binary tree.</a:t>
            </a:r>
            <a:endParaRPr lang="ar-SA" b="1" i="1" u="sng" dirty="0">
              <a:solidFill>
                <a:srgbClr val="00B050"/>
              </a:solidFill>
            </a:endParaRPr>
          </a:p>
        </p:txBody>
      </p:sp>
      <p:sp>
        <p:nvSpPr>
          <p:cNvPr id="4" name="Footer Placeholder 3"/>
          <p:cNvSpPr>
            <a:spLocks noGrp="1"/>
          </p:cNvSpPr>
          <p:nvPr>
            <p:ph type="ftr" sz="quarter" idx="11"/>
          </p:nvPr>
        </p:nvSpPr>
        <p:spPr/>
        <p:txBody>
          <a:bodyPr/>
          <a:lstStyle/>
          <a:p>
            <a:r>
              <a:rPr lang="ar-SA" smtClean="0"/>
              <a:t>أ. زينب آل كاظم</a:t>
            </a:r>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pPr/>
              <a:t>14</a:t>
            </a:fld>
            <a:endParaRPr lang="ar-SA"/>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0648"/>
            <a:ext cx="8373616" cy="6597352"/>
          </a:xfrm>
        </p:spPr>
        <p:txBody>
          <a:bodyPr>
            <a:noAutofit/>
          </a:bodyPr>
          <a:lstStyle/>
          <a:p>
            <a:pPr algn="l" rtl="0">
              <a:buNone/>
            </a:pPr>
            <a:r>
              <a:rPr lang="en-US" sz="2000" b="1" u="sng" dirty="0" smtClean="0">
                <a:solidFill>
                  <a:srgbClr val="C00000"/>
                </a:solidFill>
              </a:rPr>
              <a:t>EXAMPLE 3</a:t>
            </a:r>
          </a:p>
          <a:p>
            <a:pPr algn="l" rtl="0">
              <a:lnSpc>
                <a:spcPct val="150000"/>
              </a:lnSpc>
              <a:buNone/>
            </a:pPr>
            <a:r>
              <a:rPr lang="en-US" sz="2000" b="1" dirty="0" smtClean="0"/>
              <a:t> Are the rooted trees in Figure 7 full m -</a:t>
            </a:r>
            <a:r>
              <a:rPr lang="en-US" sz="2000" b="1" dirty="0" err="1" smtClean="0"/>
              <a:t>ary</a:t>
            </a:r>
            <a:r>
              <a:rPr lang="en-US" sz="2000" b="1" dirty="0" smtClean="0"/>
              <a:t> trees for some positive integer m ?</a:t>
            </a:r>
          </a:p>
          <a:p>
            <a:pPr algn="l" rtl="0">
              <a:lnSpc>
                <a:spcPct val="150000"/>
              </a:lnSpc>
              <a:buNone/>
            </a:pPr>
            <a:endParaRPr lang="en-US" sz="2000" b="1" dirty="0" smtClean="0"/>
          </a:p>
          <a:p>
            <a:pPr algn="l" rtl="0">
              <a:lnSpc>
                <a:spcPct val="150000"/>
              </a:lnSpc>
              <a:buNone/>
            </a:pPr>
            <a:endParaRPr lang="en-US" sz="2000" b="1" dirty="0" smtClean="0"/>
          </a:p>
          <a:p>
            <a:pPr algn="l" rtl="0">
              <a:lnSpc>
                <a:spcPct val="150000"/>
              </a:lnSpc>
              <a:buNone/>
            </a:pPr>
            <a:r>
              <a:rPr lang="en-US" sz="2000" b="1" u="sng" dirty="0" smtClean="0">
                <a:solidFill>
                  <a:srgbClr val="C00000"/>
                </a:solidFill>
              </a:rPr>
              <a:t>Solution</a:t>
            </a:r>
            <a:r>
              <a:rPr lang="en-US" sz="2000" b="1" u="sng" dirty="0" smtClean="0">
                <a:solidFill>
                  <a:srgbClr val="C00000"/>
                </a:solidFill>
              </a:rPr>
              <a:t>: </a:t>
            </a:r>
          </a:p>
          <a:p>
            <a:pPr algn="l" rtl="0">
              <a:lnSpc>
                <a:spcPct val="150000"/>
              </a:lnSpc>
            </a:pPr>
            <a:r>
              <a:rPr lang="en-US" sz="2000" b="1" dirty="0" smtClean="0"/>
              <a:t>T</a:t>
            </a:r>
            <a:r>
              <a:rPr lang="en-US" sz="2000" b="1" baseline="-25000" dirty="0" smtClean="0"/>
              <a:t>1</a:t>
            </a:r>
            <a:r>
              <a:rPr lang="en-US" sz="2000" b="1" dirty="0" smtClean="0"/>
              <a:t> is a full binary tree because each of its internal vertices has two children.</a:t>
            </a:r>
          </a:p>
          <a:p>
            <a:pPr algn="l" rtl="0">
              <a:lnSpc>
                <a:spcPct val="150000"/>
              </a:lnSpc>
            </a:pPr>
            <a:r>
              <a:rPr lang="en-US" sz="2000" b="1" dirty="0" smtClean="0"/>
              <a:t> T</a:t>
            </a:r>
            <a:r>
              <a:rPr lang="en-US" sz="2000" b="1" baseline="-25000" dirty="0" smtClean="0"/>
              <a:t>2</a:t>
            </a:r>
            <a:r>
              <a:rPr lang="en-US" sz="2000" b="1" dirty="0" smtClean="0"/>
              <a:t> is a full 3-ary tree because each of its internal vertices has three children.</a:t>
            </a:r>
          </a:p>
          <a:p>
            <a:pPr algn="l" rtl="0">
              <a:lnSpc>
                <a:spcPct val="150000"/>
              </a:lnSpc>
            </a:pPr>
            <a:r>
              <a:rPr lang="en-US" sz="2000" b="1" dirty="0" smtClean="0"/>
              <a:t> In T</a:t>
            </a:r>
            <a:r>
              <a:rPr lang="en-US" sz="2000" b="1" baseline="-25000" dirty="0" smtClean="0"/>
              <a:t>3</a:t>
            </a:r>
            <a:r>
              <a:rPr lang="en-US" sz="2000" b="1" dirty="0" smtClean="0"/>
              <a:t> each internal vertex has five children, so T</a:t>
            </a:r>
            <a:r>
              <a:rPr lang="en-US" sz="2000" b="1" baseline="-25000" dirty="0" smtClean="0"/>
              <a:t>3</a:t>
            </a:r>
            <a:r>
              <a:rPr lang="en-US" sz="2000" b="1" dirty="0" smtClean="0"/>
              <a:t> is a full 5-ary tree.</a:t>
            </a:r>
          </a:p>
          <a:p>
            <a:pPr algn="l" rtl="0">
              <a:lnSpc>
                <a:spcPct val="150000"/>
              </a:lnSpc>
            </a:pPr>
            <a:r>
              <a:rPr lang="en-US" sz="2000" b="1" dirty="0" smtClean="0"/>
              <a:t> T4 is not a full m -</a:t>
            </a:r>
            <a:r>
              <a:rPr lang="en-US" sz="2000" b="1" dirty="0" err="1" smtClean="0"/>
              <a:t>ary</a:t>
            </a:r>
            <a:r>
              <a:rPr lang="en-US" sz="2000" b="1" dirty="0" smtClean="0"/>
              <a:t> tree for any m because some of its internal vertices have two children and others have three children.</a:t>
            </a:r>
            <a:endParaRPr lang="ar-SA" sz="2000" b="1" dirty="0"/>
          </a:p>
        </p:txBody>
      </p:sp>
      <p:pic>
        <p:nvPicPr>
          <p:cNvPr id="5122" name="Picture 2"/>
          <p:cNvPicPr>
            <a:picLocks noChangeAspect="1" noChangeArrowheads="1"/>
          </p:cNvPicPr>
          <p:nvPr/>
        </p:nvPicPr>
        <p:blipFill>
          <a:blip r:embed="rId3" cstate="print"/>
          <a:srcRect/>
          <a:stretch>
            <a:fillRect/>
          </a:stretch>
        </p:blipFill>
        <p:spPr bwMode="auto">
          <a:xfrm>
            <a:off x="323528" y="1196752"/>
            <a:ext cx="8208912" cy="1872208"/>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ar-SA" smtClean="0"/>
              <a:t>أ. زينب آل كاظم</a:t>
            </a:r>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pPr/>
              <a:t>15</a:t>
            </a:fld>
            <a:endParaRPr lang="ar-SA"/>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908720"/>
          </a:xfrm>
        </p:spPr>
        <p:txBody>
          <a:bodyPr>
            <a:normAutofit/>
          </a:bodyPr>
          <a:lstStyle/>
          <a:p>
            <a:pPr rtl="0"/>
            <a:r>
              <a:rPr lang="en-US" sz="3600" b="1" i="1" u="sng" dirty="0" smtClean="0">
                <a:solidFill>
                  <a:srgbClr val="FF0000"/>
                </a:solidFill>
              </a:rPr>
              <a:t>Some Concepts</a:t>
            </a:r>
            <a:endParaRPr lang="ar-SA" sz="3600" b="1" i="1" u="sng" dirty="0">
              <a:solidFill>
                <a:srgbClr val="FF0000"/>
              </a:solidFill>
            </a:endParaRPr>
          </a:p>
        </p:txBody>
      </p:sp>
      <p:sp>
        <p:nvSpPr>
          <p:cNvPr id="3" name="Content Placeholder 2"/>
          <p:cNvSpPr>
            <a:spLocks noGrp="1"/>
          </p:cNvSpPr>
          <p:nvPr>
            <p:ph idx="1"/>
          </p:nvPr>
        </p:nvSpPr>
        <p:spPr>
          <a:xfrm>
            <a:off x="179512" y="836712"/>
            <a:ext cx="8784976" cy="5832648"/>
          </a:xfrm>
        </p:spPr>
        <p:txBody>
          <a:bodyPr>
            <a:normAutofit fontScale="62500" lnSpcReduction="20000"/>
          </a:bodyPr>
          <a:lstStyle/>
          <a:p>
            <a:pPr algn="l" rtl="0">
              <a:lnSpc>
                <a:spcPct val="170000"/>
              </a:lnSpc>
            </a:pPr>
            <a:r>
              <a:rPr lang="en-US" b="1" i="1" u="sng" dirty="0" smtClean="0">
                <a:solidFill>
                  <a:srgbClr val="00B050"/>
                </a:solidFill>
              </a:rPr>
              <a:t>An ordered rooted tree </a:t>
            </a:r>
            <a:r>
              <a:rPr lang="en-US" b="1" dirty="0" smtClean="0"/>
              <a:t>is a rooted tree where the children of each internal vertex are ordered.</a:t>
            </a:r>
          </a:p>
          <a:p>
            <a:pPr algn="l" rtl="0">
              <a:lnSpc>
                <a:spcPct val="170000"/>
              </a:lnSpc>
            </a:pPr>
            <a:r>
              <a:rPr lang="en-US" b="1" dirty="0" smtClean="0"/>
              <a:t> Ordered rooted trees are drawn so that the children of each internal vertex are shown in order from left to right.</a:t>
            </a:r>
          </a:p>
          <a:p>
            <a:pPr algn="l" rtl="0">
              <a:lnSpc>
                <a:spcPct val="170000"/>
              </a:lnSpc>
            </a:pPr>
            <a:r>
              <a:rPr lang="en-US" b="1" dirty="0" smtClean="0"/>
              <a:t>In an </a:t>
            </a:r>
            <a:r>
              <a:rPr lang="en-US" b="1" i="1" u="sng" dirty="0" smtClean="0">
                <a:solidFill>
                  <a:srgbClr val="00B050"/>
                </a:solidFill>
              </a:rPr>
              <a:t>ordered binary tree </a:t>
            </a:r>
            <a:r>
              <a:rPr lang="en-US" b="1" dirty="0" smtClean="0"/>
              <a:t>(usually called just </a:t>
            </a:r>
            <a:r>
              <a:rPr lang="en-US" b="1" i="1" u="sng" dirty="0" smtClean="0">
                <a:solidFill>
                  <a:srgbClr val="00B050"/>
                </a:solidFill>
              </a:rPr>
              <a:t>a binary tree</a:t>
            </a:r>
            <a:r>
              <a:rPr lang="en-US" b="1" dirty="0" smtClean="0"/>
              <a:t>), if an internal vertex has two children, the first child is called </a:t>
            </a:r>
            <a:r>
              <a:rPr lang="en-US" b="1" i="1" u="sng" dirty="0" smtClean="0">
                <a:solidFill>
                  <a:srgbClr val="00B050"/>
                </a:solidFill>
              </a:rPr>
              <a:t>the left child </a:t>
            </a:r>
            <a:r>
              <a:rPr lang="en-US" b="1" dirty="0" smtClean="0"/>
              <a:t>and the second child is called </a:t>
            </a:r>
            <a:r>
              <a:rPr lang="en-US" b="1" i="1" u="sng" dirty="0" smtClean="0">
                <a:solidFill>
                  <a:srgbClr val="00B050"/>
                </a:solidFill>
              </a:rPr>
              <a:t>the right child</a:t>
            </a:r>
            <a:r>
              <a:rPr lang="en-US" b="1" dirty="0" smtClean="0"/>
              <a:t>.</a:t>
            </a:r>
          </a:p>
          <a:p>
            <a:pPr algn="l" rtl="0">
              <a:lnSpc>
                <a:spcPct val="170000"/>
              </a:lnSpc>
            </a:pPr>
            <a:r>
              <a:rPr lang="en-US" b="1" dirty="0" smtClean="0"/>
              <a:t>The tree rooted at the left child of a vertex is called </a:t>
            </a:r>
            <a:r>
              <a:rPr lang="en-US" b="1" i="1" u="sng" dirty="0" smtClean="0">
                <a:solidFill>
                  <a:srgbClr val="00B050"/>
                </a:solidFill>
              </a:rPr>
              <a:t>the left </a:t>
            </a:r>
            <a:r>
              <a:rPr lang="en-US" b="1" i="1" u="sng" dirty="0" err="1" smtClean="0">
                <a:solidFill>
                  <a:srgbClr val="00B050"/>
                </a:solidFill>
              </a:rPr>
              <a:t>subtree</a:t>
            </a:r>
            <a:r>
              <a:rPr lang="en-US" b="1" i="1" u="sng" dirty="0" smtClean="0">
                <a:solidFill>
                  <a:srgbClr val="00B050"/>
                </a:solidFill>
              </a:rPr>
              <a:t> </a:t>
            </a:r>
            <a:r>
              <a:rPr lang="en-US" b="1" dirty="0" smtClean="0"/>
              <a:t>of this vertex, and the tree</a:t>
            </a:r>
          </a:p>
          <a:p>
            <a:pPr algn="l" rtl="0">
              <a:lnSpc>
                <a:spcPct val="170000"/>
              </a:lnSpc>
            </a:pPr>
            <a:r>
              <a:rPr lang="en-US" b="1" dirty="0" smtClean="0"/>
              <a:t>rooted at the right child of a vertex is called </a:t>
            </a:r>
            <a:r>
              <a:rPr lang="en-US" b="1" i="1" u="sng" dirty="0" smtClean="0">
                <a:solidFill>
                  <a:srgbClr val="00B050"/>
                </a:solidFill>
              </a:rPr>
              <a:t>the right </a:t>
            </a:r>
            <a:r>
              <a:rPr lang="en-US" b="1" i="1" u="sng" dirty="0" err="1" smtClean="0">
                <a:solidFill>
                  <a:srgbClr val="00B050"/>
                </a:solidFill>
              </a:rPr>
              <a:t>subtree</a:t>
            </a:r>
            <a:r>
              <a:rPr lang="en-US" b="1" i="1" u="sng" dirty="0" smtClean="0">
                <a:solidFill>
                  <a:srgbClr val="00B050"/>
                </a:solidFill>
              </a:rPr>
              <a:t> </a:t>
            </a:r>
            <a:r>
              <a:rPr lang="en-US" b="1" dirty="0" smtClean="0"/>
              <a:t>of the vertex. </a:t>
            </a:r>
          </a:p>
        </p:txBody>
      </p:sp>
      <p:sp>
        <p:nvSpPr>
          <p:cNvPr id="4" name="Footer Placeholder 3"/>
          <p:cNvSpPr>
            <a:spLocks noGrp="1"/>
          </p:cNvSpPr>
          <p:nvPr>
            <p:ph type="ftr" sz="quarter" idx="11"/>
          </p:nvPr>
        </p:nvSpPr>
        <p:spPr/>
        <p:txBody>
          <a:bodyPr/>
          <a:lstStyle/>
          <a:p>
            <a:r>
              <a:rPr lang="ar-SA" dirty="0" smtClean="0"/>
              <a:t>أ. زينب آل كاظم</a:t>
            </a:r>
            <a:endParaRPr lang="ar-SA" dirty="0"/>
          </a:p>
        </p:txBody>
      </p:sp>
      <p:sp>
        <p:nvSpPr>
          <p:cNvPr id="5" name="Slide Number Placeholder 4"/>
          <p:cNvSpPr>
            <a:spLocks noGrp="1"/>
          </p:cNvSpPr>
          <p:nvPr>
            <p:ph type="sldNum" sz="quarter" idx="12"/>
          </p:nvPr>
        </p:nvSpPr>
        <p:spPr/>
        <p:txBody>
          <a:bodyPr/>
          <a:lstStyle/>
          <a:p>
            <a:fld id="{0B34F065-1154-456A-91E3-76DE8E75E17B}" type="slidenum">
              <a:rPr lang="ar-SA" smtClean="0"/>
              <a:pPr/>
              <a:t>16</a:t>
            </a:fld>
            <a:endParaRPr lang="ar-SA"/>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4624"/>
            <a:ext cx="8964488" cy="6813376"/>
          </a:xfrm>
        </p:spPr>
        <p:txBody>
          <a:bodyPr>
            <a:normAutofit/>
          </a:bodyPr>
          <a:lstStyle/>
          <a:p>
            <a:pPr algn="l" rtl="0">
              <a:lnSpc>
                <a:spcPct val="150000"/>
              </a:lnSpc>
              <a:buNone/>
            </a:pPr>
            <a:r>
              <a:rPr lang="en-US" sz="2400" b="1" u="sng" dirty="0" smtClean="0">
                <a:solidFill>
                  <a:srgbClr val="C00000"/>
                </a:solidFill>
              </a:rPr>
              <a:t>EXAMPLE 4 </a:t>
            </a:r>
          </a:p>
          <a:p>
            <a:pPr algn="l" rtl="0">
              <a:lnSpc>
                <a:spcPct val="150000"/>
              </a:lnSpc>
              <a:buNone/>
            </a:pPr>
            <a:r>
              <a:rPr lang="en-US" sz="2400" dirty="0" smtClean="0"/>
              <a:t>What are the left and right children of d in the binary tree T shown in Figure 8(a) (where the order is that implied by the drawing)? What are the left and right </a:t>
            </a:r>
            <a:r>
              <a:rPr lang="en-US" sz="2400" dirty="0" err="1" smtClean="0"/>
              <a:t>subtrees</a:t>
            </a:r>
            <a:r>
              <a:rPr lang="en-US" sz="2400" dirty="0" smtClean="0"/>
              <a:t> of c</a:t>
            </a:r>
            <a:r>
              <a:rPr lang="en-US" sz="2400" dirty="0" smtClean="0"/>
              <a:t>?</a:t>
            </a:r>
            <a:endParaRPr lang="en-US" sz="2400" b="1" u="sng" dirty="0" smtClean="0">
              <a:solidFill>
                <a:srgbClr val="C00000"/>
              </a:solidFill>
            </a:endParaRPr>
          </a:p>
          <a:p>
            <a:pPr algn="l" rtl="0">
              <a:lnSpc>
                <a:spcPct val="150000"/>
              </a:lnSpc>
              <a:buNone/>
            </a:pPr>
            <a:r>
              <a:rPr lang="en-US" sz="2400" b="1" u="sng" dirty="0" smtClean="0">
                <a:solidFill>
                  <a:srgbClr val="C00000"/>
                </a:solidFill>
              </a:rPr>
              <a:t>Solution</a:t>
            </a:r>
            <a:r>
              <a:rPr lang="en-US" sz="2400" dirty="0" smtClean="0"/>
              <a:t>:</a:t>
            </a:r>
          </a:p>
          <a:p>
            <a:pPr algn="l" rtl="0">
              <a:lnSpc>
                <a:spcPct val="150000"/>
              </a:lnSpc>
              <a:buNone/>
            </a:pPr>
            <a:r>
              <a:rPr lang="en-US" sz="2400" dirty="0" smtClean="0"/>
              <a:t> The left child of d is f and the right child is g.</a:t>
            </a:r>
          </a:p>
          <a:p>
            <a:pPr algn="l" rtl="0">
              <a:lnSpc>
                <a:spcPct val="150000"/>
              </a:lnSpc>
              <a:buNone/>
            </a:pPr>
            <a:r>
              <a:rPr lang="en-US" sz="2400" dirty="0" smtClean="0"/>
              <a:t> We show the left and right </a:t>
            </a:r>
            <a:r>
              <a:rPr lang="en-US" sz="2400" dirty="0" err="1" smtClean="0"/>
              <a:t>subtrees</a:t>
            </a:r>
            <a:r>
              <a:rPr lang="en-US" sz="2400" dirty="0" smtClean="0"/>
              <a:t> of c in Figures 8(b) and 8( c), respectively.</a:t>
            </a:r>
          </a:p>
          <a:p>
            <a:pPr algn="l" rtl="0">
              <a:buNone/>
            </a:pPr>
            <a:endParaRPr lang="ar-SA" sz="2400" dirty="0"/>
          </a:p>
        </p:txBody>
      </p:sp>
      <p:pic>
        <p:nvPicPr>
          <p:cNvPr id="6146" name="Picture 2"/>
          <p:cNvPicPr>
            <a:picLocks noChangeAspect="1" noChangeArrowheads="1"/>
          </p:cNvPicPr>
          <p:nvPr/>
        </p:nvPicPr>
        <p:blipFill>
          <a:blip r:embed="rId3" cstate="print"/>
          <a:srcRect/>
          <a:stretch>
            <a:fillRect/>
          </a:stretch>
        </p:blipFill>
        <p:spPr bwMode="auto">
          <a:xfrm>
            <a:off x="5652120" y="1916832"/>
            <a:ext cx="3141356" cy="1651298"/>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2165292" y="4725144"/>
            <a:ext cx="3600400" cy="1732556"/>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ar-SA" smtClean="0"/>
              <a:t>أ. زينب آل كاظم</a:t>
            </a:r>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pPr/>
              <a:t>17</a:t>
            </a:fld>
            <a:endParaRPr lang="ar-SA"/>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0622"/>
            <a:ext cx="8229600" cy="634082"/>
          </a:xfrm>
        </p:spPr>
        <p:txBody>
          <a:bodyPr>
            <a:normAutofit fontScale="90000"/>
          </a:bodyPr>
          <a:lstStyle/>
          <a:p>
            <a:pPr rtl="0"/>
            <a:r>
              <a:rPr lang="en-US" sz="3600" b="1" i="1" u="sng" dirty="0" smtClean="0">
                <a:solidFill>
                  <a:srgbClr val="FF0000"/>
                </a:solidFill>
              </a:rPr>
              <a:t>Properties of Trees</a:t>
            </a:r>
            <a:endParaRPr lang="ar-SA" sz="3600" b="1" i="1" u="sng" dirty="0">
              <a:solidFill>
                <a:srgbClr val="FF0000"/>
              </a:solidFill>
            </a:endParaRPr>
          </a:p>
        </p:txBody>
      </p:sp>
      <p:sp>
        <p:nvSpPr>
          <p:cNvPr id="3" name="Content Placeholder 2"/>
          <p:cNvSpPr>
            <a:spLocks noGrp="1"/>
          </p:cNvSpPr>
          <p:nvPr>
            <p:ph idx="1"/>
          </p:nvPr>
        </p:nvSpPr>
        <p:spPr>
          <a:xfrm>
            <a:off x="251520" y="692696"/>
            <a:ext cx="8640960" cy="5904656"/>
          </a:xfrm>
        </p:spPr>
        <p:txBody>
          <a:bodyPr/>
          <a:lstStyle/>
          <a:p>
            <a:pPr algn="l" rtl="0">
              <a:lnSpc>
                <a:spcPct val="150000"/>
              </a:lnSpc>
              <a:buNone/>
            </a:pPr>
            <a:r>
              <a:rPr lang="en-US" b="1" u="sng" dirty="0" smtClean="0">
                <a:solidFill>
                  <a:srgbClr val="C00000"/>
                </a:solidFill>
              </a:rPr>
              <a:t>THEOREM 2</a:t>
            </a:r>
          </a:p>
          <a:p>
            <a:pPr algn="l" rtl="0">
              <a:lnSpc>
                <a:spcPct val="150000"/>
              </a:lnSpc>
              <a:buNone/>
            </a:pPr>
            <a:r>
              <a:rPr lang="en-US" dirty="0" smtClean="0"/>
              <a:t>A tree with n vertices has n - 1 edges</a:t>
            </a:r>
            <a:r>
              <a:rPr lang="en-US" dirty="0" smtClean="0"/>
              <a:t>.</a:t>
            </a:r>
            <a:endParaRPr lang="en-US" dirty="0" smtClean="0"/>
          </a:p>
          <a:p>
            <a:pPr algn="l" rtl="0">
              <a:lnSpc>
                <a:spcPct val="150000"/>
              </a:lnSpc>
              <a:buNone/>
            </a:pPr>
            <a:r>
              <a:rPr lang="en-US" b="1" u="sng" dirty="0" smtClean="0">
                <a:solidFill>
                  <a:srgbClr val="C00000"/>
                </a:solidFill>
              </a:rPr>
              <a:t>THEOREM 3</a:t>
            </a:r>
          </a:p>
          <a:p>
            <a:pPr algn="l" rtl="0">
              <a:lnSpc>
                <a:spcPct val="150000"/>
              </a:lnSpc>
              <a:buNone/>
            </a:pPr>
            <a:r>
              <a:rPr lang="en-US" dirty="0" smtClean="0"/>
              <a:t>A full m-</a:t>
            </a:r>
            <a:r>
              <a:rPr lang="en-US" dirty="0" err="1" smtClean="0"/>
              <a:t>ary</a:t>
            </a:r>
            <a:r>
              <a:rPr lang="en-US" dirty="0" smtClean="0"/>
              <a:t> tree with </a:t>
            </a:r>
            <a:r>
              <a:rPr lang="en-US" dirty="0" err="1" smtClean="0"/>
              <a:t>i</a:t>
            </a:r>
            <a:r>
              <a:rPr lang="en-US" dirty="0" smtClean="0"/>
              <a:t> internal vertices contains n=m.i+1 vertices.</a:t>
            </a:r>
            <a:endParaRPr lang="ar-SA" dirty="0"/>
          </a:p>
        </p:txBody>
      </p:sp>
      <p:sp>
        <p:nvSpPr>
          <p:cNvPr id="4" name="Footer Placeholder 3"/>
          <p:cNvSpPr>
            <a:spLocks noGrp="1"/>
          </p:cNvSpPr>
          <p:nvPr>
            <p:ph type="ftr" sz="quarter" idx="11"/>
          </p:nvPr>
        </p:nvSpPr>
        <p:spPr/>
        <p:txBody>
          <a:bodyPr/>
          <a:lstStyle/>
          <a:p>
            <a:r>
              <a:rPr lang="ar-SA" smtClean="0"/>
              <a:t>أ. زينب آل كاظم</a:t>
            </a:r>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pPr/>
              <a:t>18</a:t>
            </a:fld>
            <a:endParaRPr lang="ar-SA"/>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i="1" u="sng" dirty="0" smtClean="0">
                <a:solidFill>
                  <a:srgbClr val="C00000"/>
                </a:solidFill>
                <a:effectLst>
                  <a:outerShdw blurRad="38100" dist="38100" dir="2700000" algn="tl">
                    <a:srgbClr val="000000">
                      <a:alpha val="43137"/>
                    </a:srgbClr>
                  </a:outerShdw>
                </a:effectLst>
              </a:rPr>
              <a:t>Homework</a:t>
            </a:r>
            <a:endParaRPr lang="ar-SA" b="1" i="1" u="sng"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3528" y="1340768"/>
            <a:ext cx="8229600" cy="4525963"/>
          </a:xfrm>
        </p:spPr>
        <p:txBody>
          <a:bodyPr/>
          <a:lstStyle/>
          <a:p>
            <a:pPr algn="l" rtl="0">
              <a:buNone/>
            </a:pPr>
            <a:r>
              <a:rPr lang="en-US" b="1" dirty="0" smtClean="0">
                <a:solidFill>
                  <a:srgbClr val="0070C0"/>
                </a:solidFill>
              </a:rPr>
              <a:t>Page 693</a:t>
            </a:r>
          </a:p>
          <a:p>
            <a:pPr algn="l" rtl="0"/>
            <a:r>
              <a:rPr lang="en-US" dirty="0" smtClean="0"/>
              <a:t>1 (</a:t>
            </a:r>
            <a:r>
              <a:rPr lang="en-US" dirty="0" err="1" smtClean="0"/>
              <a:t>a,c</a:t>
            </a:r>
            <a:r>
              <a:rPr lang="en-US" dirty="0" smtClean="0"/>
              <a:t>)</a:t>
            </a:r>
          </a:p>
          <a:p>
            <a:pPr algn="l" rtl="0"/>
            <a:r>
              <a:rPr lang="en-US" dirty="0" smtClean="0"/>
              <a:t>3 (</a:t>
            </a:r>
            <a:r>
              <a:rPr lang="en-US" dirty="0" err="1" smtClean="0"/>
              <a:t>a,b,c,d,e,f,g,h</a:t>
            </a:r>
            <a:r>
              <a:rPr lang="en-US" dirty="0" smtClean="0"/>
              <a:t>)</a:t>
            </a:r>
          </a:p>
          <a:p>
            <a:pPr algn="l" rtl="0"/>
            <a:r>
              <a:rPr lang="en-US" dirty="0" smtClean="0"/>
              <a:t>5</a:t>
            </a:r>
          </a:p>
          <a:p>
            <a:pPr algn="l" rtl="0"/>
            <a:r>
              <a:rPr lang="en-US" dirty="0" smtClean="0"/>
              <a:t>17</a:t>
            </a:r>
          </a:p>
          <a:p>
            <a:pPr algn="l" rtl="0"/>
            <a:r>
              <a:rPr lang="en-US" dirty="0" smtClean="0"/>
              <a:t>18</a:t>
            </a:r>
          </a:p>
        </p:txBody>
      </p:sp>
      <p:sp>
        <p:nvSpPr>
          <p:cNvPr id="4" name="Footer Placeholder 3"/>
          <p:cNvSpPr>
            <a:spLocks noGrp="1"/>
          </p:cNvSpPr>
          <p:nvPr>
            <p:ph type="ftr" sz="quarter" idx="11"/>
          </p:nvPr>
        </p:nvSpPr>
        <p:spPr/>
        <p:txBody>
          <a:bodyPr/>
          <a:lstStyle/>
          <a:p>
            <a:r>
              <a:rPr lang="ar-SA" smtClean="0"/>
              <a:t>أ. زينب آل كاظم</a:t>
            </a:r>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pPr/>
              <a:t>19</a:t>
            </a:fld>
            <a:endParaRPr lang="ar-SA"/>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143000"/>
          </a:xfrm>
        </p:spPr>
        <p:txBody>
          <a:bodyPr>
            <a:normAutofit/>
          </a:bodyPr>
          <a:lstStyle/>
          <a:p>
            <a:pPr rtl="0"/>
            <a:r>
              <a:rPr lang="en-US" sz="4000" b="1" i="1" u="sng" dirty="0" smtClean="0">
                <a:solidFill>
                  <a:srgbClr val="FF0000"/>
                </a:solidFill>
              </a:rPr>
              <a:t>Introduction to Trees</a:t>
            </a:r>
            <a:endParaRPr lang="ar-SA" sz="4000" b="1" i="1" u="sng" dirty="0">
              <a:solidFill>
                <a:srgbClr val="FF0000"/>
              </a:solidFill>
            </a:endParaRPr>
          </a:p>
        </p:txBody>
      </p:sp>
      <p:sp>
        <p:nvSpPr>
          <p:cNvPr id="3" name="Content Placeholder 2"/>
          <p:cNvSpPr>
            <a:spLocks noGrp="1"/>
          </p:cNvSpPr>
          <p:nvPr>
            <p:ph idx="1"/>
          </p:nvPr>
        </p:nvSpPr>
        <p:spPr>
          <a:xfrm>
            <a:off x="457200" y="1052736"/>
            <a:ext cx="8229600" cy="5073427"/>
          </a:xfrm>
        </p:spPr>
        <p:txBody>
          <a:bodyPr/>
          <a:lstStyle/>
          <a:p>
            <a:pPr algn="l" rtl="0">
              <a:lnSpc>
                <a:spcPct val="150000"/>
              </a:lnSpc>
              <a:buNone/>
            </a:pPr>
            <a:r>
              <a:rPr lang="en-US" b="1" dirty="0" smtClean="0">
                <a:solidFill>
                  <a:srgbClr val="C00000"/>
                </a:solidFill>
              </a:rPr>
              <a:t>DEFINITION 1 </a:t>
            </a:r>
          </a:p>
          <a:p>
            <a:pPr algn="l" rtl="0">
              <a:lnSpc>
                <a:spcPct val="150000"/>
              </a:lnSpc>
              <a:buNone/>
            </a:pPr>
            <a:r>
              <a:rPr lang="en-US" dirty="0" smtClean="0"/>
              <a:t>A </a:t>
            </a:r>
            <a:r>
              <a:rPr lang="en-US" b="1" i="1" u="sng" dirty="0" smtClean="0">
                <a:solidFill>
                  <a:srgbClr val="00B050"/>
                </a:solidFill>
              </a:rPr>
              <a:t>tree</a:t>
            </a:r>
            <a:r>
              <a:rPr lang="en-US" dirty="0" smtClean="0"/>
              <a:t> is a connected undirected graph with no simple circuits.</a:t>
            </a:r>
            <a:endParaRPr lang="en-US" b="1" i="1" u="sng" dirty="0" smtClean="0">
              <a:solidFill>
                <a:srgbClr val="00B050"/>
              </a:solidFill>
            </a:endParaRPr>
          </a:p>
          <a:p>
            <a:pPr algn="l" rtl="0">
              <a:lnSpc>
                <a:spcPct val="150000"/>
              </a:lnSpc>
              <a:buNone/>
            </a:pPr>
            <a:r>
              <a:rPr lang="en-US" dirty="0" smtClean="0"/>
              <a:t>Because </a:t>
            </a:r>
            <a:r>
              <a:rPr lang="en-US" b="1" u="sng" dirty="0" smtClean="0"/>
              <a:t>a tree cannot have a simple circuit</a:t>
            </a:r>
            <a:r>
              <a:rPr lang="en-US" dirty="0" smtClean="0"/>
              <a:t>, </a:t>
            </a:r>
            <a:r>
              <a:rPr lang="en-US" b="1" u="sng" dirty="0" smtClean="0"/>
              <a:t>a tree cannot contain multiple edges or loops</a:t>
            </a:r>
            <a:r>
              <a:rPr lang="en-US" dirty="0" smtClean="0"/>
              <a:t>. Therefore </a:t>
            </a:r>
            <a:r>
              <a:rPr lang="en-US" b="1" u="sng" dirty="0" smtClean="0">
                <a:solidFill>
                  <a:srgbClr val="0070C0"/>
                </a:solidFill>
              </a:rPr>
              <a:t>any tree must be a simple graph</a:t>
            </a:r>
            <a:r>
              <a:rPr lang="en-US" dirty="0" smtClean="0"/>
              <a:t>.</a:t>
            </a:r>
          </a:p>
          <a:p>
            <a:pPr algn="l" rtl="0">
              <a:buNone/>
            </a:pPr>
            <a:endParaRPr lang="en-US" dirty="0" smtClean="0"/>
          </a:p>
          <a:p>
            <a:pPr algn="l" rtl="0">
              <a:buNone/>
            </a:pPr>
            <a:endParaRPr lang="ar-SA" dirty="0"/>
          </a:p>
        </p:txBody>
      </p:sp>
      <p:sp>
        <p:nvSpPr>
          <p:cNvPr id="4" name="Footer Placeholder 3"/>
          <p:cNvSpPr>
            <a:spLocks noGrp="1"/>
          </p:cNvSpPr>
          <p:nvPr>
            <p:ph type="ftr" sz="quarter" idx="11"/>
          </p:nvPr>
        </p:nvSpPr>
        <p:spPr/>
        <p:txBody>
          <a:bodyPr/>
          <a:lstStyle/>
          <a:p>
            <a:r>
              <a:rPr lang="ar-SA" smtClean="0"/>
              <a:t>أ. زينب آل كاظم</a:t>
            </a:r>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pPr/>
              <a:t>2</a:t>
            </a:fld>
            <a:endParaRPr lang="ar-SA"/>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0"/>
            <a:ext cx="8507288" cy="6597352"/>
          </a:xfrm>
        </p:spPr>
        <p:txBody>
          <a:bodyPr>
            <a:noAutofit/>
          </a:bodyPr>
          <a:lstStyle/>
          <a:p>
            <a:pPr algn="l" rtl="0">
              <a:lnSpc>
                <a:spcPct val="150000"/>
              </a:lnSpc>
              <a:buNone/>
            </a:pPr>
            <a:r>
              <a:rPr lang="en-US" sz="2200" b="1" u="sng" dirty="0" smtClean="0">
                <a:solidFill>
                  <a:srgbClr val="C00000"/>
                </a:solidFill>
              </a:rPr>
              <a:t>EXAMPLE 1 </a:t>
            </a:r>
          </a:p>
          <a:p>
            <a:pPr algn="l" rtl="0">
              <a:lnSpc>
                <a:spcPct val="150000"/>
              </a:lnSpc>
              <a:buNone/>
            </a:pPr>
            <a:r>
              <a:rPr lang="en-US" sz="2200" b="1" dirty="0" smtClean="0">
                <a:solidFill>
                  <a:srgbClr val="00B050"/>
                </a:solidFill>
              </a:rPr>
              <a:t>Which of the graphs shown in Figure 2 are trees?</a:t>
            </a:r>
          </a:p>
          <a:p>
            <a:pPr algn="l" rtl="0">
              <a:lnSpc>
                <a:spcPct val="150000"/>
              </a:lnSpc>
              <a:buNone/>
            </a:pPr>
            <a:endParaRPr lang="en-US" sz="2200" b="1" dirty="0" smtClean="0">
              <a:solidFill>
                <a:srgbClr val="00B050"/>
              </a:solidFill>
            </a:endParaRPr>
          </a:p>
          <a:p>
            <a:pPr algn="l" rtl="0">
              <a:lnSpc>
                <a:spcPct val="150000"/>
              </a:lnSpc>
              <a:buNone/>
            </a:pPr>
            <a:endParaRPr lang="en-US" sz="2200" b="1" dirty="0" smtClean="0">
              <a:solidFill>
                <a:srgbClr val="00B050"/>
              </a:solidFill>
            </a:endParaRPr>
          </a:p>
          <a:p>
            <a:pPr algn="l" rtl="0">
              <a:lnSpc>
                <a:spcPct val="150000"/>
              </a:lnSpc>
              <a:buNone/>
            </a:pPr>
            <a:endParaRPr lang="en-US" sz="2200" b="1" dirty="0" smtClean="0">
              <a:solidFill>
                <a:srgbClr val="00B050"/>
              </a:solidFill>
            </a:endParaRPr>
          </a:p>
          <a:p>
            <a:pPr algn="l" rtl="0">
              <a:lnSpc>
                <a:spcPct val="150000"/>
              </a:lnSpc>
              <a:buNone/>
            </a:pPr>
            <a:endParaRPr lang="en-US" sz="2200" b="1" dirty="0" smtClean="0">
              <a:solidFill>
                <a:srgbClr val="00B050"/>
              </a:solidFill>
            </a:endParaRPr>
          </a:p>
          <a:p>
            <a:pPr algn="l" rtl="0">
              <a:lnSpc>
                <a:spcPct val="150000"/>
              </a:lnSpc>
              <a:buNone/>
            </a:pPr>
            <a:endParaRPr lang="en-US" sz="2200" b="1" dirty="0" smtClean="0">
              <a:solidFill>
                <a:srgbClr val="00B050"/>
              </a:solidFill>
            </a:endParaRPr>
          </a:p>
          <a:p>
            <a:pPr algn="l" rtl="0">
              <a:lnSpc>
                <a:spcPct val="150000"/>
              </a:lnSpc>
              <a:buNone/>
            </a:pPr>
            <a:r>
              <a:rPr lang="en-US" sz="2200" b="1" u="sng" dirty="0" smtClean="0">
                <a:solidFill>
                  <a:srgbClr val="C00000"/>
                </a:solidFill>
              </a:rPr>
              <a:t>Solution: </a:t>
            </a:r>
            <a:r>
              <a:rPr lang="en-US" sz="2200" b="1" dirty="0" smtClean="0"/>
              <a:t>G</a:t>
            </a:r>
            <a:r>
              <a:rPr lang="en-US" sz="2200" b="1" baseline="-25000" dirty="0" smtClean="0"/>
              <a:t>1</a:t>
            </a:r>
            <a:r>
              <a:rPr lang="en-US" sz="2200" b="1" dirty="0" smtClean="0"/>
              <a:t>and G</a:t>
            </a:r>
            <a:r>
              <a:rPr lang="en-US" sz="2200" b="1" baseline="-25000" dirty="0" smtClean="0"/>
              <a:t>2</a:t>
            </a:r>
            <a:r>
              <a:rPr lang="en-US" sz="2200" b="1" dirty="0" smtClean="0"/>
              <a:t> are trees, because both are connected graphs with no simple circuits.</a:t>
            </a:r>
          </a:p>
          <a:p>
            <a:pPr algn="l" rtl="0">
              <a:lnSpc>
                <a:spcPct val="150000"/>
              </a:lnSpc>
              <a:buNone/>
            </a:pPr>
            <a:r>
              <a:rPr lang="en-US" sz="2200" b="1" dirty="0" smtClean="0"/>
              <a:t> G</a:t>
            </a:r>
            <a:r>
              <a:rPr lang="en-US" sz="2200" b="1" baseline="-25000" dirty="0" smtClean="0"/>
              <a:t>3</a:t>
            </a:r>
            <a:r>
              <a:rPr lang="en-US" sz="2200" b="1" dirty="0" smtClean="0"/>
              <a:t> is not a tree because e, b, a, d, e is a simple circuit in this graph.</a:t>
            </a:r>
          </a:p>
          <a:p>
            <a:pPr algn="l" rtl="0">
              <a:lnSpc>
                <a:spcPct val="150000"/>
              </a:lnSpc>
              <a:buNone/>
            </a:pPr>
            <a:r>
              <a:rPr lang="en-US" sz="2200" b="1" dirty="0" smtClean="0"/>
              <a:t> Finally, G</a:t>
            </a:r>
            <a:r>
              <a:rPr lang="en-US" sz="2200" b="1" baseline="-25000" dirty="0" smtClean="0"/>
              <a:t>4</a:t>
            </a:r>
            <a:r>
              <a:rPr lang="en-US" sz="2200" b="1" dirty="0" smtClean="0"/>
              <a:t> is not a tree because it is not connected.</a:t>
            </a:r>
            <a:endParaRPr lang="en-US" sz="2200" b="1" dirty="0" smtClean="0">
              <a:solidFill>
                <a:srgbClr val="00B050"/>
              </a:solidFill>
            </a:endParaRPr>
          </a:p>
          <a:p>
            <a:pPr algn="l" rtl="0">
              <a:buNone/>
            </a:pPr>
            <a:endParaRPr lang="ar-SA" sz="2800" dirty="0"/>
          </a:p>
        </p:txBody>
      </p:sp>
      <p:pic>
        <p:nvPicPr>
          <p:cNvPr id="1026" name="Picture 2"/>
          <p:cNvPicPr>
            <a:picLocks noChangeAspect="1" noChangeArrowheads="1"/>
          </p:cNvPicPr>
          <p:nvPr/>
        </p:nvPicPr>
        <p:blipFill>
          <a:blip r:embed="rId3" cstate="print"/>
          <a:srcRect/>
          <a:stretch>
            <a:fillRect/>
          </a:stretch>
        </p:blipFill>
        <p:spPr bwMode="auto">
          <a:xfrm>
            <a:off x="683568" y="1052736"/>
            <a:ext cx="6768752" cy="2501713"/>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ar-SA" smtClean="0"/>
              <a:t>أ. زينب آل كاظم</a:t>
            </a:r>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pPr/>
              <a:t>3</a:t>
            </a:fld>
            <a:endParaRPr lang="ar-SA"/>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pPr rtl="0"/>
            <a:r>
              <a:rPr lang="en-US" b="1" i="1" u="sng" dirty="0" smtClean="0">
                <a:solidFill>
                  <a:srgbClr val="FF0000"/>
                </a:solidFill>
              </a:rPr>
              <a:t>Forests</a:t>
            </a:r>
            <a:endParaRPr lang="ar-SA" b="1" i="1" u="sng" dirty="0">
              <a:solidFill>
                <a:srgbClr val="FF0000"/>
              </a:solidFill>
            </a:endParaRPr>
          </a:p>
        </p:txBody>
      </p:sp>
      <p:sp>
        <p:nvSpPr>
          <p:cNvPr id="3" name="Content Placeholder 2"/>
          <p:cNvSpPr>
            <a:spLocks noGrp="1"/>
          </p:cNvSpPr>
          <p:nvPr>
            <p:ph idx="1"/>
          </p:nvPr>
        </p:nvSpPr>
        <p:spPr>
          <a:xfrm>
            <a:off x="467544" y="908720"/>
            <a:ext cx="8229600" cy="4525963"/>
          </a:xfrm>
        </p:spPr>
        <p:txBody>
          <a:bodyPr>
            <a:normAutofit/>
          </a:bodyPr>
          <a:lstStyle/>
          <a:p>
            <a:pPr algn="l" rtl="0">
              <a:lnSpc>
                <a:spcPct val="150000"/>
              </a:lnSpc>
              <a:buNone/>
            </a:pPr>
            <a:r>
              <a:rPr lang="en-US" sz="2400" dirty="0" smtClean="0"/>
              <a:t>Any connected graph that contains no simple circuits is a tree.</a:t>
            </a:r>
          </a:p>
          <a:p>
            <a:pPr algn="l" rtl="0">
              <a:lnSpc>
                <a:spcPct val="150000"/>
              </a:lnSpc>
              <a:buNone/>
            </a:pPr>
            <a:r>
              <a:rPr lang="en-US" sz="2400" dirty="0" smtClean="0"/>
              <a:t> </a:t>
            </a:r>
            <a:r>
              <a:rPr lang="en-US" sz="2400" b="1" dirty="0" smtClean="0">
                <a:solidFill>
                  <a:srgbClr val="C00000"/>
                </a:solidFill>
              </a:rPr>
              <a:t>What about graphs containing no simple circuits that are not necessarily connected? </a:t>
            </a:r>
          </a:p>
          <a:p>
            <a:pPr algn="l" rtl="0">
              <a:lnSpc>
                <a:spcPct val="150000"/>
              </a:lnSpc>
              <a:buNone/>
            </a:pPr>
            <a:r>
              <a:rPr lang="en-US" sz="2400" dirty="0" smtClean="0"/>
              <a:t>These graphs are called </a:t>
            </a:r>
            <a:r>
              <a:rPr lang="en-US" sz="2400" b="1" i="1" u="sng" dirty="0" smtClean="0">
                <a:solidFill>
                  <a:srgbClr val="00B050"/>
                </a:solidFill>
              </a:rPr>
              <a:t>forests</a:t>
            </a:r>
            <a:r>
              <a:rPr lang="en-US" sz="2400" dirty="0" smtClean="0"/>
              <a:t> and have the property that </a:t>
            </a:r>
            <a:r>
              <a:rPr lang="en-US" sz="2400" b="1" i="1" u="sng" dirty="0" smtClean="0">
                <a:solidFill>
                  <a:srgbClr val="00B050"/>
                </a:solidFill>
              </a:rPr>
              <a:t>each of their connected components is a tree.</a:t>
            </a:r>
            <a:endParaRPr lang="ar-SA" sz="2400" b="1" i="1" u="sng" dirty="0">
              <a:solidFill>
                <a:srgbClr val="00B050"/>
              </a:solidFill>
            </a:endParaRPr>
          </a:p>
        </p:txBody>
      </p:sp>
      <p:pic>
        <p:nvPicPr>
          <p:cNvPr id="2053" name="Picture 5"/>
          <p:cNvPicPr>
            <a:picLocks noChangeAspect="1" noChangeArrowheads="1"/>
          </p:cNvPicPr>
          <p:nvPr/>
        </p:nvPicPr>
        <p:blipFill>
          <a:blip r:embed="rId3" cstate="print"/>
          <a:srcRect/>
          <a:stretch>
            <a:fillRect/>
          </a:stretch>
        </p:blipFill>
        <p:spPr bwMode="auto">
          <a:xfrm>
            <a:off x="2195736" y="3927819"/>
            <a:ext cx="5832648" cy="2704228"/>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ar-SA" smtClean="0"/>
              <a:t>أ. زينب آل كاظم</a:t>
            </a:r>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pPr/>
              <a:t>4</a:t>
            </a:fld>
            <a:endParaRPr lang="ar-SA"/>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92696"/>
            <a:ext cx="8229600" cy="4525963"/>
          </a:xfrm>
        </p:spPr>
        <p:txBody>
          <a:bodyPr/>
          <a:lstStyle/>
          <a:p>
            <a:pPr algn="l" rtl="0">
              <a:lnSpc>
                <a:spcPct val="150000"/>
              </a:lnSpc>
              <a:buNone/>
            </a:pPr>
            <a:r>
              <a:rPr lang="en-US" b="1" u="sng" dirty="0" smtClean="0">
                <a:solidFill>
                  <a:srgbClr val="C00000"/>
                </a:solidFill>
              </a:rPr>
              <a:t>THEOREM 1</a:t>
            </a:r>
          </a:p>
          <a:p>
            <a:pPr algn="l" rtl="0">
              <a:lnSpc>
                <a:spcPct val="150000"/>
              </a:lnSpc>
              <a:buNone/>
            </a:pPr>
            <a:r>
              <a:rPr lang="en-US" dirty="0" smtClean="0"/>
              <a:t>An undirected graph is a tree if and only if there is a unique simple path between any two of its vertices.</a:t>
            </a:r>
            <a:endParaRPr lang="ar-SA" dirty="0"/>
          </a:p>
        </p:txBody>
      </p:sp>
      <p:sp>
        <p:nvSpPr>
          <p:cNvPr id="2" name="Footer Placeholder 1"/>
          <p:cNvSpPr>
            <a:spLocks noGrp="1"/>
          </p:cNvSpPr>
          <p:nvPr>
            <p:ph type="ftr" sz="quarter" idx="11"/>
          </p:nvPr>
        </p:nvSpPr>
        <p:spPr/>
        <p:txBody>
          <a:bodyPr/>
          <a:lstStyle/>
          <a:p>
            <a:r>
              <a:rPr lang="ar-SA" smtClean="0"/>
              <a:t>أ. زينب آل كاظم</a:t>
            </a:r>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pPr/>
              <a:t>5</a:t>
            </a:fld>
            <a:endParaRPr lang="ar-SA"/>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pPr rtl="0"/>
            <a:r>
              <a:rPr lang="en-US" sz="3200" b="1" u="sng" dirty="0" smtClean="0">
                <a:solidFill>
                  <a:srgbClr val="FF0000"/>
                </a:solidFill>
              </a:rPr>
              <a:t>The Root &amp; Rooted Trees</a:t>
            </a:r>
            <a:endParaRPr lang="ar-SA" sz="3200" b="1" u="sng" dirty="0">
              <a:solidFill>
                <a:srgbClr val="FF0000"/>
              </a:solidFill>
            </a:endParaRPr>
          </a:p>
        </p:txBody>
      </p:sp>
      <p:sp>
        <p:nvSpPr>
          <p:cNvPr id="3" name="Content Placeholder 2"/>
          <p:cNvSpPr>
            <a:spLocks noGrp="1"/>
          </p:cNvSpPr>
          <p:nvPr>
            <p:ph idx="1"/>
          </p:nvPr>
        </p:nvSpPr>
        <p:spPr>
          <a:xfrm>
            <a:off x="179512" y="1052736"/>
            <a:ext cx="8676456" cy="5256584"/>
          </a:xfrm>
        </p:spPr>
        <p:txBody>
          <a:bodyPr>
            <a:normAutofit lnSpcReduction="10000"/>
          </a:bodyPr>
          <a:lstStyle/>
          <a:p>
            <a:pPr algn="l" rtl="0">
              <a:lnSpc>
                <a:spcPct val="150000"/>
              </a:lnSpc>
              <a:buNone/>
            </a:pPr>
            <a:r>
              <a:rPr lang="en-US" dirty="0" smtClean="0"/>
              <a:t>In many applications of trees, a particular vertex of a tree is designated as the root.</a:t>
            </a:r>
          </a:p>
          <a:p>
            <a:pPr algn="l" rtl="0">
              <a:lnSpc>
                <a:spcPct val="150000"/>
              </a:lnSpc>
              <a:buNone/>
            </a:pPr>
            <a:r>
              <a:rPr lang="en-US" dirty="0" smtClean="0"/>
              <a:t>Because </a:t>
            </a:r>
            <a:r>
              <a:rPr lang="en-US" b="1" i="1" u="sng" dirty="0" smtClean="0"/>
              <a:t>there is a unique path from the root to each vertex of the graph </a:t>
            </a:r>
            <a:r>
              <a:rPr lang="en-US" dirty="0" smtClean="0"/>
              <a:t>(by Theorem1), we direct each edge away from the root.</a:t>
            </a:r>
          </a:p>
          <a:p>
            <a:pPr algn="l" rtl="0">
              <a:lnSpc>
                <a:spcPct val="150000"/>
              </a:lnSpc>
              <a:buNone/>
            </a:pPr>
            <a:r>
              <a:rPr lang="en-US" dirty="0" smtClean="0"/>
              <a:t> Thus, a tree together with its root produces a directed graph called a </a:t>
            </a:r>
            <a:r>
              <a:rPr lang="en-US" b="1" u="sng" dirty="0" smtClean="0"/>
              <a:t>rooted tree.</a:t>
            </a:r>
            <a:endParaRPr lang="ar-SA" b="1" u="sng" dirty="0"/>
          </a:p>
        </p:txBody>
      </p:sp>
      <p:sp>
        <p:nvSpPr>
          <p:cNvPr id="4" name="Footer Placeholder 3"/>
          <p:cNvSpPr>
            <a:spLocks noGrp="1"/>
          </p:cNvSpPr>
          <p:nvPr>
            <p:ph type="ftr" sz="quarter" idx="11"/>
          </p:nvPr>
        </p:nvSpPr>
        <p:spPr/>
        <p:txBody>
          <a:bodyPr/>
          <a:lstStyle/>
          <a:p>
            <a:r>
              <a:rPr lang="ar-SA" smtClean="0"/>
              <a:t>أ. زينب آل كاظم</a:t>
            </a:r>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pPr/>
              <a:t>6</a:t>
            </a:fld>
            <a:endParaRPr lang="ar-SA"/>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 y="116632"/>
            <a:ext cx="8229600" cy="1143000"/>
          </a:xfrm>
        </p:spPr>
        <p:txBody>
          <a:bodyPr/>
          <a:lstStyle/>
          <a:p>
            <a:pPr rtl="0"/>
            <a:r>
              <a:rPr lang="en-US" b="1" i="1" u="sng" dirty="0" smtClean="0">
                <a:solidFill>
                  <a:srgbClr val="FF0000"/>
                </a:solidFill>
              </a:rPr>
              <a:t>Rooted Tree</a:t>
            </a:r>
            <a:endParaRPr lang="ar-SA" b="1" i="1" u="sng" dirty="0">
              <a:solidFill>
                <a:srgbClr val="FF0000"/>
              </a:solidFill>
            </a:endParaRPr>
          </a:p>
        </p:txBody>
      </p:sp>
      <p:sp>
        <p:nvSpPr>
          <p:cNvPr id="3" name="Content Placeholder 2"/>
          <p:cNvSpPr>
            <a:spLocks noGrp="1"/>
          </p:cNvSpPr>
          <p:nvPr>
            <p:ph idx="1"/>
          </p:nvPr>
        </p:nvSpPr>
        <p:spPr>
          <a:xfrm>
            <a:off x="457200" y="1281546"/>
            <a:ext cx="8229600" cy="4525963"/>
          </a:xfrm>
        </p:spPr>
        <p:txBody>
          <a:bodyPr>
            <a:normAutofit/>
          </a:bodyPr>
          <a:lstStyle/>
          <a:p>
            <a:pPr algn="l" rtl="0">
              <a:lnSpc>
                <a:spcPct val="150000"/>
              </a:lnSpc>
              <a:buNone/>
            </a:pPr>
            <a:r>
              <a:rPr lang="en-US" sz="2800" b="1" dirty="0" smtClean="0">
                <a:solidFill>
                  <a:srgbClr val="00B050"/>
                </a:solidFill>
              </a:rPr>
              <a:t>DEFINITION 2</a:t>
            </a:r>
          </a:p>
          <a:p>
            <a:pPr algn="l" rtl="0">
              <a:lnSpc>
                <a:spcPct val="150000"/>
              </a:lnSpc>
              <a:buNone/>
            </a:pPr>
            <a:r>
              <a:rPr lang="en-US" sz="2800" dirty="0" smtClean="0"/>
              <a:t>A rooted tree is a tree in which one vertex has been designated as the root and every edge is directed away from the root.</a:t>
            </a:r>
            <a:endParaRPr lang="ar-SA" sz="2800" dirty="0"/>
          </a:p>
        </p:txBody>
      </p:sp>
      <p:pic>
        <p:nvPicPr>
          <p:cNvPr id="3074" name="Picture 2"/>
          <p:cNvPicPr>
            <a:picLocks noChangeAspect="1" noChangeArrowheads="1"/>
          </p:cNvPicPr>
          <p:nvPr/>
        </p:nvPicPr>
        <p:blipFill>
          <a:blip r:embed="rId3" cstate="print"/>
          <a:srcRect/>
          <a:stretch>
            <a:fillRect/>
          </a:stretch>
        </p:blipFill>
        <p:spPr bwMode="auto">
          <a:xfrm>
            <a:off x="971956" y="3933056"/>
            <a:ext cx="7128792" cy="2754306"/>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ar-SA" smtClean="0"/>
              <a:t>أ. زينب آل كاظم</a:t>
            </a:r>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pPr/>
              <a:t>7</a:t>
            </a:fld>
            <a:endParaRPr lang="ar-SA"/>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634082"/>
          </a:xfrm>
        </p:spPr>
        <p:txBody>
          <a:bodyPr>
            <a:normAutofit/>
          </a:bodyPr>
          <a:lstStyle/>
          <a:p>
            <a:pPr rtl="0"/>
            <a:r>
              <a:rPr lang="en-US" sz="2800" b="1" i="1" u="sng" dirty="0" smtClean="0">
                <a:solidFill>
                  <a:srgbClr val="FF0000"/>
                </a:solidFill>
              </a:rPr>
              <a:t>Some Concepts</a:t>
            </a:r>
            <a:endParaRPr lang="ar-SA" sz="2800" b="1" i="1" u="sng" dirty="0">
              <a:solidFill>
                <a:srgbClr val="FF0000"/>
              </a:solidFill>
            </a:endParaRPr>
          </a:p>
        </p:txBody>
      </p:sp>
      <p:sp>
        <p:nvSpPr>
          <p:cNvPr id="3" name="Content Placeholder 2"/>
          <p:cNvSpPr>
            <a:spLocks noGrp="1"/>
          </p:cNvSpPr>
          <p:nvPr>
            <p:ph idx="1"/>
          </p:nvPr>
        </p:nvSpPr>
        <p:spPr>
          <a:xfrm>
            <a:off x="179512" y="764704"/>
            <a:ext cx="8784976" cy="5832648"/>
          </a:xfrm>
        </p:spPr>
        <p:txBody>
          <a:bodyPr>
            <a:noAutofit/>
          </a:bodyPr>
          <a:lstStyle/>
          <a:p>
            <a:pPr algn="l" rtl="0">
              <a:lnSpc>
                <a:spcPct val="150000"/>
              </a:lnSpc>
              <a:buNone/>
            </a:pPr>
            <a:r>
              <a:rPr lang="en-US" sz="1600" b="1" i="1" u="sng" dirty="0" smtClean="0"/>
              <a:t>Suppose that T is a rooted tree.</a:t>
            </a:r>
          </a:p>
          <a:p>
            <a:pPr algn="l" rtl="0">
              <a:lnSpc>
                <a:spcPct val="150000"/>
              </a:lnSpc>
            </a:pPr>
            <a:r>
              <a:rPr lang="en-US" sz="1600" b="1" dirty="0" smtClean="0"/>
              <a:t> If v is a vertex in T other than the root, </a:t>
            </a:r>
            <a:r>
              <a:rPr lang="en-US" sz="1600" b="1" u="sng" dirty="0" smtClean="0">
                <a:solidFill>
                  <a:srgbClr val="00B050"/>
                </a:solidFill>
              </a:rPr>
              <a:t>the parent </a:t>
            </a:r>
            <a:r>
              <a:rPr lang="en-US" sz="1600" b="1" dirty="0" smtClean="0"/>
              <a:t>of v is the unique vertex u such that there is a directed edge from u to v.</a:t>
            </a:r>
          </a:p>
          <a:p>
            <a:pPr algn="l" rtl="0">
              <a:lnSpc>
                <a:spcPct val="150000"/>
              </a:lnSpc>
            </a:pPr>
            <a:r>
              <a:rPr lang="en-US" sz="1600" b="1" dirty="0" smtClean="0"/>
              <a:t>When u is the parent of v, v is called </a:t>
            </a:r>
            <a:r>
              <a:rPr lang="en-US" sz="1600" b="1" i="1" u="sng" dirty="0" smtClean="0">
                <a:solidFill>
                  <a:srgbClr val="00B050"/>
                </a:solidFill>
              </a:rPr>
              <a:t>a child </a:t>
            </a:r>
            <a:r>
              <a:rPr lang="en-US" sz="1600" b="1" dirty="0" smtClean="0"/>
              <a:t>of u .</a:t>
            </a:r>
          </a:p>
          <a:p>
            <a:pPr algn="l" rtl="0">
              <a:lnSpc>
                <a:spcPct val="150000"/>
              </a:lnSpc>
            </a:pPr>
            <a:r>
              <a:rPr lang="en-US" sz="1600" b="1" dirty="0" smtClean="0"/>
              <a:t> Vertices with the same parent are called </a:t>
            </a:r>
            <a:r>
              <a:rPr lang="en-US" sz="1600" b="1" i="1" u="sng" dirty="0" smtClean="0">
                <a:solidFill>
                  <a:srgbClr val="00B050"/>
                </a:solidFill>
              </a:rPr>
              <a:t>siblings</a:t>
            </a:r>
            <a:r>
              <a:rPr lang="en-US" sz="1600" b="1" dirty="0" smtClean="0"/>
              <a:t>.</a:t>
            </a:r>
          </a:p>
          <a:p>
            <a:pPr algn="l" rtl="0">
              <a:lnSpc>
                <a:spcPct val="150000"/>
              </a:lnSpc>
            </a:pPr>
            <a:r>
              <a:rPr lang="en-US" sz="1600" b="1" dirty="0" smtClean="0"/>
              <a:t> </a:t>
            </a:r>
            <a:r>
              <a:rPr lang="en-US" sz="1600" b="1" i="1" u="sng" dirty="0" smtClean="0">
                <a:solidFill>
                  <a:srgbClr val="00B050"/>
                </a:solidFill>
              </a:rPr>
              <a:t>The ancestors </a:t>
            </a:r>
            <a:r>
              <a:rPr lang="en-US" sz="1600" b="1" dirty="0" smtClean="0"/>
              <a:t>of a vertex other than the root are the vertices in the path from the root to this vertex, excluding the vertex itself and including the root (that is, its parent, its parent's parent, and so on, until the root is reached).</a:t>
            </a:r>
          </a:p>
          <a:p>
            <a:pPr algn="l" rtl="0">
              <a:lnSpc>
                <a:spcPct val="150000"/>
              </a:lnSpc>
            </a:pPr>
            <a:r>
              <a:rPr lang="en-US" sz="1600" b="1" dirty="0" smtClean="0"/>
              <a:t> </a:t>
            </a:r>
            <a:r>
              <a:rPr lang="en-US" sz="1600" b="1" i="1" u="sng" dirty="0" smtClean="0">
                <a:solidFill>
                  <a:srgbClr val="00B050"/>
                </a:solidFill>
              </a:rPr>
              <a:t>The descendants </a:t>
            </a:r>
            <a:r>
              <a:rPr lang="en-US" sz="1600" b="1" dirty="0" smtClean="0"/>
              <a:t>of a vertex v are those vertices that have v as an ancestor.</a:t>
            </a:r>
          </a:p>
          <a:p>
            <a:pPr algn="l" rtl="0">
              <a:lnSpc>
                <a:spcPct val="150000"/>
              </a:lnSpc>
            </a:pPr>
            <a:r>
              <a:rPr lang="en-US" sz="1600" b="1" dirty="0" smtClean="0"/>
              <a:t> A vertex of a tree is called </a:t>
            </a:r>
            <a:r>
              <a:rPr lang="en-US" sz="1600" b="1" i="1" u="sng" dirty="0" smtClean="0">
                <a:solidFill>
                  <a:srgbClr val="00B050"/>
                </a:solidFill>
              </a:rPr>
              <a:t>a leaf </a:t>
            </a:r>
            <a:r>
              <a:rPr lang="en-US" sz="1600" b="1" dirty="0" smtClean="0"/>
              <a:t>if it has no children.</a:t>
            </a:r>
          </a:p>
          <a:p>
            <a:pPr algn="l" rtl="0">
              <a:lnSpc>
                <a:spcPct val="150000"/>
              </a:lnSpc>
            </a:pPr>
            <a:r>
              <a:rPr lang="en-US" sz="1600" b="1" dirty="0" smtClean="0"/>
              <a:t>.Vertices that have children are called </a:t>
            </a:r>
            <a:r>
              <a:rPr lang="en-US" sz="1600" b="1" i="1" u="sng" dirty="0" smtClean="0">
                <a:solidFill>
                  <a:srgbClr val="00B050"/>
                </a:solidFill>
              </a:rPr>
              <a:t>internal vertices</a:t>
            </a:r>
            <a:r>
              <a:rPr lang="en-US" sz="1600" b="1" dirty="0" smtClean="0"/>
              <a:t>. The root is an internal vertex unless it is the only vertex in the graph, in which case it is a leaf.</a:t>
            </a:r>
          </a:p>
          <a:p>
            <a:pPr algn="l" rtl="0">
              <a:lnSpc>
                <a:spcPct val="150000"/>
              </a:lnSpc>
            </a:pPr>
            <a:r>
              <a:rPr lang="en-US" sz="1600" b="1" dirty="0" smtClean="0"/>
              <a:t>If a is a vertex in a tree, </a:t>
            </a:r>
            <a:r>
              <a:rPr lang="en-US" sz="1600" b="1" i="1" u="sng" dirty="0" smtClean="0">
                <a:solidFill>
                  <a:srgbClr val="00B050"/>
                </a:solidFill>
              </a:rPr>
              <a:t>the </a:t>
            </a:r>
            <a:r>
              <a:rPr lang="en-US" sz="1600" b="1" i="1" u="sng" dirty="0" err="1" smtClean="0">
                <a:solidFill>
                  <a:srgbClr val="00B050"/>
                </a:solidFill>
              </a:rPr>
              <a:t>subtree</a:t>
            </a:r>
            <a:r>
              <a:rPr lang="en-US" sz="1600" b="1" i="1" u="sng" dirty="0" smtClean="0">
                <a:solidFill>
                  <a:srgbClr val="00B050"/>
                </a:solidFill>
              </a:rPr>
              <a:t> </a:t>
            </a:r>
            <a:r>
              <a:rPr lang="en-US" sz="1600" b="1" dirty="0" smtClean="0"/>
              <a:t>with </a:t>
            </a:r>
            <a:r>
              <a:rPr lang="en-US" sz="1600" b="1" i="1" dirty="0" smtClean="0"/>
              <a:t>a</a:t>
            </a:r>
            <a:r>
              <a:rPr lang="en-US" sz="1600" b="1" dirty="0" smtClean="0"/>
              <a:t> as its root is the </a:t>
            </a:r>
            <a:r>
              <a:rPr lang="en-US" sz="1600" b="1" dirty="0" err="1" smtClean="0"/>
              <a:t>subgraph</a:t>
            </a:r>
            <a:r>
              <a:rPr lang="en-US" sz="1600" b="1" dirty="0" smtClean="0"/>
              <a:t> of the tree consisting of </a:t>
            </a:r>
            <a:r>
              <a:rPr lang="en-US" sz="1600" b="1" i="1" dirty="0" smtClean="0"/>
              <a:t>a</a:t>
            </a:r>
            <a:r>
              <a:rPr lang="en-US" sz="1600" b="1" dirty="0" smtClean="0"/>
              <a:t> and its descendants and all edges incident to these descendants.</a:t>
            </a:r>
            <a:endParaRPr lang="ar-SA" sz="1600" b="1" dirty="0"/>
          </a:p>
        </p:txBody>
      </p:sp>
      <p:sp>
        <p:nvSpPr>
          <p:cNvPr id="4" name="Footer Placeholder 3"/>
          <p:cNvSpPr>
            <a:spLocks noGrp="1"/>
          </p:cNvSpPr>
          <p:nvPr>
            <p:ph type="ftr" sz="quarter" idx="11"/>
          </p:nvPr>
        </p:nvSpPr>
        <p:spPr/>
        <p:txBody>
          <a:bodyPr/>
          <a:lstStyle/>
          <a:p>
            <a:r>
              <a:rPr lang="ar-SA" smtClean="0"/>
              <a:t>أ. زينب آل كاظم</a:t>
            </a:r>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pPr/>
              <a:t>8</a:t>
            </a:fld>
            <a:endParaRPr lang="ar-SA"/>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Zainab\Desktop\1.jpg"/>
          <p:cNvPicPr>
            <a:picLocks noChangeAspect="1" noChangeArrowheads="1"/>
          </p:cNvPicPr>
          <p:nvPr/>
        </p:nvPicPr>
        <p:blipFill>
          <a:blip r:embed="rId3" cstate="print"/>
          <a:srcRect/>
          <a:stretch>
            <a:fillRect/>
          </a:stretch>
        </p:blipFill>
        <p:spPr bwMode="auto">
          <a:xfrm>
            <a:off x="385763" y="214313"/>
            <a:ext cx="8372475" cy="6429375"/>
          </a:xfrm>
          <a:prstGeom prst="rect">
            <a:avLst/>
          </a:prstGeom>
          <a:noFill/>
        </p:spPr>
      </p:pic>
      <p:sp>
        <p:nvSpPr>
          <p:cNvPr id="2" name="Footer Placeholder 1"/>
          <p:cNvSpPr>
            <a:spLocks noGrp="1"/>
          </p:cNvSpPr>
          <p:nvPr>
            <p:ph type="ftr" sz="quarter" idx="11"/>
          </p:nvPr>
        </p:nvSpPr>
        <p:spPr/>
        <p:txBody>
          <a:bodyPr/>
          <a:lstStyle/>
          <a:p>
            <a:r>
              <a:rPr lang="ar-SA" smtClean="0"/>
              <a:t>أ. زينب آل كاظم</a:t>
            </a:r>
            <a:endParaRPr lang="ar-SA"/>
          </a:p>
        </p:txBody>
      </p:sp>
      <p:sp>
        <p:nvSpPr>
          <p:cNvPr id="3" name="Slide Number Placeholder 2"/>
          <p:cNvSpPr>
            <a:spLocks noGrp="1"/>
          </p:cNvSpPr>
          <p:nvPr>
            <p:ph type="sldNum" sz="quarter" idx="12"/>
          </p:nvPr>
        </p:nvSpPr>
        <p:spPr/>
        <p:txBody>
          <a:bodyPr/>
          <a:lstStyle/>
          <a:p>
            <a:fld id="{0B34F065-1154-456A-91E3-76DE8E75E17B}" type="slidenum">
              <a:rPr lang="ar-SA" smtClean="0"/>
              <a:pPr/>
              <a:t>9</a:t>
            </a:fld>
            <a:endParaRPr lang="ar-SA"/>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1707</TotalTime>
  <Words>1183</Words>
  <Application>Microsoft Office PowerPoint</Application>
  <PresentationFormat>On-screen Show (4:3)</PresentationFormat>
  <Paragraphs>129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سمة Office</vt:lpstr>
      <vt:lpstr>Trees</vt:lpstr>
      <vt:lpstr>Introduction to Trees</vt:lpstr>
      <vt:lpstr>PowerPoint Presentation</vt:lpstr>
      <vt:lpstr>Forests</vt:lpstr>
      <vt:lpstr>PowerPoint Presentation</vt:lpstr>
      <vt:lpstr>The Root &amp; Rooted Trees</vt:lpstr>
      <vt:lpstr>Rooted Tree</vt:lpstr>
      <vt:lpstr>Some Concepts</vt:lpstr>
      <vt:lpstr>PowerPoint Presentation</vt:lpstr>
      <vt:lpstr>PowerPoint Presentation</vt:lpstr>
      <vt:lpstr>PowerPoint Presentation</vt:lpstr>
      <vt:lpstr>PowerPoint Presentation</vt:lpstr>
      <vt:lpstr>PowerPoint Presentation</vt:lpstr>
      <vt:lpstr>m-ary &amp; full m-ary</vt:lpstr>
      <vt:lpstr>PowerPoint Presentation</vt:lpstr>
      <vt:lpstr>Some Concepts</vt:lpstr>
      <vt:lpstr>PowerPoint Presentation</vt:lpstr>
      <vt:lpstr>Properties of Trees</vt:lpstr>
      <vt:lpstr>Homework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Trees</dc:title>
  <dc:creator>Zainab</dc:creator>
  <cp:lastModifiedBy>Zainab</cp:lastModifiedBy>
  <cp:revision>61</cp:revision>
  <dcterms:created xsi:type="dcterms:W3CDTF">2013-03-22T18:49:27Z</dcterms:created>
  <dcterms:modified xsi:type="dcterms:W3CDTF">2014-04-20T17:06:36Z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7866EF3E-1C27-4809-A95B-FAB47426C63B</vt:lpwstr>
  </property>
  <property fmtid="{D5CDD505-2E9C-101B-9397-08002B2CF9AE}" pid="3" name="ArticulatePath">
    <vt:lpwstr>Trees</vt:lpwstr>
  </property>
</Properties>
</file>