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14" r:id="rId1"/>
  </p:sldMasterIdLst>
  <p:notesMasterIdLst>
    <p:notesMasterId r:id="rId45"/>
  </p:notesMasterIdLst>
  <p:handoutMasterIdLst>
    <p:handoutMasterId r:id="rId46"/>
  </p:handoutMasterIdLst>
  <p:sldIdLst>
    <p:sldId id="980" r:id="rId2"/>
    <p:sldId id="992" r:id="rId3"/>
    <p:sldId id="993" r:id="rId4"/>
    <p:sldId id="994" r:id="rId5"/>
    <p:sldId id="991" r:id="rId6"/>
    <p:sldId id="1010" r:id="rId7"/>
    <p:sldId id="985" r:id="rId8"/>
    <p:sldId id="995" r:id="rId9"/>
    <p:sldId id="996" r:id="rId10"/>
    <p:sldId id="997" r:id="rId11"/>
    <p:sldId id="998" r:id="rId12"/>
    <p:sldId id="986" r:id="rId13"/>
    <p:sldId id="999" r:id="rId14"/>
    <p:sldId id="987" r:id="rId15"/>
    <p:sldId id="1000" r:id="rId16"/>
    <p:sldId id="1011" r:id="rId17"/>
    <p:sldId id="1013" r:id="rId18"/>
    <p:sldId id="1014" r:id="rId19"/>
    <p:sldId id="1001" r:id="rId20"/>
    <p:sldId id="1015" r:id="rId21"/>
    <p:sldId id="1016" r:id="rId22"/>
    <p:sldId id="1017" r:id="rId23"/>
    <p:sldId id="1003" r:id="rId24"/>
    <p:sldId id="1018" r:id="rId25"/>
    <p:sldId id="1019" r:id="rId26"/>
    <p:sldId id="1020" r:id="rId27"/>
    <p:sldId id="1021" r:id="rId28"/>
    <p:sldId id="1029" r:id="rId29"/>
    <p:sldId id="1030" r:id="rId30"/>
    <p:sldId id="1022" r:id="rId31"/>
    <p:sldId id="1023" r:id="rId32"/>
    <p:sldId id="1024" r:id="rId33"/>
    <p:sldId id="1025" r:id="rId34"/>
    <p:sldId id="1026" r:id="rId35"/>
    <p:sldId id="1027" r:id="rId36"/>
    <p:sldId id="982" r:id="rId37"/>
    <p:sldId id="1004" r:id="rId38"/>
    <p:sldId id="1028" r:id="rId39"/>
    <p:sldId id="1005" r:id="rId40"/>
    <p:sldId id="1006" r:id="rId41"/>
    <p:sldId id="1007" r:id="rId42"/>
    <p:sldId id="1008" r:id="rId43"/>
    <p:sldId id="1009" r:id="rId44"/>
  </p:sldIdLst>
  <p:sldSz cx="9144000" cy="6858000" type="screen4x3"/>
  <p:notesSz cx="6992938" cy="9278938"/>
  <p:custDataLst>
    <p:tags r:id="rId47"/>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FF00"/>
    <a:srgbClr val="006600"/>
    <a:srgbClr val="FF0000"/>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1" autoAdjust="0"/>
    <p:restoredTop sz="92831" autoAdjust="0"/>
  </p:normalViewPr>
  <p:slideViewPr>
    <p:cSldViewPr>
      <p:cViewPr>
        <p:scale>
          <a:sx n="70" d="100"/>
          <a:sy n="70" d="100"/>
        </p:scale>
        <p:origin x="-115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682"/>
    </p:cViewPr>
  </p:sorterViewPr>
  <p:notesViewPr>
    <p:cSldViewPr>
      <p:cViewPr varScale="1">
        <p:scale>
          <a:sx n="92" d="100"/>
          <a:sy n="92" d="100"/>
        </p:scale>
        <p:origin x="-2022" y="-108"/>
      </p:cViewPr>
      <p:guideLst>
        <p:guide orient="horz" pos="2922"/>
        <p:guide pos="220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defTabSz="942975">
              <a:defRPr sz="1200"/>
            </a:lvl1pPr>
          </a:lstStyle>
          <a:p>
            <a:pPr>
              <a:defRPr/>
            </a:pPr>
            <a:r>
              <a:rPr lang="en-US"/>
              <a:t>Discrete Mathematics and its Applications</a:t>
            </a:r>
          </a:p>
        </p:txBody>
      </p:sp>
      <p:sp>
        <p:nvSpPr>
          <p:cNvPr id="23555" name="Rectangle 3"/>
          <p:cNvSpPr>
            <a:spLocks noGrp="1" noChangeArrowheads="1"/>
          </p:cNvSpPr>
          <p:nvPr>
            <p:ph type="dt" sz="quarter" idx="1"/>
          </p:nvPr>
        </p:nvSpPr>
        <p:spPr bwMode="auto">
          <a:xfrm>
            <a:off x="396240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algn="r" defTabSz="942975">
              <a:defRPr sz="1200"/>
            </a:lvl1pPr>
          </a:lstStyle>
          <a:p>
            <a:pPr>
              <a:defRPr/>
            </a:pPr>
            <a:fld id="{8C0DC2DD-2E41-46D7-8692-3572600317A3}" type="datetime1">
              <a:rPr lang="en-US"/>
              <a:pPr>
                <a:defRPr/>
              </a:pPr>
              <a:t>12/18/2016</a:t>
            </a:fld>
            <a:endParaRPr lang="en-US"/>
          </a:p>
        </p:txBody>
      </p:sp>
      <p:sp>
        <p:nvSpPr>
          <p:cNvPr id="23556" name="Rectangle 4"/>
          <p:cNvSpPr>
            <a:spLocks noGrp="1" noChangeArrowheads="1"/>
          </p:cNvSpPr>
          <p:nvPr>
            <p:ph type="ftr" sz="quarter" idx="2"/>
          </p:nvPr>
        </p:nvSpPr>
        <p:spPr bwMode="auto">
          <a:xfrm>
            <a:off x="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defTabSz="942975">
              <a:defRPr sz="1200"/>
            </a:lvl1pPr>
          </a:lstStyle>
          <a:p>
            <a:pPr>
              <a:defRPr/>
            </a:pPr>
            <a:r>
              <a:rPr lang="en-US"/>
              <a:t>(c)2001-2002, Michael P. Frank</a:t>
            </a:r>
          </a:p>
        </p:txBody>
      </p:sp>
      <p:sp>
        <p:nvSpPr>
          <p:cNvPr id="23557" name="Rectangle 5"/>
          <p:cNvSpPr>
            <a:spLocks noGrp="1" noChangeArrowheads="1"/>
          </p:cNvSpPr>
          <p:nvPr>
            <p:ph type="sldNum" sz="quarter" idx="3"/>
          </p:nvPr>
        </p:nvSpPr>
        <p:spPr bwMode="auto">
          <a:xfrm>
            <a:off x="396240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algn="r" defTabSz="942975">
              <a:defRPr sz="1200">
                <a:cs typeface="Times New Roman" pitchFamily="18" charset="0"/>
              </a:defRPr>
            </a:lvl1pPr>
          </a:lstStyle>
          <a:p>
            <a:pPr>
              <a:defRPr/>
            </a:pPr>
            <a:fld id="{C13124D9-833A-4329-A5EB-CB101E3BA893}" type="slidenum">
              <a:rPr lang="ar-JO"/>
              <a:pPr>
                <a:defRPr/>
              </a:pPr>
              <a:t>‹#›</a:t>
            </a:fld>
            <a:endParaRPr lang="en-US"/>
          </a:p>
        </p:txBody>
      </p:sp>
    </p:spTree>
    <p:extLst>
      <p:ext uri="{BB962C8B-B14F-4D97-AF65-F5344CB8AC3E}">
        <p14:creationId xmlns:p14="http://schemas.microsoft.com/office/powerpoint/2010/main" val="3487217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defTabSz="942975">
              <a:defRPr sz="1200"/>
            </a:lvl1pPr>
          </a:lstStyle>
          <a:p>
            <a:pPr>
              <a:defRPr/>
            </a:pPr>
            <a:r>
              <a:rPr lang="en-US"/>
              <a:t>Discrete Mathematics and its Applications</a:t>
            </a:r>
          </a:p>
        </p:txBody>
      </p:sp>
      <p:sp>
        <p:nvSpPr>
          <p:cNvPr id="19459" name="Rectangle 3"/>
          <p:cNvSpPr>
            <a:spLocks noGrp="1" noChangeArrowheads="1"/>
          </p:cNvSpPr>
          <p:nvPr>
            <p:ph type="dt" idx="1"/>
          </p:nvPr>
        </p:nvSpPr>
        <p:spPr bwMode="auto">
          <a:xfrm>
            <a:off x="396240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algn="r" defTabSz="942975">
              <a:defRPr sz="1200"/>
            </a:lvl1pPr>
          </a:lstStyle>
          <a:p>
            <a:pPr>
              <a:defRPr/>
            </a:pPr>
            <a:fld id="{0C5093FB-4C47-4D38-A8EA-C528173C76AD}" type="datetime1">
              <a:rPr lang="en-US"/>
              <a:pPr>
                <a:defRPr/>
              </a:pPr>
              <a:t>12/18/2016</a:t>
            </a:fld>
            <a:endParaRPr lang="en-US"/>
          </a:p>
        </p:txBody>
      </p:sp>
      <p:sp>
        <p:nvSpPr>
          <p:cNvPr id="47108" name="Rectangle 4"/>
          <p:cNvSpPr>
            <a:spLocks noGrp="1" noRot="1" noChangeAspect="1" noChangeArrowheads="1" noTextEdit="1"/>
          </p:cNvSpPr>
          <p:nvPr>
            <p:ph type="sldImg" idx="2"/>
          </p:nvPr>
        </p:nvSpPr>
        <p:spPr bwMode="auto">
          <a:xfrm>
            <a:off x="1173163" y="712788"/>
            <a:ext cx="4648200" cy="348615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931863" y="4437063"/>
            <a:ext cx="5129212" cy="4119562"/>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defTabSz="942975">
              <a:defRPr sz="1200"/>
            </a:lvl1pPr>
          </a:lstStyle>
          <a:p>
            <a:pPr>
              <a:defRPr/>
            </a:pPr>
            <a:r>
              <a:rPr lang="en-US"/>
              <a:t>(c)2001-2002, Michael P. Frank</a:t>
            </a:r>
          </a:p>
        </p:txBody>
      </p:sp>
      <p:sp>
        <p:nvSpPr>
          <p:cNvPr id="19463" name="Rectangle 7"/>
          <p:cNvSpPr>
            <a:spLocks noGrp="1" noChangeArrowheads="1"/>
          </p:cNvSpPr>
          <p:nvPr>
            <p:ph type="sldNum" sz="quarter" idx="5"/>
          </p:nvPr>
        </p:nvSpPr>
        <p:spPr bwMode="auto">
          <a:xfrm>
            <a:off x="396240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algn="r" defTabSz="942975">
              <a:defRPr sz="1200">
                <a:cs typeface="Times New Roman" pitchFamily="18" charset="0"/>
              </a:defRPr>
            </a:lvl1pPr>
          </a:lstStyle>
          <a:p>
            <a:pPr>
              <a:defRPr/>
            </a:pPr>
            <a:fld id="{27A8015F-8F56-4B39-B267-B821176A5D6D}" type="slidenum">
              <a:rPr lang="ar-JO"/>
              <a:pPr>
                <a:defRPr/>
              </a:pPr>
              <a:t>‹#›</a:t>
            </a:fld>
            <a:endParaRPr lang="en-US"/>
          </a:p>
        </p:txBody>
      </p:sp>
    </p:spTree>
    <p:extLst>
      <p:ext uri="{BB962C8B-B14F-4D97-AF65-F5344CB8AC3E}">
        <p14:creationId xmlns:p14="http://schemas.microsoft.com/office/powerpoint/2010/main" val="34911040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Header Placeholder 3"/>
          <p:cNvSpPr>
            <a:spLocks noGrp="1"/>
          </p:cNvSpPr>
          <p:nvPr>
            <p:ph type="hdr" sz="quarter"/>
          </p:nvPr>
        </p:nvSpPr>
        <p:spPr>
          <a:noFill/>
        </p:spPr>
        <p:txBody>
          <a:bodyPr/>
          <a:lstStyle/>
          <a:p>
            <a:r>
              <a:rPr lang="en-US" smtClean="0"/>
              <a:t>Discrete Mathematics and its Applications</a:t>
            </a:r>
          </a:p>
        </p:txBody>
      </p:sp>
      <p:sp>
        <p:nvSpPr>
          <p:cNvPr id="48133" name="Date Placeholder 4"/>
          <p:cNvSpPr>
            <a:spLocks noGrp="1"/>
          </p:cNvSpPr>
          <p:nvPr>
            <p:ph type="dt" sz="quarter" idx="1"/>
          </p:nvPr>
        </p:nvSpPr>
        <p:spPr>
          <a:noFill/>
        </p:spPr>
        <p:txBody>
          <a:bodyPr/>
          <a:lstStyle/>
          <a:p>
            <a:fld id="{16E33DCD-255B-4610-BBF9-D72E9F4B7D9D}" type="datetime1">
              <a:rPr lang="en-US" smtClean="0"/>
              <a:pPr/>
              <a:t>12/18/2016</a:t>
            </a:fld>
            <a:endParaRPr lang="en-US" smtClean="0"/>
          </a:p>
        </p:txBody>
      </p:sp>
      <p:sp>
        <p:nvSpPr>
          <p:cNvPr id="48134" name="Footer Placeholder 5"/>
          <p:cNvSpPr>
            <a:spLocks noGrp="1"/>
          </p:cNvSpPr>
          <p:nvPr>
            <p:ph type="ftr" sz="quarter" idx="4"/>
          </p:nvPr>
        </p:nvSpPr>
        <p:spPr>
          <a:noFill/>
        </p:spPr>
        <p:txBody>
          <a:bodyPr/>
          <a:lstStyle/>
          <a:p>
            <a:r>
              <a:rPr lang="en-US" smtClean="0"/>
              <a:t>(c)2001-2002, Michael P. Frank</a:t>
            </a:r>
          </a:p>
        </p:txBody>
      </p:sp>
      <p:sp>
        <p:nvSpPr>
          <p:cNvPr id="48135" name="Slide Number Placeholder 6"/>
          <p:cNvSpPr>
            <a:spLocks noGrp="1"/>
          </p:cNvSpPr>
          <p:nvPr>
            <p:ph type="sldNum" sz="quarter" idx="5"/>
          </p:nvPr>
        </p:nvSpPr>
        <p:spPr>
          <a:noFill/>
        </p:spPr>
        <p:txBody>
          <a:bodyPr/>
          <a:lstStyle/>
          <a:p>
            <a:fld id="{7A2C4E19-2605-4EF9-9810-25A5716D4046}" type="slidenum">
              <a:rPr lang="ar-JO" smtClean="0"/>
              <a:pPr/>
              <a:t>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Header Placeholder 3"/>
          <p:cNvSpPr>
            <a:spLocks noGrp="1"/>
          </p:cNvSpPr>
          <p:nvPr>
            <p:ph type="hdr" sz="quarter"/>
          </p:nvPr>
        </p:nvSpPr>
        <p:spPr>
          <a:noFill/>
        </p:spPr>
        <p:txBody>
          <a:bodyPr/>
          <a:lstStyle/>
          <a:p>
            <a:r>
              <a:rPr lang="en-US" smtClean="0"/>
              <a:t>Discrete Mathematics and its Applications</a:t>
            </a:r>
          </a:p>
        </p:txBody>
      </p:sp>
      <p:sp>
        <p:nvSpPr>
          <p:cNvPr id="49157" name="Date Placeholder 4"/>
          <p:cNvSpPr>
            <a:spLocks noGrp="1"/>
          </p:cNvSpPr>
          <p:nvPr>
            <p:ph type="dt" sz="quarter" idx="1"/>
          </p:nvPr>
        </p:nvSpPr>
        <p:spPr>
          <a:noFill/>
        </p:spPr>
        <p:txBody>
          <a:bodyPr/>
          <a:lstStyle/>
          <a:p>
            <a:fld id="{6219AD43-6694-4019-B9E9-A198FD193668}" type="datetime1">
              <a:rPr lang="en-US" smtClean="0"/>
              <a:pPr/>
              <a:t>12/18/2016</a:t>
            </a:fld>
            <a:endParaRPr lang="en-US" smtClean="0"/>
          </a:p>
        </p:txBody>
      </p:sp>
      <p:sp>
        <p:nvSpPr>
          <p:cNvPr id="49158" name="Footer Placeholder 5"/>
          <p:cNvSpPr>
            <a:spLocks noGrp="1"/>
          </p:cNvSpPr>
          <p:nvPr>
            <p:ph type="ftr" sz="quarter" idx="4"/>
          </p:nvPr>
        </p:nvSpPr>
        <p:spPr>
          <a:noFill/>
        </p:spPr>
        <p:txBody>
          <a:bodyPr/>
          <a:lstStyle/>
          <a:p>
            <a:r>
              <a:rPr lang="en-US" smtClean="0"/>
              <a:t>(c)2001-2002, Michael P. Frank</a:t>
            </a:r>
          </a:p>
        </p:txBody>
      </p:sp>
      <p:sp>
        <p:nvSpPr>
          <p:cNvPr id="49159" name="Slide Number Placeholder 6"/>
          <p:cNvSpPr>
            <a:spLocks noGrp="1"/>
          </p:cNvSpPr>
          <p:nvPr>
            <p:ph type="sldNum" sz="quarter" idx="5"/>
          </p:nvPr>
        </p:nvSpPr>
        <p:spPr>
          <a:noFill/>
        </p:spPr>
        <p:txBody>
          <a:bodyPr/>
          <a:lstStyle/>
          <a:p>
            <a:fld id="{11F2E17D-F165-4875-AEF2-BA2E85474CFA}" type="slidenum">
              <a:rPr lang="ar-JO" smtClean="0"/>
              <a:pPr/>
              <a:t>16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smtClean="0"/>
          </a:p>
        </p:txBody>
      </p:sp>
      <p:sp>
        <p:nvSpPr>
          <p:cNvPr id="50180" name="Header Placeholder 3"/>
          <p:cNvSpPr>
            <a:spLocks noGrp="1"/>
          </p:cNvSpPr>
          <p:nvPr>
            <p:ph type="hdr" sz="quarter"/>
          </p:nvPr>
        </p:nvSpPr>
        <p:spPr>
          <a:noFill/>
        </p:spPr>
        <p:txBody>
          <a:bodyPr/>
          <a:lstStyle/>
          <a:p>
            <a:r>
              <a:rPr lang="en-US" smtClean="0"/>
              <a:t>Discrete Mathematics and its Applications</a:t>
            </a:r>
          </a:p>
        </p:txBody>
      </p:sp>
      <p:sp>
        <p:nvSpPr>
          <p:cNvPr id="50181" name="Date Placeholder 4"/>
          <p:cNvSpPr>
            <a:spLocks noGrp="1"/>
          </p:cNvSpPr>
          <p:nvPr>
            <p:ph type="dt" sz="quarter" idx="1"/>
          </p:nvPr>
        </p:nvSpPr>
        <p:spPr>
          <a:noFill/>
        </p:spPr>
        <p:txBody>
          <a:bodyPr/>
          <a:lstStyle/>
          <a:p>
            <a:fld id="{A77BC4FB-4E6B-416B-92C8-39AA58215204}" type="datetime1">
              <a:rPr lang="en-US" smtClean="0"/>
              <a:pPr/>
              <a:t>12/18/2016</a:t>
            </a:fld>
            <a:endParaRPr lang="en-US" smtClean="0"/>
          </a:p>
        </p:txBody>
      </p:sp>
      <p:sp>
        <p:nvSpPr>
          <p:cNvPr id="50182" name="Footer Placeholder 5"/>
          <p:cNvSpPr>
            <a:spLocks noGrp="1"/>
          </p:cNvSpPr>
          <p:nvPr>
            <p:ph type="ftr" sz="quarter" idx="4"/>
          </p:nvPr>
        </p:nvSpPr>
        <p:spPr>
          <a:noFill/>
        </p:spPr>
        <p:txBody>
          <a:bodyPr/>
          <a:lstStyle/>
          <a:p>
            <a:r>
              <a:rPr lang="en-US" smtClean="0"/>
              <a:t>(c)2001-2002, Michael P. Frank</a:t>
            </a:r>
          </a:p>
        </p:txBody>
      </p:sp>
      <p:sp>
        <p:nvSpPr>
          <p:cNvPr id="50183" name="Slide Number Placeholder 6"/>
          <p:cNvSpPr>
            <a:spLocks noGrp="1"/>
          </p:cNvSpPr>
          <p:nvPr>
            <p:ph type="sldNum" sz="quarter" idx="5"/>
          </p:nvPr>
        </p:nvSpPr>
        <p:spPr>
          <a:noFill/>
        </p:spPr>
        <p:txBody>
          <a:bodyPr/>
          <a:lstStyle/>
          <a:p>
            <a:fld id="{A93C991D-CAB9-4DED-B9A0-A9B9AB26689D}" type="slidenum">
              <a:rPr lang="ar-JO" smtClean="0"/>
              <a:pPr/>
              <a:t>18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B6CC16A2-E79D-4600-8889-AD8EB8D99C9D}" type="datetime1">
              <a:rPr lang="en-US" smtClean="0"/>
              <a:pPr>
                <a:defRPr/>
              </a:pPr>
              <a:t>12/18/2016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4FE43581-00F3-42A5-B0CD-AF3541C9C95F}" type="slidenum">
              <a:rPr lang="ar-JO"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24E9A9EB-9F40-4598-B6EF-5743DB4B1F73}" type="datetime1">
              <a:rPr lang="en-US" smtClean="0"/>
              <a:pPr>
                <a:defRPr/>
              </a:pPr>
              <a:t>12/18/2016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2D1CD16F-B172-4EA2-9EC2-36498ECB07B8}" type="slidenum">
              <a:rPr lang="ar-JO"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85B2ACCD-C349-4217-A22F-44FC8C29D39B}" type="datetime1">
              <a:rPr lang="en-US" smtClean="0"/>
              <a:pPr>
                <a:defRPr/>
              </a:pPr>
              <a:t>12/18/2016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9E0EEF62-D92E-4AA3-9683-73E1B688E7C9}" type="slidenum">
              <a:rPr lang="ar-JO"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ECB6FA8B-84D5-4AC6-BCAE-9BD0A8406D91}" type="datetime1">
              <a:rPr lang="en-US"/>
              <a:pPr>
                <a:defRPr/>
              </a:pPr>
              <a:t>12/18/2016</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661F4C1D-4A24-4768-A858-95C2AEC87DF3}" type="slidenum">
              <a:rPr lang="ar-JO"/>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pPr>
              <a:defRPr/>
            </a:pPr>
            <a:fld id="{527B46DE-A9E4-4510-834C-1BF6204CB9AC}"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032C83E2-1604-4C01-925E-D7CC66705B21}" type="datetime1">
              <a:rPr lang="en-US" smtClean="0"/>
              <a:pPr>
                <a:defRPr/>
              </a:pPr>
              <a:t>12/18/2016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BD2FAF4A-8D5B-4307-AF97-94A2FE8E36EC}" type="slidenum">
              <a:rPr lang="ar-JO"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FF95AECD-97D9-4217-9B19-C40C6631B589}" type="datetime1">
              <a:rPr lang="en-US" smtClean="0"/>
              <a:pPr>
                <a:defRPr/>
              </a:pPr>
              <a:t>12/18/2016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A63093B4-97F9-4296-9DC7-5172A0FDB4C9}" type="slidenum">
              <a:rPr lang="ar-JO"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657AB009-CD1A-4612-8491-0D6A66AE2E5C}" type="datetime1">
              <a:rPr lang="en-US" smtClean="0"/>
              <a:pPr>
                <a:defRPr/>
              </a:pPr>
              <a:t>12/18/2016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A4C2F1D5-EDC6-42F9-94A4-2D297247D91F}" type="slidenum">
              <a:rPr lang="ar-JO"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7B3F2AA3-87AE-4773-899B-777261869457}" type="datetime1">
              <a:rPr lang="en-US" smtClean="0"/>
              <a:pPr>
                <a:defRPr/>
              </a:pPr>
              <a:t>12/18/2016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pPr>
              <a:defRPr/>
            </a:pPr>
            <a:fld id="{C326DC05-3048-4510-93D5-C748B0B39D0E}" type="slidenum">
              <a:rPr lang="ar-JO"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924C2F9A-1154-4E5B-B50C-F9B012F90F52}" type="datetime1">
              <a:rPr lang="en-US" smtClean="0"/>
              <a:pPr>
                <a:defRPr/>
              </a:pPr>
              <a:t>12/18/2016</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pPr>
              <a:defRPr/>
            </a:pPr>
            <a:fld id="{3C181EA1-9F01-4C32-8754-0C03BA12B6B9}" type="slidenum">
              <a:rPr lang="ar-JO"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E51A3DAB-7AAA-49A5-8248-E2ED69B9C60A}" type="datetime1">
              <a:rPr lang="en-US" smtClean="0"/>
              <a:pPr>
                <a:defRPr/>
              </a:pPr>
              <a:t>12/18/2016</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pPr>
              <a:defRPr/>
            </a:pPr>
            <a:fld id="{5D234438-159E-4AF6-A3C9-2CADE55E2BDD}" type="slidenum">
              <a:rPr lang="ar-JO"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D5B377D7-7198-4756-9290-4DA21A553525}" type="datetime1">
              <a:rPr lang="en-US" smtClean="0"/>
              <a:pPr>
                <a:defRPr/>
              </a:pPr>
              <a:t>12/18/2016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B2974850-1D82-425D-9BBD-ED925B2EA357}" type="slidenum">
              <a:rPr lang="ar-JO"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B7053C5E-CEAB-40B0-BE7D-EB1FB2D1F1A6}" type="datetime1">
              <a:rPr lang="en-US" smtClean="0"/>
              <a:pPr>
                <a:defRPr/>
              </a:pPr>
              <a:t>12/18/2016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79EE4751-603F-4E79-AA6D-C4B54D894D72}" type="slidenum">
              <a:rPr lang="ar-JO"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06BCE49F-D4A4-4E44-B6CA-8A6947F75698}" type="datetime1">
              <a:rPr lang="en-US" smtClean="0"/>
              <a:pPr>
                <a:defRPr/>
              </a:pPr>
              <a:t>12/18/2016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7EBD020-4C92-49BE-8FAF-77F734CFF53E}" type="slidenum">
              <a:rPr lang="ar-JO"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 id="2147483927" r:id="rId13"/>
  </p:sldLayoutIdLst>
  <p:hf hdr="0" ft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685800" y="1981200"/>
            <a:ext cx="7772400" cy="3733800"/>
          </a:xfrm>
          <a:solidFill>
            <a:srgbClr val="FFFF99"/>
          </a:solidFill>
          <a:ln w="63500">
            <a:solidFill>
              <a:srgbClr val="006600"/>
            </a:solidFill>
          </a:ln>
        </p:spPr>
        <p:txBody>
          <a:bodyPr/>
          <a:lstStyle/>
          <a:p>
            <a:pPr algn="just">
              <a:lnSpc>
                <a:spcPct val="90000"/>
              </a:lnSpc>
            </a:pPr>
            <a:r>
              <a:rPr lang="en-US" sz="2800" smtClean="0">
                <a:effectLst/>
              </a:rPr>
              <a:t>A </a:t>
            </a:r>
            <a:r>
              <a:rPr lang="en-US" sz="2800" b="1" smtClean="0">
                <a:solidFill>
                  <a:srgbClr val="FF0000"/>
                </a:solidFill>
                <a:effectLst/>
              </a:rPr>
              <a:t>tree</a:t>
            </a:r>
            <a:r>
              <a:rPr lang="en-US" sz="2800" smtClean="0">
                <a:effectLst/>
              </a:rPr>
              <a:t> is a connected simple undirected graph with no simple circuits.</a:t>
            </a:r>
          </a:p>
          <a:p>
            <a:pPr>
              <a:lnSpc>
                <a:spcPct val="90000"/>
              </a:lnSpc>
              <a:buFontTx/>
              <a:buNone/>
            </a:pPr>
            <a:endParaRPr lang="en-US" sz="2800" smtClean="0">
              <a:solidFill>
                <a:schemeClr val="accent2"/>
              </a:solidFill>
              <a:effectLst/>
            </a:endParaRPr>
          </a:p>
          <a:p>
            <a:pPr>
              <a:lnSpc>
                <a:spcPct val="90000"/>
              </a:lnSpc>
            </a:pPr>
            <a:r>
              <a:rPr lang="en-US" sz="2800" b="1" smtClean="0">
                <a:solidFill>
                  <a:srgbClr val="FF0000"/>
                </a:solidFill>
                <a:effectLst/>
              </a:rPr>
              <a:t>Properties:</a:t>
            </a:r>
            <a:r>
              <a:rPr lang="en-US" sz="2800" b="1" smtClean="0">
                <a:effectLst/>
              </a:rPr>
              <a:t> </a:t>
            </a:r>
          </a:p>
          <a:p>
            <a:pPr marL="971550" lvl="1" indent="-514350" algn="just">
              <a:lnSpc>
                <a:spcPct val="90000"/>
              </a:lnSpc>
              <a:buFont typeface="Courier New" pitchFamily="49" charset="0"/>
              <a:buChar char="o"/>
            </a:pPr>
            <a:r>
              <a:rPr lang="en-US" smtClean="0">
                <a:effectLst/>
              </a:rPr>
              <a:t>There is a unique simple path between any 2 of its vertices.</a:t>
            </a:r>
          </a:p>
          <a:p>
            <a:pPr marL="971550" lvl="1" indent="-514350" algn="just">
              <a:lnSpc>
                <a:spcPct val="90000"/>
              </a:lnSpc>
              <a:buFont typeface="Courier New" pitchFamily="49" charset="0"/>
              <a:buChar char="o"/>
            </a:pPr>
            <a:r>
              <a:rPr lang="en-US" smtClean="0">
                <a:effectLst/>
              </a:rPr>
              <a:t>No loops.</a:t>
            </a:r>
          </a:p>
          <a:p>
            <a:pPr marL="971550" lvl="1" indent="-514350" algn="just">
              <a:lnSpc>
                <a:spcPct val="90000"/>
              </a:lnSpc>
              <a:buFont typeface="Courier New" pitchFamily="49" charset="0"/>
              <a:buChar char="o"/>
            </a:pPr>
            <a:r>
              <a:rPr lang="en-US" smtClean="0">
                <a:effectLst/>
              </a:rPr>
              <a:t>No multiple edges.</a:t>
            </a:r>
          </a:p>
        </p:txBody>
      </p:sp>
      <p:sp>
        <p:nvSpPr>
          <p:cNvPr id="3074" name="Rectangle 2"/>
          <p:cNvSpPr>
            <a:spLocks noGrp="1" noChangeArrowheads="1"/>
          </p:cNvSpPr>
          <p:nvPr>
            <p:ph type="title"/>
          </p:nvPr>
        </p:nvSpPr>
        <p:spPr>
          <a:xfrm>
            <a:off x="685800" y="381000"/>
            <a:ext cx="7772400" cy="914400"/>
          </a:xfrm>
          <a:solidFill>
            <a:schemeClr val="accent1">
              <a:lumMod val="75000"/>
            </a:schemeClr>
          </a:solidFill>
          <a:ln w="63500">
            <a:solidFill>
              <a:srgbClr val="006600"/>
            </a:solidFill>
          </a:ln>
        </p:spPr>
        <p:txBody>
          <a:bodyPr/>
          <a:lstStyle/>
          <a:p>
            <a:r>
              <a:rPr lang="en-US" smtClean="0">
                <a:cs typeface="Times New Roman" pitchFamily="18" charset="0"/>
              </a:rPr>
              <a:t>Chapter 10: Trees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685800" y="1524000"/>
            <a:ext cx="7772400" cy="5105400"/>
          </a:xfrm>
          <a:solidFill>
            <a:srgbClr val="FFFF99"/>
          </a:solidFill>
          <a:ln w="63500">
            <a:solidFill>
              <a:srgbClr val="006600"/>
            </a:solidFill>
          </a:ln>
        </p:spPr>
        <p:txBody>
          <a:bodyPr/>
          <a:lstStyle/>
          <a:p>
            <a:r>
              <a:rPr lang="en-US" sz="2400" b="1" smtClean="0">
                <a:solidFill>
                  <a:srgbClr val="FF0000"/>
                </a:solidFill>
                <a:effectLst/>
              </a:rPr>
              <a:t>Descendents</a:t>
            </a:r>
            <a:r>
              <a:rPr lang="en-US" sz="2400" smtClean="0">
                <a:solidFill>
                  <a:srgbClr val="FF0000"/>
                </a:solidFill>
                <a:effectLst/>
              </a:rPr>
              <a:t>:</a:t>
            </a:r>
            <a:r>
              <a:rPr lang="en-US" sz="2400" smtClean="0">
                <a:effectLst/>
              </a:rPr>
              <a:t> All vertices that have </a:t>
            </a:r>
            <a:r>
              <a:rPr lang="en-US" sz="2400" i="1" smtClean="0">
                <a:effectLst/>
              </a:rPr>
              <a:t>v</a:t>
            </a:r>
            <a:r>
              <a:rPr lang="en-US" sz="2400" smtClean="0">
                <a:effectLst/>
              </a:rPr>
              <a:t> as ancestors.   </a:t>
            </a:r>
          </a:p>
          <a:p>
            <a:pPr algn="ctr">
              <a:buFontTx/>
              <a:buNone/>
            </a:pPr>
            <a:r>
              <a:rPr lang="en-US" sz="2400" smtClean="0">
                <a:solidFill>
                  <a:srgbClr val="FF0000"/>
                </a:solidFill>
                <a:effectLst/>
              </a:rPr>
              <a:t>[</a:t>
            </a:r>
            <a:r>
              <a:rPr lang="en-US" sz="2400" b="1" smtClean="0">
                <a:solidFill>
                  <a:srgbClr val="FF0000"/>
                </a:solidFill>
                <a:effectLst/>
              </a:rPr>
              <a:t>Descendents of </a:t>
            </a:r>
            <a:r>
              <a:rPr lang="en-US" sz="2400" b="1" i="1" smtClean="0">
                <a:solidFill>
                  <a:srgbClr val="FF0000"/>
                </a:solidFill>
                <a:effectLst/>
              </a:rPr>
              <a:t>b </a:t>
            </a:r>
            <a:r>
              <a:rPr lang="en-US" sz="2400" b="1" smtClean="0">
                <a:solidFill>
                  <a:srgbClr val="FF0000"/>
                </a:solidFill>
                <a:effectLst/>
              </a:rPr>
              <a:t>: </a:t>
            </a:r>
            <a:r>
              <a:rPr lang="en-US" sz="2400" b="1" i="1" smtClean="0">
                <a:solidFill>
                  <a:srgbClr val="FF0000"/>
                </a:solidFill>
                <a:effectLst/>
              </a:rPr>
              <a:t>f, g, y </a:t>
            </a:r>
            <a:r>
              <a:rPr lang="en-US" sz="2400" smtClean="0">
                <a:solidFill>
                  <a:srgbClr val="FF0000"/>
                </a:solidFill>
                <a:effectLst/>
              </a:rPr>
              <a:t>] </a:t>
            </a:r>
          </a:p>
          <a:p>
            <a:r>
              <a:rPr lang="en-US" sz="2400" b="1" smtClean="0">
                <a:solidFill>
                  <a:srgbClr val="FF0000"/>
                </a:solidFill>
                <a:effectLst/>
              </a:rPr>
              <a:t>Leaf:</a:t>
            </a:r>
            <a:r>
              <a:rPr lang="en-US" sz="2400" smtClean="0">
                <a:solidFill>
                  <a:srgbClr val="FF0000"/>
                </a:solidFill>
                <a:effectLst/>
              </a:rPr>
              <a:t> </a:t>
            </a:r>
            <a:r>
              <a:rPr lang="en-US" sz="2400" smtClean="0">
                <a:effectLst/>
              </a:rPr>
              <a:t>Vertex with no children. </a:t>
            </a:r>
          </a:p>
          <a:p>
            <a:pPr algn="ctr">
              <a:buFontTx/>
              <a:buNone/>
            </a:pPr>
            <a:r>
              <a:rPr lang="en-US" sz="2400" b="1" smtClean="0">
                <a:solidFill>
                  <a:srgbClr val="FF0000"/>
                </a:solidFill>
                <a:effectLst/>
              </a:rPr>
              <a:t>[</a:t>
            </a:r>
            <a:r>
              <a:rPr lang="en-US" sz="2400" b="1" i="1" smtClean="0">
                <a:solidFill>
                  <a:srgbClr val="FF0000"/>
                </a:solidFill>
                <a:effectLst/>
              </a:rPr>
              <a:t>y, g, e, d </a:t>
            </a:r>
            <a:r>
              <a:rPr lang="en-US" sz="2400" b="1" smtClean="0">
                <a:solidFill>
                  <a:srgbClr val="FF0000"/>
                </a:solidFill>
                <a:effectLst/>
              </a:rPr>
              <a:t>]</a:t>
            </a:r>
          </a:p>
          <a:p>
            <a:r>
              <a:rPr lang="en-US" sz="2400" b="1" smtClean="0">
                <a:solidFill>
                  <a:srgbClr val="FF0000"/>
                </a:solidFill>
                <a:effectLst/>
              </a:rPr>
              <a:t>Internal vertices:</a:t>
            </a:r>
            <a:r>
              <a:rPr lang="en-US" sz="2400" b="1" smtClean="0">
                <a:effectLst/>
              </a:rPr>
              <a:t> </a:t>
            </a:r>
            <a:r>
              <a:rPr lang="en-US" sz="2400" smtClean="0">
                <a:effectLst/>
              </a:rPr>
              <a:t>Vertices that have children. </a:t>
            </a:r>
          </a:p>
          <a:p>
            <a:pPr algn="ctr">
              <a:buFontTx/>
              <a:buNone/>
            </a:pPr>
            <a:r>
              <a:rPr lang="en-US" sz="2400" b="1" smtClean="0">
                <a:solidFill>
                  <a:srgbClr val="FF0000"/>
                </a:solidFill>
                <a:effectLst/>
              </a:rPr>
              <a:t>[</a:t>
            </a:r>
            <a:r>
              <a:rPr lang="en-US" sz="2400" b="1" i="1" smtClean="0">
                <a:solidFill>
                  <a:srgbClr val="FF0000"/>
                </a:solidFill>
                <a:effectLst/>
              </a:rPr>
              <a:t>a, b, c, f  </a:t>
            </a:r>
            <a:r>
              <a:rPr lang="en-US" sz="2400" b="1" smtClean="0">
                <a:solidFill>
                  <a:srgbClr val="FF0000"/>
                </a:solidFill>
                <a:effectLst/>
              </a:rPr>
              <a:t>]</a:t>
            </a:r>
          </a:p>
          <a:p>
            <a:r>
              <a:rPr lang="en-US" sz="2400" b="1" smtClean="0">
                <a:solidFill>
                  <a:srgbClr val="FF0000"/>
                </a:solidFill>
                <a:effectLst/>
              </a:rPr>
              <a:t>Subtree:</a:t>
            </a:r>
            <a:r>
              <a:rPr lang="en-US" sz="2400" b="1" smtClean="0">
                <a:effectLst/>
              </a:rPr>
              <a:t> </a:t>
            </a:r>
            <a:r>
              <a:rPr lang="en-US" sz="2400" smtClean="0">
                <a:effectLst/>
              </a:rPr>
              <a:t>Subgraphs consisting of </a:t>
            </a:r>
            <a:r>
              <a:rPr lang="en-US" sz="2400" i="1" smtClean="0">
                <a:effectLst/>
              </a:rPr>
              <a:t>v</a:t>
            </a:r>
            <a:r>
              <a:rPr lang="en-US" sz="2400" smtClean="0">
                <a:effectLst/>
              </a:rPr>
              <a:t> and its descendents and their incident edges.</a:t>
            </a:r>
          </a:p>
          <a:p>
            <a:pPr>
              <a:buFontTx/>
              <a:buNone/>
            </a:pPr>
            <a:r>
              <a:rPr lang="en-US" sz="2400" smtClean="0">
                <a:effectLst/>
              </a:rPr>
              <a:t>                             </a:t>
            </a:r>
            <a:r>
              <a:rPr lang="en-US" sz="2400" b="1" smtClean="0">
                <a:solidFill>
                  <a:srgbClr val="FF0000"/>
                </a:solidFill>
                <a:effectLst/>
              </a:rPr>
              <a:t>Subtree rooted at </a:t>
            </a:r>
            <a:r>
              <a:rPr lang="en-US" sz="2400" b="1" i="1" smtClean="0">
                <a:solidFill>
                  <a:srgbClr val="FF0000"/>
                </a:solidFill>
                <a:effectLst/>
              </a:rPr>
              <a:t>b </a:t>
            </a:r>
            <a:r>
              <a:rPr lang="en-US" sz="2400" b="1" smtClean="0">
                <a:solidFill>
                  <a:srgbClr val="FF0000"/>
                </a:solidFill>
                <a:effectLst/>
              </a:rPr>
              <a:t>:</a:t>
            </a:r>
            <a:r>
              <a:rPr lang="en-US" sz="2400" smtClean="0">
                <a:solidFill>
                  <a:srgbClr val="FF0000"/>
                </a:solidFill>
                <a:effectLst/>
              </a:rPr>
              <a:t> </a:t>
            </a:r>
          </a:p>
        </p:txBody>
      </p:sp>
      <p:sp>
        <p:nvSpPr>
          <p:cNvPr id="12298"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Definitions</a:t>
            </a:r>
          </a:p>
        </p:txBody>
      </p:sp>
      <p:sp>
        <p:nvSpPr>
          <p:cNvPr id="12291" name="Line 22"/>
          <p:cNvSpPr>
            <a:spLocks noChangeShapeType="1"/>
          </p:cNvSpPr>
          <p:nvPr/>
        </p:nvSpPr>
        <p:spPr bwMode="auto">
          <a:xfrm flipH="1">
            <a:off x="6248400" y="5029200"/>
            <a:ext cx="457200" cy="533400"/>
          </a:xfrm>
          <a:prstGeom prst="line">
            <a:avLst/>
          </a:prstGeom>
          <a:noFill/>
          <a:ln w="9525">
            <a:solidFill>
              <a:schemeClr val="tx1"/>
            </a:solidFill>
            <a:round/>
            <a:headEnd/>
            <a:tailEnd type="triangle" w="med" len="med"/>
          </a:ln>
        </p:spPr>
        <p:txBody>
          <a:bodyPr/>
          <a:lstStyle/>
          <a:p>
            <a:endParaRPr lang="en-US"/>
          </a:p>
        </p:txBody>
      </p:sp>
      <p:sp>
        <p:nvSpPr>
          <p:cNvPr id="12292" name="Line 23"/>
          <p:cNvSpPr>
            <a:spLocks noChangeShapeType="1"/>
          </p:cNvSpPr>
          <p:nvPr/>
        </p:nvSpPr>
        <p:spPr bwMode="auto">
          <a:xfrm>
            <a:off x="6705600" y="5029200"/>
            <a:ext cx="457200" cy="457200"/>
          </a:xfrm>
          <a:prstGeom prst="line">
            <a:avLst/>
          </a:prstGeom>
          <a:noFill/>
          <a:ln w="9525">
            <a:solidFill>
              <a:schemeClr val="tx1"/>
            </a:solidFill>
            <a:round/>
            <a:headEnd/>
            <a:tailEnd type="triangle" w="med" len="med"/>
          </a:ln>
        </p:spPr>
        <p:txBody>
          <a:bodyPr/>
          <a:lstStyle/>
          <a:p>
            <a:endParaRPr lang="en-US"/>
          </a:p>
        </p:txBody>
      </p:sp>
      <p:sp>
        <p:nvSpPr>
          <p:cNvPr id="12293" name="Line 24"/>
          <p:cNvSpPr>
            <a:spLocks noChangeShapeType="1"/>
          </p:cNvSpPr>
          <p:nvPr/>
        </p:nvSpPr>
        <p:spPr bwMode="auto">
          <a:xfrm flipH="1">
            <a:off x="5715000" y="5791200"/>
            <a:ext cx="381000" cy="457200"/>
          </a:xfrm>
          <a:prstGeom prst="line">
            <a:avLst/>
          </a:prstGeom>
          <a:noFill/>
          <a:ln w="9525">
            <a:solidFill>
              <a:schemeClr val="tx1"/>
            </a:solidFill>
            <a:round/>
            <a:headEnd/>
            <a:tailEnd type="triangle" w="med" len="med"/>
          </a:ln>
        </p:spPr>
        <p:txBody>
          <a:bodyPr/>
          <a:lstStyle/>
          <a:p>
            <a:endParaRPr lang="en-US"/>
          </a:p>
        </p:txBody>
      </p:sp>
      <p:sp>
        <p:nvSpPr>
          <p:cNvPr id="12294" name="Text Box 25"/>
          <p:cNvSpPr txBox="1">
            <a:spLocks noChangeArrowheads="1"/>
          </p:cNvSpPr>
          <p:nvPr/>
        </p:nvSpPr>
        <p:spPr bwMode="auto">
          <a:xfrm>
            <a:off x="6553200" y="4648200"/>
            <a:ext cx="457200" cy="457200"/>
          </a:xfrm>
          <a:prstGeom prst="rect">
            <a:avLst/>
          </a:prstGeom>
          <a:noFill/>
          <a:ln w="9525">
            <a:noFill/>
            <a:miter lim="800000"/>
            <a:headEnd/>
            <a:tailEnd/>
          </a:ln>
        </p:spPr>
        <p:txBody>
          <a:bodyPr>
            <a:spAutoFit/>
          </a:bodyPr>
          <a:lstStyle/>
          <a:p>
            <a:pPr>
              <a:spcBef>
                <a:spcPct val="50000"/>
              </a:spcBef>
            </a:pPr>
            <a:r>
              <a:rPr lang="en-US" b="1" i="1"/>
              <a:t>b</a:t>
            </a:r>
          </a:p>
        </p:txBody>
      </p:sp>
      <p:sp>
        <p:nvSpPr>
          <p:cNvPr id="12295" name="Text Box 26"/>
          <p:cNvSpPr txBox="1">
            <a:spLocks noChangeArrowheads="1"/>
          </p:cNvSpPr>
          <p:nvPr/>
        </p:nvSpPr>
        <p:spPr bwMode="auto">
          <a:xfrm>
            <a:off x="7010400" y="5410200"/>
            <a:ext cx="457200" cy="457200"/>
          </a:xfrm>
          <a:prstGeom prst="rect">
            <a:avLst/>
          </a:prstGeom>
          <a:noFill/>
          <a:ln w="9525">
            <a:noFill/>
            <a:miter lim="800000"/>
            <a:headEnd/>
            <a:tailEnd/>
          </a:ln>
        </p:spPr>
        <p:txBody>
          <a:bodyPr>
            <a:spAutoFit/>
          </a:bodyPr>
          <a:lstStyle/>
          <a:p>
            <a:pPr>
              <a:spcBef>
                <a:spcPct val="50000"/>
              </a:spcBef>
            </a:pPr>
            <a:r>
              <a:rPr lang="en-US" b="1" i="1"/>
              <a:t>g</a:t>
            </a:r>
          </a:p>
        </p:txBody>
      </p:sp>
      <p:sp>
        <p:nvSpPr>
          <p:cNvPr id="12296" name="Text Box 27"/>
          <p:cNvSpPr txBox="1">
            <a:spLocks noChangeArrowheads="1"/>
          </p:cNvSpPr>
          <p:nvPr/>
        </p:nvSpPr>
        <p:spPr bwMode="auto">
          <a:xfrm>
            <a:off x="6096000" y="5486400"/>
            <a:ext cx="457200" cy="457200"/>
          </a:xfrm>
          <a:prstGeom prst="rect">
            <a:avLst/>
          </a:prstGeom>
          <a:noFill/>
          <a:ln w="9525">
            <a:noFill/>
            <a:miter lim="800000"/>
            <a:headEnd/>
            <a:tailEnd/>
          </a:ln>
        </p:spPr>
        <p:txBody>
          <a:bodyPr>
            <a:spAutoFit/>
          </a:bodyPr>
          <a:lstStyle/>
          <a:p>
            <a:pPr>
              <a:spcBef>
                <a:spcPct val="50000"/>
              </a:spcBef>
            </a:pPr>
            <a:r>
              <a:rPr lang="en-US" b="1" i="1"/>
              <a:t>f</a:t>
            </a:r>
          </a:p>
        </p:txBody>
      </p:sp>
      <p:sp>
        <p:nvSpPr>
          <p:cNvPr id="12297" name="Text Box 28"/>
          <p:cNvSpPr txBox="1">
            <a:spLocks noChangeArrowheads="1"/>
          </p:cNvSpPr>
          <p:nvPr/>
        </p:nvSpPr>
        <p:spPr bwMode="auto">
          <a:xfrm>
            <a:off x="5486400" y="6096000"/>
            <a:ext cx="457200" cy="457200"/>
          </a:xfrm>
          <a:prstGeom prst="rect">
            <a:avLst/>
          </a:prstGeom>
          <a:noFill/>
          <a:ln w="9525">
            <a:noFill/>
            <a:miter lim="800000"/>
            <a:headEnd/>
            <a:tailEnd/>
          </a:ln>
        </p:spPr>
        <p:txBody>
          <a:bodyPr>
            <a:spAutoFit/>
          </a:bodyPr>
          <a:lstStyle/>
          <a:p>
            <a:pPr>
              <a:spcBef>
                <a:spcPct val="50000"/>
              </a:spcBef>
            </a:pPr>
            <a:r>
              <a:rPr lang="en-US" b="1" i="1"/>
              <a:t>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685800" y="2209800"/>
            <a:ext cx="7772400" cy="2743200"/>
          </a:xfrm>
          <a:solidFill>
            <a:srgbClr val="FFFF99"/>
          </a:solidFill>
          <a:ln w="63500">
            <a:solidFill>
              <a:srgbClr val="006600"/>
            </a:solidFill>
          </a:ln>
        </p:spPr>
        <p:txBody>
          <a:bodyPr/>
          <a:lstStyle/>
          <a:p>
            <a:pPr algn="just"/>
            <a:r>
              <a:rPr lang="en-US" sz="2800" b="1" smtClean="0">
                <a:solidFill>
                  <a:srgbClr val="FF0000"/>
                </a:solidFill>
                <a:effectLst/>
              </a:rPr>
              <a:t>Level (of </a:t>
            </a:r>
            <a:r>
              <a:rPr lang="en-US" sz="2800" b="1" i="1" smtClean="0">
                <a:solidFill>
                  <a:srgbClr val="FF0000"/>
                </a:solidFill>
                <a:effectLst/>
              </a:rPr>
              <a:t>v </a:t>
            </a:r>
            <a:r>
              <a:rPr lang="en-US" sz="2800" b="1" smtClean="0">
                <a:solidFill>
                  <a:srgbClr val="FF0000"/>
                </a:solidFill>
                <a:effectLst/>
              </a:rPr>
              <a:t>)</a:t>
            </a:r>
            <a:r>
              <a:rPr lang="en-US" sz="2800" b="1" smtClean="0">
                <a:effectLst/>
              </a:rPr>
              <a:t> </a:t>
            </a:r>
            <a:r>
              <a:rPr lang="en-US" sz="2800" smtClean="0">
                <a:effectLst/>
              </a:rPr>
              <a:t>is length of unique path from root to </a:t>
            </a:r>
            <a:r>
              <a:rPr lang="en-US" sz="2800" i="1" smtClean="0">
                <a:effectLst/>
              </a:rPr>
              <a:t>v</a:t>
            </a:r>
            <a:r>
              <a:rPr lang="en-US" sz="2800" smtClean="0">
                <a:effectLst/>
              </a:rPr>
              <a:t>. </a:t>
            </a:r>
          </a:p>
          <a:p>
            <a:pPr algn="ctr">
              <a:buFontTx/>
              <a:buNone/>
            </a:pPr>
            <a:r>
              <a:rPr lang="en-US" sz="2800" b="1" smtClean="0">
                <a:solidFill>
                  <a:srgbClr val="FF0000"/>
                </a:solidFill>
                <a:effectLst/>
              </a:rPr>
              <a:t>[level of root = 0, level of </a:t>
            </a:r>
            <a:r>
              <a:rPr lang="en-US" sz="2800" b="1" i="1" smtClean="0">
                <a:solidFill>
                  <a:srgbClr val="FF0000"/>
                </a:solidFill>
                <a:effectLst/>
              </a:rPr>
              <a:t>b</a:t>
            </a:r>
            <a:r>
              <a:rPr lang="en-US" sz="2800" b="1" smtClean="0">
                <a:solidFill>
                  <a:srgbClr val="FF0000"/>
                </a:solidFill>
                <a:effectLst/>
              </a:rPr>
              <a:t> = 1, level of </a:t>
            </a:r>
            <a:r>
              <a:rPr lang="en-US" sz="2800" b="1" i="1" smtClean="0">
                <a:solidFill>
                  <a:srgbClr val="FF0000"/>
                </a:solidFill>
                <a:effectLst/>
              </a:rPr>
              <a:t>g</a:t>
            </a:r>
            <a:r>
              <a:rPr lang="en-US" sz="2800" b="1" smtClean="0">
                <a:solidFill>
                  <a:srgbClr val="FF0000"/>
                </a:solidFill>
                <a:effectLst/>
              </a:rPr>
              <a:t>  = 2]</a:t>
            </a:r>
          </a:p>
          <a:p>
            <a:r>
              <a:rPr lang="en-US" sz="2800" b="1" smtClean="0">
                <a:solidFill>
                  <a:srgbClr val="FF0000"/>
                </a:solidFill>
                <a:effectLst/>
              </a:rPr>
              <a:t>Height</a:t>
            </a:r>
            <a:r>
              <a:rPr lang="en-US" sz="2800" b="1" smtClean="0">
                <a:effectLst/>
              </a:rPr>
              <a:t> </a:t>
            </a:r>
            <a:r>
              <a:rPr lang="en-US" sz="2800" smtClean="0">
                <a:effectLst/>
              </a:rPr>
              <a:t>is maximum of vertices levels.</a:t>
            </a:r>
          </a:p>
          <a:p>
            <a:pPr algn="ctr">
              <a:buFontTx/>
              <a:buNone/>
            </a:pPr>
            <a:r>
              <a:rPr lang="en-US" sz="2800" b="1" smtClean="0">
                <a:solidFill>
                  <a:srgbClr val="FF0000"/>
                </a:solidFill>
                <a:effectLst/>
              </a:rPr>
              <a:t>[ Height = 3] </a:t>
            </a:r>
          </a:p>
        </p:txBody>
      </p:sp>
      <p:sp>
        <p:nvSpPr>
          <p:cNvPr id="13315"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Definitions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685800" y="2438400"/>
            <a:ext cx="7772400" cy="2667000"/>
          </a:xfrm>
          <a:solidFill>
            <a:srgbClr val="FFFF99"/>
          </a:solidFill>
          <a:ln w="63500">
            <a:solidFill>
              <a:srgbClr val="006600"/>
            </a:solidFill>
          </a:ln>
        </p:spPr>
        <p:txBody>
          <a:bodyPr/>
          <a:lstStyle/>
          <a:p>
            <a:pPr algn="just"/>
            <a:r>
              <a:rPr lang="en-US" sz="2800" smtClean="0">
                <a:effectLst/>
              </a:rPr>
              <a:t>A rooted tree is called </a:t>
            </a:r>
            <a:r>
              <a:rPr lang="en-US" sz="2800" b="1" i="1" smtClean="0">
                <a:solidFill>
                  <a:srgbClr val="FF0000"/>
                </a:solidFill>
                <a:effectLst/>
              </a:rPr>
              <a:t>m</a:t>
            </a:r>
            <a:r>
              <a:rPr lang="en-US" sz="2800" b="1" smtClean="0">
                <a:solidFill>
                  <a:srgbClr val="FF0000"/>
                </a:solidFill>
                <a:effectLst/>
              </a:rPr>
              <a:t>-ary</a:t>
            </a:r>
            <a:r>
              <a:rPr lang="en-US" sz="2800" smtClean="0">
                <a:effectLst/>
              </a:rPr>
              <a:t> if every internal vertex has no more than </a:t>
            </a:r>
            <a:r>
              <a:rPr lang="en-US" sz="2800" i="1" smtClean="0">
                <a:effectLst/>
              </a:rPr>
              <a:t>m</a:t>
            </a:r>
            <a:r>
              <a:rPr lang="en-US" sz="2800" smtClean="0">
                <a:effectLst/>
              </a:rPr>
              <a:t> children.</a:t>
            </a:r>
          </a:p>
          <a:p>
            <a:pPr algn="just"/>
            <a:r>
              <a:rPr lang="en-US" sz="2800" smtClean="0">
                <a:effectLst/>
              </a:rPr>
              <a:t>It is called  </a:t>
            </a:r>
            <a:r>
              <a:rPr lang="en-US" sz="2800" b="1" smtClean="0">
                <a:solidFill>
                  <a:srgbClr val="FF0000"/>
                </a:solidFill>
                <a:effectLst/>
              </a:rPr>
              <a:t>full </a:t>
            </a:r>
            <a:r>
              <a:rPr lang="en-US" sz="2800" b="1" i="1" smtClean="0">
                <a:solidFill>
                  <a:srgbClr val="FF0000"/>
                </a:solidFill>
                <a:effectLst/>
              </a:rPr>
              <a:t>m</a:t>
            </a:r>
            <a:r>
              <a:rPr lang="en-US" sz="2800" b="1" smtClean="0">
                <a:solidFill>
                  <a:srgbClr val="FF0000"/>
                </a:solidFill>
                <a:effectLst/>
              </a:rPr>
              <a:t>-array </a:t>
            </a:r>
            <a:r>
              <a:rPr lang="en-US" sz="2800" smtClean="0">
                <a:effectLst/>
              </a:rPr>
              <a:t>if every internal vertex has </a:t>
            </a:r>
            <a:r>
              <a:rPr lang="en-US" sz="2800" b="1" smtClean="0">
                <a:solidFill>
                  <a:srgbClr val="00B050"/>
                </a:solidFill>
                <a:effectLst/>
              </a:rPr>
              <a:t>exactly</a:t>
            </a:r>
            <a:r>
              <a:rPr lang="en-US" sz="2800" smtClean="0">
                <a:effectLst/>
              </a:rPr>
              <a:t> </a:t>
            </a:r>
            <a:r>
              <a:rPr lang="en-US" sz="2800" i="1" smtClean="0">
                <a:effectLst/>
              </a:rPr>
              <a:t>m</a:t>
            </a:r>
            <a:r>
              <a:rPr lang="en-US" sz="2800" smtClean="0">
                <a:effectLst/>
              </a:rPr>
              <a:t> children.</a:t>
            </a:r>
          </a:p>
          <a:p>
            <a:r>
              <a:rPr lang="en-US" sz="2800" smtClean="0">
                <a:effectLst/>
              </a:rPr>
              <a:t>A 2-ary tree is called a </a:t>
            </a:r>
            <a:r>
              <a:rPr lang="en-US" sz="2800" b="1" smtClean="0">
                <a:solidFill>
                  <a:srgbClr val="FF0000"/>
                </a:solidFill>
                <a:effectLst/>
              </a:rPr>
              <a:t>binary tree</a:t>
            </a:r>
            <a:r>
              <a:rPr lang="en-US" sz="2800" smtClean="0">
                <a:effectLst/>
              </a:rPr>
              <a:t>.</a:t>
            </a:r>
          </a:p>
        </p:txBody>
      </p:sp>
      <p:sp>
        <p:nvSpPr>
          <p:cNvPr id="14338"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i="1" smtClean="0"/>
              <a:t>m</a:t>
            </a:r>
            <a:r>
              <a:rPr lang="en-US" smtClean="0"/>
              <a:t>-ary Trees</a:t>
            </a:r>
            <a:endParaRPr lang="en-US" i="1"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7" name="Rectangle 3"/>
          <p:cNvSpPr>
            <a:spLocks noGrp="1" noChangeArrowheads="1"/>
          </p:cNvSpPr>
          <p:nvPr>
            <p:ph idx="1"/>
          </p:nvPr>
        </p:nvSpPr>
        <p:spPr>
          <a:solidFill>
            <a:srgbClr val="FFFF99"/>
          </a:solidFill>
          <a:ln w="63500">
            <a:solidFill>
              <a:srgbClr val="006600"/>
            </a:solidFill>
          </a:ln>
        </p:spPr>
        <p:txBody>
          <a:bodyPr/>
          <a:lstStyle/>
          <a:p>
            <a:pPr>
              <a:buFontTx/>
              <a:buNone/>
              <a:defRPr/>
            </a:pPr>
            <a:r>
              <a:rPr lang="en-US" dirty="0" smtClean="0"/>
              <a:t> </a:t>
            </a:r>
          </a:p>
        </p:txBody>
      </p:sp>
      <p:sp>
        <p:nvSpPr>
          <p:cNvPr id="15362" name="Rectangle 2"/>
          <p:cNvSpPr>
            <a:spLocks noGrp="1" noChangeArrowheads="1"/>
          </p:cNvSpPr>
          <p:nvPr>
            <p:ph type="title"/>
          </p:nvPr>
        </p:nvSpPr>
        <p:spPr>
          <a:xfrm>
            <a:off x="685800" y="381000"/>
            <a:ext cx="7772400" cy="990600"/>
          </a:xfrm>
          <a:solidFill>
            <a:srgbClr val="00FF00"/>
          </a:solidFill>
          <a:ln w="63500">
            <a:solidFill>
              <a:srgbClr val="006600"/>
            </a:solidFill>
          </a:ln>
        </p:spPr>
        <p:txBody>
          <a:bodyPr/>
          <a:lstStyle/>
          <a:p>
            <a:r>
              <a:rPr lang="en-US" smtClean="0"/>
              <a:t>Example</a:t>
            </a:r>
          </a:p>
        </p:txBody>
      </p:sp>
      <p:grpSp>
        <p:nvGrpSpPr>
          <p:cNvPr id="15364" name="Group 4"/>
          <p:cNvGrpSpPr>
            <a:grpSpLocks/>
          </p:cNvGrpSpPr>
          <p:nvPr/>
        </p:nvGrpSpPr>
        <p:grpSpPr bwMode="auto">
          <a:xfrm>
            <a:off x="1447800" y="2819400"/>
            <a:ext cx="1295400" cy="1752600"/>
            <a:chOff x="1260" y="14153"/>
            <a:chExt cx="1530" cy="862"/>
          </a:xfrm>
        </p:grpSpPr>
        <p:sp>
          <p:nvSpPr>
            <p:cNvPr id="15389" name="Line 5"/>
            <p:cNvSpPr>
              <a:spLocks noChangeShapeType="1"/>
            </p:cNvSpPr>
            <p:nvPr/>
          </p:nvSpPr>
          <p:spPr bwMode="auto">
            <a:xfrm flipH="1">
              <a:off x="1440" y="14153"/>
              <a:ext cx="720" cy="337"/>
            </a:xfrm>
            <a:prstGeom prst="line">
              <a:avLst/>
            </a:prstGeom>
            <a:noFill/>
            <a:ln w="9525">
              <a:solidFill>
                <a:srgbClr val="000000"/>
              </a:solidFill>
              <a:round/>
              <a:headEnd/>
              <a:tailEnd type="triangle" w="med" len="med"/>
            </a:ln>
          </p:spPr>
          <p:txBody>
            <a:bodyPr/>
            <a:lstStyle/>
            <a:p>
              <a:endParaRPr lang="en-US"/>
            </a:p>
          </p:txBody>
        </p:sp>
        <p:sp>
          <p:nvSpPr>
            <p:cNvPr id="15390" name="Line 6"/>
            <p:cNvSpPr>
              <a:spLocks noChangeShapeType="1"/>
            </p:cNvSpPr>
            <p:nvPr/>
          </p:nvSpPr>
          <p:spPr bwMode="auto">
            <a:xfrm>
              <a:off x="2160" y="14153"/>
              <a:ext cx="630" cy="337"/>
            </a:xfrm>
            <a:prstGeom prst="line">
              <a:avLst/>
            </a:prstGeom>
            <a:noFill/>
            <a:ln w="9525">
              <a:solidFill>
                <a:srgbClr val="000000"/>
              </a:solidFill>
              <a:round/>
              <a:headEnd/>
              <a:tailEnd type="triangle" w="med" len="med"/>
            </a:ln>
          </p:spPr>
          <p:txBody>
            <a:bodyPr/>
            <a:lstStyle/>
            <a:p>
              <a:endParaRPr lang="en-US"/>
            </a:p>
          </p:txBody>
        </p:sp>
        <p:sp>
          <p:nvSpPr>
            <p:cNvPr id="15391" name="Line 9"/>
            <p:cNvSpPr>
              <a:spLocks noChangeShapeType="1"/>
            </p:cNvSpPr>
            <p:nvPr/>
          </p:nvSpPr>
          <p:spPr bwMode="auto">
            <a:xfrm>
              <a:off x="1260" y="14678"/>
              <a:ext cx="630" cy="337"/>
            </a:xfrm>
            <a:prstGeom prst="line">
              <a:avLst/>
            </a:prstGeom>
            <a:noFill/>
            <a:ln w="9525">
              <a:solidFill>
                <a:srgbClr val="000000"/>
              </a:solidFill>
              <a:round/>
              <a:headEnd/>
              <a:tailEnd type="triangle" w="med" len="med"/>
            </a:ln>
          </p:spPr>
          <p:txBody>
            <a:bodyPr/>
            <a:lstStyle/>
            <a:p>
              <a:endParaRPr lang="en-US"/>
            </a:p>
          </p:txBody>
        </p:sp>
      </p:grpSp>
      <p:sp>
        <p:nvSpPr>
          <p:cNvPr id="15365" name="Text Box 11"/>
          <p:cNvSpPr txBox="1">
            <a:spLocks noChangeArrowheads="1"/>
          </p:cNvSpPr>
          <p:nvPr/>
        </p:nvSpPr>
        <p:spPr bwMode="auto">
          <a:xfrm>
            <a:off x="1371600" y="3429000"/>
            <a:ext cx="457200" cy="457200"/>
          </a:xfrm>
          <a:prstGeom prst="rect">
            <a:avLst/>
          </a:prstGeom>
          <a:noFill/>
          <a:ln w="9525">
            <a:noFill/>
            <a:miter lim="800000"/>
            <a:headEnd/>
            <a:tailEnd/>
          </a:ln>
        </p:spPr>
        <p:txBody>
          <a:bodyPr>
            <a:spAutoFit/>
          </a:bodyPr>
          <a:lstStyle/>
          <a:p>
            <a:pPr>
              <a:spcBef>
                <a:spcPct val="50000"/>
              </a:spcBef>
            </a:pPr>
            <a:r>
              <a:rPr lang="en-US" b="1" i="1"/>
              <a:t>b</a:t>
            </a:r>
          </a:p>
        </p:txBody>
      </p:sp>
      <p:sp>
        <p:nvSpPr>
          <p:cNvPr id="15366" name="Text Box 12"/>
          <p:cNvSpPr txBox="1">
            <a:spLocks noChangeArrowheads="1"/>
          </p:cNvSpPr>
          <p:nvPr/>
        </p:nvSpPr>
        <p:spPr bwMode="auto">
          <a:xfrm>
            <a:off x="2590800" y="3429000"/>
            <a:ext cx="457200" cy="457200"/>
          </a:xfrm>
          <a:prstGeom prst="rect">
            <a:avLst/>
          </a:prstGeom>
          <a:noFill/>
          <a:ln w="9525">
            <a:noFill/>
            <a:miter lim="800000"/>
            <a:headEnd/>
            <a:tailEnd/>
          </a:ln>
        </p:spPr>
        <p:txBody>
          <a:bodyPr>
            <a:spAutoFit/>
          </a:bodyPr>
          <a:lstStyle/>
          <a:p>
            <a:pPr>
              <a:spcBef>
                <a:spcPct val="50000"/>
              </a:spcBef>
            </a:pPr>
            <a:r>
              <a:rPr lang="en-US" b="1" i="1"/>
              <a:t>c</a:t>
            </a:r>
          </a:p>
        </p:txBody>
      </p:sp>
      <p:sp>
        <p:nvSpPr>
          <p:cNvPr id="15367" name="Text Box 13"/>
          <p:cNvSpPr txBox="1">
            <a:spLocks noChangeArrowheads="1"/>
          </p:cNvSpPr>
          <p:nvPr/>
        </p:nvSpPr>
        <p:spPr bwMode="auto">
          <a:xfrm>
            <a:off x="2057400" y="2362200"/>
            <a:ext cx="457200" cy="457200"/>
          </a:xfrm>
          <a:prstGeom prst="rect">
            <a:avLst/>
          </a:prstGeom>
          <a:noFill/>
          <a:ln w="9525">
            <a:noFill/>
            <a:miter lim="800000"/>
            <a:headEnd/>
            <a:tailEnd/>
          </a:ln>
        </p:spPr>
        <p:txBody>
          <a:bodyPr>
            <a:spAutoFit/>
          </a:bodyPr>
          <a:lstStyle/>
          <a:p>
            <a:pPr>
              <a:spcBef>
                <a:spcPct val="50000"/>
              </a:spcBef>
            </a:pPr>
            <a:r>
              <a:rPr lang="en-US" b="1" i="1"/>
              <a:t>a</a:t>
            </a:r>
          </a:p>
        </p:txBody>
      </p:sp>
      <p:sp>
        <p:nvSpPr>
          <p:cNvPr id="15368" name="Text Box 14"/>
          <p:cNvSpPr txBox="1">
            <a:spLocks noChangeArrowheads="1"/>
          </p:cNvSpPr>
          <p:nvPr/>
        </p:nvSpPr>
        <p:spPr bwMode="auto">
          <a:xfrm>
            <a:off x="2133600" y="4495800"/>
            <a:ext cx="457200" cy="457200"/>
          </a:xfrm>
          <a:prstGeom prst="rect">
            <a:avLst/>
          </a:prstGeom>
          <a:noFill/>
          <a:ln w="9525">
            <a:noFill/>
            <a:miter lim="800000"/>
            <a:headEnd/>
            <a:tailEnd/>
          </a:ln>
        </p:spPr>
        <p:txBody>
          <a:bodyPr>
            <a:spAutoFit/>
          </a:bodyPr>
          <a:lstStyle/>
          <a:p>
            <a:pPr>
              <a:spcBef>
                <a:spcPct val="50000"/>
              </a:spcBef>
            </a:pPr>
            <a:r>
              <a:rPr lang="en-US" b="1" i="1"/>
              <a:t>f</a:t>
            </a:r>
          </a:p>
        </p:txBody>
      </p:sp>
      <p:sp>
        <p:nvSpPr>
          <p:cNvPr id="15369" name="Text Box 15"/>
          <p:cNvSpPr txBox="1">
            <a:spLocks noChangeArrowheads="1"/>
          </p:cNvSpPr>
          <p:nvPr/>
        </p:nvSpPr>
        <p:spPr bwMode="auto">
          <a:xfrm>
            <a:off x="1676400" y="4495800"/>
            <a:ext cx="457200" cy="457200"/>
          </a:xfrm>
          <a:prstGeom prst="rect">
            <a:avLst/>
          </a:prstGeom>
          <a:noFill/>
          <a:ln w="9525">
            <a:noFill/>
            <a:miter lim="800000"/>
            <a:headEnd/>
            <a:tailEnd/>
          </a:ln>
        </p:spPr>
        <p:txBody>
          <a:bodyPr>
            <a:spAutoFit/>
          </a:bodyPr>
          <a:lstStyle/>
          <a:p>
            <a:pPr>
              <a:spcBef>
                <a:spcPct val="50000"/>
              </a:spcBef>
            </a:pPr>
            <a:r>
              <a:rPr lang="en-US" b="1" i="1"/>
              <a:t>e</a:t>
            </a:r>
          </a:p>
        </p:txBody>
      </p:sp>
      <p:sp>
        <p:nvSpPr>
          <p:cNvPr id="15370" name="Text Box 16"/>
          <p:cNvSpPr txBox="1">
            <a:spLocks noChangeArrowheads="1"/>
          </p:cNvSpPr>
          <p:nvPr/>
        </p:nvSpPr>
        <p:spPr bwMode="auto">
          <a:xfrm>
            <a:off x="762000" y="4495800"/>
            <a:ext cx="457200" cy="457200"/>
          </a:xfrm>
          <a:prstGeom prst="rect">
            <a:avLst/>
          </a:prstGeom>
          <a:noFill/>
          <a:ln w="9525">
            <a:noFill/>
            <a:miter lim="800000"/>
            <a:headEnd/>
            <a:tailEnd/>
          </a:ln>
        </p:spPr>
        <p:txBody>
          <a:bodyPr>
            <a:spAutoFit/>
          </a:bodyPr>
          <a:lstStyle/>
          <a:p>
            <a:pPr>
              <a:spcBef>
                <a:spcPct val="50000"/>
              </a:spcBef>
            </a:pPr>
            <a:r>
              <a:rPr lang="en-US" b="1" i="1"/>
              <a:t>d</a:t>
            </a:r>
          </a:p>
        </p:txBody>
      </p:sp>
      <p:sp>
        <p:nvSpPr>
          <p:cNvPr id="15371" name="Text Box 17"/>
          <p:cNvSpPr txBox="1">
            <a:spLocks noChangeArrowheads="1"/>
          </p:cNvSpPr>
          <p:nvPr/>
        </p:nvSpPr>
        <p:spPr bwMode="auto">
          <a:xfrm>
            <a:off x="3124200" y="4419600"/>
            <a:ext cx="457200" cy="457200"/>
          </a:xfrm>
          <a:prstGeom prst="rect">
            <a:avLst/>
          </a:prstGeom>
          <a:noFill/>
          <a:ln w="9525">
            <a:noFill/>
            <a:miter lim="800000"/>
            <a:headEnd/>
            <a:tailEnd/>
          </a:ln>
        </p:spPr>
        <p:txBody>
          <a:bodyPr>
            <a:spAutoFit/>
          </a:bodyPr>
          <a:lstStyle/>
          <a:p>
            <a:pPr>
              <a:spcBef>
                <a:spcPct val="50000"/>
              </a:spcBef>
            </a:pPr>
            <a:r>
              <a:rPr lang="en-US" b="1" i="1"/>
              <a:t>g</a:t>
            </a:r>
          </a:p>
        </p:txBody>
      </p:sp>
      <p:sp>
        <p:nvSpPr>
          <p:cNvPr id="15372" name="Text Box 18"/>
          <p:cNvSpPr txBox="1">
            <a:spLocks noChangeArrowheads="1"/>
          </p:cNvSpPr>
          <p:nvPr/>
        </p:nvSpPr>
        <p:spPr bwMode="auto">
          <a:xfrm>
            <a:off x="914400" y="5029200"/>
            <a:ext cx="2286000" cy="457200"/>
          </a:xfrm>
          <a:prstGeom prst="rect">
            <a:avLst/>
          </a:prstGeom>
          <a:noFill/>
          <a:ln w="9525">
            <a:noFill/>
            <a:miter lim="800000"/>
            <a:headEnd/>
            <a:tailEnd/>
          </a:ln>
        </p:spPr>
        <p:txBody>
          <a:bodyPr>
            <a:spAutoFit/>
          </a:bodyPr>
          <a:lstStyle/>
          <a:p>
            <a:pPr>
              <a:spcBef>
                <a:spcPct val="50000"/>
              </a:spcBef>
            </a:pPr>
            <a:r>
              <a:rPr lang="en-US" b="1"/>
              <a:t>Full binary tree</a:t>
            </a:r>
          </a:p>
        </p:txBody>
      </p:sp>
      <p:sp>
        <p:nvSpPr>
          <p:cNvPr id="15373" name="Line 19"/>
          <p:cNvSpPr>
            <a:spLocks noChangeShapeType="1"/>
          </p:cNvSpPr>
          <p:nvPr/>
        </p:nvSpPr>
        <p:spPr bwMode="auto">
          <a:xfrm flipH="1">
            <a:off x="5410200" y="2667000"/>
            <a:ext cx="381000" cy="685800"/>
          </a:xfrm>
          <a:prstGeom prst="line">
            <a:avLst/>
          </a:prstGeom>
          <a:noFill/>
          <a:ln w="9525">
            <a:solidFill>
              <a:schemeClr val="tx1"/>
            </a:solidFill>
            <a:round/>
            <a:headEnd/>
            <a:tailEnd type="triangle" w="med" len="med"/>
          </a:ln>
        </p:spPr>
        <p:txBody>
          <a:bodyPr/>
          <a:lstStyle/>
          <a:p>
            <a:endParaRPr lang="en-US"/>
          </a:p>
        </p:txBody>
      </p:sp>
      <p:sp>
        <p:nvSpPr>
          <p:cNvPr id="15374" name="Line 20"/>
          <p:cNvSpPr>
            <a:spLocks noChangeShapeType="1"/>
          </p:cNvSpPr>
          <p:nvPr/>
        </p:nvSpPr>
        <p:spPr bwMode="auto">
          <a:xfrm>
            <a:off x="5791200" y="2667000"/>
            <a:ext cx="457200" cy="609600"/>
          </a:xfrm>
          <a:prstGeom prst="line">
            <a:avLst/>
          </a:prstGeom>
          <a:noFill/>
          <a:ln w="9525">
            <a:solidFill>
              <a:schemeClr val="tx1"/>
            </a:solidFill>
            <a:round/>
            <a:headEnd/>
            <a:tailEnd type="triangle" w="med" len="med"/>
          </a:ln>
        </p:spPr>
        <p:txBody>
          <a:bodyPr/>
          <a:lstStyle/>
          <a:p>
            <a:endParaRPr lang="en-US"/>
          </a:p>
        </p:txBody>
      </p:sp>
      <p:sp>
        <p:nvSpPr>
          <p:cNvPr id="15375" name="Line 21"/>
          <p:cNvSpPr>
            <a:spLocks noChangeShapeType="1"/>
          </p:cNvSpPr>
          <p:nvPr/>
        </p:nvSpPr>
        <p:spPr bwMode="auto">
          <a:xfrm>
            <a:off x="5791200" y="2667000"/>
            <a:ext cx="1066800" cy="304800"/>
          </a:xfrm>
          <a:prstGeom prst="line">
            <a:avLst/>
          </a:prstGeom>
          <a:noFill/>
          <a:ln w="9525">
            <a:solidFill>
              <a:schemeClr val="tx1"/>
            </a:solidFill>
            <a:round/>
            <a:headEnd/>
            <a:tailEnd type="triangle" w="med" len="med"/>
          </a:ln>
        </p:spPr>
        <p:txBody>
          <a:bodyPr/>
          <a:lstStyle/>
          <a:p>
            <a:endParaRPr lang="en-US"/>
          </a:p>
        </p:txBody>
      </p:sp>
      <p:sp>
        <p:nvSpPr>
          <p:cNvPr id="15376" name="Line 22"/>
          <p:cNvSpPr>
            <a:spLocks noChangeShapeType="1"/>
          </p:cNvSpPr>
          <p:nvPr/>
        </p:nvSpPr>
        <p:spPr bwMode="auto">
          <a:xfrm flipH="1">
            <a:off x="4876800" y="3429000"/>
            <a:ext cx="533400" cy="381000"/>
          </a:xfrm>
          <a:prstGeom prst="line">
            <a:avLst/>
          </a:prstGeom>
          <a:noFill/>
          <a:ln w="9525">
            <a:solidFill>
              <a:schemeClr val="tx1"/>
            </a:solidFill>
            <a:round/>
            <a:headEnd/>
            <a:tailEnd type="triangle" w="med" len="med"/>
          </a:ln>
        </p:spPr>
        <p:txBody>
          <a:bodyPr/>
          <a:lstStyle/>
          <a:p>
            <a:endParaRPr lang="en-US"/>
          </a:p>
        </p:txBody>
      </p:sp>
      <p:sp>
        <p:nvSpPr>
          <p:cNvPr id="15377" name="Line 23"/>
          <p:cNvSpPr>
            <a:spLocks noChangeShapeType="1"/>
          </p:cNvSpPr>
          <p:nvPr/>
        </p:nvSpPr>
        <p:spPr bwMode="auto">
          <a:xfrm>
            <a:off x="5410200" y="3429000"/>
            <a:ext cx="457200" cy="533400"/>
          </a:xfrm>
          <a:prstGeom prst="line">
            <a:avLst/>
          </a:prstGeom>
          <a:noFill/>
          <a:ln w="9525">
            <a:solidFill>
              <a:schemeClr val="tx1"/>
            </a:solidFill>
            <a:round/>
            <a:headEnd/>
            <a:tailEnd type="triangle" w="med" len="med"/>
          </a:ln>
        </p:spPr>
        <p:txBody>
          <a:bodyPr/>
          <a:lstStyle/>
          <a:p>
            <a:endParaRPr lang="en-US"/>
          </a:p>
        </p:txBody>
      </p:sp>
      <p:sp>
        <p:nvSpPr>
          <p:cNvPr id="15378" name="Line 24"/>
          <p:cNvSpPr>
            <a:spLocks noChangeShapeType="1"/>
          </p:cNvSpPr>
          <p:nvPr/>
        </p:nvSpPr>
        <p:spPr bwMode="auto">
          <a:xfrm flipH="1">
            <a:off x="5257800" y="3429000"/>
            <a:ext cx="152400" cy="609600"/>
          </a:xfrm>
          <a:prstGeom prst="line">
            <a:avLst/>
          </a:prstGeom>
          <a:noFill/>
          <a:ln w="9525">
            <a:solidFill>
              <a:schemeClr val="tx1"/>
            </a:solidFill>
            <a:round/>
            <a:headEnd/>
            <a:tailEnd type="triangle" w="med" len="med"/>
          </a:ln>
        </p:spPr>
        <p:txBody>
          <a:bodyPr/>
          <a:lstStyle/>
          <a:p>
            <a:endParaRPr lang="en-US"/>
          </a:p>
        </p:txBody>
      </p:sp>
      <p:sp>
        <p:nvSpPr>
          <p:cNvPr id="15379" name="Line 25"/>
          <p:cNvSpPr>
            <a:spLocks noChangeShapeType="1"/>
          </p:cNvSpPr>
          <p:nvPr/>
        </p:nvSpPr>
        <p:spPr bwMode="auto">
          <a:xfrm>
            <a:off x="6324600" y="3352800"/>
            <a:ext cx="0" cy="609600"/>
          </a:xfrm>
          <a:prstGeom prst="line">
            <a:avLst/>
          </a:prstGeom>
          <a:noFill/>
          <a:ln w="9525">
            <a:solidFill>
              <a:schemeClr val="tx1"/>
            </a:solidFill>
            <a:round/>
            <a:headEnd/>
            <a:tailEnd type="triangle" w="med" len="med"/>
          </a:ln>
        </p:spPr>
        <p:txBody>
          <a:bodyPr/>
          <a:lstStyle/>
          <a:p>
            <a:endParaRPr lang="en-US"/>
          </a:p>
        </p:txBody>
      </p:sp>
      <p:sp>
        <p:nvSpPr>
          <p:cNvPr id="15380" name="Line 26"/>
          <p:cNvSpPr>
            <a:spLocks noChangeShapeType="1"/>
          </p:cNvSpPr>
          <p:nvPr/>
        </p:nvSpPr>
        <p:spPr bwMode="auto">
          <a:xfrm>
            <a:off x="6324600" y="3352800"/>
            <a:ext cx="533400" cy="381000"/>
          </a:xfrm>
          <a:prstGeom prst="line">
            <a:avLst/>
          </a:prstGeom>
          <a:noFill/>
          <a:ln w="9525">
            <a:solidFill>
              <a:schemeClr val="tx1"/>
            </a:solidFill>
            <a:round/>
            <a:headEnd/>
            <a:tailEnd type="triangle" w="med" len="med"/>
          </a:ln>
        </p:spPr>
        <p:txBody>
          <a:bodyPr/>
          <a:lstStyle/>
          <a:p>
            <a:endParaRPr lang="en-US"/>
          </a:p>
        </p:txBody>
      </p:sp>
      <p:sp>
        <p:nvSpPr>
          <p:cNvPr id="15381" name="Line 27"/>
          <p:cNvSpPr>
            <a:spLocks noChangeShapeType="1"/>
          </p:cNvSpPr>
          <p:nvPr/>
        </p:nvSpPr>
        <p:spPr bwMode="auto">
          <a:xfrm>
            <a:off x="6324600" y="3352800"/>
            <a:ext cx="685800" cy="0"/>
          </a:xfrm>
          <a:prstGeom prst="line">
            <a:avLst/>
          </a:prstGeom>
          <a:noFill/>
          <a:ln w="9525">
            <a:solidFill>
              <a:schemeClr val="tx1"/>
            </a:solidFill>
            <a:round/>
            <a:headEnd/>
            <a:tailEnd type="triangle" w="med" len="med"/>
          </a:ln>
        </p:spPr>
        <p:txBody>
          <a:bodyPr/>
          <a:lstStyle/>
          <a:p>
            <a:endParaRPr lang="en-US"/>
          </a:p>
        </p:txBody>
      </p:sp>
      <p:sp>
        <p:nvSpPr>
          <p:cNvPr id="15382" name="Line 28"/>
          <p:cNvSpPr>
            <a:spLocks noChangeShapeType="1"/>
          </p:cNvSpPr>
          <p:nvPr/>
        </p:nvSpPr>
        <p:spPr bwMode="auto">
          <a:xfrm flipH="1" flipV="1">
            <a:off x="4114800" y="3733800"/>
            <a:ext cx="685800" cy="152400"/>
          </a:xfrm>
          <a:prstGeom prst="line">
            <a:avLst/>
          </a:prstGeom>
          <a:noFill/>
          <a:ln w="9525">
            <a:solidFill>
              <a:schemeClr val="tx1"/>
            </a:solidFill>
            <a:round/>
            <a:headEnd/>
            <a:tailEnd type="triangle" w="med" len="med"/>
          </a:ln>
        </p:spPr>
        <p:txBody>
          <a:bodyPr/>
          <a:lstStyle/>
          <a:p>
            <a:endParaRPr lang="en-US"/>
          </a:p>
        </p:txBody>
      </p:sp>
      <p:sp>
        <p:nvSpPr>
          <p:cNvPr id="15383" name="Line 29"/>
          <p:cNvSpPr>
            <a:spLocks noChangeShapeType="1"/>
          </p:cNvSpPr>
          <p:nvPr/>
        </p:nvSpPr>
        <p:spPr bwMode="auto">
          <a:xfrm flipH="1">
            <a:off x="4191000" y="3886200"/>
            <a:ext cx="609600" cy="457200"/>
          </a:xfrm>
          <a:prstGeom prst="line">
            <a:avLst/>
          </a:prstGeom>
          <a:noFill/>
          <a:ln w="9525">
            <a:solidFill>
              <a:schemeClr val="tx1"/>
            </a:solidFill>
            <a:round/>
            <a:headEnd/>
            <a:tailEnd type="triangle" w="med" len="med"/>
          </a:ln>
        </p:spPr>
        <p:txBody>
          <a:bodyPr/>
          <a:lstStyle/>
          <a:p>
            <a:endParaRPr lang="en-US"/>
          </a:p>
        </p:txBody>
      </p:sp>
      <p:sp>
        <p:nvSpPr>
          <p:cNvPr id="15384" name="Line 30"/>
          <p:cNvSpPr>
            <a:spLocks noChangeShapeType="1"/>
          </p:cNvSpPr>
          <p:nvPr/>
        </p:nvSpPr>
        <p:spPr bwMode="auto">
          <a:xfrm>
            <a:off x="4800600" y="3886200"/>
            <a:ext cx="46038" cy="609600"/>
          </a:xfrm>
          <a:prstGeom prst="line">
            <a:avLst/>
          </a:prstGeom>
          <a:noFill/>
          <a:ln w="9525">
            <a:solidFill>
              <a:schemeClr val="tx1"/>
            </a:solidFill>
            <a:round/>
            <a:headEnd/>
            <a:tailEnd type="triangle" w="med" len="med"/>
          </a:ln>
        </p:spPr>
        <p:txBody>
          <a:bodyPr/>
          <a:lstStyle/>
          <a:p>
            <a:endParaRPr lang="en-US"/>
          </a:p>
        </p:txBody>
      </p:sp>
      <p:sp>
        <p:nvSpPr>
          <p:cNvPr id="15385" name="Text Box 31"/>
          <p:cNvSpPr txBox="1">
            <a:spLocks noChangeArrowheads="1"/>
          </p:cNvSpPr>
          <p:nvPr/>
        </p:nvSpPr>
        <p:spPr bwMode="auto">
          <a:xfrm>
            <a:off x="4800600" y="4572000"/>
            <a:ext cx="2286000" cy="457200"/>
          </a:xfrm>
          <a:prstGeom prst="rect">
            <a:avLst/>
          </a:prstGeom>
          <a:noFill/>
          <a:ln w="9525">
            <a:noFill/>
            <a:miter lim="800000"/>
            <a:headEnd/>
            <a:tailEnd/>
          </a:ln>
        </p:spPr>
        <p:txBody>
          <a:bodyPr>
            <a:spAutoFit/>
          </a:bodyPr>
          <a:lstStyle/>
          <a:p>
            <a:pPr>
              <a:spcBef>
                <a:spcPct val="50000"/>
              </a:spcBef>
            </a:pPr>
            <a:r>
              <a:rPr lang="en-US" b="1"/>
              <a:t>Full 3-ary tree</a:t>
            </a:r>
          </a:p>
        </p:txBody>
      </p:sp>
      <p:sp>
        <p:nvSpPr>
          <p:cNvPr id="15386" name="Line 5"/>
          <p:cNvSpPr>
            <a:spLocks noChangeShapeType="1"/>
          </p:cNvSpPr>
          <p:nvPr/>
        </p:nvSpPr>
        <p:spPr bwMode="auto">
          <a:xfrm flipH="1">
            <a:off x="914400" y="3886200"/>
            <a:ext cx="533400" cy="655638"/>
          </a:xfrm>
          <a:prstGeom prst="line">
            <a:avLst/>
          </a:prstGeom>
          <a:noFill/>
          <a:ln w="9525">
            <a:solidFill>
              <a:srgbClr val="000000"/>
            </a:solidFill>
            <a:round/>
            <a:headEnd/>
            <a:tailEnd type="triangle" w="med" len="med"/>
          </a:ln>
        </p:spPr>
        <p:txBody>
          <a:bodyPr/>
          <a:lstStyle/>
          <a:p>
            <a:endParaRPr lang="en-US"/>
          </a:p>
        </p:txBody>
      </p:sp>
      <p:sp>
        <p:nvSpPr>
          <p:cNvPr id="15387" name="Line 9"/>
          <p:cNvSpPr>
            <a:spLocks noChangeShapeType="1"/>
          </p:cNvSpPr>
          <p:nvPr/>
        </p:nvSpPr>
        <p:spPr bwMode="auto">
          <a:xfrm>
            <a:off x="2819400" y="3886200"/>
            <a:ext cx="533400" cy="609600"/>
          </a:xfrm>
          <a:prstGeom prst="line">
            <a:avLst/>
          </a:prstGeom>
          <a:noFill/>
          <a:ln w="9525">
            <a:solidFill>
              <a:srgbClr val="000000"/>
            </a:solidFill>
            <a:round/>
            <a:headEnd/>
            <a:tailEnd type="triangle" w="med" len="med"/>
          </a:ln>
        </p:spPr>
        <p:txBody>
          <a:bodyPr/>
          <a:lstStyle/>
          <a:p>
            <a:endParaRPr lang="en-US"/>
          </a:p>
        </p:txBody>
      </p:sp>
      <p:sp>
        <p:nvSpPr>
          <p:cNvPr id="15388" name="Line 5"/>
          <p:cNvSpPr>
            <a:spLocks noChangeShapeType="1"/>
          </p:cNvSpPr>
          <p:nvPr/>
        </p:nvSpPr>
        <p:spPr bwMode="auto">
          <a:xfrm flipH="1">
            <a:off x="2286000" y="3886200"/>
            <a:ext cx="533400" cy="655638"/>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685800" y="2133600"/>
            <a:ext cx="7772400" cy="3657600"/>
          </a:xfrm>
          <a:solidFill>
            <a:srgbClr val="FFFF99"/>
          </a:solidFill>
          <a:ln w="63500">
            <a:solidFill>
              <a:srgbClr val="006600"/>
            </a:solidFill>
          </a:ln>
        </p:spPr>
        <p:txBody>
          <a:bodyPr/>
          <a:lstStyle/>
          <a:p>
            <a:pPr algn="just"/>
            <a:r>
              <a:rPr lang="en-US" sz="2800" smtClean="0">
                <a:effectLst/>
              </a:rPr>
              <a:t>A rooted tree where the children of each internal node are ordered.</a:t>
            </a:r>
          </a:p>
          <a:p>
            <a:r>
              <a:rPr lang="en-US" sz="2800" smtClean="0">
                <a:effectLst/>
              </a:rPr>
              <a:t>In ordered binary trees, we can define:</a:t>
            </a:r>
          </a:p>
          <a:p>
            <a:pPr lvl="1"/>
            <a:r>
              <a:rPr lang="en-US" b="1" smtClean="0">
                <a:solidFill>
                  <a:srgbClr val="FF0000"/>
                </a:solidFill>
                <a:effectLst/>
              </a:rPr>
              <a:t>left child, right child</a:t>
            </a:r>
          </a:p>
          <a:p>
            <a:pPr lvl="1"/>
            <a:r>
              <a:rPr lang="en-US" b="1" smtClean="0">
                <a:solidFill>
                  <a:srgbClr val="FF0000"/>
                </a:solidFill>
                <a:effectLst/>
              </a:rPr>
              <a:t>left subtree, right subtree</a:t>
            </a:r>
          </a:p>
          <a:p>
            <a:pPr algn="just"/>
            <a:r>
              <a:rPr lang="en-US" sz="2800" smtClean="0">
                <a:effectLst/>
              </a:rPr>
              <a:t>For </a:t>
            </a:r>
            <a:r>
              <a:rPr lang="en-US" sz="2800" i="1" smtClean="0">
                <a:effectLst/>
              </a:rPr>
              <a:t>m</a:t>
            </a:r>
            <a:r>
              <a:rPr lang="en-US" sz="2800" smtClean="0">
                <a:effectLst/>
              </a:rPr>
              <a:t>-ary trees with </a:t>
            </a:r>
            <a:r>
              <a:rPr lang="en-US" sz="2800" i="1" smtClean="0">
                <a:effectLst/>
              </a:rPr>
              <a:t>m </a:t>
            </a:r>
            <a:r>
              <a:rPr lang="en-US" sz="2800" smtClean="0">
                <a:effectLst/>
              </a:rPr>
              <a:t>&gt; 2, we can use terms like “leftmost”, “rightmost,” etc. </a:t>
            </a:r>
          </a:p>
        </p:txBody>
      </p:sp>
      <p:sp>
        <p:nvSpPr>
          <p:cNvPr id="16386" name="Rectangle 2"/>
          <p:cNvSpPr>
            <a:spLocks noGrp="1" noChangeArrowheads="1"/>
          </p:cNvSpPr>
          <p:nvPr>
            <p:ph type="title"/>
          </p:nvPr>
        </p:nvSpPr>
        <p:spPr>
          <a:xfrm>
            <a:off x="685800" y="381000"/>
            <a:ext cx="7772400" cy="990600"/>
          </a:xfrm>
          <a:solidFill>
            <a:srgbClr val="00FF00"/>
          </a:solidFill>
          <a:ln w="63500">
            <a:solidFill>
              <a:srgbClr val="006600"/>
            </a:solidFill>
          </a:ln>
        </p:spPr>
        <p:txBody>
          <a:bodyPr/>
          <a:lstStyle/>
          <a:p>
            <a:r>
              <a:rPr lang="en-US" smtClean="0"/>
              <a:t>Ordered Rooted Tree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1" name="Rectangle 3"/>
          <p:cNvSpPr>
            <a:spLocks noGrp="1" noChangeArrowheads="1"/>
          </p:cNvSpPr>
          <p:nvPr>
            <p:ph idx="1"/>
          </p:nvPr>
        </p:nvSpPr>
        <p:spPr>
          <a:xfrm>
            <a:off x="533400" y="1981200"/>
            <a:ext cx="8077200" cy="4114800"/>
          </a:xfrm>
          <a:solidFill>
            <a:srgbClr val="FFFF99"/>
          </a:solidFill>
          <a:ln w="63500">
            <a:solidFill>
              <a:srgbClr val="006600"/>
            </a:solidFill>
          </a:ln>
        </p:spPr>
        <p:txBody>
          <a:bodyPr/>
          <a:lstStyle/>
          <a:p>
            <a:pPr>
              <a:buFontTx/>
              <a:buNone/>
              <a:defRPr/>
            </a:pPr>
            <a:r>
              <a:rPr lang="en-US" dirty="0" smtClean="0"/>
              <a:t>  </a:t>
            </a:r>
          </a:p>
        </p:txBody>
      </p:sp>
      <p:sp>
        <p:nvSpPr>
          <p:cNvPr id="17410" name="Rectangle 2"/>
          <p:cNvSpPr>
            <a:spLocks noGrp="1" noChangeArrowheads="1"/>
          </p:cNvSpPr>
          <p:nvPr>
            <p:ph type="title"/>
          </p:nvPr>
        </p:nvSpPr>
        <p:spPr>
          <a:xfrm>
            <a:off x="533400" y="381000"/>
            <a:ext cx="8077200" cy="990600"/>
          </a:xfrm>
          <a:solidFill>
            <a:srgbClr val="00FF00"/>
          </a:solidFill>
          <a:ln w="63500">
            <a:solidFill>
              <a:srgbClr val="006600"/>
            </a:solidFill>
          </a:ln>
        </p:spPr>
        <p:txBody>
          <a:bodyPr/>
          <a:lstStyle/>
          <a:p>
            <a:r>
              <a:rPr lang="en-US" smtClean="0"/>
              <a:t>Examples</a:t>
            </a:r>
          </a:p>
        </p:txBody>
      </p:sp>
      <p:grpSp>
        <p:nvGrpSpPr>
          <p:cNvPr id="17412" name="Group 4"/>
          <p:cNvGrpSpPr>
            <a:grpSpLocks/>
          </p:cNvGrpSpPr>
          <p:nvPr/>
        </p:nvGrpSpPr>
        <p:grpSpPr bwMode="auto">
          <a:xfrm>
            <a:off x="914400" y="2667000"/>
            <a:ext cx="1828800" cy="2057400"/>
            <a:chOff x="1440" y="3828"/>
            <a:chExt cx="2160" cy="1508"/>
          </a:xfrm>
        </p:grpSpPr>
        <p:sp>
          <p:nvSpPr>
            <p:cNvPr id="17442" name="Line 5"/>
            <p:cNvSpPr>
              <a:spLocks noChangeShapeType="1"/>
            </p:cNvSpPr>
            <p:nvPr/>
          </p:nvSpPr>
          <p:spPr bwMode="auto">
            <a:xfrm flipH="1">
              <a:off x="2520" y="3828"/>
              <a:ext cx="540" cy="360"/>
            </a:xfrm>
            <a:prstGeom prst="line">
              <a:avLst/>
            </a:prstGeom>
            <a:noFill/>
            <a:ln w="9525">
              <a:solidFill>
                <a:srgbClr val="000000"/>
              </a:solidFill>
              <a:round/>
              <a:headEnd/>
              <a:tailEnd type="triangle" w="med" len="med"/>
            </a:ln>
          </p:spPr>
          <p:txBody>
            <a:bodyPr/>
            <a:lstStyle/>
            <a:p>
              <a:endParaRPr lang="en-US"/>
            </a:p>
          </p:txBody>
        </p:sp>
        <p:sp>
          <p:nvSpPr>
            <p:cNvPr id="17443" name="Line 6"/>
            <p:cNvSpPr>
              <a:spLocks noChangeShapeType="1"/>
            </p:cNvSpPr>
            <p:nvPr/>
          </p:nvSpPr>
          <p:spPr bwMode="auto">
            <a:xfrm>
              <a:off x="1890" y="5001"/>
              <a:ext cx="450" cy="335"/>
            </a:xfrm>
            <a:prstGeom prst="line">
              <a:avLst/>
            </a:prstGeom>
            <a:noFill/>
            <a:ln w="9525">
              <a:solidFill>
                <a:srgbClr val="000000"/>
              </a:solidFill>
              <a:round/>
              <a:headEnd type="oval" w="med" len="med"/>
              <a:tailEnd type="triangle" w="med" len="med"/>
            </a:ln>
          </p:spPr>
          <p:txBody>
            <a:bodyPr/>
            <a:lstStyle/>
            <a:p>
              <a:endParaRPr lang="en-US"/>
            </a:p>
          </p:txBody>
        </p:sp>
        <p:sp>
          <p:nvSpPr>
            <p:cNvPr id="17444" name="Line 8"/>
            <p:cNvSpPr>
              <a:spLocks noChangeShapeType="1"/>
            </p:cNvSpPr>
            <p:nvPr/>
          </p:nvSpPr>
          <p:spPr bwMode="auto">
            <a:xfrm>
              <a:off x="3060" y="3828"/>
              <a:ext cx="540" cy="360"/>
            </a:xfrm>
            <a:prstGeom prst="line">
              <a:avLst/>
            </a:prstGeom>
            <a:noFill/>
            <a:ln w="9525">
              <a:solidFill>
                <a:srgbClr val="000000"/>
              </a:solidFill>
              <a:round/>
              <a:headEnd type="oval" w="med" len="med"/>
              <a:tailEnd type="triangle" w="med" len="med"/>
            </a:ln>
          </p:spPr>
          <p:txBody>
            <a:bodyPr/>
            <a:lstStyle/>
            <a:p>
              <a:endParaRPr lang="en-US"/>
            </a:p>
          </p:txBody>
        </p:sp>
        <p:sp>
          <p:nvSpPr>
            <p:cNvPr id="17445" name="Line 10"/>
            <p:cNvSpPr>
              <a:spLocks noChangeShapeType="1"/>
            </p:cNvSpPr>
            <p:nvPr/>
          </p:nvSpPr>
          <p:spPr bwMode="auto">
            <a:xfrm flipH="1">
              <a:off x="1440" y="5001"/>
              <a:ext cx="450" cy="335"/>
            </a:xfrm>
            <a:prstGeom prst="line">
              <a:avLst/>
            </a:prstGeom>
            <a:noFill/>
            <a:ln w="9525">
              <a:solidFill>
                <a:srgbClr val="000000"/>
              </a:solidFill>
              <a:round/>
              <a:headEnd/>
              <a:tailEnd type="triangle" w="med" len="med"/>
            </a:ln>
          </p:spPr>
          <p:txBody>
            <a:bodyPr/>
            <a:lstStyle/>
            <a:p>
              <a:endParaRPr lang="en-US"/>
            </a:p>
          </p:txBody>
        </p:sp>
        <p:sp>
          <p:nvSpPr>
            <p:cNvPr id="17446" name="Line 12"/>
            <p:cNvSpPr>
              <a:spLocks noChangeShapeType="1"/>
            </p:cNvSpPr>
            <p:nvPr/>
          </p:nvSpPr>
          <p:spPr bwMode="auto">
            <a:xfrm flipH="1">
              <a:off x="2970" y="4995"/>
              <a:ext cx="450" cy="341"/>
            </a:xfrm>
            <a:prstGeom prst="line">
              <a:avLst/>
            </a:prstGeom>
            <a:noFill/>
            <a:ln w="9525">
              <a:solidFill>
                <a:srgbClr val="000000"/>
              </a:solidFill>
              <a:round/>
              <a:headEnd/>
              <a:tailEnd type="triangle" w="med" len="med"/>
            </a:ln>
          </p:spPr>
          <p:txBody>
            <a:bodyPr/>
            <a:lstStyle/>
            <a:p>
              <a:endParaRPr lang="en-US"/>
            </a:p>
          </p:txBody>
        </p:sp>
      </p:grpSp>
      <p:sp>
        <p:nvSpPr>
          <p:cNvPr id="17413" name="Text Box 16"/>
          <p:cNvSpPr txBox="1">
            <a:spLocks noChangeArrowheads="1"/>
          </p:cNvSpPr>
          <p:nvPr/>
        </p:nvSpPr>
        <p:spPr bwMode="auto">
          <a:xfrm>
            <a:off x="2209800" y="2133600"/>
            <a:ext cx="457200" cy="457200"/>
          </a:xfrm>
          <a:prstGeom prst="rect">
            <a:avLst/>
          </a:prstGeom>
          <a:noFill/>
          <a:ln w="9525">
            <a:noFill/>
            <a:miter lim="800000"/>
            <a:headEnd/>
            <a:tailEnd/>
          </a:ln>
        </p:spPr>
        <p:txBody>
          <a:bodyPr>
            <a:spAutoFit/>
          </a:bodyPr>
          <a:lstStyle/>
          <a:p>
            <a:pPr>
              <a:spcBef>
                <a:spcPct val="50000"/>
              </a:spcBef>
            </a:pPr>
            <a:r>
              <a:rPr lang="en-US" i="1"/>
              <a:t>a</a:t>
            </a:r>
          </a:p>
        </p:txBody>
      </p:sp>
      <p:sp>
        <p:nvSpPr>
          <p:cNvPr id="17414" name="Text Box 17"/>
          <p:cNvSpPr txBox="1">
            <a:spLocks noChangeArrowheads="1"/>
          </p:cNvSpPr>
          <p:nvPr/>
        </p:nvSpPr>
        <p:spPr bwMode="auto">
          <a:xfrm>
            <a:off x="1524000" y="2971800"/>
            <a:ext cx="838200" cy="457200"/>
          </a:xfrm>
          <a:prstGeom prst="rect">
            <a:avLst/>
          </a:prstGeom>
          <a:noFill/>
          <a:ln w="9525">
            <a:noFill/>
            <a:miter lim="800000"/>
            <a:headEnd/>
            <a:tailEnd/>
          </a:ln>
        </p:spPr>
        <p:txBody>
          <a:bodyPr>
            <a:spAutoFit/>
          </a:bodyPr>
          <a:lstStyle/>
          <a:p>
            <a:pPr>
              <a:spcBef>
                <a:spcPct val="50000"/>
              </a:spcBef>
            </a:pPr>
            <a:r>
              <a:rPr lang="en-US" i="1"/>
              <a:t>b</a:t>
            </a:r>
          </a:p>
        </p:txBody>
      </p:sp>
      <p:sp>
        <p:nvSpPr>
          <p:cNvPr id="17415" name="Text Box 18"/>
          <p:cNvSpPr txBox="1">
            <a:spLocks noChangeArrowheads="1"/>
          </p:cNvSpPr>
          <p:nvPr/>
        </p:nvSpPr>
        <p:spPr bwMode="auto">
          <a:xfrm>
            <a:off x="2743200" y="2895600"/>
            <a:ext cx="838200" cy="457200"/>
          </a:xfrm>
          <a:prstGeom prst="rect">
            <a:avLst/>
          </a:prstGeom>
          <a:noFill/>
          <a:ln w="9525">
            <a:noFill/>
            <a:miter lim="800000"/>
            <a:headEnd/>
            <a:tailEnd/>
          </a:ln>
        </p:spPr>
        <p:txBody>
          <a:bodyPr>
            <a:spAutoFit/>
          </a:bodyPr>
          <a:lstStyle/>
          <a:p>
            <a:pPr>
              <a:spcBef>
                <a:spcPct val="50000"/>
              </a:spcBef>
            </a:pPr>
            <a:r>
              <a:rPr lang="en-US" i="1"/>
              <a:t>g</a:t>
            </a:r>
          </a:p>
        </p:txBody>
      </p:sp>
      <p:sp>
        <p:nvSpPr>
          <p:cNvPr id="17416" name="Text Box 19"/>
          <p:cNvSpPr txBox="1">
            <a:spLocks noChangeArrowheads="1"/>
          </p:cNvSpPr>
          <p:nvPr/>
        </p:nvSpPr>
        <p:spPr bwMode="auto">
          <a:xfrm>
            <a:off x="1143000" y="3810000"/>
            <a:ext cx="381000" cy="457200"/>
          </a:xfrm>
          <a:prstGeom prst="rect">
            <a:avLst/>
          </a:prstGeom>
          <a:noFill/>
          <a:ln w="9525">
            <a:noFill/>
            <a:miter lim="800000"/>
            <a:headEnd/>
            <a:tailEnd/>
          </a:ln>
        </p:spPr>
        <p:txBody>
          <a:bodyPr>
            <a:spAutoFit/>
          </a:bodyPr>
          <a:lstStyle/>
          <a:p>
            <a:pPr>
              <a:spcBef>
                <a:spcPct val="50000"/>
              </a:spcBef>
            </a:pPr>
            <a:r>
              <a:rPr lang="en-US" i="1"/>
              <a:t>c</a:t>
            </a:r>
          </a:p>
        </p:txBody>
      </p:sp>
      <p:sp>
        <p:nvSpPr>
          <p:cNvPr id="17417" name="Text Box 20"/>
          <p:cNvSpPr txBox="1">
            <a:spLocks noChangeArrowheads="1"/>
          </p:cNvSpPr>
          <p:nvPr/>
        </p:nvSpPr>
        <p:spPr bwMode="auto">
          <a:xfrm>
            <a:off x="1981200" y="3810000"/>
            <a:ext cx="609600" cy="457200"/>
          </a:xfrm>
          <a:prstGeom prst="rect">
            <a:avLst/>
          </a:prstGeom>
          <a:noFill/>
          <a:ln w="9525">
            <a:noFill/>
            <a:miter lim="800000"/>
            <a:headEnd/>
            <a:tailEnd/>
          </a:ln>
        </p:spPr>
        <p:txBody>
          <a:bodyPr>
            <a:spAutoFit/>
          </a:bodyPr>
          <a:lstStyle/>
          <a:p>
            <a:pPr>
              <a:spcBef>
                <a:spcPct val="50000"/>
              </a:spcBef>
            </a:pPr>
            <a:r>
              <a:rPr lang="en-US" i="1"/>
              <a:t>e</a:t>
            </a:r>
          </a:p>
        </p:txBody>
      </p:sp>
      <p:sp>
        <p:nvSpPr>
          <p:cNvPr id="17418" name="Text Box 21"/>
          <p:cNvSpPr txBox="1">
            <a:spLocks noChangeArrowheads="1"/>
          </p:cNvSpPr>
          <p:nvPr/>
        </p:nvSpPr>
        <p:spPr bwMode="auto">
          <a:xfrm>
            <a:off x="2438400" y="3810000"/>
            <a:ext cx="838200" cy="457200"/>
          </a:xfrm>
          <a:prstGeom prst="rect">
            <a:avLst/>
          </a:prstGeom>
          <a:noFill/>
          <a:ln w="9525">
            <a:noFill/>
            <a:miter lim="800000"/>
            <a:headEnd/>
            <a:tailEnd/>
          </a:ln>
        </p:spPr>
        <p:txBody>
          <a:bodyPr>
            <a:spAutoFit/>
          </a:bodyPr>
          <a:lstStyle/>
          <a:p>
            <a:pPr>
              <a:spcBef>
                <a:spcPct val="50000"/>
              </a:spcBef>
            </a:pPr>
            <a:r>
              <a:rPr lang="en-US" i="1"/>
              <a:t>h</a:t>
            </a:r>
          </a:p>
        </p:txBody>
      </p:sp>
      <p:sp>
        <p:nvSpPr>
          <p:cNvPr id="17419" name="Text Box 22"/>
          <p:cNvSpPr txBox="1">
            <a:spLocks noChangeArrowheads="1"/>
          </p:cNvSpPr>
          <p:nvPr/>
        </p:nvSpPr>
        <p:spPr bwMode="auto">
          <a:xfrm>
            <a:off x="3352800" y="3733800"/>
            <a:ext cx="838200" cy="457200"/>
          </a:xfrm>
          <a:prstGeom prst="rect">
            <a:avLst/>
          </a:prstGeom>
          <a:noFill/>
          <a:ln w="9525">
            <a:noFill/>
            <a:miter lim="800000"/>
            <a:headEnd/>
            <a:tailEnd/>
          </a:ln>
        </p:spPr>
        <p:txBody>
          <a:bodyPr>
            <a:spAutoFit/>
          </a:bodyPr>
          <a:lstStyle/>
          <a:p>
            <a:pPr>
              <a:spcBef>
                <a:spcPct val="50000"/>
              </a:spcBef>
            </a:pPr>
            <a:r>
              <a:rPr lang="en-US" i="1"/>
              <a:t>j</a:t>
            </a:r>
          </a:p>
        </p:txBody>
      </p:sp>
      <p:sp>
        <p:nvSpPr>
          <p:cNvPr id="17420" name="Text Box 23"/>
          <p:cNvSpPr txBox="1">
            <a:spLocks noChangeArrowheads="1"/>
          </p:cNvSpPr>
          <p:nvPr/>
        </p:nvSpPr>
        <p:spPr bwMode="auto">
          <a:xfrm>
            <a:off x="685800" y="4648200"/>
            <a:ext cx="533400" cy="457200"/>
          </a:xfrm>
          <a:prstGeom prst="rect">
            <a:avLst/>
          </a:prstGeom>
          <a:noFill/>
          <a:ln w="9525">
            <a:noFill/>
            <a:miter lim="800000"/>
            <a:headEnd/>
            <a:tailEnd/>
          </a:ln>
        </p:spPr>
        <p:txBody>
          <a:bodyPr>
            <a:spAutoFit/>
          </a:bodyPr>
          <a:lstStyle/>
          <a:p>
            <a:pPr>
              <a:spcBef>
                <a:spcPct val="50000"/>
              </a:spcBef>
            </a:pPr>
            <a:r>
              <a:rPr lang="en-US" i="1"/>
              <a:t>d</a:t>
            </a:r>
          </a:p>
        </p:txBody>
      </p:sp>
      <p:sp>
        <p:nvSpPr>
          <p:cNvPr id="17421" name="Text Box 24"/>
          <p:cNvSpPr txBox="1">
            <a:spLocks noChangeArrowheads="1"/>
          </p:cNvSpPr>
          <p:nvPr/>
        </p:nvSpPr>
        <p:spPr bwMode="auto">
          <a:xfrm>
            <a:off x="1524000" y="4648200"/>
            <a:ext cx="457200" cy="457200"/>
          </a:xfrm>
          <a:prstGeom prst="rect">
            <a:avLst/>
          </a:prstGeom>
          <a:noFill/>
          <a:ln w="9525">
            <a:noFill/>
            <a:miter lim="800000"/>
            <a:headEnd/>
            <a:tailEnd/>
          </a:ln>
        </p:spPr>
        <p:txBody>
          <a:bodyPr>
            <a:spAutoFit/>
          </a:bodyPr>
          <a:lstStyle/>
          <a:p>
            <a:pPr>
              <a:spcBef>
                <a:spcPct val="50000"/>
              </a:spcBef>
            </a:pPr>
            <a:r>
              <a:rPr lang="en-US" i="1"/>
              <a:t>f</a:t>
            </a:r>
          </a:p>
        </p:txBody>
      </p:sp>
      <p:sp>
        <p:nvSpPr>
          <p:cNvPr id="17422" name="Text Box 25"/>
          <p:cNvSpPr txBox="1">
            <a:spLocks noChangeArrowheads="1"/>
          </p:cNvSpPr>
          <p:nvPr/>
        </p:nvSpPr>
        <p:spPr bwMode="auto">
          <a:xfrm>
            <a:off x="1981200" y="4648200"/>
            <a:ext cx="838200" cy="457200"/>
          </a:xfrm>
          <a:prstGeom prst="rect">
            <a:avLst/>
          </a:prstGeom>
          <a:noFill/>
          <a:ln w="9525">
            <a:noFill/>
            <a:miter lim="800000"/>
            <a:headEnd/>
            <a:tailEnd/>
          </a:ln>
        </p:spPr>
        <p:txBody>
          <a:bodyPr>
            <a:spAutoFit/>
          </a:bodyPr>
          <a:lstStyle/>
          <a:p>
            <a:pPr>
              <a:spcBef>
                <a:spcPct val="50000"/>
              </a:spcBef>
            </a:pPr>
            <a:r>
              <a:rPr lang="en-US" i="1"/>
              <a:t>k</a:t>
            </a:r>
          </a:p>
        </p:txBody>
      </p:sp>
      <p:sp>
        <p:nvSpPr>
          <p:cNvPr id="17423" name="Text Box 26"/>
          <p:cNvSpPr txBox="1">
            <a:spLocks noChangeArrowheads="1"/>
          </p:cNvSpPr>
          <p:nvPr/>
        </p:nvSpPr>
        <p:spPr bwMode="auto">
          <a:xfrm>
            <a:off x="2895600" y="4648200"/>
            <a:ext cx="838200" cy="457200"/>
          </a:xfrm>
          <a:prstGeom prst="rect">
            <a:avLst/>
          </a:prstGeom>
          <a:noFill/>
          <a:ln w="9525">
            <a:noFill/>
            <a:miter lim="800000"/>
            <a:headEnd/>
            <a:tailEnd/>
          </a:ln>
        </p:spPr>
        <p:txBody>
          <a:bodyPr>
            <a:spAutoFit/>
          </a:bodyPr>
          <a:lstStyle/>
          <a:p>
            <a:pPr>
              <a:spcBef>
                <a:spcPct val="50000"/>
              </a:spcBef>
            </a:pPr>
            <a:r>
              <a:rPr lang="en-US" i="1"/>
              <a:t>n</a:t>
            </a:r>
          </a:p>
        </p:txBody>
      </p:sp>
      <p:sp>
        <p:nvSpPr>
          <p:cNvPr id="17424" name="Text Box 27"/>
          <p:cNvSpPr txBox="1">
            <a:spLocks noChangeArrowheads="1"/>
          </p:cNvSpPr>
          <p:nvPr/>
        </p:nvSpPr>
        <p:spPr bwMode="auto">
          <a:xfrm>
            <a:off x="3810000" y="4648200"/>
            <a:ext cx="838200" cy="457200"/>
          </a:xfrm>
          <a:prstGeom prst="rect">
            <a:avLst/>
          </a:prstGeom>
          <a:noFill/>
          <a:ln w="9525">
            <a:noFill/>
            <a:miter lim="800000"/>
            <a:headEnd/>
            <a:tailEnd/>
          </a:ln>
        </p:spPr>
        <p:txBody>
          <a:bodyPr>
            <a:spAutoFit/>
          </a:bodyPr>
          <a:lstStyle/>
          <a:p>
            <a:pPr>
              <a:spcBef>
                <a:spcPct val="50000"/>
              </a:spcBef>
            </a:pPr>
            <a:r>
              <a:rPr lang="en-US" i="1"/>
              <a:t>m</a:t>
            </a:r>
          </a:p>
        </p:txBody>
      </p:sp>
      <p:sp>
        <p:nvSpPr>
          <p:cNvPr id="17425" name="Text Box 28"/>
          <p:cNvSpPr txBox="1">
            <a:spLocks noChangeArrowheads="1"/>
          </p:cNvSpPr>
          <p:nvPr/>
        </p:nvSpPr>
        <p:spPr bwMode="auto">
          <a:xfrm>
            <a:off x="609600" y="5329238"/>
            <a:ext cx="5334000" cy="461962"/>
          </a:xfrm>
          <a:prstGeom prst="rect">
            <a:avLst/>
          </a:prstGeom>
          <a:noFill/>
          <a:ln w="9525">
            <a:noFill/>
            <a:miter lim="800000"/>
            <a:headEnd/>
            <a:tailEnd/>
          </a:ln>
        </p:spPr>
        <p:txBody>
          <a:bodyPr>
            <a:spAutoFit/>
          </a:bodyPr>
          <a:lstStyle/>
          <a:p>
            <a:r>
              <a:rPr lang="en-US"/>
              <a:t>Left child of </a:t>
            </a:r>
            <a:r>
              <a:rPr lang="en-US" i="1"/>
              <a:t>c </a:t>
            </a:r>
            <a:r>
              <a:rPr lang="en-US"/>
              <a:t> is </a:t>
            </a:r>
            <a:r>
              <a:rPr lang="en-US" i="1"/>
              <a:t>d</a:t>
            </a:r>
            <a:r>
              <a:rPr lang="en-US"/>
              <a:t>  ,  Right child of </a:t>
            </a:r>
            <a:r>
              <a:rPr lang="en-US" i="1"/>
              <a:t>c</a:t>
            </a:r>
            <a:r>
              <a:rPr lang="en-US"/>
              <a:t>  is </a:t>
            </a:r>
            <a:r>
              <a:rPr lang="en-US" i="1"/>
              <a:t>f</a:t>
            </a:r>
            <a:r>
              <a:rPr lang="en-US"/>
              <a:t> </a:t>
            </a:r>
          </a:p>
        </p:txBody>
      </p:sp>
      <p:sp>
        <p:nvSpPr>
          <p:cNvPr id="17426" name="Text Box 35"/>
          <p:cNvSpPr txBox="1">
            <a:spLocks noChangeArrowheads="1"/>
          </p:cNvSpPr>
          <p:nvPr/>
        </p:nvSpPr>
        <p:spPr bwMode="auto">
          <a:xfrm>
            <a:off x="4876800" y="3124200"/>
            <a:ext cx="457200" cy="457200"/>
          </a:xfrm>
          <a:prstGeom prst="rect">
            <a:avLst/>
          </a:prstGeom>
          <a:noFill/>
          <a:ln w="9525">
            <a:noFill/>
            <a:miter lim="800000"/>
            <a:headEnd/>
            <a:tailEnd/>
          </a:ln>
        </p:spPr>
        <p:txBody>
          <a:bodyPr>
            <a:spAutoFit/>
          </a:bodyPr>
          <a:lstStyle/>
          <a:p>
            <a:pPr>
              <a:spcBef>
                <a:spcPct val="50000"/>
              </a:spcBef>
            </a:pPr>
            <a:r>
              <a:rPr lang="en-US" i="1"/>
              <a:t>h</a:t>
            </a:r>
          </a:p>
        </p:txBody>
      </p:sp>
      <p:sp>
        <p:nvSpPr>
          <p:cNvPr id="17427" name="Text Box 36"/>
          <p:cNvSpPr txBox="1">
            <a:spLocks noChangeArrowheads="1"/>
          </p:cNvSpPr>
          <p:nvPr/>
        </p:nvSpPr>
        <p:spPr bwMode="auto">
          <a:xfrm>
            <a:off x="5410200" y="4114800"/>
            <a:ext cx="457200" cy="457200"/>
          </a:xfrm>
          <a:prstGeom prst="rect">
            <a:avLst/>
          </a:prstGeom>
          <a:noFill/>
          <a:ln w="9525">
            <a:noFill/>
            <a:miter lim="800000"/>
            <a:headEnd/>
            <a:tailEnd/>
          </a:ln>
        </p:spPr>
        <p:txBody>
          <a:bodyPr>
            <a:spAutoFit/>
          </a:bodyPr>
          <a:lstStyle/>
          <a:p>
            <a:pPr>
              <a:spcBef>
                <a:spcPct val="50000"/>
              </a:spcBef>
            </a:pPr>
            <a:r>
              <a:rPr lang="en-US" i="1"/>
              <a:t>n</a:t>
            </a:r>
          </a:p>
        </p:txBody>
      </p:sp>
      <p:sp>
        <p:nvSpPr>
          <p:cNvPr id="17428" name="Text Box 37"/>
          <p:cNvSpPr txBox="1">
            <a:spLocks noChangeArrowheads="1"/>
          </p:cNvSpPr>
          <p:nvPr/>
        </p:nvSpPr>
        <p:spPr bwMode="auto">
          <a:xfrm>
            <a:off x="4419600" y="4114800"/>
            <a:ext cx="457200" cy="457200"/>
          </a:xfrm>
          <a:prstGeom prst="rect">
            <a:avLst/>
          </a:prstGeom>
          <a:noFill/>
          <a:ln w="9525">
            <a:noFill/>
            <a:miter lim="800000"/>
            <a:headEnd/>
            <a:tailEnd/>
          </a:ln>
        </p:spPr>
        <p:txBody>
          <a:bodyPr>
            <a:spAutoFit/>
          </a:bodyPr>
          <a:lstStyle/>
          <a:p>
            <a:pPr>
              <a:spcBef>
                <a:spcPct val="50000"/>
              </a:spcBef>
            </a:pPr>
            <a:r>
              <a:rPr lang="en-US" i="1"/>
              <a:t>k</a:t>
            </a:r>
          </a:p>
        </p:txBody>
      </p:sp>
      <p:sp>
        <p:nvSpPr>
          <p:cNvPr id="17429" name="Text Box 39"/>
          <p:cNvSpPr txBox="1">
            <a:spLocks noChangeArrowheads="1"/>
          </p:cNvSpPr>
          <p:nvPr/>
        </p:nvSpPr>
        <p:spPr bwMode="auto">
          <a:xfrm>
            <a:off x="7010400" y="3124200"/>
            <a:ext cx="609600" cy="457200"/>
          </a:xfrm>
          <a:prstGeom prst="rect">
            <a:avLst/>
          </a:prstGeom>
          <a:noFill/>
          <a:ln w="9525">
            <a:noFill/>
            <a:miter lim="800000"/>
            <a:headEnd/>
            <a:tailEnd/>
          </a:ln>
        </p:spPr>
        <p:txBody>
          <a:bodyPr>
            <a:spAutoFit/>
          </a:bodyPr>
          <a:lstStyle/>
          <a:p>
            <a:pPr>
              <a:spcBef>
                <a:spcPct val="50000"/>
              </a:spcBef>
            </a:pPr>
            <a:r>
              <a:rPr lang="en-US" i="1"/>
              <a:t>j</a:t>
            </a:r>
          </a:p>
        </p:txBody>
      </p:sp>
      <p:sp>
        <p:nvSpPr>
          <p:cNvPr id="17430" name="Text Box 40"/>
          <p:cNvSpPr txBox="1">
            <a:spLocks noChangeArrowheads="1"/>
          </p:cNvSpPr>
          <p:nvPr/>
        </p:nvSpPr>
        <p:spPr bwMode="auto">
          <a:xfrm>
            <a:off x="7543800" y="3962400"/>
            <a:ext cx="609600" cy="457200"/>
          </a:xfrm>
          <a:prstGeom prst="rect">
            <a:avLst/>
          </a:prstGeom>
          <a:noFill/>
          <a:ln w="9525">
            <a:noFill/>
            <a:miter lim="800000"/>
            <a:headEnd/>
            <a:tailEnd/>
          </a:ln>
        </p:spPr>
        <p:txBody>
          <a:bodyPr>
            <a:spAutoFit/>
          </a:bodyPr>
          <a:lstStyle/>
          <a:p>
            <a:pPr>
              <a:spcBef>
                <a:spcPct val="50000"/>
              </a:spcBef>
            </a:pPr>
            <a:r>
              <a:rPr lang="en-US" i="1"/>
              <a:t>m</a:t>
            </a:r>
          </a:p>
        </p:txBody>
      </p:sp>
      <p:sp>
        <p:nvSpPr>
          <p:cNvPr id="17431" name="Text Box 41"/>
          <p:cNvSpPr txBox="1">
            <a:spLocks noChangeArrowheads="1"/>
          </p:cNvSpPr>
          <p:nvPr/>
        </p:nvSpPr>
        <p:spPr bwMode="auto">
          <a:xfrm>
            <a:off x="3810000" y="2667000"/>
            <a:ext cx="2286000" cy="457200"/>
          </a:xfrm>
          <a:prstGeom prst="rect">
            <a:avLst/>
          </a:prstGeom>
          <a:noFill/>
          <a:ln w="9525">
            <a:noFill/>
            <a:miter lim="800000"/>
            <a:headEnd/>
            <a:tailEnd/>
          </a:ln>
        </p:spPr>
        <p:txBody>
          <a:bodyPr>
            <a:spAutoFit/>
          </a:bodyPr>
          <a:lstStyle/>
          <a:p>
            <a:pPr>
              <a:spcBef>
                <a:spcPct val="50000"/>
              </a:spcBef>
            </a:pPr>
            <a:r>
              <a:rPr lang="en-US"/>
              <a:t>Left</a:t>
            </a:r>
            <a:r>
              <a:rPr lang="en-US" b="1"/>
              <a:t> </a:t>
            </a:r>
            <a:r>
              <a:rPr lang="en-US"/>
              <a:t>subtree of</a:t>
            </a:r>
            <a:r>
              <a:rPr lang="en-US" b="1"/>
              <a:t> </a:t>
            </a:r>
            <a:r>
              <a:rPr lang="en-US" i="1"/>
              <a:t>g</a:t>
            </a:r>
            <a:r>
              <a:rPr lang="en-US"/>
              <a:t> </a:t>
            </a:r>
          </a:p>
        </p:txBody>
      </p:sp>
      <p:sp>
        <p:nvSpPr>
          <p:cNvPr id="17432" name="Text Box 42"/>
          <p:cNvSpPr txBox="1">
            <a:spLocks noChangeArrowheads="1"/>
          </p:cNvSpPr>
          <p:nvPr/>
        </p:nvSpPr>
        <p:spPr bwMode="auto">
          <a:xfrm>
            <a:off x="6248400" y="2667000"/>
            <a:ext cx="2438400" cy="457200"/>
          </a:xfrm>
          <a:prstGeom prst="rect">
            <a:avLst/>
          </a:prstGeom>
          <a:noFill/>
          <a:ln w="9525">
            <a:noFill/>
            <a:miter lim="800000"/>
            <a:headEnd/>
            <a:tailEnd/>
          </a:ln>
        </p:spPr>
        <p:txBody>
          <a:bodyPr>
            <a:spAutoFit/>
          </a:bodyPr>
          <a:lstStyle/>
          <a:p>
            <a:pPr>
              <a:spcBef>
                <a:spcPct val="50000"/>
              </a:spcBef>
            </a:pPr>
            <a:r>
              <a:rPr lang="en-US"/>
              <a:t>Right</a:t>
            </a:r>
            <a:r>
              <a:rPr lang="en-US" b="1"/>
              <a:t> </a:t>
            </a:r>
            <a:r>
              <a:rPr lang="en-US"/>
              <a:t>subtree of</a:t>
            </a:r>
            <a:r>
              <a:rPr lang="en-US" b="1"/>
              <a:t> </a:t>
            </a:r>
            <a:r>
              <a:rPr lang="en-US" i="1"/>
              <a:t>g</a:t>
            </a:r>
            <a:r>
              <a:rPr lang="en-US"/>
              <a:t> </a:t>
            </a:r>
          </a:p>
        </p:txBody>
      </p:sp>
      <p:sp>
        <p:nvSpPr>
          <p:cNvPr id="17433" name="Line 8"/>
          <p:cNvSpPr>
            <a:spLocks noChangeShapeType="1"/>
          </p:cNvSpPr>
          <p:nvPr/>
        </p:nvSpPr>
        <p:spPr bwMode="auto">
          <a:xfrm>
            <a:off x="2590800" y="42338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17434" name="Line 8"/>
          <p:cNvSpPr>
            <a:spLocks noChangeShapeType="1"/>
          </p:cNvSpPr>
          <p:nvPr/>
        </p:nvSpPr>
        <p:spPr bwMode="auto">
          <a:xfrm>
            <a:off x="3581400" y="42338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17435" name="Line 8"/>
          <p:cNvSpPr>
            <a:spLocks noChangeShapeType="1"/>
          </p:cNvSpPr>
          <p:nvPr/>
        </p:nvSpPr>
        <p:spPr bwMode="auto">
          <a:xfrm>
            <a:off x="7239000" y="35480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17436" name="Line 8"/>
          <p:cNvSpPr>
            <a:spLocks noChangeShapeType="1"/>
          </p:cNvSpPr>
          <p:nvPr/>
        </p:nvSpPr>
        <p:spPr bwMode="auto">
          <a:xfrm>
            <a:off x="2971800" y="33956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17437" name="Line 10"/>
          <p:cNvSpPr>
            <a:spLocks noChangeShapeType="1"/>
          </p:cNvSpPr>
          <p:nvPr/>
        </p:nvSpPr>
        <p:spPr bwMode="auto">
          <a:xfrm flipH="1">
            <a:off x="2590800" y="3429000"/>
            <a:ext cx="381000" cy="457200"/>
          </a:xfrm>
          <a:prstGeom prst="line">
            <a:avLst/>
          </a:prstGeom>
          <a:noFill/>
          <a:ln w="9525">
            <a:solidFill>
              <a:srgbClr val="000000"/>
            </a:solidFill>
            <a:round/>
            <a:headEnd/>
            <a:tailEnd type="triangle" w="med" len="med"/>
          </a:ln>
        </p:spPr>
        <p:txBody>
          <a:bodyPr/>
          <a:lstStyle/>
          <a:p>
            <a:endParaRPr lang="en-US"/>
          </a:p>
        </p:txBody>
      </p:sp>
      <p:sp>
        <p:nvSpPr>
          <p:cNvPr id="17438" name="Line 10"/>
          <p:cNvSpPr>
            <a:spLocks noChangeShapeType="1"/>
          </p:cNvSpPr>
          <p:nvPr/>
        </p:nvSpPr>
        <p:spPr bwMode="auto">
          <a:xfrm flipH="1">
            <a:off x="1371600" y="3429000"/>
            <a:ext cx="381000" cy="457200"/>
          </a:xfrm>
          <a:prstGeom prst="line">
            <a:avLst/>
          </a:prstGeom>
          <a:noFill/>
          <a:ln w="9525">
            <a:solidFill>
              <a:srgbClr val="000000"/>
            </a:solidFill>
            <a:round/>
            <a:headEnd/>
            <a:tailEnd type="triangle" w="med" len="med"/>
          </a:ln>
        </p:spPr>
        <p:txBody>
          <a:bodyPr/>
          <a:lstStyle/>
          <a:p>
            <a:endParaRPr lang="en-US"/>
          </a:p>
        </p:txBody>
      </p:sp>
      <p:sp>
        <p:nvSpPr>
          <p:cNvPr id="17439" name="Line 10"/>
          <p:cNvSpPr>
            <a:spLocks noChangeShapeType="1"/>
          </p:cNvSpPr>
          <p:nvPr/>
        </p:nvSpPr>
        <p:spPr bwMode="auto">
          <a:xfrm flipH="1">
            <a:off x="4724400" y="3657600"/>
            <a:ext cx="381000" cy="457200"/>
          </a:xfrm>
          <a:prstGeom prst="line">
            <a:avLst/>
          </a:prstGeom>
          <a:noFill/>
          <a:ln w="9525">
            <a:solidFill>
              <a:srgbClr val="000000"/>
            </a:solidFill>
            <a:round/>
            <a:headEnd/>
            <a:tailEnd type="triangle" w="med" len="med"/>
          </a:ln>
        </p:spPr>
        <p:txBody>
          <a:bodyPr/>
          <a:lstStyle/>
          <a:p>
            <a:endParaRPr lang="en-US"/>
          </a:p>
        </p:txBody>
      </p:sp>
      <p:sp>
        <p:nvSpPr>
          <p:cNvPr id="17440" name="Line 6"/>
          <p:cNvSpPr>
            <a:spLocks noChangeShapeType="1"/>
          </p:cNvSpPr>
          <p:nvPr/>
        </p:nvSpPr>
        <p:spPr bwMode="auto">
          <a:xfrm>
            <a:off x="5105400" y="3657600"/>
            <a:ext cx="381000" cy="457200"/>
          </a:xfrm>
          <a:prstGeom prst="line">
            <a:avLst/>
          </a:prstGeom>
          <a:noFill/>
          <a:ln w="9525">
            <a:solidFill>
              <a:srgbClr val="000000"/>
            </a:solidFill>
            <a:round/>
            <a:headEnd type="oval" w="med" len="med"/>
            <a:tailEnd type="triangle" w="med" len="med"/>
          </a:ln>
        </p:spPr>
        <p:txBody>
          <a:bodyPr/>
          <a:lstStyle/>
          <a:p>
            <a:endParaRPr lang="en-US"/>
          </a:p>
        </p:txBody>
      </p:sp>
      <p:sp>
        <p:nvSpPr>
          <p:cNvPr id="17441" name="Line 6"/>
          <p:cNvSpPr>
            <a:spLocks noChangeShapeType="1"/>
          </p:cNvSpPr>
          <p:nvPr/>
        </p:nvSpPr>
        <p:spPr bwMode="auto">
          <a:xfrm>
            <a:off x="1752600" y="3429000"/>
            <a:ext cx="381000" cy="457200"/>
          </a:xfrm>
          <a:prstGeom prst="line">
            <a:avLst/>
          </a:prstGeom>
          <a:noFill/>
          <a:ln w="9525">
            <a:solidFill>
              <a:srgbClr val="000000"/>
            </a:solidFill>
            <a:round/>
            <a:headEnd type="oval" w="med" len="me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685800" y="1752600"/>
            <a:ext cx="7772400" cy="4724400"/>
          </a:xfrm>
          <a:solidFill>
            <a:srgbClr val="FFFF99"/>
          </a:solidFill>
          <a:ln w="63500">
            <a:solidFill>
              <a:srgbClr val="006600"/>
            </a:solidFill>
          </a:ln>
        </p:spPr>
        <p:txBody>
          <a:bodyPr/>
          <a:lstStyle/>
          <a:p>
            <a:pPr>
              <a:buFontTx/>
              <a:buNone/>
            </a:pPr>
            <a:r>
              <a:rPr lang="en-US" sz="2400" b="1" smtClean="0">
                <a:solidFill>
                  <a:srgbClr val="FF0000"/>
                </a:solidFill>
                <a:effectLst/>
              </a:rPr>
              <a:t>Saturated Hydrocarbons</a:t>
            </a:r>
          </a:p>
          <a:p>
            <a:pPr>
              <a:buFontTx/>
              <a:buNone/>
            </a:pPr>
            <a:r>
              <a:rPr lang="en-US" sz="2400" b="1" smtClean="0">
                <a:solidFill>
                  <a:srgbClr val="FF0000"/>
                </a:solidFill>
                <a:effectLst/>
              </a:rPr>
              <a:t> and Trees.</a:t>
            </a:r>
          </a:p>
          <a:p>
            <a:pPr>
              <a:buFontTx/>
              <a:buNone/>
            </a:pPr>
            <a:r>
              <a:rPr lang="en-US" sz="2400" smtClean="0">
                <a:effectLst/>
              </a:rPr>
              <a:t> Graphs can be used to </a:t>
            </a:r>
          </a:p>
          <a:p>
            <a:pPr>
              <a:buFontTx/>
              <a:buNone/>
            </a:pPr>
            <a:r>
              <a:rPr lang="en-US" sz="2400" smtClean="0">
                <a:effectLst/>
              </a:rPr>
              <a:t>represent molecules, where </a:t>
            </a:r>
          </a:p>
          <a:p>
            <a:pPr>
              <a:buFontTx/>
              <a:buNone/>
            </a:pPr>
            <a:r>
              <a:rPr lang="en-US" sz="2400" smtClean="0">
                <a:effectLst/>
              </a:rPr>
              <a:t>atoms are represented by </a:t>
            </a:r>
          </a:p>
          <a:p>
            <a:pPr>
              <a:buFontTx/>
              <a:buNone/>
            </a:pPr>
            <a:r>
              <a:rPr lang="en-US" sz="2400" smtClean="0">
                <a:effectLst/>
              </a:rPr>
              <a:t>vertices and bonds</a:t>
            </a:r>
          </a:p>
          <a:p>
            <a:pPr>
              <a:buFontTx/>
              <a:buNone/>
            </a:pPr>
            <a:r>
              <a:rPr lang="en-US" sz="2400" smtClean="0">
                <a:effectLst/>
              </a:rPr>
              <a:t> between them by edges.</a:t>
            </a:r>
          </a:p>
        </p:txBody>
      </p:sp>
      <p:sp>
        <p:nvSpPr>
          <p:cNvPr id="18434" name="Title 1"/>
          <p:cNvSpPr>
            <a:spLocks noGrp="1"/>
          </p:cNvSpPr>
          <p:nvPr>
            <p:ph type="title"/>
          </p:nvPr>
        </p:nvSpPr>
        <p:spPr>
          <a:xfrm>
            <a:off x="685800" y="381000"/>
            <a:ext cx="7772400" cy="914400"/>
          </a:xfrm>
          <a:solidFill>
            <a:srgbClr val="00FF00"/>
          </a:solidFill>
          <a:ln w="63500">
            <a:solidFill>
              <a:srgbClr val="006600"/>
            </a:solidFill>
          </a:ln>
        </p:spPr>
        <p:txBody>
          <a:bodyPr/>
          <a:lstStyle/>
          <a:p>
            <a:r>
              <a:rPr lang="en-US" smtClean="0"/>
              <a:t>Trees as Models</a:t>
            </a:r>
          </a:p>
        </p:txBody>
      </p:sp>
      <p:pic>
        <p:nvPicPr>
          <p:cNvPr id="18436" name="Picture 2"/>
          <p:cNvPicPr>
            <a:picLocks noChangeAspect="1" noChangeArrowheads="1"/>
          </p:cNvPicPr>
          <p:nvPr/>
        </p:nvPicPr>
        <p:blipFill>
          <a:blip r:embed="rId3" cstate="print"/>
          <a:srcRect/>
          <a:stretch>
            <a:fillRect/>
          </a:stretch>
        </p:blipFill>
        <p:spPr bwMode="auto">
          <a:xfrm>
            <a:off x="4343400" y="2209800"/>
            <a:ext cx="3990975" cy="3886200"/>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304800" y="457200"/>
            <a:ext cx="8458200" cy="6096000"/>
          </a:xfrm>
          <a:solidFill>
            <a:srgbClr val="FFFF99"/>
          </a:solidFill>
          <a:ln w="63500">
            <a:solidFill>
              <a:srgbClr val="006600"/>
            </a:solidFill>
          </a:ln>
        </p:spPr>
        <p:txBody>
          <a:bodyPr/>
          <a:lstStyle/>
          <a:p>
            <a:pPr algn="just">
              <a:buFontTx/>
              <a:buNone/>
            </a:pPr>
            <a:r>
              <a:rPr lang="en-US" sz="2400" b="1" smtClean="0">
                <a:solidFill>
                  <a:srgbClr val="FF0000"/>
                </a:solidFill>
                <a:effectLst/>
              </a:rPr>
              <a:t>Representing Organizations </a:t>
            </a:r>
            <a:r>
              <a:rPr lang="en-US" sz="2400" smtClean="0">
                <a:effectLst/>
              </a:rPr>
              <a:t>The structure of a large organization can be modeled using a rooted tree. Each vertex in this tree represents a position in the organization. An edge from one vertex to another indicates that the person represented by the initial vertex is the (direct) boss of the person represented by the terminal vertex.</a:t>
            </a:r>
          </a:p>
        </p:txBody>
      </p:sp>
      <p:pic>
        <p:nvPicPr>
          <p:cNvPr id="19459" name="Picture 2"/>
          <p:cNvPicPr>
            <a:picLocks noChangeAspect="1" noChangeArrowheads="1"/>
          </p:cNvPicPr>
          <p:nvPr/>
        </p:nvPicPr>
        <p:blipFill>
          <a:blip r:embed="rId2" cstate="print"/>
          <a:srcRect/>
          <a:stretch>
            <a:fillRect/>
          </a:stretch>
        </p:blipFill>
        <p:spPr bwMode="auto">
          <a:xfrm>
            <a:off x="381000" y="3048000"/>
            <a:ext cx="8305800" cy="3381375"/>
          </a:xfrm>
          <a:prstGeom prst="rect">
            <a:avLst/>
          </a:prstGeom>
          <a:solidFill>
            <a:srgbClr val="FFFF99"/>
          </a:solid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457200" y="304800"/>
            <a:ext cx="8305800" cy="6400800"/>
          </a:xfrm>
          <a:solidFill>
            <a:srgbClr val="FFFF99"/>
          </a:solidFill>
          <a:ln w="63500">
            <a:solidFill>
              <a:srgbClr val="006600"/>
            </a:solidFill>
          </a:ln>
        </p:spPr>
        <p:txBody>
          <a:bodyPr/>
          <a:lstStyle/>
          <a:p>
            <a:pPr algn="just">
              <a:buFontTx/>
              <a:buNone/>
            </a:pPr>
            <a:r>
              <a:rPr lang="en-US" sz="2400" b="1" smtClean="0">
                <a:solidFill>
                  <a:srgbClr val="FF0000"/>
                </a:solidFill>
                <a:effectLst/>
              </a:rPr>
              <a:t>Computer File Systems </a:t>
            </a:r>
            <a:r>
              <a:rPr lang="en-US" sz="2400" smtClean="0">
                <a:effectLst/>
              </a:rPr>
              <a:t>Files in computer memory can be organized into directories. A directory can contain both files and subdirectories. The root directory contains the entire file system. Thus, a file system may be represented by a rooted tree, where the root represents the root directory, internal vertices represent subdirectories, and leaves represent ordinary files or empty directories.</a:t>
            </a:r>
          </a:p>
        </p:txBody>
      </p:sp>
      <p:pic>
        <p:nvPicPr>
          <p:cNvPr id="20483" name="Picture 2"/>
          <p:cNvPicPr>
            <a:picLocks noChangeAspect="1" noChangeArrowheads="1"/>
          </p:cNvPicPr>
          <p:nvPr/>
        </p:nvPicPr>
        <p:blipFill>
          <a:blip r:embed="rId3" cstate="print"/>
          <a:srcRect t="2177"/>
          <a:stretch>
            <a:fillRect/>
          </a:stretch>
        </p:blipFill>
        <p:spPr bwMode="auto">
          <a:xfrm>
            <a:off x="990600" y="2971800"/>
            <a:ext cx="7391400" cy="3657600"/>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55" name="Rectangle 3"/>
          <p:cNvSpPr>
            <a:spLocks noGrp="1" noChangeArrowheads="1"/>
          </p:cNvSpPr>
          <p:nvPr>
            <p:ph idx="1"/>
          </p:nvPr>
        </p:nvSpPr>
        <p:spPr>
          <a:solidFill>
            <a:srgbClr val="FFFF99"/>
          </a:solidFill>
          <a:ln w="63500">
            <a:solidFill>
              <a:srgbClr val="006600"/>
            </a:solidFill>
          </a:ln>
        </p:spPr>
        <p:txBody>
          <a:bodyPr/>
          <a:lstStyle/>
          <a:p>
            <a:pPr marL="609600" indent="-609600">
              <a:lnSpc>
                <a:spcPct val="90000"/>
              </a:lnSpc>
              <a:buFontTx/>
              <a:buNone/>
              <a:defRPr/>
            </a:pPr>
            <a:r>
              <a:rPr lang="en-US" sz="2800" b="1" dirty="0" smtClean="0">
                <a:effectLst/>
              </a:rPr>
              <a:t>1-</a:t>
            </a:r>
            <a:r>
              <a:rPr lang="en-US" sz="2800" dirty="0" smtClean="0">
                <a:effectLst/>
              </a:rPr>
              <a:t> </a:t>
            </a:r>
            <a:r>
              <a:rPr lang="en-US" sz="2800" dirty="0" smtClean="0"/>
              <a:t>  </a:t>
            </a:r>
            <a:r>
              <a:rPr lang="en-US" sz="2800" dirty="0" smtClean="0">
                <a:effectLst/>
              </a:rPr>
              <a:t>A tree with </a:t>
            </a:r>
            <a:r>
              <a:rPr lang="en-US" sz="2800" i="1" dirty="0" smtClean="0">
                <a:effectLst/>
              </a:rPr>
              <a:t>n</a:t>
            </a:r>
            <a:r>
              <a:rPr lang="en-US" sz="2800" dirty="0" smtClean="0">
                <a:effectLst/>
              </a:rPr>
              <a:t> vertices has </a:t>
            </a:r>
          </a:p>
          <a:p>
            <a:pPr marL="609600" indent="-609600">
              <a:lnSpc>
                <a:spcPct val="90000"/>
              </a:lnSpc>
              <a:buFontTx/>
              <a:buNone/>
              <a:defRPr/>
            </a:pPr>
            <a:r>
              <a:rPr lang="en-US" sz="2800" i="1" dirty="0" smtClean="0">
                <a:effectLst/>
              </a:rPr>
              <a:t>            </a:t>
            </a:r>
            <a:r>
              <a:rPr lang="en-US" sz="2800" b="1" i="1" dirty="0" smtClean="0">
                <a:solidFill>
                  <a:srgbClr val="FF0000"/>
                </a:solidFill>
                <a:effectLst/>
              </a:rPr>
              <a:t>n </a:t>
            </a:r>
            <a:r>
              <a:rPr lang="en-US" sz="2800" b="1" dirty="0" smtClean="0">
                <a:solidFill>
                  <a:srgbClr val="FF0000"/>
                </a:solidFill>
                <a:effectLst/>
              </a:rPr>
              <a:t>- 1 edges.</a:t>
            </a:r>
          </a:p>
          <a:p>
            <a:pPr marL="609600" indent="-609600">
              <a:lnSpc>
                <a:spcPct val="90000"/>
              </a:lnSpc>
              <a:buFontTx/>
              <a:buNone/>
              <a:defRPr/>
            </a:pPr>
            <a:endParaRPr lang="en-US" sz="2800" dirty="0" smtClean="0">
              <a:effectLst/>
            </a:endParaRPr>
          </a:p>
          <a:p>
            <a:pPr marL="609600" indent="-609600">
              <a:lnSpc>
                <a:spcPct val="90000"/>
              </a:lnSpc>
              <a:buFontTx/>
              <a:buNone/>
              <a:defRPr/>
            </a:pPr>
            <a:r>
              <a:rPr lang="en-US" sz="2800" dirty="0" smtClean="0">
                <a:effectLst/>
              </a:rPr>
              <a:t>e.g. The tree in the figure has</a:t>
            </a:r>
          </a:p>
          <a:p>
            <a:pPr marL="609600" indent="-609600">
              <a:lnSpc>
                <a:spcPct val="90000"/>
              </a:lnSpc>
              <a:buFontTx/>
              <a:buNone/>
              <a:defRPr/>
            </a:pPr>
            <a:r>
              <a:rPr lang="en-US" sz="2800" dirty="0" smtClean="0">
                <a:effectLst/>
              </a:rPr>
              <a:t>       14 vertices and 13 edges</a:t>
            </a:r>
          </a:p>
          <a:p>
            <a:pPr marL="609600" indent="-609600">
              <a:lnSpc>
                <a:spcPct val="90000"/>
              </a:lnSpc>
              <a:buFontTx/>
              <a:buNone/>
              <a:defRPr/>
            </a:pPr>
            <a:endParaRPr lang="en-US" sz="2800" dirty="0" smtClean="0">
              <a:solidFill>
                <a:srgbClr val="FF0000"/>
              </a:solidFill>
            </a:endParaRPr>
          </a:p>
          <a:p>
            <a:pPr marL="609600" indent="-609600">
              <a:lnSpc>
                <a:spcPct val="90000"/>
              </a:lnSpc>
              <a:buFontTx/>
              <a:buNone/>
              <a:defRPr/>
            </a:pPr>
            <a:endParaRPr lang="en-US" sz="2800" dirty="0" smtClean="0">
              <a:solidFill>
                <a:srgbClr val="FF0000"/>
              </a:solidFill>
            </a:endParaRPr>
          </a:p>
          <a:p>
            <a:pPr marL="609600" indent="-609600">
              <a:lnSpc>
                <a:spcPct val="90000"/>
              </a:lnSpc>
              <a:buFontTx/>
              <a:buNone/>
              <a:defRPr/>
            </a:pPr>
            <a:endParaRPr lang="en-US" sz="2800" dirty="0" smtClean="0">
              <a:solidFill>
                <a:srgbClr val="FF0000"/>
              </a:solidFill>
            </a:endParaRPr>
          </a:p>
        </p:txBody>
      </p:sp>
      <p:sp>
        <p:nvSpPr>
          <p:cNvPr id="21506"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Properties of Trees</a:t>
            </a:r>
          </a:p>
        </p:txBody>
      </p:sp>
      <p:pic>
        <p:nvPicPr>
          <p:cNvPr id="21508" name="Picture 2"/>
          <p:cNvPicPr>
            <a:picLocks noChangeAspect="1" noChangeArrowheads="1"/>
          </p:cNvPicPr>
          <p:nvPr/>
        </p:nvPicPr>
        <p:blipFill>
          <a:blip r:embed="rId2" cstate="print"/>
          <a:srcRect/>
          <a:stretch>
            <a:fillRect/>
          </a:stretch>
        </p:blipFill>
        <p:spPr bwMode="auto">
          <a:xfrm>
            <a:off x="5370513" y="2438400"/>
            <a:ext cx="2935287" cy="3449638"/>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Example 1</a:t>
            </a:r>
          </a:p>
        </p:txBody>
      </p:sp>
      <p:sp>
        <p:nvSpPr>
          <p:cNvPr id="858115" name="Rectangle 3"/>
          <p:cNvSpPr>
            <a:spLocks noGrp="1" noChangeArrowheads="1"/>
          </p:cNvSpPr>
          <p:nvPr>
            <p:ph type="body" sz="half" idx="1"/>
          </p:nvPr>
        </p:nvSpPr>
        <p:spPr>
          <a:xfrm>
            <a:off x="685800" y="1905000"/>
            <a:ext cx="7772400" cy="4114800"/>
          </a:xfrm>
          <a:solidFill>
            <a:srgbClr val="FFFF99"/>
          </a:solidFill>
          <a:ln w="63500">
            <a:solidFill>
              <a:srgbClr val="006600"/>
            </a:solidFill>
          </a:ln>
        </p:spPr>
        <p:txBody>
          <a:bodyPr/>
          <a:lstStyle/>
          <a:p>
            <a:pPr>
              <a:buFontTx/>
              <a:buNone/>
              <a:defRPr/>
            </a:pPr>
            <a:r>
              <a:rPr lang="en-US" sz="2800" dirty="0" smtClean="0"/>
              <a:t> </a:t>
            </a:r>
          </a:p>
          <a:p>
            <a:pPr>
              <a:buFontTx/>
              <a:buNone/>
              <a:defRPr/>
            </a:pPr>
            <a:r>
              <a:rPr lang="en-US" sz="2800" dirty="0" smtClean="0"/>
              <a:t>   </a:t>
            </a:r>
          </a:p>
          <a:p>
            <a:pPr>
              <a:buFontTx/>
              <a:buNone/>
              <a:defRPr/>
            </a:pPr>
            <a:endParaRPr lang="en-US" sz="2800" dirty="0" smtClean="0"/>
          </a:p>
          <a:p>
            <a:pPr>
              <a:buFontTx/>
              <a:buNone/>
              <a:defRPr/>
            </a:pPr>
            <a:r>
              <a:rPr lang="en-US" sz="2800" dirty="0" smtClean="0"/>
              <a:t>    </a:t>
            </a:r>
            <a:endParaRPr lang="en-US" sz="2800" dirty="0" smtClean="0">
              <a:cs typeface="Times New Roman" pitchFamily="18" charset="0"/>
            </a:endParaRPr>
          </a:p>
          <a:p>
            <a:pPr>
              <a:buFontTx/>
              <a:buNone/>
              <a:defRPr/>
            </a:pPr>
            <a:endParaRPr lang="en-US" sz="2800" dirty="0" smtClean="0"/>
          </a:p>
        </p:txBody>
      </p:sp>
      <p:sp>
        <p:nvSpPr>
          <p:cNvPr id="4100" name="Line 7"/>
          <p:cNvSpPr>
            <a:spLocks noChangeShapeType="1"/>
          </p:cNvSpPr>
          <p:nvPr/>
        </p:nvSpPr>
        <p:spPr bwMode="auto">
          <a:xfrm flipV="1">
            <a:off x="3886200" y="2743200"/>
            <a:ext cx="0" cy="990600"/>
          </a:xfrm>
          <a:prstGeom prst="line">
            <a:avLst/>
          </a:prstGeom>
          <a:noFill/>
          <a:ln w="25400">
            <a:solidFill>
              <a:schemeClr val="tx1"/>
            </a:solidFill>
            <a:round/>
            <a:headEnd/>
            <a:tailEnd/>
          </a:ln>
        </p:spPr>
        <p:txBody>
          <a:bodyPr/>
          <a:lstStyle/>
          <a:p>
            <a:endParaRPr lang="en-US"/>
          </a:p>
        </p:txBody>
      </p:sp>
      <p:sp>
        <p:nvSpPr>
          <p:cNvPr id="4101" name="Line 8"/>
          <p:cNvSpPr>
            <a:spLocks noChangeShapeType="1"/>
          </p:cNvSpPr>
          <p:nvPr/>
        </p:nvSpPr>
        <p:spPr bwMode="auto">
          <a:xfrm flipV="1">
            <a:off x="3886200" y="2895600"/>
            <a:ext cx="685800" cy="838200"/>
          </a:xfrm>
          <a:prstGeom prst="line">
            <a:avLst/>
          </a:prstGeom>
          <a:noFill/>
          <a:ln w="25400">
            <a:solidFill>
              <a:schemeClr val="tx1"/>
            </a:solidFill>
            <a:round/>
            <a:headEnd/>
            <a:tailEnd/>
          </a:ln>
        </p:spPr>
        <p:txBody>
          <a:bodyPr/>
          <a:lstStyle/>
          <a:p>
            <a:endParaRPr lang="en-US"/>
          </a:p>
        </p:txBody>
      </p:sp>
      <p:sp>
        <p:nvSpPr>
          <p:cNvPr id="4102" name="Line 9"/>
          <p:cNvSpPr>
            <a:spLocks noChangeShapeType="1"/>
          </p:cNvSpPr>
          <p:nvPr/>
        </p:nvSpPr>
        <p:spPr bwMode="auto">
          <a:xfrm>
            <a:off x="3886200" y="3733800"/>
            <a:ext cx="1066800" cy="0"/>
          </a:xfrm>
          <a:prstGeom prst="line">
            <a:avLst/>
          </a:prstGeom>
          <a:noFill/>
          <a:ln w="25400">
            <a:solidFill>
              <a:schemeClr val="tx1"/>
            </a:solidFill>
            <a:round/>
            <a:headEnd/>
            <a:tailEnd/>
          </a:ln>
        </p:spPr>
        <p:txBody>
          <a:bodyPr/>
          <a:lstStyle/>
          <a:p>
            <a:endParaRPr lang="en-US"/>
          </a:p>
        </p:txBody>
      </p:sp>
      <p:sp>
        <p:nvSpPr>
          <p:cNvPr id="4103" name="Line 10"/>
          <p:cNvSpPr>
            <a:spLocks noChangeShapeType="1"/>
          </p:cNvSpPr>
          <p:nvPr/>
        </p:nvSpPr>
        <p:spPr bwMode="auto">
          <a:xfrm>
            <a:off x="3886200" y="3733800"/>
            <a:ext cx="1066800" cy="533400"/>
          </a:xfrm>
          <a:prstGeom prst="line">
            <a:avLst/>
          </a:prstGeom>
          <a:noFill/>
          <a:ln w="25400">
            <a:solidFill>
              <a:schemeClr val="tx1"/>
            </a:solidFill>
            <a:round/>
            <a:headEnd/>
            <a:tailEnd/>
          </a:ln>
        </p:spPr>
        <p:txBody>
          <a:bodyPr/>
          <a:lstStyle/>
          <a:p>
            <a:endParaRPr lang="en-US"/>
          </a:p>
        </p:txBody>
      </p:sp>
      <p:sp>
        <p:nvSpPr>
          <p:cNvPr id="4104" name="Line 11"/>
          <p:cNvSpPr>
            <a:spLocks noChangeShapeType="1"/>
          </p:cNvSpPr>
          <p:nvPr/>
        </p:nvSpPr>
        <p:spPr bwMode="auto">
          <a:xfrm flipH="1">
            <a:off x="3886200" y="4267200"/>
            <a:ext cx="1066800" cy="0"/>
          </a:xfrm>
          <a:prstGeom prst="line">
            <a:avLst/>
          </a:prstGeom>
          <a:noFill/>
          <a:ln w="25400">
            <a:solidFill>
              <a:schemeClr val="tx1"/>
            </a:solidFill>
            <a:round/>
            <a:headEnd/>
            <a:tailEnd/>
          </a:ln>
        </p:spPr>
        <p:txBody>
          <a:bodyPr/>
          <a:lstStyle/>
          <a:p>
            <a:endParaRPr lang="en-US"/>
          </a:p>
        </p:txBody>
      </p:sp>
      <p:sp>
        <p:nvSpPr>
          <p:cNvPr id="4105" name="Text Box 12"/>
          <p:cNvSpPr txBox="1">
            <a:spLocks noChangeArrowheads="1"/>
          </p:cNvSpPr>
          <p:nvPr/>
        </p:nvSpPr>
        <p:spPr bwMode="auto">
          <a:xfrm>
            <a:off x="3459163" y="4038600"/>
            <a:ext cx="579437" cy="457200"/>
          </a:xfrm>
          <a:prstGeom prst="rect">
            <a:avLst/>
          </a:prstGeom>
          <a:noFill/>
          <a:ln w="9525">
            <a:noFill/>
            <a:miter lim="800000"/>
            <a:headEnd/>
            <a:tailEnd/>
          </a:ln>
        </p:spPr>
        <p:txBody>
          <a:bodyPr wrap="none">
            <a:spAutoFit/>
          </a:bodyPr>
          <a:lstStyle/>
          <a:p>
            <a:r>
              <a:rPr lang="en-US" i="1"/>
              <a:t>e</a:t>
            </a:r>
            <a:r>
              <a:rPr lang="en-US"/>
              <a:t> ●</a:t>
            </a:r>
          </a:p>
        </p:txBody>
      </p:sp>
      <p:sp>
        <p:nvSpPr>
          <p:cNvPr id="4106" name="Text Box 14"/>
          <p:cNvSpPr txBox="1">
            <a:spLocks noChangeArrowheads="1"/>
          </p:cNvSpPr>
          <p:nvPr/>
        </p:nvSpPr>
        <p:spPr bwMode="auto">
          <a:xfrm>
            <a:off x="3454400" y="3505200"/>
            <a:ext cx="660400" cy="461963"/>
          </a:xfrm>
          <a:prstGeom prst="rect">
            <a:avLst/>
          </a:prstGeom>
          <a:noFill/>
          <a:ln w="9525">
            <a:noFill/>
            <a:miter lim="800000"/>
            <a:headEnd/>
            <a:tailEnd/>
          </a:ln>
        </p:spPr>
        <p:txBody>
          <a:bodyPr wrap="none">
            <a:spAutoFit/>
          </a:bodyPr>
          <a:lstStyle/>
          <a:p>
            <a:r>
              <a:rPr lang="en-US"/>
              <a:t> </a:t>
            </a:r>
            <a:r>
              <a:rPr lang="en-US" i="1"/>
              <a:t>c</a:t>
            </a:r>
            <a:r>
              <a:rPr lang="en-US"/>
              <a:t> ●</a:t>
            </a:r>
          </a:p>
        </p:txBody>
      </p:sp>
      <p:sp>
        <p:nvSpPr>
          <p:cNvPr id="4107" name="Text Box 15"/>
          <p:cNvSpPr txBox="1">
            <a:spLocks noChangeArrowheads="1"/>
          </p:cNvSpPr>
          <p:nvPr/>
        </p:nvSpPr>
        <p:spPr bwMode="auto">
          <a:xfrm>
            <a:off x="4787900" y="4038600"/>
            <a:ext cx="546100" cy="457200"/>
          </a:xfrm>
          <a:prstGeom prst="rect">
            <a:avLst/>
          </a:prstGeom>
          <a:noFill/>
          <a:ln w="9525">
            <a:noFill/>
            <a:miter lim="800000"/>
            <a:headEnd/>
            <a:tailEnd/>
          </a:ln>
        </p:spPr>
        <p:txBody>
          <a:bodyPr wrap="none">
            <a:spAutoFit/>
          </a:bodyPr>
          <a:lstStyle/>
          <a:p>
            <a:r>
              <a:rPr lang="en-US"/>
              <a:t>● </a:t>
            </a:r>
            <a:r>
              <a:rPr lang="en-US" i="1"/>
              <a:t>f</a:t>
            </a:r>
          </a:p>
        </p:txBody>
      </p:sp>
      <p:sp>
        <p:nvSpPr>
          <p:cNvPr id="4108" name="Text Box 16"/>
          <p:cNvSpPr txBox="1">
            <a:spLocks noChangeArrowheads="1"/>
          </p:cNvSpPr>
          <p:nvPr/>
        </p:nvSpPr>
        <p:spPr bwMode="auto">
          <a:xfrm>
            <a:off x="4356100" y="2590800"/>
            <a:ext cx="596900" cy="457200"/>
          </a:xfrm>
          <a:prstGeom prst="rect">
            <a:avLst/>
          </a:prstGeom>
          <a:noFill/>
          <a:ln w="9525">
            <a:noFill/>
            <a:miter lim="800000"/>
            <a:headEnd/>
            <a:tailEnd/>
          </a:ln>
        </p:spPr>
        <p:txBody>
          <a:bodyPr wrap="none">
            <a:spAutoFit/>
          </a:bodyPr>
          <a:lstStyle/>
          <a:p>
            <a:r>
              <a:rPr lang="en-US"/>
              <a:t> </a:t>
            </a:r>
            <a:r>
              <a:rPr lang="en-US">
                <a:cs typeface="Times New Roman" pitchFamily="18" charset="0"/>
              </a:rPr>
              <a:t>●</a:t>
            </a:r>
            <a:r>
              <a:rPr lang="en-US" i="1"/>
              <a:t>b</a:t>
            </a:r>
          </a:p>
        </p:txBody>
      </p:sp>
      <p:sp>
        <p:nvSpPr>
          <p:cNvPr id="4109" name="Text Box 17"/>
          <p:cNvSpPr txBox="1">
            <a:spLocks noChangeArrowheads="1"/>
          </p:cNvSpPr>
          <p:nvPr/>
        </p:nvSpPr>
        <p:spPr bwMode="auto">
          <a:xfrm>
            <a:off x="3606800" y="2433638"/>
            <a:ext cx="601663" cy="461962"/>
          </a:xfrm>
          <a:prstGeom prst="rect">
            <a:avLst/>
          </a:prstGeom>
          <a:noFill/>
          <a:ln w="9525">
            <a:noFill/>
            <a:miter lim="800000"/>
            <a:headEnd/>
            <a:tailEnd/>
          </a:ln>
        </p:spPr>
        <p:txBody>
          <a:bodyPr wrap="none">
            <a:spAutoFit/>
          </a:bodyPr>
          <a:lstStyle/>
          <a:p>
            <a:r>
              <a:rPr lang="en-US"/>
              <a:t> ●</a:t>
            </a:r>
            <a:r>
              <a:rPr lang="en-US" i="1"/>
              <a:t>a</a:t>
            </a:r>
          </a:p>
        </p:txBody>
      </p:sp>
      <p:sp>
        <p:nvSpPr>
          <p:cNvPr id="4110" name="Text Box 18"/>
          <p:cNvSpPr txBox="1">
            <a:spLocks noChangeArrowheads="1"/>
          </p:cNvSpPr>
          <p:nvPr/>
        </p:nvSpPr>
        <p:spPr bwMode="auto">
          <a:xfrm>
            <a:off x="4813300" y="3505200"/>
            <a:ext cx="596900" cy="457200"/>
          </a:xfrm>
          <a:prstGeom prst="rect">
            <a:avLst/>
          </a:prstGeom>
          <a:noFill/>
          <a:ln w="9525">
            <a:noFill/>
            <a:miter lim="800000"/>
            <a:headEnd/>
            <a:tailEnd/>
          </a:ln>
        </p:spPr>
        <p:txBody>
          <a:bodyPr wrap="none">
            <a:spAutoFit/>
          </a:bodyPr>
          <a:lstStyle/>
          <a:p>
            <a:r>
              <a:rPr lang="en-US"/>
              <a:t>● </a:t>
            </a:r>
            <a:r>
              <a:rPr lang="en-US" i="1"/>
              <a:t>d</a:t>
            </a:r>
          </a:p>
        </p:txBody>
      </p:sp>
      <p:sp>
        <p:nvSpPr>
          <p:cNvPr id="4111" name="Text Box 19"/>
          <p:cNvSpPr txBox="1">
            <a:spLocks noChangeArrowheads="1"/>
          </p:cNvSpPr>
          <p:nvPr/>
        </p:nvSpPr>
        <p:spPr bwMode="auto">
          <a:xfrm>
            <a:off x="1295400" y="4740275"/>
            <a:ext cx="6705600" cy="1016000"/>
          </a:xfrm>
          <a:prstGeom prst="rect">
            <a:avLst/>
          </a:prstGeom>
          <a:noFill/>
          <a:ln w="9525">
            <a:noFill/>
            <a:miter lim="800000"/>
            <a:headEnd/>
            <a:tailEnd/>
          </a:ln>
        </p:spPr>
        <p:txBody>
          <a:bodyPr>
            <a:spAutoFit/>
          </a:bodyPr>
          <a:lstStyle/>
          <a:p>
            <a:pPr algn="just">
              <a:spcBef>
                <a:spcPct val="50000"/>
              </a:spcBef>
            </a:pPr>
            <a:r>
              <a:rPr lang="en-US" b="1"/>
              <a:t>G1 : This graph is a </a:t>
            </a:r>
            <a:r>
              <a:rPr lang="en-US" b="1" u="sng"/>
              <a:t>Tree</a:t>
            </a:r>
            <a:r>
              <a:rPr lang="en-US" b="1"/>
              <a:t> because it is a connected</a:t>
            </a:r>
          </a:p>
          <a:p>
            <a:pPr algn="just">
              <a:spcBef>
                <a:spcPct val="50000"/>
              </a:spcBef>
            </a:pPr>
            <a:r>
              <a:rPr lang="en-US" b="1"/>
              <a:t>         graph with no simple circuits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7772400" cy="5029200"/>
          </a:xfrm>
          <a:solidFill>
            <a:srgbClr val="FFFF99"/>
          </a:solidFill>
          <a:ln w="63500">
            <a:solidFill>
              <a:srgbClr val="006600"/>
            </a:solidFill>
          </a:ln>
        </p:spPr>
        <p:txBody>
          <a:bodyPr/>
          <a:lstStyle/>
          <a:p>
            <a:pPr marL="609600" indent="-609600" algn="just">
              <a:lnSpc>
                <a:spcPct val="90000"/>
              </a:lnSpc>
              <a:buFontTx/>
              <a:buNone/>
              <a:defRPr/>
            </a:pPr>
            <a:r>
              <a:rPr lang="en-US" sz="2800" b="1" dirty="0" smtClean="0">
                <a:effectLst/>
              </a:rPr>
              <a:t>2-</a:t>
            </a:r>
            <a:r>
              <a:rPr lang="en-US" sz="2800" dirty="0" smtClean="0">
                <a:effectLst/>
              </a:rPr>
              <a:t> A full </a:t>
            </a:r>
            <a:r>
              <a:rPr lang="en-US" sz="2800" i="1" dirty="0" smtClean="0">
                <a:effectLst/>
              </a:rPr>
              <a:t>m</a:t>
            </a:r>
            <a:r>
              <a:rPr lang="en-US" sz="2800" dirty="0" smtClean="0">
                <a:effectLst/>
              </a:rPr>
              <a:t>-</a:t>
            </a:r>
            <a:r>
              <a:rPr lang="en-US" sz="2800" dirty="0" err="1" smtClean="0">
                <a:effectLst/>
              </a:rPr>
              <a:t>ary</a:t>
            </a:r>
            <a:r>
              <a:rPr lang="en-US" sz="2800" b="1" dirty="0" smtClean="0">
                <a:effectLst/>
              </a:rPr>
              <a:t> </a:t>
            </a:r>
            <a:r>
              <a:rPr lang="en-US" sz="2800" dirty="0" smtClean="0">
                <a:effectLst/>
              </a:rPr>
              <a:t>tree with </a:t>
            </a:r>
            <a:r>
              <a:rPr lang="en-US" sz="2800" i="1" dirty="0" smtClean="0">
                <a:effectLst/>
              </a:rPr>
              <a:t>I</a:t>
            </a:r>
            <a:r>
              <a:rPr lang="en-US" sz="2800" dirty="0" smtClean="0">
                <a:effectLst/>
              </a:rPr>
              <a:t>  internal vertices and </a:t>
            </a:r>
            <a:r>
              <a:rPr lang="en-US" sz="2800" i="1" dirty="0" smtClean="0">
                <a:effectLst/>
              </a:rPr>
              <a:t>L</a:t>
            </a:r>
            <a:r>
              <a:rPr lang="en-US" sz="2800" dirty="0" smtClean="0">
                <a:effectLst/>
              </a:rPr>
              <a:t> leaves contains: </a:t>
            </a:r>
            <a:r>
              <a:rPr lang="en-US" sz="2800" b="1" dirty="0" smtClean="0">
                <a:effectLst/>
              </a:rPr>
              <a:t> </a:t>
            </a:r>
          </a:p>
          <a:p>
            <a:pPr marL="609600" indent="-609600">
              <a:lnSpc>
                <a:spcPct val="90000"/>
              </a:lnSpc>
              <a:buFontTx/>
              <a:buNone/>
              <a:defRPr/>
            </a:pPr>
            <a:r>
              <a:rPr lang="en-US" sz="2800" b="1" i="1" dirty="0" smtClean="0">
                <a:effectLst/>
              </a:rPr>
              <a:t>      </a:t>
            </a:r>
            <a:r>
              <a:rPr lang="en-US" sz="2800" b="1" i="1" dirty="0" smtClean="0">
                <a:solidFill>
                  <a:srgbClr val="FF0000"/>
                </a:solidFill>
                <a:effectLst/>
              </a:rPr>
              <a:t>n</a:t>
            </a:r>
            <a:r>
              <a:rPr lang="en-US" sz="2800" b="1" dirty="0" smtClean="0">
                <a:solidFill>
                  <a:srgbClr val="FF0000"/>
                </a:solidFill>
                <a:effectLst/>
              </a:rPr>
              <a:t>  = </a:t>
            </a:r>
            <a:r>
              <a:rPr lang="en-US" sz="2800" b="1" i="1" dirty="0" smtClean="0">
                <a:solidFill>
                  <a:srgbClr val="FF0000"/>
                </a:solidFill>
                <a:effectLst/>
              </a:rPr>
              <a:t>m</a:t>
            </a:r>
            <a:r>
              <a:rPr lang="en-US" sz="2800" b="1" dirty="0" smtClean="0">
                <a:solidFill>
                  <a:srgbClr val="FF0000"/>
                </a:solidFill>
                <a:effectLst/>
              </a:rPr>
              <a:t> × </a:t>
            </a:r>
            <a:r>
              <a:rPr lang="en-US" sz="2800" b="1" i="1" dirty="0" smtClean="0">
                <a:solidFill>
                  <a:srgbClr val="FF0000"/>
                </a:solidFill>
                <a:effectLst/>
              </a:rPr>
              <a:t>I</a:t>
            </a:r>
            <a:r>
              <a:rPr lang="en-US" sz="2800" b="1" dirty="0" smtClean="0">
                <a:solidFill>
                  <a:srgbClr val="FF0000"/>
                </a:solidFill>
                <a:effectLst/>
              </a:rPr>
              <a:t>  + 1 vertices</a:t>
            </a:r>
          </a:p>
          <a:p>
            <a:pPr marL="609600" indent="-609600">
              <a:lnSpc>
                <a:spcPct val="90000"/>
              </a:lnSpc>
              <a:buFontTx/>
              <a:buNone/>
              <a:defRPr/>
            </a:pPr>
            <a:r>
              <a:rPr lang="en-US" sz="2800" b="1" dirty="0" smtClean="0">
                <a:solidFill>
                  <a:srgbClr val="FF0000"/>
                </a:solidFill>
                <a:effectLst/>
              </a:rPr>
              <a:t>      </a:t>
            </a:r>
            <a:r>
              <a:rPr lang="en-US" sz="2800" b="1" i="1" dirty="0" smtClean="0">
                <a:solidFill>
                  <a:srgbClr val="FF0000"/>
                </a:solidFill>
                <a:effectLst/>
              </a:rPr>
              <a:t>n</a:t>
            </a:r>
            <a:r>
              <a:rPr lang="en-US" sz="2800" b="1" dirty="0" smtClean="0">
                <a:solidFill>
                  <a:srgbClr val="FF0000"/>
                </a:solidFill>
                <a:effectLst/>
              </a:rPr>
              <a:t>  = </a:t>
            </a:r>
            <a:r>
              <a:rPr lang="en-US" sz="2800" b="1" i="1" dirty="0" smtClean="0">
                <a:solidFill>
                  <a:srgbClr val="FF0000"/>
                </a:solidFill>
                <a:effectLst/>
              </a:rPr>
              <a:t>I</a:t>
            </a:r>
            <a:r>
              <a:rPr lang="en-US" sz="2800" b="1" dirty="0" smtClean="0">
                <a:solidFill>
                  <a:srgbClr val="FF0000"/>
                </a:solidFill>
                <a:effectLst/>
              </a:rPr>
              <a:t>  + </a:t>
            </a:r>
            <a:r>
              <a:rPr lang="en-US" sz="2800" b="1" i="1" dirty="0" smtClean="0">
                <a:solidFill>
                  <a:srgbClr val="FF0000"/>
                </a:solidFill>
                <a:effectLst/>
              </a:rPr>
              <a:t>L </a:t>
            </a:r>
            <a:r>
              <a:rPr lang="en-US" sz="2800" b="1" dirty="0" smtClean="0">
                <a:solidFill>
                  <a:srgbClr val="FF0000"/>
                </a:solidFill>
                <a:effectLst/>
              </a:rPr>
              <a:t>vertices</a:t>
            </a:r>
            <a:endParaRPr lang="en-US" sz="2800" b="1" i="1" dirty="0" smtClean="0">
              <a:solidFill>
                <a:srgbClr val="FF0000"/>
              </a:solidFill>
            </a:endParaRPr>
          </a:p>
          <a:p>
            <a:pPr marL="609600" indent="-609600">
              <a:lnSpc>
                <a:spcPct val="90000"/>
              </a:lnSpc>
              <a:buFontTx/>
              <a:buNone/>
              <a:defRPr/>
            </a:pPr>
            <a:endParaRPr lang="en-US" sz="2800" b="1" dirty="0" smtClean="0">
              <a:solidFill>
                <a:srgbClr val="FF0000"/>
              </a:solidFill>
              <a:effectLst/>
            </a:endParaRPr>
          </a:p>
          <a:p>
            <a:pPr marL="609600" indent="-609600">
              <a:lnSpc>
                <a:spcPct val="90000"/>
              </a:lnSpc>
              <a:buFontTx/>
              <a:buNone/>
              <a:defRPr/>
            </a:pPr>
            <a:r>
              <a:rPr lang="en-US" sz="2800" dirty="0" smtClean="0">
                <a:effectLst/>
              </a:rPr>
              <a:t>e.g.</a:t>
            </a:r>
            <a:r>
              <a:rPr lang="en-US" sz="2800" b="1" dirty="0" smtClean="0">
                <a:solidFill>
                  <a:srgbClr val="FF0000"/>
                </a:solidFill>
                <a:effectLst/>
              </a:rPr>
              <a:t>  </a:t>
            </a:r>
            <a:r>
              <a:rPr lang="en-US" sz="2800" dirty="0" smtClean="0">
                <a:effectLst/>
              </a:rPr>
              <a:t>The full binary tree in</a:t>
            </a:r>
          </a:p>
          <a:p>
            <a:pPr marL="609600" indent="-609600">
              <a:lnSpc>
                <a:spcPct val="90000"/>
              </a:lnSpc>
              <a:buFontTx/>
              <a:buNone/>
              <a:defRPr/>
            </a:pPr>
            <a:r>
              <a:rPr lang="en-US" sz="2800" dirty="0" smtClean="0">
                <a:effectLst/>
              </a:rPr>
              <a:t>    the figure has:</a:t>
            </a:r>
          </a:p>
          <a:p>
            <a:pPr marL="609600" indent="-609600">
              <a:lnSpc>
                <a:spcPct val="90000"/>
              </a:lnSpc>
              <a:buFontTx/>
              <a:buNone/>
              <a:defRPr/>
            </a:pPr>
            <a:r>
              <a:rPr lang="en-US" sz="2800" dirty="0" smtClean="0">
                <a:effectLst/>
              </a:rPr>
              <a:t>    Internal vertices   </a:t>
            </a:r>
            <a:r>
              <a:rPr lang="en-US" sz="2800" i="1" dirty="0" smtClean="0">
                <a:effectLst/>
              </a:rPr>
              <a:t>I</a:t>
            </a:r>
            <a:r>
              <a:rPr lang="en-US" sz="2800" dirty="0" smtClean="0">
                <a:effectLst/>
              </a:rPr>
              <a:t>  = 6</a:t>
            </a:r>
          </a:p>
          <a:p>
            <a:pPr marL="609600" indent="-609600">
              <a:lnSpc>
                <a:spcPct val="90000"/>
              </a:lnSpc>
              <a:buFontTx/>
              <a:buNone/>
              <a:defRPr/>
            </a:pPr>
            <a:r>
              <a:rPr lang="en-US" sz="2800" dirty="0" smtClean="0">
                <a:effectLst/>
              </a:rPr>
              <a:t>    Leaves   </a:t>
            </a:r>
            <a:r>
              <a:rPr lang="en-US" sz="2800" i="1" dirty="0" smtClean="0">
                <a:effectLst/>
              </a:rPr>
              <a:t>L</a:t>
            </a:r>
            <a:r>
              <a:rPr lang="en-US" sz="2800" dirty="0" smtClean="0">
                <a:effectLst/>
              </a:rPr>
              <a:t>  = 7</a:t>
            </a:r>
          </a:p>
          <a:p>
            <a:pPr marL="609600" indent="-609600">
              <a:lnSpc>
                <a:spcPct val="90000"/>
              </a:lnSpc>
              <a:buFontTx/>
              <a:buNone/>
              <a:defRPr/>
            </a:pPr>
            <a:r>
              <a:rPr lang="en-US" sz="2800" dirty="0" smtClean="0">
                <a:effectLst/>
              </a:rPr>
              <a:t>    Vertices  13 = (2)(6) + 1 </a:t>
            </a:r>
          </a:p>
          <a:p>
            <a:pPr marL="609600" indent="-609600">
              <a:lnSpc>
                <a:spcPct val="90000"/>
              </a:lnSpc>
              <a:buFontTx/>
              <a:buNone/>
              <a:defRPr/>
            </a:pPr>
            <a:endParaRPr lang="en-US" sz="2800" dirty="0" smtClean="0"/>
          </a:p>
          <a:p>
            <a:pPr>
              <a:defRPr/>
            </a:pPr>
            <a:endParaRPr lang="en-US" dirty="0" smtClean="0"/>
          </a:p>
        </p:txBody>
      </p:sp>
      <p:sp>
        <p:nvSpPr>
          <p:cNvPr id="22532"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Properties of Trees</a:t>
            </a:r>
          </a:p>
        </p:txBody>
      </p:sp>
      <p:pic>
        <p:nvPicPr>
          <p:cNvPr id="22531" name="Picture 3"/>
          <p:cNvPicPr>
            <a:picLocks noChangeAspect="1" noChangeArrowheads="1"/>
          </p:cNvPicPr>
          <p:nvPr/>
        </p:nvPicPr>
        <p:blipFill>
          <a:blip r:embed="rId2" cstate="print"/>
          <a:srcRect/>
          <a:stretch>
            <a:fillRect/>
          </a:stretch>
        </p:blipFill>
        <p:spPr bwMode="auto">
          <a:xfrm>
            <a:off x="4976813" y="2743200"/>
            <a:ext cx="3328987" cy="2857500"/>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257800"/>
          </a:xfrm>
          <a:solidFill>
            <a:srgbClr val="FFFF99"/>
          </a:solidFill>
          <a:ln w="63500">
            <a:solidFill>
              <a:srgbClr val="006600"/>
            </a:solidFill>
          </a:ln>
        </p:spPr>
        <p:txBody>
          <a:bodyPr/>
          <a:lstStyle/>
          <a:p>
            <a:pPr marL="609600" indent="-609600">
              <a:lnSpc>
                <a:spcPct val="90000"/>
              </a:lnSpc>
              <a:buFontTx/>
              <a:buNone/>
              <a:defRPr/>
            </a:pPr>
            <a:r>
              <a:rPr lang="en-US" sz="2400" b="1" dirty="0" smtClean="0">
                <a:solidFill>
                  <a:srgbClr val="FF0000"/>
                </a:solidFill>
                <a:effectLst/>
              </a:rPr>
              <a:t>For a full </a:t>
            </a:r>
            <a:r>
              <a:rPr lang="en-US" sz="2400" b="1" i="1" dirty="0" smtClean="0">
                <a:solidFill>
                  <a:srgbClr val="FF0000"/>
                </a:solidFill>
                <a:effectLst/>
              </a:rPr>
              <a:t>m</a:t>
            </a:r>
            <a:r>
              <a:rPr lang="en-US" sz="2400" b="1" dirty="0" smtClean="0">
                <a:solidFill>
                  <a:srgbClr val="FF0000"/>
                </a:solidFill>
                <a:effectLst/>
              </a:rPr>
              <a:t>-</a:t>
            </a:r>
            <a:r>
              <a:rPr lang="en-US" sz="2400" b="1" dirty="0" err="1" smtClean="0">
                <a:solidFill>
                  <a:srgbClr val="FF0000"/>
                </a:solidFill>
                <a:effectLst/>
              </a:rPr>
              <a:t>ary</a:t>
            </a:r>
            <a:r>
              <a:rPr lang="en-US" sz="2400" b="1" dirty="0" smtClean="0">
                <a:solidFill>
                  <a:srgbClr val="FF0000"/>
                </a:solidFill>
                <a:effectLst/>
              </a:rPr>
              <a:t> tree:</a:t>
            </a:r>
          </a:p>
          <a:p>
            <a:pPr marL="990600" lvl="1" indent="-533400">
              <a:lnSpc>
                <a:spcPct val="90000"/>
              </a:lnSpc>
              <a:buFontTx/>
              <a:buNone/>
              <a:defRPr/>
            </a:pPr>
            <a:r>
              <a:rPr lang="en-US" sz="2400" dirty="0" smtClean="0">
                <a:effectLst/>
              </a:rPr>
              <a:t>(</a:t>
            </a:r>
            <a:r>
              <a:rPr lang="en-US" sz="2400" dirty="0" err="1" smtClean="0">
                <a:effectLst/>
              </a:rPr>
              <a:t>i</a:t>
            </a:r>
            <a:r>
              <a:rPr lang="en-US" sz="2400" dirty="0" smtClean="0">
                <a:effectLst/>
              </a:rPr>
              <a:t>)</a:t>
            </a:r>
            <a:r>
              <a:rPr lang="en-US" sz="2400" i="1" dirty="0" smtClean="0">
                <a:effectLst/>
              </a:rPr>
              <a:t> </a:t>
            </a:r>
            <a:r>
              <a:rPr lang="en-US" sz="2400" u="sng" dirty="0" smtClean="0">
                <a:effectLst/>
              </a:rPr>
              <a:t>Given</a:t>
            </a:r>
            <a:r>
              <a:rPr lang="en-US" sz="2400" i="1" u="sng" dirty="0" smtClean="0">
                <a:effectLst/>
              </a:rPr>
              <a:t> n </a:t>
            </a:r>
            <a:r>
              <a:rPr lang="en-US" sz="2400" u="sng" dirty="0" smtClean="0">
                <a:effectLst/>
              </a:rPr>
              <a:t> vertices</a:t>
            </a:r>
            <a:r>
              <a:rPr lang="en-US" sz="2400" dirty="0" smtClean="0">
                <a:effectLst/>
              </a:rPr>
              <a:t>,  </a:t>
            </a:r>
            <a:r>
              <a:rPr lang="en-US" sz="2400" i="1" dirty="0" smtClean="0">
                <a:effectLst/>
              </a:rPr>
              <a:t>I  </a:t>
            </a:r>
            <a:r>
              <a:rPr lang="en-US" sz="2400" dirty="0" smtClean="0">
                <a:effectLst/>
              </a:rPr>
              <a:t>= (</a:t>
            </a:r>
            <a:r>
              <a:rPr lang="en-US" sz="2400" i="1" dirty="0" smtClean="0">
                <a:effectLst/>
              </a:rPr>
              <a:t>n </a:t>
            </a:r>
            <a:r>
              <a:rPr lang="en-US" sz="2400" dirty="0" smtClean="0">
                <a:effectLst/>
              </a:rPr>
              <a:t> – 1 ) / </a:t>
            </a:r>
            <a:r>
              <a:rPr lang="en-US" sz="2400" i="1" dirty="0" smtClean="0">
                <a:effectLst/>
              </a:rPr>
              <a:t>m</a:t>
            </a:r>
            <a:r>
              <a:rPr lang="en-US" sz="2400" dirty="0" smtClean="0">
                <a:effectLst/>
              </a:rPr>
              <a:t>  internal vertices and  </a:t>
            </a:r>
          </a:p>
          <a:p>
            <a:pPr marL="990600" lvl="1" indent="-533400">
              <a:lnSpc>
                <a:spcPct val="90000"/>
              </a:lnSpc>
              <a:buFontTx/>
              <a:buNone/>
              <a:defRPr/>
            </a:pPr>
            <a:r>
              <a:rPr lang="en-US" sz="2400" dirty="0" smtClean="0">
                <a:effectLst/>
              </a:rPr>
              <a:t>                              </a:t>
            </a:r>
            <a:r>
              <a:rPr lang="en-US" sz="2400" i="1" dirty="0" smtClean="0">
                <a:effectLst/>
              </a:rPr>
              <a:t>L</a:t>
            </a:r>
            <a:r>
              <a:rPr lang="en-US" sz="2400" dirty="0" smtClean="0">
                <a:effectLst/>
              </a:rPr>
              <a:t> = </a:t>
            </a:r>
            <a:r>
              <a:rPr lang="en-US" sz="2400" i="1" dirty="0" smtClean="0">
                <a:effectLst/>
              </a:rPr>
              <a:t>n</a:t>
            </a:r>
            <a:r>
              <a:rPr lang="en-US" sz="2400" dirty="0" smtClean="0">
                <a:effectLst/>
              </a:rPr>
              <a:t> – </a:t>
            </a:r>
            <a:r>
              <a:rPr lang="en-US" sz="2400" i="1" dirty="0" smtClean="0">
                <a:effectLst/>
              </a:rPr>
              <a:t>I </a:t>
            </a:r>
            <a:r>
              <a:rPr lang="en-US" sz="2400" dirty="0" smtClean="0">
                <a:effectLst/>
              </a:rPr>
              <a:t> = [(</a:t>
            </a:r>
            <a:r>
              <a:rPr lang="en-US" sz="2400" i="1" dirty="0" smtClean="0">
                <a:effectLst/>
              </a:rPr>
              <a:t>m  </a:t>
            </a:r>
            <a:r>
              <a:rPr lang="en-US" sz="2400" dirty="0" smtClean="0">
                <a:effectLst/>
              </a:rPr>
              <a:t>–  1) × </a:t>
            </a:r>
            <a:r>
              <a:rPr lang="en-US" sz="2400" i="1" dirty="0" smtClean="0">
                <a:effectLst/>
              </a:rPr>
              <a:t>n</a:t>
            </a:r>
            <a:r>
              <a:rPr lang="en-US" sz="2400" dirty="0" smtClean="0">
                <a:effectLst/>
              </a:rPr>
              <a:t>  + 1] / </a:t>
            </a:r>
            <a:r>
              <a:rPr lang="en-US" sz="2400" i="1" dirty="0" smtClean="0">
                <a:effectLst/>
              </a:rPr>
              <a:t>m</a:t>
            </a:r>
            <a:r>
              <a:rPr lang="en-US" sz="2400" dirty="0" smtClean="0">
                <a:effectLst/>
              </a:rPr>
              <a:t>  leaves.</a:t>
            </a:r>
          </a:p>
          <a:p>
            <a:pPr marL="990600" lvl="1" indent="-533400">
              <a:lnSpc>
                <a:spcPct val="90000"/>
              </a:lnSpc>
              <a:buFontTx/>
              <a:buNone/>
              <a:defRPr/>
            </a:pPr>
            <a:r>
              <a:rPr lang="en-US" sz="2400" dirty="0" smtClean="0">
                <a:effectLst/>
              </a:rPr>
              <a:t>(ii) </a:t>
            </a:r>
            <a:r>
              <a:rPr lang="en-US" sz="2400" u="sng" dirty="0" smtClean="0">
                <a:effectLst/>
              </a:rPr>
              <a:t>Given </a:t>
            </a:r>
            <a:r>
              <a:rPr lang="en-US" sz="2400" i="1" u="sng" dirty="0" smtClean="0">
                <a:effectLst/>
              </a:rPr>
              <a:t>I</a:t>
            </a:r>
            <a:r>
              <a:rPr lang="en-US" sz="2400" u="sng" dirty="0" smtClean="0">
                <a:effectLst/>
              </a:rPr>
              <a:t>  internal vertices</a:t>
            </a:r>
            <a:r>
              <a:rPr lang="en-US" sz="2400" dirty="0" smtClean="0">
                <a:effectLst/>
              </a:rPr>
              <a:t>,  </a:t>
            </a:r>
            <a:r>
              <a:rPr lang="en-US" sz="2400" i="1" dirty="0" smtClean="0">
                <a:effectLst/>
              </a:rPr>
              <a:t>n</a:t>
            </a:r>
            <a:r>
              <a:rPr lang="en-US" sz="2400" dirty="0" smtClean="0">
                <a:effectLst/>
              </a:rPr>
              <a:t>  = </a:t>
            </a:r>
            <a:r>
              <a:rPr lang="en-US" sz="2400" i="1" dirty="0" smtClean="0">
                <a:effectLst/>
              </a:rPr>
              <a:t>m</a:t>
            </a:r>
            <a:r>
              <a:rPr lang="en-US" sz="2400" dirty="0" smtClean="0">
                <a:effectLst/>
              </a:rPr>
              <a:t> × </a:t>
            </a:r>
            <a:r>
              <a:rPr lang="en-US" sz="2400" i="1" dirty="0" smtClean="0">
                <a:effectLst/>
              </a:rPr>
              <a:t>I</a:t>
            </a:r>
            <a:r>
              <a:rPr lang="en-US" sz="2400" dirty="0" smtClean="0">
                <a:effectLst/>
              </a:rPr>
              <a:t>  + 1 vertices and   </a:t>
            </a:r>
          </a:p>
          <a:p>
            <a:pPr marL="990600" lvl="1" indent="-533400">
              <a:lnSpc>
                <a:spcPct val="90000"/>
              </a:lnSpc>
              <a:buFontTx/>
              <a:buNone/>
              <a:defRPr/>
            </a:pPr>
            <a:r>
              <a:rPr lang="en-US" sz="2400" dirty="0" smtClean="0">
                <a:effectLst/>
              </a:rPr>
              <a:t>                                         </a:t>
            </a:r>
            <a:r>
              <a:rPr lang="en-US" sz="2400" i="1" dirty="0" smtClean="0">
                <a:effectLst/>
              </a:rPr>
              <a:t>L</a:t>
            </a:r>
            <a:r>
              <a:rPr lang="en-US" sz="2400" dirty="0" smtClean="0">
                <a:effectLst/>
              </a:rPr>
              <a:t> =</a:t>
            </a:r>
            <a:r>
              <a:rPr lang="en-US" sz="2400" i="1" dirty="0" smtClean="0">
                <a:effectLst/>
              </a:rPr>
              <a:t> n</a:t>
            </a:r>
            <a:r>
              <a:rPr lang="en-US" sz="2400" dirty="0" smtClean="0">
                <a:effectLst/>
              </a:rPr>
              <a:t>  – </a:t>
            </a:r>
            <a:r>
              <a:rPr lang="en-US" sz="2400" i="1" dirty="0" smtClean="0">
                <a:effectLst/>
              </a:rPr>
              <a:t>I </a:t>
            </a:r>
            <a:r>
              <a:rPr lang="en-US" sz="2400" dirty="0" smtClean="0">
                <a:effectLst/>
              </a:rPr>
              <a:t> = (</a:t>
            </a:r>
            <a:r>
              <a:rPr lang="en-US" sz="2400" i="1" dirty="0" smtClean="0">
                <a:effectLst/>
              </a:rPr>
              <a:t>m</a:t>
            </a:r>
            <a:r>
              <a:rPr lang="en-US" sz="2400" dirty="0" smtClean="0">
                <a:effectLst/>
              </a:rPr>
              <a:t>  – 1) × </a:t>
            </a:r>
            <a:r>
              <a:rPr lang="en-US" sz="2400" i="1" dirty="0" smtClean="0">
                <a:effectLst/>
              </a:rPr>
              <a:t>I</a:t>
            </a:r>
            <a:r>
              <a:rPr lang="en-US" sz="2400" dirty="0" smtClean="0">
                <a:effectLst/>
              </a:rPr>
              <a:t>  + 1 leaves.</a:t>
            </a:r>
          </a:p>
          <a:p>
            <a:pPr marL="990600" lvl="1" indent="-533400">
              <a:lnSpc>
                <a:spcPct val="90000"/>
              </a:lnSpc>
              <a:buFontTx/>
              <a:buNone/>
              <a:defRPr/>
            </a:pPr>
            <a:r>
              <a:rPr lang="en-US" sz="2400" dirty="0" smtClean="0">
                <a:effectLst/>
              </a:rPr>
              <a:t>(iii) </a:t>
            </a:r>
            <a:r>
              <a:rPr lang="en-US" sz="2400" u="sng" dirty="0" smtClean="0">
                <a:effectLst/>
              </a:rPr>
              <a:t>Given </a:t>
            </a:r>
            <a:r>
              <a:rPr lang="en-US" sz="2400" i="1" u="sng" dirty="0" smtClean="0">
                <a:effectLst/>
              </a:rPr>
              <a:t>L </a:t>
            </a:r>
            <a:r>
              <a:rPr lang="en-US" sz="2400" u="sng" dirty="0" smtClean="0">
                <a:effectLst/>
              </a:rPr>
              <a:t> leaves</a:t>
            </a:r>
            <a:r>
              <a:rPr lang="en-US" sz="2400" dirty="0" smtClean="0">
                <a:effectLst/>
              </a:rPr>
              <a:t>,  </a:t>
            </a:r>
            <a:r>
              <a:rPr lang="en-US" sz="2400" i="1" dirty="0" smtClean="0">
                <a:effectLst/>
              </a:rPr>
              <a:t>n</a:t>
            </a:r>
            <a:r>
              <a:rPr lang="en-US" sz="2400" dirty="0" smtClean="0">
                <a:effectLst/>
              </a:rPr>
              <a:t>  = (</a:t>
            </a:r>
            <a:r>
              <a:rPr lang="en-US" sz="2400" i="1" dirty="0" smtClean="0">
                <a:effectLst/>
              </a:rPr>
              <a:t>m × L</a:t>
            </a:r>
            <a:r>
              <a:rPr lang="en-US" sz="2400" dirty="0" smtClean="0">
                <a:effectLst/>
              </a:rPr>
              <a:t> – 1) / (</a:t>
            </a:r>
            <a:r>
              <a:rPr lang="en-US" sz="2400" i="1" dirty="0" smtClean="0">
                <a:effectLst/>
              </a:rPr>
              <a:t>m</a:t>
            </a:r>
            <a:r>
              <a:rPr lang="en-US" sz="2400" dirty="0" smtClean="0">
                <a:effectLst/>
              </a:rPr>
              <a:t>  – 1) vertices and   </a:t>
            </a:r>
          </a:p>
          <a:p>
            <a:pPr marL="990600" lvl="1" indent="-533400">
              <a:lnSpc>
                <a:spcPct val="90000"/>
              </a:lnSpc>
              <a:buFontTx/>
              <a:buNone/>
              <a:defRPr/>
            </a:pPr>
            <a:r>
              <a:rPr lang="en-US" sz="2400" dirty="0" smtClean="0">
                <a:effectLst/>
              </a:rPr>
              <a:t>                        </a:t>
            </a:r>
            <a:r>
              <a:rPr lang="en-US" sz="2400" i="1" dirty="0" smtClean="0">
                <a:effectLst/>
              </a:rPr>
              <a:t>I</a:t>
            </a:r>
            <a:r>
              <a:rPr lang="en-US" sz="2400" dirty="0" smtClean="0">
                <a:effectLst/>
              </a:rPr>
              <a:t>  =</a:t>
            </a:r>
            <a:r>
              <a:rPr lang="en-US" sz="2400" i="1" dirty="0" smtClean="0">
                <a:effectLst/>
              </a:rPr>
              <a:t> n</a:t>
            </a:r>
            <a:r>
              <a:rPr lang="en-US" sz="2400" dirty="0" smtClean="0">
                <a:effectLst/>
              </a:rPr>
              <a:t> – </a:t>
            </a:r>
            <a:r>
              <a:rPr lang="en-US" sz="2400" i="1" dirty="0" smtClean="0">
                <a:effectLst/>
              </a:rPr>
              <a:t>L  </a:t>
            </a:r>
            <a:r>
              <a:rPr lang="en-US" sz="2400" dirty="0" smtClean="0">
                <a:effectLst/>
              </a:rPr>
              <a:t>= (</a:t>
            </a:r>
            <a:r>
              <a:rPr lang="en-US" sz="2400" i="1" dirty="0" smtClean="0">
                <a:effectLst/>
              </a:rPr>
              <a:t>L</a:t>
            </a:r>
            <a:r>
              <a:rPr lang="en-US" sz="2400" dirty="0" smtClean="0">
                <a:effectLst/>
              </a:rPr>
              <a:t> – 1) / (</a:t>
            </a:r>
            <a:r>
              <a:rPr lang="en-US" sz="2400" i="1" dirty="0" smtClean="0">
                <a:effectLst/>
              </a:rPr>
              <a:t>m  </a:t>
            </a:r>
            <a:r>
              <a:rPr lang="en-US" sz="2400" dirty="0" smtClean="0">
                <a:effectLst/>
              </a:rPr>
              <a:t>– 1) internal vertices.</a:t>
            </a:r>
            <a:endParaRPr lang="en-US" sz="2400" u="sng" dirty="0" smtClean="0">
              <a:solidFill>
                <a:srgbClr val="FF0000"/>
              </a:solidFill>
              <a:effectLst/>
            </a:endParaRPr>
          </a:p>
          <a:p>
            <a:pPr marL="990600" lvl="1" indent="-533400">
              <a:lnSpc>
                <a:spcPct val="90000"/>
              </a:lnSpc>
              <a:spcBef>
                <a:spcPts val="0"/>
              </a:spcBef>
              <a:buFontTx/>
              <a:buNone/>
              <a:defRPr/>
            </a:pPr>
            <a:endParaRPr lang="en-US" sz="2400" b="1" dirty="0" smtClean="0">
              <a:solidFill>
                <a:srgbClr val="FF0000"/>
              </a:solidFill>
              <a:effectLst/>
            </a:endParaRPr>
          </a:p>
          <a:p>
            <a:pPr marL="990600" lvl="1" indent="-533400">
              <a:lnSpc>
                <a:spcPct val="90000"/>
              </a:lnSpc>
              <a:spcBef>
                <a:spcPts val="0"/>
              </a:spcBef>
              <a:buFontTx/>
              <a:buNone/>
              <a:defRPr/>
            </a:pPr>
            <a:r>
              <a:rPr lang="en-US" sz="2400" b="1" dirty="0" smtClean="0">
                <a:solidFill>
                  <a:srgbClr val="FF0000"/>
                </a:solidFill>
                <a:effectLst/>
              </a:rPr>
              <a:t>In the previous example: </a:t>
            </a:r>
          </a:p>
          <a:p>
            <a:pPr marL="990600" lvl="1" indent="-533400">
              <a:lnSpc>
                <a:spcPct val="90000"/>
              </a:lnSpc>
              <a:spcBef>
                <a:spcPts val="0"/>
              </a:spcBef>
              <a:buFontTx/>
              <a:buNone/>
              <a:defRPr/>
            </a:pPr>
            <a:r>
              <a:rPr lang="en-US" sz="2400" i="1" dirty="0" smtClean="0">
                <a:effectLst/>
              </a:rPr>
              <a:t>m</a:t>
            </a:r>
            <a:r>
              <a:rPr lang="en-US" sz="2400" dirty="0" smtClean="0">
                <a:effectLst/>
              </a:rPr>
              <a:t>  = 2,   </a:t>
            </a:r>
            <a:r>
              <a:rPr lang="en-US" sz="2400" i="1" dirty="0" smtClean="0">
                <a:effectLst/>
              </a:rPr>
              <a:t>n</a:t>
            </a:r>
            <a:r>
              <a:rPr lang="en-US" sz="2400" dirty="0" smtClean="0">
                <a:effectLst/>
              </a:rPr>
              <a:t>  = 13 ,  </a:t>
            </a:r>
            <a:r>
              <a:rPr lang="en-US" sz="2400" i="1" dirty="0" smtClean="0">
                <a:effectLst/>
              </a:rPr>
              <a:t>I </a:t>
            </a:r>
            <a:r>
              <a:rPr lang="en-US" sz="2400" dirty="0" smtClean="0">
                <a:effectLst/>
              </a:rPr>
              <a:t> = 6  and  </a:t>
            </a:r>
            <a:r>
              <a:rPr lang="en-US" sz="2400" i="1" dirty="0" smtClean="0">
                <a:effectLst/>
              </a:rPr>
              <a:t>L</a:t>
            </a:r>
            <a:r>
              <a:rPr lang="en-US" sz="2400" dirty="0" smtClean="0">
                <a:effectLst/>
              </a:rPr>
              <a:t> = 7</a:t>
            </a:r>
          </a:p>
          <a:p>
            <a:pPr marL="990600" lvl="1" indent="-533400">
              <a:spcBef>
                <a:spcPts val="0"/>
              </a:spcBef>
              <a:buFontTx/>
              <a:buNone/>
              <a:defRPr/>
            </a:pPr>
            <a:r>
              <a:rPr lang="en-US" sz="2400" dirty="0" smtClean="0">
                <a:effectLst/>
              </a:rPr>
              <a:t>(</a:t>
            </a:r>
            <a:r>
              <a:rPr lang="en-US" sz="2400" dirty="0" err="1" smtClean="0">
                <a:effectLst/>
              </a:rPr>
              <a:t>i</a:t>
            </a:r>
            <a:r>
              <a:rPr lang="en-US" sz="2400" dirty="0" smtClean="0">
                <a:effectLst/>
              </a:rPr>
              <a:t>)</a:t>
            </a:r>
            <a:r>
              <a:rPr lang="en-US" sz="2400" i="1" dirty="0" smtClean="0">
                <a:effectLst/>
              </a:rPr>
              <a:t> I</a:t>
            </a:r>
            <a:r>
              <a:rPr lang="en-US" sz="2400" dirty="0" smtClean="0">
                <a:effectLst/>
              </a:rPr>
              <a:t>  = (13 – 1) / 2  = </a:t>
            </a:r>
            <a:r>
              <a:rPr lang="en-US" sz="2400" b="1" dirty="0" smtClean="0">
                <a:solidFill>
                  <a:srgbClr val="FF0000"/>
                </a:solidFill>
                <a:effectLst/>
              </a:rPr>
              <a:t>6</a:t>
            </a:r>
            <a:r>
              <a:rPr lang="en-US" sz="2400" dirty="0" smtClean="0">
                <a:effectLst/>
              </a:rPr>
              <a:t>   and  </a:t>
            </a:r>
            <a:r>
              <a:rPr lang="en-US" sz="2400" i="1" dirty="0" smtClean="0">
                <a:effectLst/>
              </a:rPr>
              <a:t>L</a:t>
            </a:r>
            <a:r>
              <a:rPr lang="en-US" sz="2400" dirty="0" smtClean="0">
                <a:effectLst/>
              </a:rPr>
              <a:t> = 13 – 6 = </a:t>
            </a:r>
            <a:r>
              <a:rPr lang="en-US" sz="2400" b="1" dirty="0" smtClean="0">
                <a:solidFill>
                  <a:srgbClr val="FF0000"/>
                </a:solidFill>
                <a:effectLst/>
              </a:rPr>
              <a:t>7</a:t>
            </a:r>
            <a:r>
              <a:rPr lang="en-US" sz="2400" dirty="0" smtClean="0">
                <a:effectLst/>
              </a:rPr>
              <a:t> </a:t>
            </a:r>
          </a:p>
          <a:p>
            <a:pPr marL="990600" lvl="1" indent="-533400">
              <a:spcBef>
                <a:spcPts val="0"/>
              </a:spcBef>
              <a:buFontTx/>
              <a:buNone/>
              <a:defRPr/>
            </a:pPr>
            <a:r>
              <a:rPr lang="en-US" sz="2400" dirty="0" smtClean="0">
                <a:effectLst/>
              </a:rPr>
              <a:t>(ii) </a:t>
            </a:r>
            <a:r>
              <a:rPr lang="en-US" sz="2400" i="1" dirty="0" smtClean="0">
                <a:effectLst/>
              </a:rPr>
              <a:t>n</a:t>
            </a:r>
            <a:r>
              <a:rPr lang="en-US" sz="2400" dirty="0" smtClean="0">
                <a:effectLst/>
              </a:rPr>
              <a:t>  = 2×6 + 1 = </a:t>
            </a:r>
            <a:r>
              <a:rPr lang="en-US" sz="2400" b="1" dirty="0" smtClean="0">
                <a:solidFill>
                  <a:srgbClr val="FF0000"/>
                </a:solidFill>
                <a:effectLst/>
              </a:rPr>
              <a:t>13</a:t>
            </a:r>
            <a:r>
              <a:rPr lang="en-US" sz="2400" dirty="0" smtClean="0">
                <a:effectLst/>
              </a:rPr>
              <a:t>    and  </a:t>
            </a:r>
            <a:r>
              <a:rPr lang="en-US" sz="2400" i="1" dirty="0" smtClean="0">
                <a:effectLst/>
              </a:rPr>
              <a:t>L </a:t>
            </a:r>
            <a:r>
              <a:rPr lang="en-US" sz="2400" dirty="0" smtClean="0">
                <a:effectLst/>
              </a:rPr>
              <a:t>= 13 –  6 = </a:t>
            </a:r>
            <a:r>
              <a:rPr lang="en-US" sz="2400" b="1" dirty="0" smtClean="0">
                <a:solidFill>
                  <a:srgbClr val="FF0000"/>
                </a:solidFill>
                <a:effectLst/>
              </a:rPr>
              <a:t>7</a:t>
            </a:r>
            <a:r>
              <a:rPr lang="en-US" sz="2400" dirty="0" smtClean="0">
                <a:effectLst/>
              </a:rPr>
              <a:t> </a:t>
            </a:r>
          </a:p>
          <a:p>
            <a:pPr marL="990600" lvl="1" indent="-533400">
              <a:spcBef>
                <a:spcPts val="0"/>
              </a:spcBef>
              <a:buFontTx/>
              <a:buNone/>
              <a:defRPr/>
            </a:pPr>
            <a:r>
              <a:rPr lang="en-US" sz="2400" dirty="0" smtClean="0">
                <a:effectLst/>
              </a:rPr>
              <a:t>(iii) </a:t>
            </a:r>
            <a:r>
              <a:rPr lang="en-US" sz="2400" i="1" dirty="0" smtClean="0">
                <a:effectLst/>
              </a:rPr>
              <a:t>n</a:t>
            </a:r>
            <a:r>
              <a:rPr lang="en-US" sz="2400" dirty="0" smtClean="0">
                <a:effectLst/>
              </a:rPr>
              <a:t>  = (2×7 – 1 )/ (2 – 1) </a:t>
            </a:r>
            <a:r>
              <a:rPr lang="en-US" sz="2400" b="1" dirty="0" smtClean="0">
                <a:effectLst/>
              </a:rPr>
              <a:t>=</a:t>
            </a:r>
            <a:r>
              <a:rPr lang="en-US" sz="2400" b="1" dirty="0" smtClean="0">
                <a:solidFill>
                  <a:srgbClr val="FF0000"/>
                </a:solidFill>
                <a:effectLst/>
              </a:rPr>
              <a:t> 13  </a:t>
            </a:r>
            <a:r>
              <a:rPr lang="en-US" sz="2400" dirty="0" smtClean="0">
                <a:effectLst/>
              </a:rPr>
              <a:t>and  </a:t>
            </a:r>
            <a:r>
              <a:rPr lang="en-US" sz="2400" i="1" dirty="0" smtClean="0">
                <a:effectLst/>
              </a:rPr>
              <a:t>I</a:t>
            </a:r>
            <a:r>
              <a:rPr lang="en-US" sz="2400" dirty="0" smtClean="0">
                <a:effectLst/>
              </a:rPr>
              <a:t>  = 13 –  7 </a:t>
            </a:r>
            <a:r>
              <a:rPr lang="en-US" sz="2400" b="1" dirty="0" smtClean="0">
                <a:effectLst/>
              </a:rPr>
              <a:t>=</a:t>
            </a:r>
            <a:r>
              <a:rPr lang="en-US" sz="2400" b="1" dirty="0" smtClean="0">
                <a:solidFill>
                  <a:srgbClr val="FF0000"/>
                </a:solidFill>
                <a:effectLst/>
              </a:rPr>
              <a:t> 6</a:t>
            </a:r>
            <a:r>
              <a:rPr lang="en-US" sz="2400" dirty="0" smtClean="0">
                <a:effectLst/>
              </a:rPr>
              <a:t>  </a:t>
            </a:r>
          </a:p>
          <a:p>
            <a:pPr marL="990600" lvl="1" indent="-533400">
              <a:lnSpc>
                <a:spcPct val="90000"/>
              </a:lnSpc>
              <a:buFontTx/>
              <a:buNone/>
              <a:defRPr/>
            </a:pPr>
            <a:endParaRPr lang="en-US" sz="2400" dirty="0" smtClean="0">
              <a:solidFill>
                <a:srgbClr val="FF0000"/>
              </a:solidFill>
            </a:endParaRPr>
          </a:p>
          <a:p>
            <a:pPr>
              <a:buFontTx/>
              <a:buNone/>
              <a:defRPr/>
            </a:pPr>
            <a:endParaRPr lang="en-US" dirty="0" smtClean="0"/>
          </a:p>
        </p:txBody>
      </p:sp>
      <p:sp>
        <p:nvSpPr>
          <p:cNvPr id="23555" name="Rectangle 2"/>
          <p:cNvSpPr>
            <a:spLocks noGrp="1" noChangeArrowheads="1"/>
          </p:cNvSpPr>
          <p:nvPr>
            <p:ph type="title"/>
          </p:nvPr>
        </p:nvSpPr>
        <p:spPr>
          <a:xfrm>
            <a:off x="457200" y="304800"/>
            <a:ext cx="8229600" cy="914400"/>
          </a:xfrm>
          <a:solidFill>
            <a:srgbClr val="00FF00"/>
          </a:solidFill>
          <a:ln w="63500">
            <a:solidFill>
              <a:srgbClr val="006600"/>
            </a:solidFill>
          </a:ln>
        </p:spPr>
        <p:txBody>
          <a:bodyPr/>
          <a:lstStyle/>
          <a:p>
            <a:r>
              <a:rPr lang="en-US" smtClean="0"/>
              <a:t>Summary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9" name="Rectangle 3"/>
          <p:cNvSpPr>
            <a:spLocks noGrp="1" noChangeArrowheads="1"/>
          </p:cNvSpPr>
          <p:nvPr>
            <p:ph idx="1"/>
          </p:nvPr>
        </p:nvSpPr>
        <p:spPr>
          <a:xfrm>
            <a:off x="685800" y="2133600"/>
            <a:ext cx="7772400" cy="3505200"/>
          </a:xfrm>
          <a:solidFill>
            <a:srgbClr val="FFFF99"/>
          </a:solidFill>
          <a:ln w="63500">
            <a:solidFill>
              <a:srgbClr val="006600"/>
            </a:solidFill>
          </a:ln>
        </p:spPr>
        <p:txBody>
          <a:bodyPr/>
          <a:lstStyle/>
          <a:p>
            <a:pPr marL="609600" indent="-609600" algn="just">
              <a:buFontTx/>
              <a:buNone/>
              <a:defRPr/>
            </a:pPr>
            <a:r>
              <a:rPr lang="en-US" sz="2800" b="1" dirty="0" smtClean="0">
                <a:effectLst/>
              </a:rPr>
              <a:t>3-</a:t>
            </a:r>
            <a:r>
              <a:rPr lang="en-US" sz="2800" dirty="0" smtClean="0"/>
              <a:t> </a:t>
            </a:r>
            <a:r>
              <a:rPr lang="en-US" dirty="0" smtClean="0"/>
              <a:t> </a:t>
            </a:r>
            <a:r>
              <a:rPr lang="en-US" sz="2800" dirty="0" smtClean="0">
                <a:effectLst/>
              </a:rPr>
              <a:t>The </a:t>
            </a:r>
            <a:r>
              <a:rPr lang="en-US" sz="2800" b="1" dirty="0" smtClean="0">
                <a:solidFill>
                  <a:srgbClr val="FF0000"/>
                </a:solidFill>
                <a:effectLst/>
              </a:rPr>
              <a:t>level</a:t>
            </a:r>
            <a:r>
              <a:rPr lang="en-US" sz="2800" dirty="0" smtClean="0">
                <a:effectLst/>
              </a:rPr>
              <a:t> of a vertex in a rooted tree is the length of the path from the root to the vertex (level of the root is 0)</a:t>
            </a:r>
          </a:p>
          <a:p>
            <a:pPr marL="609600" indent="-609600">
              <a:buFontTx/>
              <a:buNone/>
              <a:defRPr/>
            </a:pPr>
            <a:endParaRPr lang="en-US" sz="2800" dirty="0" smtClean="0">
              <a:effectLst/>
            </a:endParaRPr>
          </a:p>
          <a:p>
            <a:pPr marL="609600" indent="-609600" algn="just">
              <a:buFontTx/>
              <a:buNone/>
              <a:defRPr/>
            </a:pPr>
            <a:r>
              <a:rPr lang="en-US" sz="2800" b="1" dirty="0" smtClean="0">
                <a:effectLst/>
              </a:rPr>
              <a:t>4-</a:t>
            </a:r>
            <a:r>
              <a:rPr lang="en-US" sz="2800" dirty="0" smtClean="0">
                <a:effectLst/>
              </a:rPr>
              <a:t> The </a:t>
            </a:r>
            <a:r>
              <a:rPr lang="en-US" sz="2800" b="1" dirty="0" smtClean="0">
                <a:solidFill>
                  <a:srgbClr val="FF0000"/>
                </a:solidFill>
                <a:effectLst/>
              </a:rPr>
              <a:t>height</a:t>
            </a:r>
            <a:r>
              <a:rPr lang="en-US" sz="2800" dirty="0" smtClean="0">
                <a:effectLst/>
              </a:rPr>
              <a:t> of the rooted tree is the maximum of the levels of vertices (length of the longest path from the root to any vertex)</a:t>
            </a:r>
          </a:p>
          <a:p>
            <a:pPr marL="609600" indent="-609600">
              <a:buFontTx/>
              <a:buNone/>
              <a:defRPr/>
            </a:pPr>
            <a:endParaRPr lang="en-US" dirty="0" smtClean="0"/>
          </a:p>
        </p:txBody>
      </p:sp>
      <p:sp>
        <p:nvSpPr>
          <p:cNvPr id="24579"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Properties of Trees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609600" y="1828800"/>
            <a:ext cx="8077200" cy="4648200"/>
          </a:xfrm>
          <a:solidFill>
            <a:srgbClr val="FFFF99"/>
          </a:solidFill>
          <a:ln w="63500">
            <a:solidFill>
              <a:srgbClr val="006600"/>
            </a:solidFill>
          </a:ln>
        </p:spPr>
        <p:txBody>
          <a:bodyPr/>
          <a:lstStyle/>
          <a:p>
            <a:r>
              <a:rPr lang="en-US" sz="2800" b="1" smtClean="0">
                <a:solidFill>
                  <a:srgbClr val="FF0000"/>
                </a:solidFill>
                <a:effectLst/>
              </a:rPr>
              <a:t>Balanced Tree</a:t>
            </a:r>
          </a:p>
          <a:p>
            <a:pPr algn="just">
              <a:buFontTx/>
              <a:buNone/>
            </a:pPr>
            <a:r>
              <a:rPr lang="en-US" sz="2800" smtClean="0">
                <a:effectLst/>
              </a:rPr>
              <a:t>   A rooted </a:t>
            </a:r>
            <a:r>
              <a:rPr lang="en-US" sz="2800" b="1" i="1" smtClean="0">
                <a:solidFill>
                  <a:srgbClr val="FF0000"/>
                </a:solidFill>
                <a:effectLst/>
              </a:rPr>
              <a:t>m</a:t>
            </a:r>
            <a:r>
              <a:rPr lang="en-US" sz="2800" b="1" smtClean="0">
                <a:solidFill>
                  <a:srgbClr val="FF0000"/>
                </a:solidFill>
                <a:effectLst/>
              </a:rPr>
              <a:t>-ary</a:t>
            </a:r>
            <a:r>
              <a:rPr lang="en-US" sz="2800" b="1" smtClean="0">
                <a:effectLst/>
              </a:rPr>
              <a:t> </a:t>
            </a:r>
            <a:r>
              <a:rPr lang="en-US" sz="2800" smtClean="0">
                <a:effectLst/>
              </a:rPr>
              <a:t>tree of height </a:t>
            </a:r>
            <a:r>
              <a:rPr lang="en-US" sz="2800" b="1" i="1" smtClean="0">
                <a:solidFill>
                  <a:srgbClr val="FF0000"/>
                </a:solidFill>
                <a:effectLst/>
              </a:rPr>
              <a:t>h</a:t>
            </a:r>
            <a:r>
              <a:rPr lang="en-US" sz="2800" b="1" smtClean="0">
                <a:solidFill>
                  <a:srgbClr val="FF0000"/>
                </a:solidFill>
                <a:effectLst/>
              </a:rPr>
              <a:t> </a:t>
            </a:r>
            <a:r>
              <a:rPr lang="en-US" sz="2800" smtClean="0">
                <a:effectLst/>
              </a:rPr>
              <a:t>is balanced if all </a:t>
            </a:r>
            <a:r>
              <a:rPr lang="en-US" sz="2800" b="1" smtClean="0">
                <a:solidFill>
                  <a:srgbClr val="FF0000"/>
                </a:solidFill>
                <a:effectLst/>
              </a:rPr>
              <a:t>leaves</a:t>
            </a:r>
            <a:r>
              <a:rPr lang="en-US" sz="2800" b="1" smtClean="0">
                <a:effectLst/>
              </a:rPr>
              <a:t> </a:t>
            </a:r>
            <a:r>
              <a:rPr lang="en-US" sz="2800" smtClean="0">
                <a:effectLst/>
              </a:rPr>
              <a:t>are at levels </a:t>
            </a:r>
            <a:r>
              <a:rPr lang="en-US" sz="2800" b="1" i="1" smtClean="0">
                <a:solidFill>
                  <a:srgbClr val="FF0000"/>
                </a:solidFill>
                <a:effectLst/>
              </a:rPr>
              <a:t>h</a:t>
            </a:r>
            <a:r>
              <a:rPr lang="en-US" sz="2800" smtClean="0">
                <a:effectLst/>
              </a:rPr>
              <a:t> or </a:t>
            </a:r>
            <a:r>
              <a:rPr lang="en-US" sz="2800" b="1" i="1" smtClean="0">
                <a:solidFill>
                  <a:srgbClr val="FF0000"/>
                </a:solidFill>
                <a:effectLst/>
              </a:rPr>
              <a:t>h</a:t>
            </a:r>
            <a:r>
              <a:rPr lang="en-US" sz="2800" b="1" smtClean="0">
                <a:solidFill>
                  <a:srgbClr val="FF0000"/>
                </a:solidFill>
                <a:effectLst/>
              </a:rPr>
              <a:t> - 1</a:t>
            </a:r>
            <a:r>
              <a:rPr lang="en-US" sz="2800" smtClean="0">
                <a:effectLst/>
              </a:rPr>
              <a:t>.</a:t>
            </a:r>
          </a:p>
          <a:p>
            <a:pPr>
              <a:buFontTx/>
              <a:buNone/>
            </a:pPr>
            <a:endParaRPr lang="en-US" b="1" smtClean="0">
              <a:effectLst/>
            </a:endParaRPr>
          </a:p>
        </p:txBody>
      </p:sp>
      <p:sp>
        <p:nvSpPr>
          <p:cNvPr id="25602" name="Rectangle 2"/>
          <p:cNvSpPr>
            <a:spLocks noGrp="1" noChangeArrowheads="1"/>
          </p:cNvSpPr>
          <p:nvPr>
            <p:ph type="title"/>
          </p:nvPr>
        </p:nvSpPr>
        <p:spPr>
          <a:xfrm>
            <a:off x="609600" y="381000"/>
            <a:ext cx="8077200" cy="990600"/>
          </a:xfrm>
          <a:solidFill>
            <a:srgbClr val="00FF00"/>
          </a:solidFill>
          <a:ln w="63500">
            <a:solidFill>
              <a:srgbClr val="006600"/>
            </a:solidFill>
          </a:ln>
        </p:spPr>
        <p:txBody>
          <a:bodyPr/>
          <a:lstStyle/>
          <a:p>
            <a:r>
              <a:rPr lang="en-US" smtClean="0"/>
              <a:t>Balanced Trees</a:t>
            </a:r>
          </a:p>
        </p:txBody>
      </p:sp>
      <p:grpSp>
        <p:nvGrpSpPr>
          <p:cNvPr id="25604" name="Group 4"/>
          <p:cNvGrpSpPr>
            <a:grpSpLocks/>
          </p:cNvGrpSpPr>
          <p:nvPr/>
        </p:nvGrpSpPr>
        <p:grpSpPr bwMode="auto">
          <a:xfrm>
            <a:off x="1336675" y="3733800"/>
            <a:ext cx="1863725" cy="1447800"/>
            <a:chOff x="1466" y="2064"/>
            <a:chExt cx="1976" cy="1466"/>
          </a:xfrm>
        </p:grpSpPr>
        <p:sp>
          <p:nvSpPr>
            <p:cNvPr id="25627" name="Line 5"/>
            <p:cNvSpPr>
              <a:spLocks noChangeShapeType="1"/>
            </p:cNvSpPr>
            <p:nvPr/>
          </p:nvSpPr>
          <p:spPr bwMode="auto">
            <a:xfrm flipH="1">
              <a:off x="1980" y="2064"/>
              <a:ext cx="540" cy="540"/>
            </a:xfrm>
            <a:prstGeom prst="line">
              <a:avLst/>
            </a:prstGeom>
            <a:noFill/>
            <a:ln w="9525">
              <a:solidFill>
                <a:srgbClr val="000000"/>
              </a:solidFill>
              <a:round/>
              <a:headEnd/>
              <a:tailEnd type="triangle" w="med" len="med"/>
            </a:ln>
          </p:spPr>
          <p:txBody>
            <a:bodyPr/>
            <a:lstStyle/>
            <a:p>
              <a:endParaRPr lang="en-US"/>
            </a:p>
          </p:txBody>
        </p:sp>
        <p:sp>
          <p:nvSpPr>
            <p:cNvPr id="25628" name="Line 6"/>
            <p:cNvSpPr>
              <a:spLocks noChangeShapeType="1"/>
            </p:cNvSpPr>
            <p:nvPr/>
          </p:nvSpPr>
          <p:spPr bwMode="auto">
            <a:xfrm>
              <a:off x="2520" y="2064"/>
              <a:ext cx="437" cy="463"/>
            </a:xfrm>
            <a:prstGeom prst="line">
              <a:avLst/>
            </a:prstGeom>
            <a:noFill/>
            <a:ln w="9525">
              <a:solidFill>
                <a:srgbClr val="000000"/>
              </a:solidFill>
              <a:round/>
              <a:headEnd/>
              <a:tailEnd type="triangle" w="med" len="med"/>
            </a:ln>
          </p:spPr>
          <p:txBody>
            <a:bodyPr/>
            <a:lstStyle/>
            <a:p>
              <a:endParaRPr lang="en-US"/>
            </a:p>
          </p:txBody>
        </p:sp>
        <p:sp>
          <p:nvSpPr>
            <p:cNvPr id="25629" name="Line 7"/>
            <p:cNvSpPr>
              <a:spLocks noChangeShapeType="1"/>
            </p:cNvSpPr>
            <p:nvPr/>
          </p:nvSpPr>
          <p:spPr bwMode="auto">
            <a:xfrm flipH="1">
              <a:off x="1502" y="2681"/>
              <a:ext cx="360" cy="360"/>
            </a:xfrm>
            <a:prstGeom prst="line">
              <a:avLst/>
            </a:prstGeom>
            <a:noFill/>
            <a:ln w="9525">
              <a:solidFill>
                <a:srgbClr val="000000"/>
              </a:solidFill>
              <a:round/>
              <a:headEnd/>
              <a:tailEnd type="triangle" w="med" len="med"/>
            </a:ln>
          </p:spPr>
          <p:txBody>
            <a:bodyPr/>
            <a:lstStyle/>
            <a:p>
              <a:endParaRPr lang="en-US"/>
            </a:p>
          </p:txBody>
        </p:sp>
        <p:sp>
          <p:nvSpPr>
            <p:cNvPr id="25630" name="Line 8"/>
            <p:cNvSpPr>
              <a:spLocks noChangeShapeType="1"/>
            </p:cNvSpPr>
            <p:nvPr/>
          </p:nvSpPr>
          <p:spPr bwMode="auto">
            <a:xfrm>
              <a:off x="1870" y="2681"/>
              <a:ext cx="360" cy="360"/>
            </a:xfrm>
            <a:prstGeom prst="line">
              <a:avLst/>
            </a:prstGeom>
            <a:noFill/>
            <a:ln w="9525">
              <a:solidFill>
                <a:srgbClr val="000000"/>
              </a:solidFill>
              <a:round/>
              <a:headEnd/>
              <a:tailEnd type="triangle" w="med" len="med"/>
            </a:ln>
          </p:spPr>
          <p:txBody>
            <a:bodyPr/>
            <a:lstStyle/>
            <a:p>
              <a:endParaRPr lang="en-US"/>
            </a:p>
          </p:txBody>
        </p:sp>
        <p:sp>
          <p:nvSpPr>
            <p:cNvPr id="25631" name="Line 10"/>
            <p:cNvSpPr>
              <a:spLocks noChangeShapeType="1"/>
            </p:cNvSpPr>
            <p:nvPr/>
          </p:nvSpPr>
          <p:spPr bwMode="auto">
            <a:xfrm>
              <a:off x="3082" y="2630"/>
              <a:ext cx="360" cy="360"/>
            </a:xfrm>
            <a:prstGeom prst="line">
              <a:avLst/>
            </a:prstGeom>
            <a:noFill/>
            <a:ln w="9525">
              <a:solidFill>
                <a:srgbClr val="000000"/>
              </a:solidFill>
              <a:round/>
              <a:headEnd/>
              <a:tailEnd type="triangle" w="med" len="med"/>
            </a:ln>
          </p:spPr>
          <p:txBody>
            <a:bodyPr/>
            <a:lstStyle/>
            <a:p>
              <a:endParaRPr lang="en-US"/>
            </a:p>
          </p:txBody>
        </p:sp>
        <p:sp>
          <p:nvSpPr>
            <p:cNvPr id="25632" name="Line 12"/>
            <p:cNvSpPr>
              <a:spLocks noChangeShapeType="1"/>
            </p:cNvSpPr>
            <p:nvPr/>
          </p:nvSpPr>
          <p:spPr bwMode="auto">
            <a:xfrm>
              <a:off x="1466" y="3144"/>
              <a:ext cx="360" cy="360"/>
            </a:xfrm>
            <a:prstGeom prst="line">
              <a:avLst/>
            </a:prstGeom>
            <a:noFill/>
            <a:ln w="9525">
              <a:solidFill>
                <a:srgbClr val="000000"/>
              </a:solidFill>
              <a:round/>
              <a:headEnd/>
              <a:tailEnd type="triangle" w="med" len="med"/>
            </a:ln>
          </p:spPr>
          <p:txBody>
            <a:bodyPr/>
            <a:lstStyle/>
            <a:p>
              <a:endParaRPr lang="en-US"/>
            </a:p>
          </p:txBody>
        </p:sp>
        <p:sp>
          <p:nvSpPr>
            <p:cNvPr id="25633" name="Line 13"/>
            <p:cNvSpPr>
              <a:spLocks noChangeShapeType="1"/>
            </p:cNvSpPr>
            <p:nvPr/>
          </p:nvSpPr>
          <p:spPr bwMode="auto">
            <a:xfrm>
              <a:off x="2230" y="3144"/>
              <a:ext cx="0" cy="360"/>
            </a:xfrm>
            <a:prstGeom prst="line">
              <a:avLst/>
            </a:prstGeom>
            <a:noFill/>
            <a:ln w="9525">
              <a:solidFill>
                <a:srgbClr val="000000"/>
              </a:solidFill>
              <a:round/>
              <a:headEnd/>
              <a:tailEnd type="triangle" w="med" len="med"/>
            </a:ln>
          </p:spPr>
          <p:txBody>
            <a:bodyPr/>
            <a:lstStyle/>
            <a:p>
              <a:endParaRPr lang="en-US"/>
            </a:p>
          </p:txBody>
        </p:sp>
        <p:sp>
          <p:nvSpPr>
            <p:cNvPr id="25634" name="Line 14"/>
            <p:cNvSpPr>
              <a:spLocks noChangeShapeType="1"/>
            </p:cNvSpPr>
            <p:nvPr/>
          </p:nvSpPr>
          <p:spPr bwMode="auto">
            <a:xfrm>
              <a:off x="2715" y="3170"/>
              <a:ext cx="0" cy="360"/>
            </a:xfrm>
            <a:prstGeom prst="line">
              <a:avLst/>
            </a:prstGeom>
            <a:noFill/>
            <a:ln w="9525">
              <a:solidFill>
                <a:srgbClr val="000000"/>
              </a:solidFill>
              <a:round/>
              <a:headEnd/>
              <a:tailEnd type="triangle" w="med" len="med"/>
            </a:ln>
          </p:spPr>
          <p:txBody>
            <a:bodyPr/>
            <a:lstStyle/>
            <a:p>
              <a:endParaRPr lang="en-US"/>
            </a:p>
          </p:txBody>
        </p:sp>
        <p:sp>
          <p:nvSpPr>
            <p:cNvPr id="25635" name="Line 15"/>
            <p:cNvSpPr>
              <a:spLocks noChangeShapeType="1"/>
            </p:cNvSpPr>
            <p:nvPr/>
          </p:nvSpPr>
          <p:spPr bwMode="auto">
            <a:xfrm>
              <a:off x="3442" y="3170"/>
              <a:ext cx="0" cy="360"/>
            </a:xfrm>
            <a:prstGeom prst="line">
              <a:avLst/>
            </a:prstGeom>
            <a:noFill/>
            <a:ln w="9525">
              <a:solidFill>
                <a:srgbClr val="000000"/>
              </a:solidFill>
              <a:round/>
              <a:headEnd/>
              <a:tailEnd type="triangle" w="med" len="med"/>
            </a:ln>
          </p:spPr>
          <p:txBody>
            <a:bodyPr/>
            <a:lstStyle/>
            <a:p>
              <a:endParaRPr lang="en-US"/>
            </a:p>
          </p:txBody>
        </p:sp>
      </p:grpSp>
      <p:grpSp>
        <p:nvGrpSpPr>
          <p:cNvPr id="25605" name="Group 16"/>
          <p:cNvGrpSpPr>
            <a:grpSpLocks/>
          </p:cNvGrpSpPr>
          <p:nvPr/>
        </p:nvGrpSpPr>
        <p:grpSpPr bwMode="auto">
          <a:xfrm>
            <a:off x="4176713" y="3733800"/>
            <a:ext cx="1614487" cy="1524000"/>
            <a:chOff x="4649" y="2160"/>
            <a:chExt cx="1823" cy="1620"/>
          </a:xfrm>
        </p:grpSpPr>
        <p:sp>
          <p:nvSpPr>
            <p:cNvPr id="25620" name="Line 17"/>
            <p:cNvSpPr>
              <a:spLocks noChangeShapeType="1"/>
            </p:cNvSpPr>
            <p:nvPr/>
          </p:nvSpPr>
          <p:spPr bwMode="auto">
            <a:xfrm flipH="1">
              <a:off x="5040" y="2160"/>
              <a:ext cx="540" cy="540"/>
            </a:xfrm>
            <a:prstGeom prst="line">
              <a:avLst/>
            </a:prstGeom>
            <a:noFill/>
            <a:ln w="9525">
              <a:solidFill>
                <a:srgbClr val="000000"/>
              </a:solidFill>
              <a:round/>
              <a:headEnd/>
              <a:tailEnd type="triangle" w="med" len="med"/>
            </a:ln>
          </p:spPr>
          <p:txBody>
            <a:bodyPr/>
            <a:lstStyle/>
            <a:p>
              <a:endParaRPr lang="en-US"/>
            </a:p>
          </p:txBody>
        </p:sp>
        <p:sp>
          <p:nvSpPr>
            <p:cNvPr id="25621" name="Line 18"/>
            <p:cNvSpPr>
              <a:spLocks noChangeShapeType="1"/>
            </p:cNvSpPr>
            <p:nvPr/>
          </p:nvSpPr>
          <p:spPr bwMode="auto">
            <a:xfrm>
              <a:off x="5580" y="2160"/>
              <a:ext cx="462" cy="486"/>
            </a:xfrm>
            <a:prstGeom prst="line">
              <a:avLst/>
            </a:prstGeom>
            <a:noFill/>
            <a:ln w="9525">
              <a:solidFill>
                <a:srgbClr val="000000"/>
              </a:solidFill>
              <a:round/>
              <a:headEnd/>
              <a:tailEnd type="triangle" w="med" len="med"/>
            </a:ln>
          </p:spPr>
          <p:txBody>
            <a:bodyPr/>
            <a:lstStyle/>
            <a:p>
              <a:endParaRPr lang="en-US"/>
            </a:p>
          </p:txBody>
        </p:sp>
        <p:sp>
          <p:nvSpPr>
            <p:cNvPr id="25622" name="Line 19"/>
            <p:cNvSpPr>
              <a:spLocks noChangeShapeType="1"/>
            </p:cNvSpPr>
            <p:nvPr/>
          </p:nvSpPr>
          <p:spPr bwMode="auto">
            <a:xfrm flipH="1">
              <a:off x="4649" y="2880"/>
              <a:ext cx="360" cy="360"/>
            </a:xfrm>
            <a:prstGeom prst="line">
              <a:avLst/>
            </a:prstGeom>
            <a:noFill/>
            <a:ln w="9525">
              <a:solidFill>
                <a:srgbClr val="000000"/>
              </a:solidFill>
              <a:round/>
              <a:headEnd/>
              <a:tailEnd type="triangle" w="med" len="med"/>
            </a:ln>
          </p:spPr>
          <p:txBody>
            <a:bodyPr/>
            <a:lstStyle/>
            <a:p>
              <a:endParaRPr lang="en-US"/>
            </a:p>
          </p:txBody>
        </p:sp>
        <p:sp>
          <p:nvSpPr>
            <p:cNvPr id="25623" name="Line 20"/>
            <p:cNvSpPr>
              <a:spLocks noChangeShapeType="1"/>
            </p:cNvSpPr>
            <p:nvPr/>
          </p:nvSpPr>
          <p:spPr bwMode="auto">
            <a:xfrm>
              <a:off x="4993" y="2880"/>
              <a:ext cx="360" cy="360"/>
            </a:xfrm>
            <a:prstGeom prst="line">
              <a:avLst/>
            </a:prstGeom>
            <a:noFill/>
            <a:ln w="9525">
              <a:solidFill>
                <a:srgbClr val="000000"/>
              </a:solidFill>
              <a:round/>
              <a:headEnd/>
              <a:tailEnd type="triangle" w="med" len="med"/>
            </a:ln>
          </p:spPr>
          <p:txBody>
            <a:bodyPr/>
            <a:lstStyle/>
            <a:p>
              <a:endParaRPr lang="en-US"/>
            </a:p>
          </p:txBody>
        </p:sp>
        <p:sp>
          <p:nvSpPr>
            <p:cNvPr id="25624" name="Line 22"/>
            <p:cNvSpPr>
              <a:spLocks noChangeShapeType="1"/>
            </p:cNvSpPr>
            <p:nvPr/>
          </p:nvSpPr>
          <p:spPr bwMode="auto">
            <a:xfrm>
              <a:off x="6112" y="2808"/>
              <a:ext cx="360" cy="360"/>
            </a:xfrm>
            <a:prstGeom prst="line">
              <a:avLst/>
            </a:prstGeom>
            <a:noFill/>
            <a:ln w="9525">
              <a:solidFill>
                <a:srgbClr val="000000"/>
              </a:solidFill>
              <a:round/>
              <a:headEnd/>
              <a:tailEnd type="triangle" w="med" len="med"/>
            </a:ln>
          </p:spPr>
          <p:txBody>
            <a:bodyPr/>
            <a:lstStyle/>
            <a:p>
              <a:endParaRPr lang="en-US"/>
            </a:p>
          </p:txBody>
        </p:sp>
        <p:sp>
          <p:nvSpPr>
            <p:cNvPr id="25625" name="Line 24"/>
            <p:cNvSpPr>
              <a:spLocks noChangeShapeType="1"/>
            </p:cNvSpPr>
            <p:nvPr/>
          </p:nvSpPr>
          <p:spPr bwMode="auto">
            <a:xfrm>
              <a:off x="4665" y="3420"/>
              <a:ext cx="360" cy="360"/>
            </a:xfrm>
            <a:prstGeom prst="line">
              <a:avLst/>
            </a:prstGeom>
            <a:noFill/>
            <a:ln w="9525">
              <a:solidFill>
                <a:srgbClr val="000000"/>
              </a:solidFill>
              <a:round/>
              <a:headEnd/>
              <a:tailEnd type="triangle" w="med" len="med"/>
            </a:ln>
          </p:spPr>
          <p:txBody>
            <a:bodyPr/>
            <a:lstStyle/>
            <a:p>
              <a:endParaRPr lang="en-US"/>
            </a:p>
          </p:txBody>
        </p:sp>
        <p:sp>
          <p:nvSpPr>
            <p:cNvPr id="25626" name="Line 25"/>
            <p:cNvSpPr>
              <a:spLocks noChangeShapeType="1"/>
            </p:cNvSpPr>
            <p:nvPr/>
          </p:nvSpPr>
          <p:spPr bwMode="auto">
            <a:xfrm>
              <a:off x="6472" y="3375"/>
              <a:ext cx="0" cy="360"/>
            </a:xfrm>
            <a:prstGeom prst="line">
              <a:avLst/>
            </a:prstGeom>
            <a:noFill/>
            <a:ln w="9525">
              <a:solidFill>
                <a:srgbClr val="000000"/>
              </a:solidFill>
              <a:round/>
              <a:headEnd/>
              <a:tailEnd type="triangle" w="med" len="med"/>
            </a:ln>
          </p:spPr>
          <p:txBody>
            <a:bodyPr/>
            <a:lstStyle/>
            <a:p>
              <a:endParaRPr lang="en-US"/>
            </a:p>
          </p:txBody>
        </p:sp>
      </p:grpSp>
      <p:sp>
        <p:nvSpPr>
          <p:cNvPr id="25606" name="Line 28"/>
          <p:cNvSpPr>
            <a:spLocks noChangeShapeType="1"/>
          </p:cNvSpPr>
          <p:nvPr/>
        </p:nvSpPr>
        <p:spPr bwMode="auto">
          <a:xfrm>
            <a:off x="7162800" y="3733800"/>
            <a:ext cx="414338" cy="431800"/>
          </a:xfrm>
          <a:prstGeom prst="line">
            <a:avLst/>
          </a:prstGeom>
          <a:noFill/>
          <a:ln w="9525">
            <a:solidFill>
              <a:srgbClr val="000000"/>
            </a:solidFill>
            <a:round/>
            <a:headEnd/>
            <a:tailEnd type="triangle" w="med" len="med"/>
          </a:ln>
        </p:spPr>
        <p:txBody>
          <a:bodyPr/>
          <a:lstStyle/>
          <a:p>
            <a:endParaRPr lang="en-US"/>
          </a:p>
        </p:txBody>
      </p:sp>
      <p:sp>
        <p:nvSpPr>
          <p:cNvPr id="25607" name="Text Box 35"/>
          <p:cNvSpPr txBox="1">
            <a:spLocks noChangeArrowheads="1"/>
          </p:cNvSpPr>
          <p:nvPr/>
        </p:nvSpPr>
        <p:spPr bwMode="auto">
          <a:xfrm>
            <a:off x="1524000" y="5486400"/>
            <a:ext cx="1676400" cy="457200"/>
          </a:xfrm>
          <a:prstGeom prst="rect">
            <a:avLst/>
          </a:prstGeom>
          <a:noFill/>
          <a:ln w="9525">
            <a:noFill/>
            <a:miter lim="800000"/>
            <a:headEnd/>
            <a:tailEnd/>
          </a:ln>
        </p:spPr>
        <p:txBody>
          <a:bodyPr>
            <a:spAutoFit/>
          </a:bodyPr>
          <a:lstStyle/>
          <a:p>
            <a:pPr>
              <a:spcBef>
                <a:spcPct val="50000"/>
              </a:spcBef>
            </a:pPr>
            <a:r>
              <a:rPr lang="en-US" b="1"/>
              <a:t>Balanced</a:t>
            </a:r>
          </a:p>
        </p:txBody>
      </p:sp>
      <p:sp>
        <p:nvSpPr>
          <p:cNvPr id="25608" name="Text Box 44"/>
          <p:cNvSpPr txBox="1">
            <a:spLocks noChangeArrowheads="1"/>
          </p:cNvSpPr>
          <p:nvPr/>
        </p:nvSpPr>
        <p:spPr bwMode="auto">
          <a:xfrm>
            <a:off x="4191000" y="5486400"/>
            <a:ext cx="1524000" cy="457200"/>
          </a:xfrm>
          <a:prstGeom prst="rect">
            <a:avLst/>
          </a:prstGeom>
          <a:noFill/>
          <a:ln w="9525">
            <a:noFill/>
            <a:miter lim="800000"/>
            <a:headEnd/>
            <a:tailEnd/>
          </a:ln>
        </p:spPr>
        <p:txBody>
          <a:bodyPr>
            <a:spAutoFit/>
          </a:bodyPr>
          <a:lstStyle/>
          <a:p>
            <a:pPr>
              <a:spcBef>
                <a:spcPct val="50000"/>
              </a:spcBef>
            </a:pPr>
            <a:r>
              <a:rPr lang="en-US" b="1"/>
              <a:t>Balanced</a:t>
            </a:r>
          </a:p>
        </p:txBody>
      </p:sp>
      <p:sp>
        <p:nvSpPr>
          <p:cNvPr id="25609" name="Text Box 45"/>
          <p:cNvSpPr txBox="1">
            <a:spLocks noChangeArrowheads="1"/>
          </p:cNvSpPr>
          <p:nvPr/>
        </p:nvSpPr>
        <p:spPr bwMode="auto">
          <a:xfrm>
            <a:off x="6477000" y="5486400"/>
            <a:ext cx="2057400" cy="457200"/>
          </a:xfrm>
          <a:prstGeom prst="rect">
            <a:avLst/>
          </a:prstGeom>
          <a:noFill/>
          <a:ln w="9525">
            <a:noFill/>
            <a:miter lim="800000"/>
            <a:headEnd/>
            <a:tailEnd/>
          </a:ln>
        </p:spPr>
        <p:txBody>
          <a:bodyPr>
            <a:spAutoFit/>
          </a:bodyPr>
          <a:lstStyle/>
          <a:p>
            <a:pPr>
              <a:spcBef>
                <a:spcPct val="50000"/>
              </a:spcBef>
            </a:pPr>
            <a:r>
              <a:rPr lang="en-US" b="1"/>
              <a:t>Not Balanced</a:t>
            </a:r>
          </a:p>
        </p:txBody>
      </p:sp>
      <p:sp>
        <p:nvSpPr>
          <p:cNvPr id="25610" name="Line 19"/>
          <p:cNvSpPr>
            <a:spLocks noChangeShapeType="1"/>
          </p:cNvSpPr>
          <p:nvPr/>
        </p:nvSpPr>
        <p:spPr bwMode="auto">
          <a:xfrm flipH="1">
            <a:off x="5167313" y="4343400"/>
            <a:ext cx="319087" cy="338138"/>
          </a:xfrm>
          <a:prstGeom prst="line">
            <a:avLst/>
          </a:prstGeom>
          <a:noFill/>
          <a:ln w="9525">
            <a:solidFill>
              <a:srgbClr val="000000"/>
            </a:solidFill>
            <a:round/>
            <a:headEnd/>
            <a:tailEnd type="triangle" w="med" len="med"/>
          </a:ln>
        </p:spPr>
        <p:txBody>
          <a:bodyPr/>
          <a:lstStyle/>
          <a:p>
            <a:endParaRPr lang="en-US"/>
          </a:p>
        </p:txBody>
      </p:sp>
      <p:sp>
        <p:nvSpPr>
          <p:cNvPr id="25611" name="Line 7"/>
          <p:cNvSpPr>
            <a:spLocks noChangeShapeType="1"/>
          </p:cNvSpPr>
          <p:nvPr/>
        </p:nvSpPr>
        <p:spPr bwMode="auto">
          <a:xfrm flipH="1">
            <a:off x="990600" y="4800600"/>
            <a:ext cx="339725" cy="355600"/>
          </a:xfrm>
          <a:prstGeom prst="line">
            <a:avLst/>
          </a:prstGeom>
          <a:noFill/>
          <a:ln w="9525">
            <a:solidFill>
              <a:srgbClr val="000000"/>
            </a:solidFill>
            <a:round/>
            <a:headEnd/>
            <a:tailEnd type="triangle" w="med" len="med"/>
          </a:ln>
        </p:spPr>
        <p:txBody>
          <a:bodyPr/>
          <a:lstStyle/>
          <a:p>
            <a:endParaRPr lang="en-US"/>
          </a:p>
        </p:txBody>
      </p:sp>
      <p:sp>
        <p:nvSpPr>
          <p:cNvPr id="25612" name="Line 19"/>
          <p:cNvSpPr>
            <a:spLocks noChangeShapeType="1"/>
          </p:cNvSpPr>
          <p:nvPr/>
        </p:nvSpPr>
        <p:spPr bwMode="auto">
          <a:xfrm flipH="1">
            <a:off x="3886200" y="4919663"/>
            <a:ext cx="319088" cy="338137"/>
          </a:xfrm>
          <a:prstGeom prst="line">
            <a:avLst/>
          </a:prstGeom>
          <a:noFill/>
          <a:ln w="9525">
            <a:solidFill>
              <a:srgbClr val="000000"/>
            </a:solidFill>
            <a:round/>
            <a:headEnd/>
            <a:tailEnd type="triangle" w="med" len="med"/>
          </a:ln>
        </p:spPr>
        <p:txBody>
          <a:bodyPr/>
          <a:lstStyle/>
          <a:p>
            <a:endParaRPr lang="en-US"/>
          </a:p>
        </p:txBody>
      </p:sp>
      <p:sp>
        <p:nvSpPr>
          <p:cNvPr id="25613" name="Line 7"/>
          <p:cNvSpPr>
            <a:spLocks noChangeShapeType="1"/>
          </p:cNvSpPr>
          <p:nvPr/>
        </p:nvSpPr>
        <p:spPr bwMode="auto">
          <a:xfrm flipH="1">
            <a:off x="2514600" y="4292600"/>
            <a:ext cx="339725" cy="355600"/>
          </a:xfrm>
          <a:prstGeom prst="line">
            <a:avLst/>
          </a:prstGeom>
          <a:noFill/>
          <a:ln w="9525">
            <a:solidFill>
              <a:srgbClr val="000000"/>
            </a:solidFill>
            <a:round/>
            <a:headEnd/>
            <a:tailEnd type="triangle" w="med" len="med"/>
          </a:ln>
        </p:spPr>
        <p:txBody>
          <a:bodyPr/>
          <a:lstStyle/>
          <a:p>
            <a:endParaRPr lang="en-US"/>
          </a:p>
        </p:txBody>
      </p:sp>
      <p:sp>
        <p:nvSpPr>
          <p:cNvPr id="25614" name="Line 17"/>
          <p:cNvSpPr>
            <a:spLocks noChangeShapeType="1"/>
          </p:cNvSpPr>
          <p:nvPr/>
        </p:nvSpPr>
        <p:spPr bwMode="auto">
          <a:xfrm flipH="1">
            <a:off x="7086600" y="4267200"/>
            <a:ext cx="477838" cy="508000"/>
          </a:xfrm>
          <a:prstGeom prst="line">
            <a:avLst/>
          </a:prstGeom>
          <a:noFill/>
          <a:ln w="9525">
            <a:solidFill>
              <a:srgbClr val="000000"/>
            </a:solidFill>
            <a:round/>
            <a:headEnd/>
            <a:tailEnd type="triangle" w="med" len="med"/>
          </a:ln>
        </p:spPr>
        <p:txBody>
          <a:bodyPr/>
          <a:lstStyle/>
          <a:p>
            <a:endParaRPr lang="en-US"/>
          </a:p>
        </p:txBody>
      </p:sp>
      <p:sp>
        <p:nvSpPr>
          <p:cNvPr id="25615" name="Line 17"/>
          <p:cNvSpPr>
            <a:spLocks noChangeShapeType="1"/>
          </p:cNvSpPr>
          <p:nvPr/>
        </p:nvSpPr>
        <p:spPr bwMode="auto">
          <a:xfrm flipH="1">
            <a:off x="6684963" y="3733800"/>
            <a:ext cx="477837" cy="508000"/>
          </a:xfrm>
          <a:prstGeom prst="line">
            <a:avLst/>
          </a:prstGeom>
          <a:noFill/>
          <a:ln w="9525">
            <a:solidFill>
              <a:srgbClr val="000000"/>
            </a:solidFill>
            <a:round/>
            <a:headEnd/>
            <a:tailEnd type="triangle" w="med" len="med"/>
          </a:ln>
        </p:spPr>
        <p:txBody>
          <a:bodyPr/>
          <a:lstStyle/>
          <a:p>
            <a:endParaRPr lang="en-US"/>
          </a:p>
        </p:txBody>
      </p:sp>
      <p:sp>
        <p:nvSpPr>
          <p:cNvPr id="25616" name="Line 6"/>
          <p:cNvSpPr>
            <a:spLocks noChangeShapeType="1"/>
          </p:cNvSpPr>
          <p:nvPr/>
        </p:nvSpPr>
        <p:spPr bwMode="auto">
          <a:xfrm>
            <a:off x="7543800" y="4267200"/>
            <a:ext cx="412750" cy="457200"/>
          </a:xfrm>
          <a:prstGeom prst="line">
            <a:avLst/>
          </a:prstGeom>
          <a:noFill/>
          <a:ln w="9525">
            <a:solidFill>
              <a:srgbClr val="000000"/>
            </a:solidFill>
            <a:round/>
            <a:headEnd/>
            <a:tailEnd type="triangle" w="med" len="med"/>
          </a:ln>
        </p:spPr>
        <p:txBody>
          <a:bodyPr/>
          <a:lstStyle/>
          <a:p>
            <a:endParaRPr lang="en-US"/>
          </a:p>
        </p:txBody>
      </p:sp>
      <p:sp>
        <p:nvSpPr>
          <p:cNvPr id="25617" name="Line 25"/>
          <p:cNvSpPr>
            <a:spLocks noChangeShapeType="1"/>
          </p:cNvSpPr>
          <p:nvPr/>
        </p:nvSpPr>
        <p:spPr bwMode="auto">
          <a:xfrm>
            <a:off x="8001000" y="4953000"/>
            <a:ext cx="0" cy="338138"/>
          </a:xfrm>
          <a:prstGeom prst="line">
            <a:avLst/>
          </a:prstGeom>
          <a:noFill/>
          <a:ln w="9525">
            <a:solidFill>
              <a:srgbClr val="000000"/>
            </a:solidFill>
            <a:round/>
            <a:headEnd/>
            <a:tailEnd type="triangle" w="med" len="med"/>
          </a:ln>
        </p:spPr>
        <p:txBody>
          <a:bodyPr/>
          <a:lstStyle/>
          <a:p>
            <a:endParaRPr lang="en-US"/>
          </a:p>
        </p:txBody>
      </p:sp>
      <p:sp>
        <p:nvSpPr>
          <p:cNvPr id="25618" name="Line 12"/>
          <p:cNvSpPr>
            <a:spLocks noChangeShapeType="1"/>
          </p:cNvSpPr>
          <p:nvPr/>
        </p:nvSpPr>
        <p:spPr bwMode="auto">
          <a:xfrm>
            <a:off x="7051675" y="4902200"/>
            <a:ext cx="339725" cy="355600"/>
          </a:xfrm>
          <a:prstGeom prst="line">
            <a:avLst/>
          </a:prstGeom>
          <a:noFill/>
          <a:ln w="9525">
            <a:solidFill>
              <a:srgbClr val="000000"/>
            </a:solidFill>
            <a:round/>
            <a:headEnd/>
            <a:tailEnd type="triangle" w="med" len="med"/>
          </a:ln>
        </p:spPr>
        <p:txBody>
          <a:bodyPr/>
          <a:lstStyle/>
          <a:p>
            <a:endParaRPr lang="en-US"/>
          </a:p>
        </p:txBody>
      </p:sp>
      <p:sp>
        <p:nvSpPr>
          <p:cNvPr id="25619" name="Line 7"/>
          <p:cNvSpPr>
            <a:spLocks noChangeShapeType="1"/>
          </p:cNvSpPr>
          <p:nvPr/>
        </p:nvSpPr>
        <p:spPr bwMode="auto">
          <a:xfrm flipH="1">
            <a:off x="6705600" y="4902200"/>
            <a:ext cx="339725" cy="355600"/>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685800" y="2133600"/>
            <a:ext cx="7772400" cy="3810000"/>
          </a:xfrm>
          <a:solidFill>
            <a:srgbClr val="FFFF99"/>
          </a:solidFill>
          <a:ln w="63500">
            <a:solidFill>
              <a:srgbClr val="006600"/>
            </a:solidFill>
          </a:ln>
        </p:spPr>
        <p:txBody>
          <a:bodyPr/>
          <a:lstStyle/>
          <a:p>
            <a:r>
              <a:rPr lang="en-US" sz="2800" b="1" smtClean="0">
                <a:solidFill>
                  <a:srgbClr val="FF0000"/>
                </a:solidFill>
                <a:effectLst/>
              </a:rPr>
              <a:t>Binary Search Trees</a:t>
            </a:r>
          </a:p>
          <a:p>
            <a:pPr algn="just">
              <a:buFontTx/>
              <a:buNone/>
            </a:pPr>
            <a:r>
              <a:rPr lang="en-US" sz="2800" smtClean="0">
                <a:effectLst/>
              </a:rPr>
              <a:t>    Searching for items in a list is one of the most important tasks that arises in computer science. Our primary goal is to implement a searching algorithm that finds items efficiently when the items are totally ordered. This can be accomplished through the use of a </a:t>
            </a:r>
            <a:r>
              <a:rPr lang="en-US" sz="2800" b="1" smtClean="0">
                <a:solidFill>
                  <a:srgbClr val="FF0000"/>
                </a:solidFill>
                <a:effectLst/>
              </a:rPr>
              <a:t>binary search tree.</a:t>
            </a:r>
            <a:endParaRPr lang="en-US" sz="2800" b="1" smtClean="0">
              <a:effectLst/>
            </a:endParaRPr>
          </a:p>
        </p:txBody>
      </p:sp>
      <p:sp>
        <p:nvSpPr>
          <p:cNvPr id="26626" name="Title 1"/>
          <p:cNvSpPr>
            <a:spLocks noGrp="1"/>
          </p:cNvSpPr>
          <p:nvPr>
            <p:ph type="title"/>
          </p:nvPr>
        </p:nvSpPr>
        <p:spPr>
          <a:xfrm>
            <a:off x="685800" y="381000"/>
            <a:ext cx="7772400" cy="990600"/>
          </a:xfrm>
          <a:solidFill>
            <a:srgbClr val="00FF00"/>
          </a:solidFill>
          <a:ln w="63500">
            <a:solidFill>
              <a:srgbClr val="006600"/>
            </a:solidFill>
          </a:ln>
        </p:spPr>
        <p:txBody>
          <a:bodyPr/>
          <a:lstStyle/>
          <a:p>
            <a:r>
              <a:rPr lang="en-US" smtClean="0"/>
              <a:t>10.2 Applications of Trees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685800" y="1905000"/>
            <a:ext cx="7772400" cy="3733800"/>
          </a:xfrm>
          <a:solidFill>
            <a:srgbClr val="FFFF99"/>
          </a:solidFill>
          <a:ln w="63500">
            <a:solidFill>
              <a:srgbClr val="006600"/>
            </a:solidFill>
          </a:ln>
        </p:spPr>
        <p:txBody>
          <a:bodyPr/>
          <a:lstStyle/>
          <a:p>
            <a:pPr marL="0" algn="just">
              <a:spcBef>
                <a:spcPct val="0"/>
              </a:spcBef>
              <a:buFontTx/>
              <a:buNone/>
            </a:pPr>
            <a:r>
              <a:rPr lang="en-US" sz="2800" smtClean="0">
                <a:effectLst/>
              </a:rPr>
              <a:t>A </a:t>
            </a:r>
            <a:r>
              <a:rPr lang="en-US" sz="2800" b="1" smtClean="0">
                <a:solidFill>
                  <a:srgbClr val="FF0000"/>
                </a:solidFill>
                <a:effectLst/>
              </a:rPr>
              <a:t>binary search tree</a:t>
            </a:r>
            <a:r>
              <a:rPr lang="en-US" sz="2800" b="1" smtClean="0">
                <a:effectLst/>
              </a:rPr>
              <a:t> </a:t>
            </a:r>
            <a:r>
              <a:rPr lang="en-US" sz="2800" smtClean="0">
                <a:effectLst/>
              </a:rPr>
              <a:t>is a binary tree in which each child of a vertex is designated as a right or left child, no vertex has more than one right child or left child, and each vertex is labeled with a key, which is one of the items. Furthermore, vertices are assigned keys so that the key of a vertex is both larger than the keys of all vertices in its left subtree and smaller than the keys of all vertices in its right subtree.</a:t>
            </a:r>
          </a:p>
        </p:txBody>
      </p:sp>
      <p:sp>
        <p:nvSpPr>
          <p:cNvPr id="27651" name="Title 1"/>
          <p:cNvSpPr>
            <a:spLocks noGrp="1"/>
          </p:cNvSpPr>
          <p:nvPr>
            <p:ph type="title"/>
          </p:nvPr>
        </p:nvSpPr>
        <p:spPr>
          <a:xfrm>
            <a:off x="685800" y="381000"/>
            <a:ext cx="7772400" cy="990600"/>
          </a:xfrm>
          <a:solidFill>
            <a:srgbClr val="00FF00"/>
          </a:solidFill>
          <a:ln w="63500">
            <a:solidFill>
              <a:srgbClr val="006600"/>
            </a:solidFill>
          </a:ln>
        </p:spPr>
        <p:txBody>
          <a:bodyPr/>
          <a:lstStyle/>
          <a:p>
            <a:r>
              <a:rPr lang="en-US" smtClean="0"/>
              <a:t>Binary Search Trees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1"/>
          </p:nvPr>
        </p:nvSpPr>
        <p:spPr>
          <a:xfrm>
            <a:off x="685800" y="2590800"/>
            <a:ext cx="7772400" cy="1905000"/>
          </a:xfrm>
          <a:solidFill>
            <a:srgbClr val="FFFF99"/>
          </a:solidFill>
          <a:ln w="63500">
            <a:solidFill>
              <a:srgbClr val="006600"/>
            </a:solidFill>
          </a:ln>
        </p:spPr>
        <p:txBody>
          <a:bodyPr/>
          <a:lstStyle/>
          <a:p>
            <a:pPr marL="0" algn="just">
              <a:buFontTx/>
              <a:buNone/>
            </a:pPr>
            <a:r>
              <a:rPr lang="en-US" sz="2800" smtClean="0">
                <a:effectLst/>
              </a:rPr>
              <a:t>Form a binary search tree for the words mathematics, physics, geography, zoology, meteorology, geology, psychology, and chemistry (using alphabetical order).</a:t>
            </a:r>
          </a:p>
        </p:txBody>
      </p:sp>
      <p:sp>
        <p:nvSpPr>
          <p:cNvPr id="28674" name="Title 1"/>
          <p:cNvSpPr>
            <a:spLocks noGrp="1"/>
          </p:cNvSpPr>
          <p:nvPr>
            <p:ph type="title"/>
          </p:nvPr>
        </p:nvSpPr>
        <p:spPr>
          <a:xfrm>
            <a:off x="685800" y="381000"/>
            <a:ext cx="7772400" cy="990600"/>
          </a:xfrm>
          <a:solidFill>
            <a:srgbClr val="00FF00"/>
          </a:solidFill>
          <a:ln w="63500">
            <a:solidFill>
              <a:srgbClr val="006600"/>
            </a:solidFill>
          </a:ln>
        </p:spPr>
        <p:txBody>
          <a:bodyPr/>
          <a:lstStyle/>
          <a:p>
            <a:r>
              <a:rPr lang="en-US" smtClean="0"/>
              <a:t>Example 1</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p:cNvPicPr>
            <a:picLocks noChangeAspect="1" noChangeArrowheads="1"/>
          </p:cNvPicPr>
          <p:nvPr/>
        </p:nvPicPr>
        <p:blipFill>
          <a:blip r:embed="rId2" cstate="print"/>
          <a:srcRect/>
          <a:stretch>
            <a:fillRect/>
          </a:stretch>
        </p:blipFill>
        <p:spPr bwMode="auto">
          <a:xfrm>
            <a:off x="76200" y="1536700"/>
            <a:ext cx="8915400" cy="4983163"/>
          </a:xfrm>
          <a:prstGeom prst="rect">
            <a:avLst/>
          </a:prstGeom>
          <a:solidFill>
            <a:srgbClr val="FFFF99"/>
          </a:solidFill>
          <a:ln w="63500">
            <a:solidFill>
              <a:srgbClr val="006600"/>
            </a:solidFill>
            <a:miter lim="800000"/>
            <a:headEnd/>
            <a:tailEnd/>
          </a:ln>
        </p:spPr>
      </p:pic>
      <p:sp>
        <p:nvSpPr>
          <p:cNvPr id="29699" name="Rectangle 7"/>
          <p:cNvSpPr>
            <a:spLocks noChangeArrowheads="1"/>
          </p:cNvSpPr>
          <p:nvPr/>
        </p:nvSpPr>
        <p:spPr bwMode="auto">
          <a:xfrm>
            <a:off x="457200" y="388938"/>
            <a:ext cx="8229600" cy="830262"/>
          </a:xfrm>
          <a:prstGeom prst="rect">
            <a:avLst/>
          </a:prstGeom>
          <a:solidFill>
            <a:srgbClr val="FFFF99"/>
          </a:solidFill>
          <a:ln w="63500">
            <a:solidFill>
              <a:srgbClr val="006600"/>
            </a:solidFill>
            <a:miter lim="800000"/>
            <a:headEnd/>
            <a:tailEnd/>
          </a:ln>
        </p:spPr>
        <p:txBody>
          <a:bodyPr>
            <a:spAutoFit/>
          </a:bodyPr>
          <a:lstStyle/>
          <a:p>
            <a:pPr algn="just"/>
            <a:r>
              <a:rPr lang="en-US" b="1">
                <a:solidFill>
                  <a:srgbClr val="FF0000"/>
                </a:solidFill>
              </a:rPr>
              <a:t>Mathematics,  physics, geography, zoology,  meteorology, geology, psychology, and chemistry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idx="1"/>
          </p:nvPr>
        </p:nvSpPr>
        <p:spPr>
          <a:xfrm>
            <a:off x="685800" y="2057400"/>
            <a:ext cx="7772400" cy="3733800"/>
          </a:xfrm>
          <a:solidFill>
            <a:srgbClr val="FFFF99"/>
          </a:solidFill>
          <a:ln w="63500">
            <a:solidFill>
              <a:srgbClr val="006600"/>
            </a:solidFill>
          </a:ln>
        </p:spPr>
        <p:txBody>
          <a:bodyPr/>
          <a:lstStyle/>
          <a:p>
            <a:pPr marL="0" indent="0">
              <a:buFontTx/>
              <a:buNone/>
            </a:pPr>
            <a:r>
              <a:rPr lang="en-US" sz="2800" smtClean="0">
                <a:effectLst/>
              </a:rPr>
              <a:t>Set up a binary tree for the following list of numbers, in an increasing order: 45, 13, 55, 50, 20, 60, 10, 15, 40, 32.</a:t>
            </a:r>
            <a:endParaRPr lang="en-US" smtClean="0">
              <a:effectLst/>
            </a:endParaRPr>
          </a:p>
          <a:p>
            <a:pPr lvl="1"/>
            <a:r>
              <a:rPr lang="en-US" smtClean="0">
                <a:effectLst/>
              </a:rPr>
              <a:t>What is the height of the shortest binary search tree that can hold all 10 numbers?</a:t>
            </a:r>
          </a:p>
          <a:p>
            <a:pPr lvl="1"/>
            <a:r>
              <a:rPr lang="en-US" smtClean="0">
                <a:effectLst/>
              </a:rPr>
              <a:t>Is it a full binary tree?</a:t>
            </a:r>
          </a:p>
          <a:p>
            <a:pPr lvl="1"/>
            <a:r>
              <a:rPr lang="en-US" smtClean="0">
                <a:effectLst/>
              </a:rPr>
              <a:t>Is it a balanced tree?</a:t>
            </a:r>
          </a:p>
          <a:p>
            <a:pPr marL="0" indent="0">
              <a:buFontTx/>
              <a:buNone/>
            </a:pPr>
            <a:endParaRPr lang="en-US" sz="2800" smtClean="0">
              <a:effectLst/>
            </a:endParaRPr>
          </a:p>
        </p:txBody>
      </p:sp>
      <p:sp>
        <p:nvSpPr>
          <p:cNvPr id="30722" name="Title 1"/>
          <p:cNvSpPr>
            <a:spLocks noGrp="1"/>
          </p:cNvSpPr>
          <p:nvPr>
            <p:ph type="title"/>
          </p:nvPr>
        </p:nvSpPr>
        <p:spPr>
          <a:xfrm>
            <a:off x="685800" y="381000"/>
            <a:ext cx="7772400" cy="990600"/>
          </a:xfrm>
          <a:solidFill>
            <a:srgbClr val="00FF00"/>
          </a:solidFill>
          <a:ln w="63500">
            <a:solidFill>
              <a:srgbClr val="006600"/>
            </a:solidFill>
          </a:ln>
        </p:spPr>
        <p:txBody>
          <a:bodyPr/>
          <a:lstStyle/>
          <a:p>
            <a:r>
              <a:rPr lang="en-US" smtClean="0"/>
              <a:t>Example 2</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ChangeArrowheads="1"/>
          </p:cNvSpPr>
          <p:nvPr/>
        </p:nvSpPr>
        <p:spPr bwMode="auto">
          <a:xfrm>
            <a:off x="609600" y="388938"/>
            <a:ext cx="7924800" cy="708025"/>
          </a:xfrm>
          <a:prstGeom prst="rect">
            <a:avLst/>
          </a:prstGeom>
          <a:solidFill>
            <a:srgbClr val="FFFF99"/>
          </a:solidFill>
          <a:ln w="63500">
            <a:solidFill>
              <a:srgbClr val="006600"/>
            </a:solidFill>
            <a:miter lim="800000"/>
            <a:headEnd/>
            <a:tailEnd/>
          </a:ln>
        </p:spPr>
        <p:txBody>
          <a:bodyPr>
            <a:spAutoFit/>
          </a:bodyPr>
          <a:lstStyle/>
          <a:p>
            <a:pPr algn="ctr"/>
            <a:r>
              <a:rPr lang="en-US" sz="4000">
                <a:solidFill>
                  <a:srgbClr val="FF0000"/>
                </a:solidFill>
              </a:rPr>
              <a:t>45, 13, 55, 50, 20, 60, 10, 15, 40, 32</a:t>
            </a:r>
            <a:endParaRPr lang="en-US" sz="4000" b="1">
              <a:solidFill>
                <a:srgbClr val="FF0000"/>
              </a:solidFill>
            </a:endParaRPr>
          </a:p>
        </p:txBody>
      </p:sp>
      <p:sp>
        <p:nvSpPr>
          <p:cNvPr id="31747" name="Content Placeholder 2"/>
          <p:cNvSpPr>
            <a:spLocks noGrp="1"/>
          </p:cNvSpPr>
          <p:nvPr>
            <p:ph idx="1"/>
          </p:nvPr>
        </p:nvSpPr>
        <p:spPr>
          <a:xfrm>
            <a:off x="685800" y="1828800"/>
            <a:ext cx="7772400" cy="4419600"/>
          </a:xfrm>
          <a:solidFill>
            <a:srgbClr val="FFFF99"/>
          </a:solidFill>
          <a:ln w="63500">
            <a:solidFill>
              <a:srgbClr val="006600"/>
            </a:solidFill>
          </a:ln>
        </p:spPr>
        <p:txBody>
          <a:bodyPr/>
          <a:lstStyle/>
          <a:p>
            <a:pPr marL="0" algn="just">
              <a:buFont typeface="Wingdings" pitchFamily="2" charset="2"/>
              <a:buChar char="§"/>
            </a:pPr>
            <a:r>
              <a:rPr lang="en-US" sz="2400" smtClean="0">
                <a:effectLst/>
              </a:rPr>
              <a:t>The height of the binary search tree is 4</a:t>
            </a:r>
          </a:p>
          <a:p>
            <a:pPr marL="0" algn="just">
              <a:buFont typeface="Wingdings" pitchFamily="2" charset="2"/>
              <a:buChar char="§"/>
            </a:pPr>
            <a:r>
              <a:rPr lang="en-US" sz="2400" smtClean="0">
                <a:effectLst/>
              </a:rPr>
              <a:t>It is not a full binary tree</a:t>
            </a:r>
          </a:p>
          <a:p>
            <a:pPr marL="0" algn="just">
              <a:buFont typeface="Wingdings" pitchFamily="2" charset="2"/>
              <a:buChar char="§"/>
            </a:pPr>
            <a:r>
              <a:rPr lang="en-US" sz="2400" smtClean="0">
                <a:effectLst/>
              </a:rPr>
              <a:t>It is not a balance tree</a:t>
            </a:r>
          </a:p>
        </p:txBody>
      </p:sp>
      <p:grpSp>
        <p:nvGrpSpPr>
          <p:cNvPr id="31748" name="Group 4"/>
          <p:cNvGrpSpPr>
            <a:grpSpLocks/>
          </p:cNvGrpSpPr>
          <p:nvPr/>
        </p:nvGrpSpPr>
        <p:grpSpPr bwMode="auto">
          <a:xfrm>
            <a:off x="6019800" y="2667000"/>
            <a:ext cx="914400" cy="2057400"/>
            <a:chOff x="2520" y="3828"/>
            <a:chExt cx="1080" cy="1508"/>
          </a:xfrm>
        </p:grpSpPr>
        <p:sp>
          <p:nvSpPr>
            <p:cNvPr id="31765" name="Line 5"/>
            <p:cNvSpPr>
              <a:spLocks noChangeShapeType="1"/>
            </p:cNvSpPr>
            <p:nvPr/>
          </p:nvSpPr>
          <p:spPr bwMode="auto">
            <a:xfrm flipH="1">
              <a:off x="2520" y="3828"/>
              <a:ext cx="540" cy="360"/>
            </a:xfrm>
            <a:prstGeom prst="line">
              <a:avLst/>
            </a:prstGeom>
            <a:noFill/>
            <a:ln w="9525">
              <a:solidFill>
                <a:srgbClr val="000000"/>
              </a:solidFill>
              <a:round/>
              <a:headEnd/>
              <a:tailEnd type="triangle" w="med" len="med"/>
            </a:ln>
          </p:spPr>
          <p:txBody>
            <a:bodyPr/>
            <a:lstStyle/>
            <a:p>
              <a:endParaRPr lang="en-US"/>
            </a:p>
          </p:txBody>
        </p:sp>
        <p:sp>
          <p:nvSpPr>
            <p:cNvPr id="31766" name="Line 8"/>
            <p:cNvSpPr>
              <a:spLocks noChangeShapeType="1"/>
            </p:cNvSpPr>
            <p:nvPr/>
          </p:nvSpPr>
          <p:spPr bwMode="auto">
            <a:xfrm>
              <a:off x="3060" y="3828"/>
              <a:ext cx="540" cy="360"/>
            </a:xfrm>
            <a:prstGeom prst="line">
              <a:avLst/>
            </a:prstGeom>
            <a:noFill/>
            <a:ln w="9525">
              <a:solidFill>
                <a:srgbClr val="000000"/>
              </a:solidFill>
              <a:round/>
              <a:headEnd type="oval" w="med" len="med"/>
              <a:tailEnd type="triangle" w="med" len="med"/>
            </a:ln>
          </p:spPr>
          <p:txBody>
            <a:bodyPr/>
            <a:lstStyle/>
            <a:p>
              <a:endParaRPr lang="en-US"/>
            </a:p>
          </p:txBody>
        </p:sp>
        <p:sp>
          <p:nvSpPr>
            <p:cNvPr id="31767" name="Line 10"/>
            <p:cNvSpPr>
              <a:spLocks noChangeShapeType="1"/>
            </p:cNvSpPr>
            <p:nvPr/>
          </p:nvSpPr>
          <p:spPr bwMode="auto">
            <a:xfrm flipH="1">
              <a:off x="2520" y="5001"/>
              <a:ext cx="450" cy="335"/>
            </a:xfrm>
            <a:prstGeom prst="line">
              <a:avLst/>
            </a:prstGeom>
            <a:noFill/>
            <a:ln w="9525">
              <a:solidFill>
                <a:srgbClr val="000000"/>
              </a:solidFill>
              <a:round/>
              <a:headEnd/>
              <a:tailEnd type="triangle" w="med" len="med"/>
            </a:ln>
          </p:spPr>
          <p:txBody>
            <a:bodyPr/>
            <a:lstStyle/>
            <a:p>
              <a:endParaRPr lang="en-US"/>
            </a:p>
          </p:txBody>
        </p:sp>
      </p:grpSp>
      <p:sp>
        <p:nvSpPr>
          <p:cNvPr id="31749" name="Text Box 16"/>
          <p:cNvSpPr txBox="1">
            <a:spLocks noChangeArrowheads="1"/>
          </p:cNvSpPr>
          <p:nvPr/>
        </p:nvSpPr>
        <p:spPr bwMode="auto">
          <a:xfrm>
            <a:off x="6248400" y="2205038"/>
            <a:ext cx="914400" cy="461962"/>
          </a:xfrm>
          <a:prstGeom prst="rect">
            <a:avLst/>
          </a:prstGeom>
          <a:noFill/>
          <a:ln w="9525">
            <a:noFill/>
            <a:miter lim="800000"/>
            <a:headEnd/>
            <a:tailEnd/>
          </a:ln>
        </p:spPr>
        <p:txBody>
          <a:bodyPr>
            <a:spAutoFit/>
          </a:bodyPr>
          <a:lstStyle/>
          <a:p>
            <a:pPr>
              <a:spcBef>
                <a:spcPct val="50000"/>
              </a:spcBef>
            </a:pPr>
            <a:r>
              <a:rPr lang="en-US"/>
              <a:t>45</a:t>
            </a:r>
          </a:p>
        </p:txBody>
      </p:sp>
      <p:sp>
        <p:nvSpPr>
          <p:cNvPr id="31750" name="Text Box 17"/>
          <p:cNvSpPr txBox="1">
            <a:spLocks noChangeArrowheads="1"/>
          </p:cNvSpPr>
          <p:nvPr/>
        </p:nvSpPr>
        <p:spPr bwMode="auto">
          <a:xfrm>
            <a:off x="5562600" y="2971800"/>
            <a:ext cx="838200" cy="457200"/>
          </a:xfrm>
          <a:prstGeom prst="rect">
            <a:avLst/>
          </a:prstGeom>
          <a:noFill/>
          <a:ln w="9525">
            <a:noFill/>
            <a:miter lim="800000"/>
            <a:headEnd/>
            <a:tailEnd/>
          </a:ln>
        </p:spPr>
        <p:txBody>
          <a:bodyPr>
            <a:spAutoFit/>
          </a:bodyPr>
          <a:lstStyle/>
          <a:p>
            <a:pPr>
              <a:spcBef>
                <a:spcPct val="50000"/>
              </a:spcBef>
            </a:pPr>
            <a:r>
              <a:rPr lang="en-US"/>
              <a:t>13</a:t>
            </a:r>
          </a:p>
        </p:txBody>
      </p:sp>
      <p:sp>
        <p:nvSpPr>
          <p:cNvPr id="31751" name="Text Box 18"/>
          <p:cNvSpPr txBox="1">
            <a:spLocks noChangeArrowheads="1"/>
          </p:cNvSpPr>
          <p:nvPr/>
        </p:nvSpPr>
        <p:spPr bwMode="auto">
          <a:xfrm>
            <a:off x="6934200" y="2971800"/>
            <a:ext cx="838200" cy="457200"/>
          </a:xfrm>
          <a:prstGeom prst="rect">
            <a:avLst/>
          </a:prstGeom>
          <a:noFill/>
          <a:ln w="9525">
            <a:noFill/>
            <a:miter lim="800000"/>
            <a:headEnd/>
            <a:tailEnd/>
          </a:ln>
        </p:spPr>
        <p:txBody>
          <a:bodyPr>
            <a:spAutoFit/>
          </a:bodyPr>
          <a:lstStyle/>
          <a:p>
            <a:pPr>
              <a:spcBef>
                <a:spcPct val="50000"/>
              </a:spcBef>
            </a:pPr>
            <a:r>
              <a:rPr lang="en-US"/>
              <a:t>55</a:t>
            </a:r>
          </a:p>
        </p:txBody>
      </p:sp>
      <p:sp>
        <p:nvSpPr>
          <p:cNvPr id="31752" name="Text Box 19"/>
          <p:cNvSpPr txBox="1">
            <a:spLocks noChangeArrowheads="1"/>
          </p:cNvSpPr>
          <p:nvPr/>
        </p:nvSpPr>
        <p:spPr bwMode="auto">
          <a:xfrm>
            <a:off x="5105400" y="3810000"/>
            <a:ext cx="609600" cy="461963"/>
          </a:xfrm>
          <a:prstGeom prst="rect">
            <a:avLst/>
          </a:prstGeom>
          <a:noFill/>
          <a:ln w="9525">
            <a:noFill/>
            <a:miter lim="800000"/>
            <a:headEnd/>
            <a:tailEnd/>
          </a:ln>
        </p:spPr>
        <p:txBody>
          <a:bodyPr>
            <a:spAutoFit/>
          </a:bodyPr>
          <a:lstStyle/>
          <a:p>
            <a:pPr>
              <a:spcBef>
                <a:spcPct val="50000"/>
              </a:spcBef>
            </a:pPr>
            <a:r>
              <a:rPr lang="en-US"/>
              <a:t>10</a:t>
            </a:r>
          </a:p>
        </p:txBody>
      </p:sp>
      <p:sp>
        <p:nvSpPr>
          <p:cNvPr id="31753" name="Text Box 20"/>
          <p:cNvSpPr txBox="1">
            <a:spLocks noChangeArrowheads="1"/>
          </p:cNvSpPr>
          <p:nvPr/>
        </p:nvSpPr>
        <p:spPr bwMode="auto">
          <a:xfrm>
            <a:off x="6172200" y="3810000"/>
            <a:ext cx="609600" cy="457200"/>
          </a:xfrm>
          <a:prstGeom prst="rect">
            <a:avLst/>
          </a:prstGeom>
          <a:noFill/>
          <a:ln w="9525">
            <a:noFill/>
            <a:miter lim="800000"/>
            <a:headEnd/>
            <a:tailEnd/>
          </a:ln>
        </p:spPr>
        <p:txBody>
          <a:bodyPr>
            <a:spAutoFit/>
          </a:bodyPr>
          <a:lstStyle/>
          <a:p>
            <a:pPr>
              <a:spcBef>
                <a:spcPct val="50000"/>
              </a:spcBef>
            </a:pPr>
            <a:r>
              <a:rPr lang="en-US"/>
              <a:t>20</a:t>
            </a:r>
          </a:p>
        </p:txBody>
      </p:sp>
      <p:sp>
        <p:nvSpPr>
          <p:cNvPr id="31754" name="Text Box 21"/>
          <p:cNvSpPr txBox="1">
            <a:spLocks noChangeArrowheads="1"/>
          </p:cNvSpPr>
          <p:nvPr/>
        </p:nvSpPr>
        <p:spPr bwMode="auto">
          <a:xfrm>
            <a:off x="6629400" y="3810000"/>
            <a:ext cx="838200" cy="457200"/>
          </a:xfrm>
          <a:prstGeom prst="rect">
            <a:avLst/>
          </a:prstGeom>
          <a:noFill/>
          <a:ln w="9525">
            <a:noFill/>
            <a:miter lim="800000"/>
            <a:headEnd/>
            <a:tailEnd/>
          </a:ln>
        </p:spPr>
        <p:txBody>
          <a:bodyPr>
            <a:spAutoFit/>
          </a:bodyPr>
          <a:lstStyle/>
          <a:p>
            <a:pPr>
              <a:spcBef>
                <a:spcPct val="50000"/>
              </a:spcBef>
            </a:pPr>
            <a:r>
              <a:rPr lang="en-US"/>
              <a:t>50</a:t>
            </a:r>
          </a:p>
        </p:txBody>
      </p:sp>
      <p:sp>
        <p:nvSpPr>
          <p:cNvPr id="31755" name="Text Box 22"/>
          <p:cNvSpPr txBox="1">
            <a:spLocks noChangeArrowheads="1"/>
          </p:cNvSpPr>
          <p:nvPr/>
        </p:nvSpPr>
        <p:spPr bwMode="auto">
          <a:xfrm>
            <a:off x="7543800" y="3733800"/>
            <a:ext cx="838200" cy="457200"/>
          </a:xfrm>
          <a:prstGeom prst="rect">
            <a:avLst/>
          </a:prstGeom>
          <a:noFill/>
          <a:ln w="9525">
            <a:noFill/>
            <a:miter lim="800000"/>
            <a:headEnd/>
            <a:tailEnd/>
          </a:ln>
        </p:spPr>
        <p:txBody>
          <a:bodyPr>
            <a:spAutoFit/>
          </a:bodyPr>
          <a:lstStyle/>
          <a:p>
            <a:pPr>
              <a:spcBef>
                <a:spcPct val="50000"/>
              </a:spcBef>
            </a:pPr>
            <a:r>
              <a:rPr lang="en-US"/>
              <a:t>60</a:t>
            </a:r>
          </a:p>
        </p:txBody>
      </p:sp>
      <p:sp>
        <p:nvSpPr>
          <p:cNvPr id="31756" name="Text Box 23"/>
          <p:cNvSpPr txBox="1">
            <a:spLocks noChangeArrowheads="1"/>
          </p:cNvSpPr>
          <p:nvPr/>
        </p:nvSpPr>
        <p:spPr bwMode="auto">
          <a:xfrm>
            <a:off x="6096000" y="5486400"/>
            <a:ext cx="533400" cy="457200"/>
          </a:xfrm>
          <a:prstGeom prst="rect">
            <a:avLst/>
          </a:prstGeom>
          <a:noFill/>
          <a:ln w="9525">
            <a:noFill/>
            <a:miter lim="800000"/>
            <a:headEnd/>
            <a:tailEnd/>
          </a:ln>
        </p:spPr>
        <p:txBody>
          <a:bodyPr>
            <a:spAutoFit/>
          </a:bodyPr>
          <a:lstStyle/>
          <a:p>
            <a:pPr>
              <a:spcBef>
                <a:spcPct val="50000"/>
              </a:spcBef>
            </a:pPr>
            <a:r>
              <a:rPr lang="en-US"/>
              <a:t>32</a:t>
            </a:r>
          </a:p>
        </p:txBody>
      </p:sp>
      <p:sp>
        <p:nvSpPr>
          <p:cNvPr id="31757" name="Text Box 24"/>
          <p:cNvSpPr txBox="1">
            <a:spLocks noChangeArrowheads="1"/>
          </p:cNvSpPr>
          <p:nvPr/>
        </p:nvSpPr>
        <p:spPr bwMode="auto">
          <a:xfrm>
            <a:off x="5562600" y="4648200"/>
            <a:ext cx="685800" cy="461963"/>
          </a:xfrm>
          <a:prstGeom prst="rect">
            <a:avLst/>
          </a:prstGeom>
          <a:noFill/>
          <a:ln w="9525">
            <a:noFill/>
            <a:miter lim="800000"/>
            <a:headEnd/>
            <a:tailEnd/>
          </a:ln>
        </p:spPr>
        <p:txBody>
          <a:bodyPr>
            <a:spAutoFit/>
          </a:bodyPr>
          <a:lstStyle/>
          <a:p>
            <a:pPr>
              <a:spcBef>
                <a:spcPct val="50000"/>
              </a:spcBef>
            </a:pPr>
            <a:r>
              <a:rPr lang="en-US"/>
              <a:t>15</a:t>
            </a:r>
          </a:p>
        </p:txBody>
      </p:sp>
      <p:sp>
        <p:nvSpPr>
          <p:cNvPr id="31758" name="Text Box 25"/>
          <p:cNvSpPr txBox="1">
            <a:spLocks noChangeArrowheads="1"/>
          </p:cNvSpPr>
          <p:nvPr/>
        </p:nvSpPr>
        <p:spPr bwMode="auto">
          <a:xfrm>
            <a:off x="6553200" y="4648200"/>
            <a:ext cx="838200" cy="457200"/>
          </a:xfrm>
          <a:prstGeom prst="rect">
            <a:avLst/>
          </a:prstGeom>
          <a:noFill/>
          <a:ln w="9525">
            <a:noFill/>
            <a:miter lim="800000"/>
            <a:headEnd/>
            <a:tailEnd/>
          </a:ln>
        </p:spPr>
        <p:txBody>
          <a:bodyPr>
            <a:spAutoFit/>
          </a:bodyPr>
          <a:lstStyle/>
          <a:p>
            <a:pPr>
              <a:spcBef>
                <a:spcPct val="50000"/>
              </a:spcBef>
            </a:pPr>
            <a:r>
              <a:rPr lang="en-US"/>
              <a:t>40</a:t>
            </a:r>
          </a:p>
        </p:txBody>
      </p:sp>
      <p:sp>
        <p:nvSpPr>
          <p:cNvPr id="31759" name="Line 8"/>
          <p:cNvSpPr>
            <a:spLocks noChangeShapeType="1"/>
          </p:cNvSpPr>
          <p:nvPr/>
        </p:nvSpPr>
        <p:spPr bwMode="auto">
          <a:xfrm>
            <a:off x="6400800" y="42338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31760" name="Line 8"/>
          <p:cNvSpPr>
            <a:spLocks noChangeShapeType="1"/>
          </p:cNvSpPr>
          <p:nvPr/>
        </p:nvSpPr>
        <p:spPr bwMode="auto">
          <a:xfrm>
            <a:off x="7162800" y="3395663"/>
            <a:ext cx="457200" cy="490537"/>
          </a:xfrm>
          <a:prstGeom prst="line">
            <a:avLst/>
          </a:prstGeom>
          <a:noFill/>
          <a:ln w="9525">
            <a:solidFill>
              <a:srgbClr val="000000"/>
            </a:solidFill>
            <a:round/>
            <a:headEnd type="oval" w="med" len="med"/>
            <a:tailEnd type="triangle" w="med" len="med"/>
          </a:ln>
        </p:spPr>
        <p:txBody>
          <a:bodyPr/>
          <a:lstStyle/>
          <a:p>
            <a:endParaRPr lang="en-US"/>
          </a:p>
        </p:txBody>
      </p:sp>
      <p:sp>
        <p:nvSpPr>
          <p:cNvPr id="31761" name="Line 10"/>
          <p:cNvSpPr>
            <a:spLocks noChangeShapeType="1"/>
          </p:cNvSpPr>
          <p:nvPr/>
        </p:nvSpPr>
        <p:spPr bwMode="auto">
          <a:xfrm flipH="1">
            <a:off x="6781800" y="3429000"/>
            <a:ext cx="381000" cy="457200"/>
          </a:xfrm>
          <a:prstGeom prst="line">
            <a:avLst/>
          </a:prstGeom>
          <a:noFill/>
          <a:ln w="9525">
            <a:solidFill>
              <a:srgbClr val="000000"/>
            </a:solidFill>
            <a:round/>
            <a:headEnd/>
            <a:tailEnd type="triangle" w="med" len="med"/>
          </a:ln>
        </p:spPr>
        <p:txBody>
          <a:bodyPr/>
          <a:lstStyle/>
          <a:p>
            <a:endParaRPr lang="en-US"/>
          </a:p>
        </p:txBody>
      </p:sp>
      <p:sp>
        <p:nvSpPr>
          <p:cNvPr id="31762" name="Line 10"/>
          <p:cNvSpPr>
            <a:spLocks noChangeShapeType="1"/>
          </p:cNvSpPr>
          <p:nvPr/>
        </p:nvSpPr>
        <p:spPr bwMode="auto">
          <a:xfrm flipH="1">
            <a:off x="5562600" y="3429000"/>
            <a:ext cx="381000" cy="457200"/>
          </a:xfrm>
          <a:prstGeom prst="line">
            <a:avLst/>
          </a:prstGeom>
          <a:noFill/>
          <a:ln w="9525">
            <a:solidFill>
              <a:srgbClr val="000000"/>
            </a:solidFill>
            <a:round/>
            <a:headEnd/>
            <a:tailEnd type="triangle" w="med" len="med"/>
          </a:ln>
        </p:spPr>
        <p:txBody>
          <a:bodyPr/>
          <a:lstStyle/>
          <a:p>
            <a:endParaRPr lang="en-US"/>
          </a:p>
        </p:txBody>
      </p:sp>
      <p:sp>
        <p:nvSpPr>
          <p:cNvPr id="31763" name="Line 6"/>
          <p:cNvSpPr>
            <a:spLocks noChangeShapeType="1"/>
          </p:cNvSpPr>
          <p:nvPr/>
        </p:nvSpPr>
        <p:spPr bwMode="auto">
          <a:xfrm>
            <a:off x="5943600" y="3429000"/>
            <a:ext cx="381000" cy="457200"/>
          </a:xfrm>
          <a:prstGeom prst="line">
            <a:avLst/>
          </a:prstGeom>
          <a:noFill/>
          <a:ln w="9525">
            <a:solidFill>
              <a:srgbClr val="000000"/>
            </a:solidFill>
            <a:round/>
            <a:headEnd type="oval" w="med" len="med"/>
            <a:tailEnd type="triangle" w="med" len="med"/>
          </a:ln>
        </p:spPr>
        <p:txBody>
          <a:bodyPr/>
          <a:lstStyle/>
          <a:p>
            <a:endParaRPr lang="en-US"/>
          </a:p>
        </p:txBody>
      </p:sp>
      <p:sp>
        <p:nvSpPr>
          <p:cNvPr id="31764" name="Line 10"/>
          <p:cNvSpPr>
            <a:spLocks noChangeShapeType="1"/>
          </p:cNvSpPr>
          <p:nvPr/>
        </p:nvSpPr>
        <p:spPr bwMode="auto">
          <a:xfrm flipH="1">
            <a:off x="6400800" y="5105400"/>
            <a:ext cx="381000" cy="457200"/>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3" name="Rectangle 3"/>
          <p:cNvSpPr>
            <a:spLocks noGrp="1" noChangeArrowheads="1"/>
          </p:cNvSpPr>
          <p:nvPr>
            <p:ph idx="1"/>
          </p:nvPr>
        </p:nvSpPr>
        <p:spPr>
          <a:xfrm>
            <a:off x="685800" y="1905000"/>
            <a:ext cx="7772400" cy="4267200"/>
          </a:xfrm>
          <a:solidFill>
            <a:srgbClr val="FFFF99"/>
          </a:solidFill>
          <a:ln w="63500">
            <a:solidFill>
              <a:srgbClr val="006600"/>
            </a:solidFill>
          </a:ln>
        </p:spPr>
        <p:txBody>
          <a:bodyPr/>
          <a:lstStyle/>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r>
              <a:rPr lang="en-US" dirty="0" smtClean="0"/>
              <a:t>   </a:t>
            </a:r>
          </a:p>
        </p:txBody>
      </p:sp>
      <p:sp>
        <p:nvSpPr>
          <p:cNvPr id="5122"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Example 2</a:t>
            </a:r>
          </a:p>
        </p:txBody>
      </p:sp>
      <p:sp>
        <p:nvSpPr>
          <p:cNvPr id="5124" name="Line 6"/>
          <p:cNvSpPr>
            <a:spLocks noChangeShapeType="1"/>
          </p:cNvSpPr>
          <p:nvPr/>
        </p:nvSpPr>
        <p:spPr bwMode="auto">
          <a:xfrm flipV="1">
            <a:off x="3201988" y="2843213"/>
            <a:ext cx="1522412" cy="1587"/>
          </a:xfrm>
          <a:prstGeom prst="line">
            <a:avLst/>
          </a:prstGeom>
          <a:noFill/>
          <a:ln w="25400">
            <a:solidFill>
              <a:srgbClr val="000000"/>
            </a:solidFill>
            <a:round/>
            <a:headEnd type="oval" w="med" len="med"/>
            <a:tailEnd type="oval" w="med" len="med"/>
          </a:ln>
        </p:spPr>
        <p:txBody>
          <a:bodyPr/>
          <a:lstStyle/>
          <a:p>
            <a:endParaRPr lang="en-US"/>
          </a:p>
        </p:txBody>
      </p:sp>
      <p:sp>
        <p:nvSpPr>
          <p:cNvPr id="5125" name="Line 7"/>
          <p:cNvSpPr>
            <a:spLocks noChangeShapeType="1"/>
          </p:cNvSpPr>
          <p:nvPr/>
        </p:nvSpPr>
        <p:spPr bwMode="auto">
          <a:xfrm>
            <a:off x="3201988" y="2843213"/>
            <a:ext cx="1522412" cy="760412"/>
          </a:xfrm>
          <a:prstGeom prst="line">
            <a:avLst/>
          </a:prstGeom>
          <a:noFill/>
          <a:ln w="25400">
            <a:solidFill>
              <a:srgbClr val="000000"/>
            </a:solidFill>
            <a:round/>
            <a:headEnd type="oval" w="med" len="med"/>
            <a:tailEnd type="oval" w="med" len="med"/>
          </a:ln>
        </p:spPr>
        <p:txBody>
          <a:bodyPr/>
          <a:lstStyle/>
          <a:p>
            <a:endParaRPr lang="en-US"/>
          </a:p>
        </p:txBody>
      </p:sp>
      <p:sp>
        <p:nvSpPr>
          <p:cNvPr id="5126" name="Rectangle 8"/>
          <p:cNvSpPr>
            <a:spLocks noChangeArrowheads="1"/>
          </p:cNvSpPr>
          <p:nvPr/>
        </p:nvSpPr>
        <p:spPr bwMode="auto">
          <a:xfrm>
            <a:off x="2743200" y="2590800"/>
            <a:ext cx="381000" cy="381000"/>
          </a:xfrm>
          <a:prstGeom prst="rect">
            <a:avLst/>
          </a:prstGeom>
          <a:solidFill>
            <a:srgbClr val="FFFF99"/>
          </a:solidFill>
          <a:ln w="9525">
            <a:noFill/>
            <a:miter lim="800000"/>
            <a:headEnd/>
            <a:tailEnd/>
          </a:ln>
        </p:spPr>
        <p:txBody>
          <a:bodyPr/>
          <a:lstStyle/>
          <a:p>
            <a:r>
              <a:rPr lang="en-US" b="1" i="1"/>
              <a:t>a</a:t>
            </a:r>
          </a:p>
        </p:txBody>
      </p:sp>
      <p:sp>
        <p:nvSpPr>
          <p:cNvPr id="5127" name="Rectangle 9"/>
          <p:cNvSpPr>
            <a:spLocks noChangeArrowheads="1"/>
          </p:cNvSpPr>
          <p:nvPr/>
        </p:nvSpPr>
        <p:spPr bwMode="auto">
          <a:xfrm>
            <a:off x="4800600" y="2514600"/>
            <a:ext cx="457200" cy="381000"/>
          </a:xfrm>
          <a:prstGeom prst="rect">
            <a:avLst/>
          </a:prstGeom>
          <a:solidFill>
            <a:srgbClr val="FFFF99"/>
          </a:solidFill>
          <a:ln w="9525">
            <a:noFill/>
            <a:miter lim="800000"/>
            <a:headEnd/>
            <a:tailEnd/>
          </a:ln>
        </p:spPr>
        <p:txBody>
          <a:bodyPr/>
          <a:lstStyle/>
          <a:p>
            <a:r>
              <a:rPr lang="en-US" b="1" i="1"/>
              <a:t>b</a:t>
            </a:r>
          </a:p>
        </p:txBody>
      </p:sp>
      <p:sp>
        <p:nvSpPr>
          <p:cNvPr id="5128" name="Rectangle 10"/>
          <p:cNvSpPr>
            <a:spLocks noChangeArrowheads="1"/>
          </p:cNvSpPr>
          <p:nvPr/>
        </p:nvSpPr>
        <p:spPr bwMode="auto">
          <a:xfrm>
            <a:off x="2819400" y="3505200"/>
            <a:ext cx="381000" cy="398463"/>
          </a:xfrm>
          <a:prstGeom prst="rect">
            <a:avLst/>
          </a:prstGeom>
          <a:solidFill>
            <a:srgbClr val="FFFF99"/>
          </a:solidFill>
          <a:ln w="9525">
            <a:noFill/>
            <a:miter lim="800000"/>
            <a:headEnd/>
            <a:tailEnd/>
          </a:ln>
        </p:spPr>
        <p:txBody>
          <a:bodyPr/>
          <a:lstStyle/>
          <a:p>
            <a:r>
              <a:rPr lang="en-US" b="1" i="1"/>
              <a:t>c</a:t>
            </a:r>
          </a:p>
        </p:txBody>
      </p:sp>
      <p:sp>
        <p:nvSpPr>
          <p:cNvPr id="5129" name="Rectangle 11"/>
          <p:cNvSpPr>
            <a:spLocks noChangeArrowheads="1"/>
          </p:cNvSpPr>
          <p:nvPr/>
        </p:nvSpPr>
        <p:spPr bwMode="auto">
          <a:xfrm>
            <a:off x="4800600" y="3335338"/>
            <a:ext cx="457200" cy="398462"/>
          </a:xfrm>
          <a:prstGeom prst="rect">
            <a:avLst/>
          </a:prstGeom>
          <a:solidFill>
            <a:srgbClr val="FFFF99"/>
          </a:solidFill>
          <a:ln w="9525">
            <a:noFill/>
            <a:miter lim="800000"/>
            <a:headEnd/>
            <a:tailEnd/>
          </a:ln>
        </p:spPr>
        <p:txBody>
          <a:bodyPr/>
          <a:lstStyle/>
          <a:p>
            <a:r>
              <a:rPr lang="en-US" b="1" i="1"/>
              <a:t>d</a:t>
            </a:r>
          </a:p>
        </p:txBody>
      </p:sp>
      <p:sp>
        <p:nvSpPr>
          <p:cNvPr id="5130" name="Rectangle 12"/>
          <p:cNvSpPr>
            <a:spLocks noChangeArrowheads="1"/>
          </p:cNvSpPr>
          <p:nvPr/>
        </p:nvSpPr>
        <p:spPr bwMode="auto">
          <a:xfrm>
            <a:off x="4800600" y="4343400"/>
            <a:ext cx="457200" cy="381000"/>
          </a:xfrm>
          <a:prstGeom prst="rect">
            <a:avLst/>
          </a:prstGeom>
          <a:solidFill>
            <a:srgbClr val="FFFF99"/>
          </a:solidFill>
          <a:ln w="9525">
            <a:noFill/>
            <a:miter lim="800000"/>
            <a:headEnd/>
            <a:tailEnd/>
          </a:ln>
        </p:spPr>
        <p:txBody>
          <a:bodyPr/>
          <a:lstStyle/>
          <a:p>
            <a:r>
              <a:rPr lang="en-US" b="1" i="1"/>
              <a:t>f</a:t>
            </a:r>
          </a:p>
        </p:txBody>
      </p:sp>
      <p:sp>
        <p:nvSpPr>
          <p:cNvPr id="5131" name="Rectangle 13"/>
          <p:cNvSpPr>
            <a:spLocks noChangeArrowheads="1"/>
          </p:cNvSpPr>
          <p:nvPr/>
        </p:nvSpPr>
        <p:spPr bwMode="auto">
          <a:xfrm>
            <a:off x="2819400" y="4114800"/>
            <a:ext cx="593725" cy="381000"/>
          </a:xfrm>
          <a:prstGeom prst="rect">
            <a:avLst/>
          </a:prstGeom>
          <a:solidFill>
            <a:srgbClr val="FFFF99"/>
          </a:solidFill>
          <a:ln w="9525">
            <a:noFill/>
            <a:miter lim="800000"/>
            <a:headEnd/>
            <a:tailEnd/>
          </a:ln>
        </p:spPr>
        <p:txBody>
          <a:bodyPr/>
          <a:lstStyle/>
          <a:p>
            <a:r>
              <a:rPr lang="en-US" b="1" i="1"/>
              <a:t>e</a:t>
            </a:r>
            <a:endParaRPr lang="en-US" i="1"/>
          </a:p>
        </p:txBody>
      </p:sp>
      <p:sp>
        <p:nvSpPr>
          <p:cNvPr id="5132" name="Line 14"/>
          <p:cNvSpPr>
            <a:spLocks noChangeShapeType="1"/>
          </p:cNvSpPr>
          <p:nvPr/>
        </p:nvSpPr>
        <p:spPr bwMode="auto">
          <a:xfrm flipH="1">
            <a:off x="3201988" y="2843213"/>
            <a:ext cx="1522412" cy="1522412"/>
          </a:xfrm>
          <a:prstGeom prst="line">
            <a:avLst/>
          </a:prstGeom>
          <a:noFill/>
          <a:ln w="25400">
            <a:solidFill>
              <a:srgbClr val="000000"/>
            </a:solidFill>
            <a:round/>
            <a:headEnd/>
            <a:tailEnd/>
          </a:ln>
        </p:spPr>
        <p:txBody>
          <a:bodyPr/>
          <a:lstStyle/>
          <a:p>
            <a:endParaRPr lang="en-US"/>
          </a:p>
        </p:txBody>
      </p:sp>
      <p:sp>
        <p:nvSpPr>
          <p:cNvPr id="5133" name="Rectangle 15"/>
          <p:cNvSpPr>
            <a:spLocks noChangeArrowheads="1"/>
          </p:cNvSpPr>
          <p:nvPr/>
        </p:nvSpPr>
        <p:spPr bwMode="auto">
          <a:xfrm>
            <a:off x="838200" y="5157788"/>
            <a:ext cx="7315200" cy="785812"/>
          </a:xfrm>
          <a:prstGeom prst="rect">
            <a:avLst/>
          </a:prstGeom>
          <a:solidFill>
            <a:srgbClr val="FFFF99"/>
          </a:solidFill>
          <a:ln w="9525">
            <a:noFill/>
            <a:miter lim="800000"/>
            <a:headEnd/>
            <a:tailEnd/>
          </a:ln>
        </p:spPr>
        <p:txBody>
          <a:bodyPr/>
          <a:lstStyle/>
          <a:p>
            <a:r>
              <a:rPr lang="en-US" b="1"/>
              <a:t>G2: is </a:t>
            </a:r>
            <a:r>
              <a:rPr lang="en-US" b="1" u="sng"/>
              <a:t>not a tree</a:t>
            </a:r>
            <a:r>
              <a:rPr lang="en-US" b="1"/>
              <a:t> “ because there is a cycle  </a:t>
            </a:r>
            <a:r>
              <a:rPr lang="en-US" b="1" i="1"/>
              <a:t>a, b, e, d, a</a:t>
            </a:r>
            <a:r>
              <a:rPr lang="en-US" b="1"/>
              <a:t>”</a:t>
            </a:r>
          </a:p>
          <a:p>
            <a:endParaRPr lang="en-US" b="1"/>
          </a:p>
        </p:txBody>
      </p:sp>
      <p:sp>
        <p:nvSpPr>
          <p:cNvPr id="5134" name="Line 16"/>
          <p:cNvSpPr>
            <a:spLocks noChangeShapeType="1"/>
          </p:cNvSpPr>
          <p:nvPr/>
        </p:nvSpPr>
        <p:spPr bwMode="auto">
          <a:xfrm flipV="1">
            <a:off x="3201988" y="3581400"/>
            <a:ext cx="1522412" cy="762000"/>
          </a:xfrm>
          <a:prstGeom prst="line">
            <a:avLst/>
          </a:prstGeom>
          <a:noFill/>
          <a:ln w="25400">
            <a:solidFill>
              <a:srgbClr val="000000"/>
            </a:solidFill>
            <a:round/>
            <a:headEnd type="oval" w="med" len="med"/>
            <a:tailEnd type="oval" w="med" len="med"/>
          </a:ln>
        </p:spPr>
        <p:txBody>
          <a:bodyPr/>
          <a:lstStyle/>
          <a:p>
            <a:endParaRPr lang="en-US"/>
          </a:p>
        </p:txBody>
      </p:sp>
      <p:sp>
        <p:nvSpPr>
          <p:cNvPr id="5135" name="Line 17"/>
          <p:cNvSpPr>
            <a:spLocks noChangeShapeType="1"/>
          </p:cNvSpPr>
          <p:nvPr/>
        </p:nvSpPr>
        <p:spPr bwMode="auto">
          <a:xfrm>
            <a:off x="3201988" y="3803650"/>
            <a:ext cx="1522412" cy="762000"/>
          </a:xfrm>
          <a:prstGeom prst="line">
            <a:avLst/>
          </a:prstGeom>
          <a:noFill/>
          <a:ln w="25400">
            <a:solidFill>
              <a:srgbClr val="000000"/>
            </a:solidFill>
            <a:round/>
            <a:headEnd type="oval" w="med" len="med"/>
            <a:tailEnd type="oval" w="med" len="med"/>
          </a:ln>
        </p:spPr>
        <p:txBody>
          <a:bodyPr/>
          <a:lstStyle/>
          <a:p>
            <a:endParaRPr lang="en-US"/>
          </a:p>
        </p:txBody>
      </p:sp>
      <p:cxnSp>
        <p:nvCxnSpPr>
          <p:cNvPr id="5136" name="Straight Connector 19"/>
          <p:cNvCxnSpPr>
            <a:cxnSpLocks noChangeShapeType="1"/>
          </p:cNvCxnSpPr>
          <p:nvPr/>
        </p:nvCxnSpPr>
        <p:spPr bwMode="auto">
          <a:xfrm rot="5400000">
            <a:off x="2705894" y="3313906"/>
            <a:ext cx="990600" cy="1588"/>
          </a:xfrm>
          <a:prstGeom prst="line">
            <a:avLst/>
          </a:prstGeom>
          <a:noFill/>
          <a:ln w="25400" algn="ctr">
            <a:solidFill>
              <a:schemeClr val="tx1"/>
            </a:solidFill>
            <a:round/>
            <a:headEnd/>
            <a:tailEnd/>
          </a:ln>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685800" y="1981200"/>
            <a:ext cx="7772400" cy="3962400"/>
          </a:xfrm>
          <a:solidFill>
            <a:srgbClr val="FFFF99"/>
          </a:solidFill>
          <a:ln w="63500">
            <a:solidFill>
              <a:srgbClr val="006600"/>
            </a:solidFill>
          </a:ln>
        </p:spPr>
        <p:txBody>
          <a:bodyPr/>
          <a:lstStyle/>
          <a:p>
            <a:pPr marL="0" algn="just">
              <a:buFontTx/>
              <a:buNone/>
            </a:pPr>
            <a:r>
              <a:rPr lang="en-US" sz="2400" smtClean="0">
                <a:effectLst/>
              </a:rPr>
              <a:t>Rooted trees can be used to model problems in which a series of decisions leads to a solution. For instance, a binary search tree can be used to locate items based on a series of  comparisons, where each comparison tells us whether we  have located the item, or whether we should go right or left in a subtree. A rooted tree in which each internal vertex corresponds to a decision, with a subtree at these vertices for each possible outcome of the decision, is called a </a:t>
            </a:r>
            <a:r>
              <a:rPr lang="en-US" sz="2400" b="1" smtClean="0">
                <a:solidFill>
                  <a:srgbClr val="FF0000"/>
                </a:solidFill>
                <a:effectLst/>
              </a:rPr>
              <a:t>decision tree</a:t>
            </a:r>
            <a:r>
              <a:rPr lang="en-US" sz="2400" smtClean="0">
                <a:effectLst/>
              </a:rPr>
              <a:t>. The possible solutions of the problem correspond to the paths to the leaves of this rooted tree.</a:t>
            </a:r>
          </a:p>
        </p:txBody>
      </p:sp>
      <p:sp>
        <p:nvSpPr>
          <p:cNvPr id="32770" name="Title 1"/>
          <p:cNvSpPr>
            <a:spLocks noGrp="1"/>
          </p:cNvSpPr>
          <p:nvPr>
            <p:ph type="title"/>
          </p:nvPr>
        </p:nvSpPr>
        <p:spPr>
          <a:xfrm>
            <a:off x="685800" y="381000"/>
            <a:ext cx="7772400" cy="914400"/>
          </a:xfrm>
          <a:solidFill>
            <a:srgbClr val="00FF00"/>
          </a:solidFill>
          <a:ln w="63500">
            <a:solidFill>
              <a:srgbClr val="006600"/>
            </a:solidFill>
          </a:ln>
        </p:spPr>
        <p:txBody>
          <a:bodyPr/>
          <a:lstStyle/>
          <a:p>
            <a:r>
              <a:rPr lang="en-US" smtClean="0"/>
              <a:t>Decision Trees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Grp="1" noChangeAspect="1" noChangeArrowheads="1"/>
          </p:cNvPicPr>
          <p:nvPr>
            <p:ph idx="1"/>
          </p:nvPr>
        </p:nvPicPr>
        <p:blipFill>
          <a:blip r:embed="rId2" cstate="print"/>
          <a:srcRect/>
          <a:stretch>
            <a:fillRect/>
          </a:stretch>
        </p:blipFill>
        <p:spPr>
          <a:xfrm>
            <a:off x="685800" y="914400"/>
            <a:ext cx="7877175" cy="4838700"/>
          </a:xfrm>
          <a:solidFill>
            <a:srgbClr val="FFFF99"/>
          </a:solidFill>
          <a:ln w="63500">
            <a:solidFill>
              <a:srgbClr val="006600"/>
            </a:solid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srcRect/>
          <a:stretch>
            <a:fillRect/>
          </a:stretch>
        </p:blipFill>
        <p:spPr bwMode="auto">
          <a:xfrm>
            <a:off x="228600" y="762000"/>
            <a:ext cx="8763000" cy="5486400"/>
          </a:xfrm>
          <a:prstGeom prst="rect">
            <a:avLst/>
          </a:prstGeom>
          <a:noFill/>
          <a:ln w="63500">
            <a:solidFill>
              <a:srgbClr val="006600"/>
            </a:solid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2"/>
          <p:cNvSpPr>
            <a:spLocks noGrp="1"/>
          </p:cNvSpPr>
          <p:nvPr>
            <p:ph idx="1"/>
          </p:nvPr>
        </p:nvSpPr>
        <p:spPr>
          <a:xfrm>
            <a:off x="685800" y="2057400"/>
            <a:ext cx="7772400" cy="3200400"/>
          </a:xfrm>
          <a:solidFill>
            <a:srgbClr val="FFFF99"/>
          </a:solidFill>
          <a:ln w="63500">
            <a:solidFill>
              <a:srgbClr val="006600"/>
            </a:solidFill>
          </a:ln>
        </p:spPr>
        <p:txBody>
          <a:bodyPr/>
          <a:lstStyle/>
          <a:p>
            <a:pPr marL="0" algn="just">
              <a:buFontTx/>
              <a:buNone/>
            </a:pPr>
            <a:r>
              <a:rPr lang="en-US" sz="2400" smtClean="0">
                <a:effectLst/>
              </a:rPr>
              <a:t>Consider using bit strings of different lengths to encode letters. When letters are encoded using varying numbers of bits, some method must be used to determine where the bits for each character start  and end. One way to ensure that no bit string corresponds to more than one sequence of letters is to encode letters so that the bit string for a letter never occurs as the first part of the bit string for another letter. Codes with this property are called </a:t>
            </a:r>
            <a:r>
              <a:rPr lang="en-US" sz="2400" b="1" smtClean="0">
                <a:solidFill>
                  <a:srgbClr val="FF0000"/>
                </a:solidFill>
                <a:effectLst/>
              </a:rPr>
              <a:t>prefix codes</a:t>
            </a:r>
            <a:r>
              <a:rPr lang="en-US" sz="2400" smtClean="0">
                <a:effectLst/>
              </a:rPr>
              <a:t>.</a:t>
            </a:r>
          </a:p>
        </p:txBody>
      </p:sp>
      <p:sp>
        <p:nvSpPr>
          <p:cNvPr id="35842" name="Title 1"/>
          <p:cNvSpPr>
            <a:spLocks noGrp="1"/>
          </p:cNvSpPr>
          <p:nvPr>
            <p:ph type="title"/>
          </p:nvPr>
        </p:nvSpPr>
        <p:spPr>
          <a:xfrm>
            <a:off x="685800" y="381000"/>
            <a:ext cx="7772400" cy="914400"/>
          </a:xfrm>
          <a:solidFill>
            <a:srgbClr val="00FF00"/>
          </a:solidFill>
          <a:ln w="63500">
            <a:solidFill>
              <a:srgbClr val="006600"/>
            </a:solidFill>
          </a:ln>
        </p:spPr>
        <p:txBody>
          <a:bodyPr/>
          <a:lstStyle/>
          <a:p>
            <a:r>
              <a:rPr lang="en-US" smtClean="0"/>
              <a:t>Prefix Codes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a:xfrm>
            <a:off x="685800" y="1676400"/>
            <a:ext cx="7772400" cy="4724400"/>
          </a:xfrm>
          <a:solidFill>
            <a:srgbClr val="FFFF99"/>
          </a:solidFill>
          <a:ln w="63500">
            <a:solidFill>
              <a:srgbClr val="006600"/>
            </a:solidFill>
          </a:ln>
        </p:spPr>
        <p:txBody>
          <a:bodyPr/>
          <a:lstStyle/>
          <a:p>
            <a:pPr>
              <a:spcBef>
                <a:spcPct val="0"/>
              </a:spcBef>
              <a:buFontTx/>
              <a:buNone/>
            </a:pPr>
            <a:r>
              <a:rPr lang="en-US" sz="2800" smtClean="0">
                <a:effectLst/>
              </a:rPr>
              <a:t>The tree in the figure represents the encoding </a:t>
            </a:r>
            <a:r>
              <a:rPr lang="en-US" smtClean="0">
                <a:effectLst/>
              </a:rPr>
              <a:t>of </a:t>
            </a:r>
          </a:p>
          <a:p>
            <a:pPr>
              <a:buFontTx/>
              <a:buNone/>
            </a:pPr>
            <a:r>
              <a:rPr lang="en-US" smtClean="0">
                <a:solidFill>
                  <a:srgbClr val="FF0000"/>
                </a:solidFill>
                <a:effectLst/>
              </a:rPr>
              <a:t>   </a:t>
            </a:r>
            <a:r>
              <a:rPr lang="en-US" i="1" smtClean="0">
                <a:solidFill>
                  <a:srgbClr val="FF0000"/>
                </a:solidFill>
                <a:effectLst/>
              </a:rPr>
              <a:t>e</a:t>
            </a:r>
            <a:r>
              <a:rPr lang="en-US" smtClean="0">
                <a:solidFill>
                  <a:srgbClr val="FF0000"/>
                </a:solidFill>
                <a:effectLst/>
              </a:rPr>
              <a:t>  by  0, </a:t>
            </a:r>
          </a:p>
          <a:p>
            <a:pPr>
              <a:buFontTx/>
              <a:buNone/>
            </a:pPr>
            <a:r>
              <a:rPr lang="en-US" smtClean="0">
                <a:solidFill>
                  <a:srgbClr val="FF0000"/>
                </a:solidFill>
                <a:effectLst/>
              </a:rPr>
              <a:t>   </a:t>
            </a:r>
            <a:r>
              <a:rPr lang="en-US" i="1" smtClean="0">
                <a:solidFill>
                  <a:srgbClr val="FF0000"/>
                </a:solidFill>
                <a:effectLst/>
              </a:rPr>
              <a:t>a</a:t>
            </a:r>
            <a:r>
              <a:rPr lang="en-US" smtClean="0">
                <a:solidFill>
                  <a:srgbClr val="FF0000"/>
                </a:solidFill>
                <a:effectLst/>
              </a:rPr>
              <a:t>  by  10,</a:t>
            </a:r>
          </a:p>
          <a:p>
            <a:pPr>
              <a:buFontTx/>
              <a:buNone/>
            </a:pPr>
            <a:r>
              <a:rPr lang="en-US" smtClean="0">
                <a:solidFill>
                  <a:srgbClr val="FF0000"/>
                </a:solidFill>
                <a:effectLst/>
              </a:rPr>
              <a:t>   </a:t>
            </a:r>
            <a:r>
              <a:rPr lang="en-US" i="1" smtClean="0">
                <a:solidFill>
                  <a:srgbClr val="FF0000"/>
                </a:solidFill>
                <a:effectLst/>
              </a:rPr>
              <a:t>t</a:t>
            </a:r>
            <a:r>
              <a:rPr lang="en-US" smtClean="0">
                <a:solidFill>
                  <a:srgbClr val="FF0000"/>
                </a:solidFill>
                <a:effectLst/>
              </a:rPr>
              <a:t>   by  110, </a:t>
            </a:r>
          </a:p>
          <a:p>
            <a:pPr>
              <a:buFontTx/>
              <a:buNone/>
            </a:pPr>
            <a:r>
              <a:rPr lang="en-US" smtClean="0">
                <a:solidFill>
                  <a:srgbClr val="FF0000"/>
                </a:solidFill>
                <a:effectLst/>
              </a:rPr>
              <a:t>   </a:t>
            </a:r>
            <a:r>
              <a:rPr lang="en-US" i="1" smtClean="0">
                <a:solidFill>
                  <a:srgbClr val="FF0000"/>
                </a:solidFill>
                <a:effectLst/>
              </a:rPr>
              <a:t>n</a:t>
            </a:r>
            <a:r>
              <a:rPr lang="en-US" smtClean="0">
                <a:solidFill>
                  <a:srgbClr val="FF0000"/>
                </a:solidFill>
                <a:effectLst/>
              </a:rPr>
              <a:t>  by  1110,</a:t>
            </a:r>
          </a:p>
          <a:p>
            <a:pPr>
              <a:buFontTx/>
              <a:buNone/>
            </a:pPr>
            <a:r>
              <a:rPr lang="en-US" smtClean="0">
                <a:solidFill>
                  <a:srgbClr val="FF0000"/>
                </a:solidFill>
                <a:effectLst/>
              </a:rPr>
              <a:t>   </a:t>
            </a:r>
            <a:r>
              <a:rPr lang="en-US" i="1" smtClean="0">
                <a:solidFill>
                  <a:srgbClr val="FF0000"/>
                </a:solidFill>
                <a:effectLst/>
              </a:rPr>
              <a:t>s</a:t>
            </a:r>
            <a:r>
              <a:rPr lang="en-US" smtClean="0">
                <a:solidFill>
                  <a:srgbClr val="FF0000"/>
                </a:solidFill>
                <a:effectLst/>
              </a:rPr>
              <a:t>  by   1111.</a:t>
            </a:r>
          </a:p>
        </p:txBody>
      </p:sp>
      <p:sp>
        <p:nvSpPr>
          <p:cNvPr id="36868" name="Title 1"/>
          <p:cNvSpPr>
            <a:spLocks noGrp="1"/>
          </p:cNvSpPr>
          <p:nvPr>
            <p:ph type="title"/>
          </p:nvPr>
        </p:nvSpPr>
        <p:spPr>
          <a:xfrm>
            <a:off x="685800" y="381000"/>
            <a:ext cx="7772400" cy="914400"/>
          </a:xfrm>
          <a:solidFill>
            <a:srgbClr val="00FF00"/>
          </a:solidFill>
          <a:ln w="63500">
            <a:solidFill>
              <a:srgbClr val="006600"/>
            </a:solidFill>
          </a:ln>
        </p:spPr>
        <p:txBody>
          <a:bodyPr/>
          <a:lstStyle/>
          <a:p>
            <a:r>
              <a:rPr lang="en-US" smtClean="0"/>
              <a:t>Example</a:t>
            </a:r>
          </a:p>
        </p:txBody>
      </p:sp>
      <p:pic>
        <p:nvPicPr>
          <p:cNvPr id="36867" name="Picture 2"/>
          <p:cNvPicPr>
            <a:picLocks noChangeAspect="1" noChangeArrowheads="1"/>
          </p:cNvPicPr>
          <p:nvPr/>
        </p:nvPicPr>
        <p:blipFill>
          <a:blip r:embed="rId2" cstate="print"/>
          <a:srcRect t="3159" b="3159"/>
          <a:stretch>
            <a:fillRect/>
          </a:stretch>
        </p:blipFill>
        <p:spPr bwMode="auto">
          <a:xfrm>
            <a:off x="4851400" y="2362200"/>
            <a:ext cx="3149600" cy="3886200"/>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3400" y="277813"/>
            <a:ext cx="8077200" cy="941387"/>
          </a:xfrm>
          <a:solidFill>
            <a:srgbClr val="00FF00"/>
          </a:solidFill>
          <a:ln>
            <a:solidFill>
              <a:srgbClr val="006600"/>
            </a:solidFill>
          </a:ln>
        </p:spPr>
        <p:txBody>
          <a:bodyPr/>
          <a:lstStyle/>
          <a:p>
            <a:r>
              <a:rPr lang="en-US" smtClean="0">
                <a:latin typeface="Arial" charset="0"/>
              </a:rPr>
              <a:t>Huffman Codes</a:t>
            </a:r>
          </a:p>
        </p:txBody>
      </p:sp>
      <p:sp>
        <p:nvSpPr>
          <p:cNvPr id="22540" name="Rectangle 12"/>
          <p:cNvSpPr>
            <a:spLocks noGrp="1" noChangeArrowheads="1"/>
          </p:cNvSpPr>
          <p:nvPr>
            <p:ph sz="half" idx="1"/>
          </p:nvPr>
        </p:nvSpPr>
        <p:spPr>
          <a:xfrm>
            <a:off x="533400" y="1600200"/>
            <a:ext cx="8077200" cy="2189163"/>
          </a:xfrm>
          <a:solidFill>
            <a:srgbClr val="FFFF99"/>
          </a:solidFill>
          <a:ln>
            <a:solidFill>
              <a:srgbClr val="006600"/>
            </a:solidFill>
          </a:ln>
        </p:spPr>
        <p:txBody>
          <a:bodyPr/>
          <a:lstStyle/>
          <a:p>
            <a:pPr>
              <a:defRPr/>
            </a:pPr>
            <a:endParaRPr lang="en-US" sz="2400" dirty="0"/>
          </a:p>
        </p:txBody>
      </p:sp>
      <p:sp>
        <p:nvSpPr>
          <p:cNvPr id="37891" name="Rectangle 11"/>
          <p:cNvSpPr>
            <a:spLocks noGrp="1" noChangeArrowheads="1"/>
          </p:cNvSpPr>
          <p:nvPr>
            <p:ph type="body" sz="half" idx="2"/>
          </p:nvPr>
        </p:nvSpPr>
        <p:spPr>
          <a:xfrm>
            <a:off x="533400" y="4114800"/>
            <a:ext cx="8077200" cy="1943100"/>
          </a:xfrm>
          <a:solidFill>
            <a:srgbClr val="FFFF99"/>
          </a:solidFill>
          <a:ln>
            <a:solidFill>
              <a:srgbClr val="006600"/>
            </a:solidFill>
          </a:ln>
        </p:spPr>
        <p:txBody>
          <a:bodyPr/>
          <a:lstStyle/>
          <a:p>
            <a:r>
              <a:rPr lang="en-US" sz="2400" smtClean="0">
                <a:effectLst/>
              </a:rPr>
              <a:t>On the left tree the word </a:t>
            </a:r>
            <a:r>
              <a:rPr lang="en-US" sz="2400" b="1" smtClean="0">
                <a:effectLst/>
              </a:rPr>
              <a:t>rate</a:t>
            </a:r>
            <a:r>
              <a:rPr lang="en-US" sz="2400" smtClean="0">
                <a:effectLst/>
              </a:rPr>
              <a:t> is encoded</a:t>
            </a:r>
          </a:p>
          <a:p>
            <a:pPr>
              <a:buFont typeface="Wingdings" pitchFamily="2" charset="2"/>
              <a:buNone/>
            </a:pPr>
            <a:r>
              <a:rPr lang="en-US" sz="2400" smtClean="0">
                <a:effectLst/>
              </a:rPr>
              <a:t>                         001  000  011  100</a:t>
            </a:r>
          </a:p>
          <a:p>
            <a:r>
              <a:rPr lang="en-US" sz="2400" smtClean="0">
                <a:effectLst/>
              </a:rPr>
              <a:t>On the right tree, the same word </a:t>
            </a:r>
            <a:r>
              <a:rPr lang="en-US" sz="2400" b="1" smtClean="0">
                <a:effectLst/>
              </a:rPr>
              <a:t>rate</a:t>
            </a:r>
            <a:r>
              <a:rPr lang="en-US" sz="2400" smtClean="0">
                <a:effectLst/>
              </a:rPr>
              <a:t> is encoded</a:t>
            </a:r>
          </a:p>
          <a:p>
            <a:pPr>
              <a:buFont typeface="Wingdings" pitchFamily="2" charset="2"/>
              <a:buNone/>
            </a:pPr>
            <a:r>
              <a:rPr lang="en-US" sz="2400" smtClean="0">
                <a:effectLst/>
              </a:rPr>
              <a:t>                           11  000  001  10</a:t>
            </a:r>
          </a:p>
        </p:txBody>
      </p:sp>
      <p:pic>
        <p:nvPicPr>
          <p:cNvPr id="37893" name="Picture 14" descr="Huffman codes"/>
          <p:cNvPicPr>
            <a:picLocks noChangeAspect="1" noChangeArrowheads="1"/>
          </p:cNvPicPr>
          <p:nvPr/>
        </p:nvPicPr>
        <p:blipFill>
          <a:blip r:embed="rId2" cstate="print"/>
          <a:srcRect/>
          <a:stretch>
            <a:fillRect/>
          </a:stretch>
        </p:blipFill>
        <p:spPr bwMode="auto">
          <a:xfrm>
            <a:off x="1371600" y="1716088"/>
            <a:ext cx="6629400" cy="19415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685800" y="2286000"/>
            <a:ext cx="7772400" cy="2971800"/>
          </a:xfrm>
          <a:solidFill>
            <a:srgbClr val="FFFF99"/>
          </a:solidFill>
          <a:ln w="63500">
            <a:solidFill>
              <a:srgbClr val="006600"/>
            </a:solidFill>
          </a:ln>
        </p:spPr>
        <p:txBody>
          <a:bodyPr/>
          <a:lstStyle/>
          <a:p>
            <a:pPr>
              <a:lnSpc>
                <a:spcPct val="90000"/>
              </a:lnSpc>
            </a:pPr>
            <a:r>
              <a:rPr lang="en-US" sz="2800" smtClean="0">
                <a:effectLst/>
              </a:rPr>
              <a:t>Traversal algorithms</a:t>
            </a:r>
          </a:p>
          <a:p>
            <a:pPr lvl="2">
              <a:lnSpc>
                <a:spcPct val="90000"/>
              </a:lnSpc>
              <a:buFont typeface="Courier New" pitchFamily="49" charset="0"/>
              <a:buChar char="o"/>
            </a:pPr>
            <a:r>
              <a:rPr lang="en-US" sz="2800" smtClean="0">
                <a:effectLst/>
              </a:rPr>
              <a:t> Pre-order traversal</a:t>
            </a:r>
          </a:p>
          <a:p>
            <a:pPr lvl="2">
              <a:lnSpc>
                <a:spcPct val="90000"/>
              </a:lnSpc>
              <a:buFont typeface="Courier New" pitchFamily="49" charset="0"/>
              <a:buChar char="o"/>
            </a:pPr>
            <a:r>
              <a:rPr lang="en-US" sz="2800" smtClean="0">
                <a:effectLst/>
              </a:rPr>
              <a:t> In-order traversal</a:t>
            </a:r>
          </a:p>
          <a:p>
            <a:pPr lvl="2">
              <a:lnSpc>
                <a:spcPct val="90000"/>
              </a:lnSpc>
              <a:buFont typeface="Courier New" pitchFamily="49" charset="0"/>
              <a:buChar char="o"/>
            </a:pPr>
            <a:r>
              <a:rPr lang="en-US" sz="2800" smtClean="0">
                <a:effectLst/>
              </a:rPr>
              <a:t> Post-order traversal</a:t>
            </a:r>
          </a:p>
          <a:p>
            <a:pPr lvl="1">
              <a:lnSpc>
                <a:spcPct val="90000"/>
              </a:lnSpc>
              <a:buFontTx/>
              <a:buNone/>
            </a:pPr>
            <a:endParaRPr lang="en-US" smtClean="0">
              <a:effectLst/>
            </a:endParaRPr>
          </a:p>
          <a:p>
            <a:pPr>
              <a:lnSpc>
                <a:spcPct val="90000"/>
              </a:lnSpc>
            </a:pPr>
            <a:r>
              <a:rPr lang="en-US" sz="2800" smtClean="0">
                <a:effectLst/>
              </a:rPr>
              <a:t>Prefix / Infix / Postfix notation</a:t>
            </a:r>
          </a:p>
        </p:txBody>
      </p:sp>
      <p:sp>
        <p:nvSpPr>
          <p:cNvPr id="38914"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cs typeface="Times New Roman" pitchFamily="18" charset="0"/>
              </a:rPr>
              <a:t>10.3 Tree Traversal</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685800" y="2362200"/>
            <a:ext cx="7772400" cy="2438400"/>
          </a:xfrm>
          <a:solidFill>
            <a:srgbClr val="FFFF99"/>
          </a:solidFill>
          <a:ln w="63500">
            <a:solidFill>
              <a:srgbClr val="006600"/>
            </a:solidFill>
          </a:ln>
        </p:spPr>
        <p:txBody>
          <a:bodyPr/>
          <a:lstStyle/>
          <a:p>
            <a:pPr>
              <a:buFontTx/>
              <a:buNone/>
            </a:pPr>
            <a:r>
              <a:rPr lang="en-US" sz="2800" smtClean="0">
                <a:effectLst/>
              </a:rPr>
              <a:t>Is visiting every vertex of ordered rooted tree.</a:t>
            </a:r>
          </a:p>
          <a:p>
            <a:r>
              <a:rPr lang="en-US" sz="2800" b="1" smtClean="0">
                <a:solidFill>
                  <a:srgbClr val="FF0000"/>
                </a:solidFill>
                <a:effectLst/>
              </a:rPr>
              <a:t>Pre-order:</a:t>
            </a:r>
            <a:r>
              <a:rPr lang="en-US" sz="2800" b="1" smtClean="0">
                <a:effectLst/>
              </a:rPr>
              <a:t>  </a:t>
            </a:r>
            <a:r>
              <a:rPr lang="en-US" sz="2800" b="1" smtClean="0">
                <a:solidFill>
                  <a:srgbClr val="FF0000"/>
                </a:solidFill>
                <a:effectLst/>
              </a:rPr>
              <a:t>R</a:t>
            </a:r>
            <a:r>
              <a:rPr lang="en-US" sz="2800" smtClean="0">
                <a:effectLst/>
              </a:rPr>
              <a:t>oot, </a:t>
            </a:r>
            <a:r>
              <a:rPr lang="en-US" sz="2800" b="1" smtClean="0">
                <a:solidFill>
                  <a:srgbClr val="FF0000"/>
                </a:solidFill>
                <a:effectLst/>
              </a:rPr>
              <a:t>L</a:t>
            </a:r>
            <a:r>
              <a:rPr lang="en-US" sz="2800" smtClean="0">
                <a:effectLst/>
              </a:rPr>
              <a:t>eft, </a:t>
            </a:r>
            <a:r>
              <a:rPr lang="en-US" sz="2800" b="1" smtClean="0">
                <a:solidFill>
                  <a:srgbClr val="FF0000"/>
                </a:solidFill>
                <a:effectLst/>
              </a:rPr>
              <a:t>R</a:t>
            </a:r>
            <a:r>
              <a:rPr lang="en-US" sz="2800" smtClean="0">
                <a:effectLst/>
              </a:rPr>
              <a:t>ight.</a:t>
            </a:r>
          </a:p>
          <a:p>
            <a:r>
              <a:rPr lang="en-US" sz="2800" b="1" smtClean="0">
                <a:solidFill>
                  <a:srgbClr val="FF0000"/>
                </a:solidFill>
                <a:effectLst/>
              </a:rPr>
              <a:t>In-order:    L</a:t>
            </a:r>
            <a:r>
              <a:rPr lang="en-US" sz="2800" smtClean="0">
                <a:effectLst/>
              </a:rPr>
              <a:t>eft, </a:t>
            </a:r>
            <a:r>
              <a:rPr lang="en-US" sz="2800" b="1" smtClean="0">
                <a:solidFill>
                  <a:srgbClr val="FF0000"/>
                </a:solidFill>
                <a:effectLst/>
              </a:rPr>
              <a:t>R</a:t>
            </a:r>
            <a:r>
              <a:rPr lang="en-US" sz="2800" smtClean="0">
                <a:effectLst/>
              </a:rPr>
              <a:t>oot, </a:t>
            </a:r>
            <a:r>
              <a:rPr lang="en-US" sz="2800" b="1" smtClean="0">
                <a:solidFill>
                  <a:srgbClr val="FF0000"/>
                </a:solidFill>
                <a:effectLst/>
              </a:rPr>
              <a:t>R</a:t>
            </a:r>
            <a:r>
              <a:rPr lang="en-US" sz="2800" smtClean="0">
                <a:effectLst/>
              </a:rPr>
              <a:t>ight.</a:t>
            </a:r>
            <a:r>
              <a:rPr lang="en-US" sz="2800" b="1" smtClean="0">
                <a:effectLst/>
              </a:rPr>
              <a:t> </a:t>
            </a:r>
            <a:endParaRPr lang="en-US" sz="2800" smtClean="0">
              <a:effectLst/>
            </a:endParaRPr>
          </a:p>
          <a:p>
            <a:r>
              <a:rPr lang="en-US" sz="2800" b="1" smtClean="0">
                <a:solidFill>
                  <a:srgbClr val="FF0000"/>
                </a:solidFill>
                <a:effectLst/>
              </a:rPr>
              <a:t>Post-order: L</a:t>
            </a:r>
            <a:r>
              <a:rPr lang="en-US" sz="2800" smtClean="0">
                <a:effectLst/>
              </a:rPr>
              <a:t>eft, </a:t>
            </a:r>
            <a:r>
              <a:rPr lang="en-US" sz="2800" b="1" smtClean="0">
                <a:solidFill>
                  <a:srgbClr val="FF0000"/>
                </a:solidFill>
                <a:effectLst/>
              </a:rPr>
              <a:t>R</a:t>
            </a:r>
            <a:r>
              <a:rPr lang="en-US" sz="2800" smtClean="0">
                <a:effectLst/>
              </a:rPr>
              <a:t>ight, </a:t>
            </a:r>
            <a:r>
              <a:rPr lang="en-US" sz="2800" b="1" smtClean="0">
                <a:solidFill>
                  <a:srgbClr val="FF0000"/>
                </a:solidFill>
                <a:effectLst/>
              </a:rPr>
              <a:t>R</a:t>
            </a:r>
            <a:r>
              <a:rPr lang="en-US" sz="2800" smtClean="0">
                <a:effectLst/>
              </a:rPr>
              <a:t>oot.</a:t>
            </a:r>
          </a:p>
        </p:txBody>
      </p:sp>
      <p:sp>
        <p:nvSpPr>
          <p:cNvPr id="39938" name="Rectangle 2"/>
          <p:cNvSpPr>
            <a:spLocks noGrp="1" noChangeArrowheads="1"/>
          </p:cNvSpPr>
          <p:nvPr>
            <p:ph type="title"/>
          </p:nvPr>
        </p:nvSpPr>
        <p:spPr>
          <a:xfrm>
            <a:off x="685800" y="609600"/>
            <a:ext cx="7772400" cy="914400"/>
          </a:xfrm>
          <a:solidFill>
            <a:srgbClr val="00FF00"/>
          </a:solidFill>
          <a:ln w="63500">
            <a:solidFill>
              <a:srgbClr val="006600"/>
            </a:solidFill>
          </a:ln>
        </p:spPr>
        <p:txBody>
          <a:bodyPr/>
          <a:lstStyle/>
          <a:p>
            <a:r>
              <a:rPr lang="en-US" smtClean="0"/>
              <a:t> Traversal Algorithms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09600" y="304800"/>
            <a:ext cx="8001000" cy="914400"/>
          </a:xfrm>
          <a:solidFill>
            <a:srgbClr val="00FF00"/>
          </a:solidFill>
          <a:ln w="63500">
            <a:solidFill>
              <a:srgbClr val="006600"/>
            </a:solidFill>
          </a:ln>
        </p:spPr>
        <p:txBody>
          <a:bodyPr/>
          <a:lstStyle/>
          <a:p>
            <a:r>
              <a:rPr lang="en-US" smtClean="0">
                <a:latin typeface="Arial" charset="0"/>
              </a:rPr>
              <a:t>Tree Traversals</a:t>
            </a:r>
          </a:p>
        </p:txBody>
      </p:sp>
      <p:sp>
        <p:nvSpPr>
          <p:cNvPr id="40963" name="Rectangle 3"/>
          <p:cNvSpPr>
            <a:spLocks noGrp="1" noChangeArrowheads="1"/>
          </p:cNvSpPr>
          <p:nvPr>
            <p:ph type="body" sz="half" idx="1"/>
          </p:nvPr>
        </p:nvSpPr>
        <p:spPr>
          <a:xfrm>
            <a:off x="609600" y="1524000"/>
            <a:ext cx="8001000" cy="5105400"/>
          </a:xfrm>
          <a:solidFill>
            <a:srgbClr val="FFFF99"/>
          </a:solidFill>
          <a:ln w="63500">
            <a:solidFill>
              <a:srgbClr val="006600"/>
            </a:solidFill>
          </a:ln>
        </p:spPr>
        <p:txBody>
          <a:bodyPr/>
          <a:lstStyle/>
          <a:p>
            <a:r>
              <a:rPr lang="en-US" sz="2800" smtClean="0">
                <a:effectLst/>
                <a:latin typeface="Arial" charset="0"/>
              </a:rPr>
              <a:t>Pre-order traversal</a:t>
            </a:r>
          </a:p>
          <a:p>
            <a:pPr>
              <a:buFontTx/>
              <a:buNone/>
            </a:pPr>
            <a:endParaRPr lang="en-US" sz="2800" smtClean="0">
              <a:effectLst/>
              <a:latin typeface="Arial" charset="0"/>
            </a:endParaRPr>
          </a:p>
          <a:p>
            <a:pPr>
              <a:buFontTx/>
              <a:buNone/>
            </a:pPr>
            <a:endParaRPr lang="en-US" sz="2800" smtClean="0">
              <a:effectLst/>
              <a:latin typeface="Arial" charset="0"/>
            </a:endParaRPr>
          </a:p>
          <a:p>
            <a:pPr>
              <a:buFontTx/>
              <a:buNone/>
            </a:pPr>
            <a:endParaRPr lang="en-US" sz="2800" smtClean="0">
              <a:effectLst/>
              <a:latin typeface="Arial" charset="0"/>
            </a:endParaRPr>
          </a:p>
          <a:p>
            <a:r>
              <a:rPr lang="en-US" sz="2800" smtClean="0">
                <a:effectLst/>
                <a:latin typeface="Arial" charset="0"/>
              </a:rPr>
              <a:t>In-order traversal</a:t>
            </a:r>
          </a:p>
          <a:p>
            <a:pPr>
              <a:buFontTx/>
              <a:buNone/>
            </a:pPr>
            <a:endParaRPr lang="en-US" sz="2800" smtClean="0">
              <a:effectLst/>
              <a:latin typeface="Arial" charset="0"/>
            </a:endParaRPr>
          </a:p>
          <a:p>
            <a:pPr>
              <a:buFontTx/>
              <a:buNone/>
            </a:pPr>
            <a:endParaRPr lang="en-US" sz="2800" smtClean="0">
              <a:effectLst/>
              <a:latin typeface="Arial" charset="0"/>
            </a:endParaRPr>
          </a:p>
          <a:p>
            <a:pPr>
              <a:buFontTx/>
              <a:buNone/>
            </a:pPr>
            <a:endParaRPr lang="en-US" sz="2800" smtClean="0">
              <a:effectLst/>
              <a:latin typeface="Arial" charset="0"/>
            </a:endParaRPr>
          </a:p>
          <a:p>
            <a:r>
              <a:rPr lang="en-US" sz="2800" smtClean="0">
                <a:effectLst/>
                <a:latin typeface="Arial" charset="0"/>
              </a:rPr>
              <a:t>Post-order traversal</a:t>
            </a:r>
          </a:p>
        </p:txBody>
      </p:sp>
      <p:pic>
        <p:nvPicPr>
          <p:cNvPr id="40964" name="Picture 9" descr="perfix trav"/>
          <p:cNvPicPr>
            <a:picLocks noChangeAspect="1" noChangeArrowheads="1"/>
          </p:cNvPicPr>
          <p:nvPr/>
        </p:nvPicPr>
        <p:blipFill>
          <a:blip r:embed="rId2" cstate="print"/>
          <a:srcRect/>
          <a:stretch>
            <a:fillRect/>
          </a:stretch>
        </p:blipFill>
        <p:spPr bwMode="auto">
          <a:xfrm>
            <a:off x="5486400" y="1641475"/>
            <a:ext cx="2286000" cy="1635125"/>
          </a:xfrm>
          <a:prstGeom prst="rect">
            <a:avLst/>
          </a:prstGeom>
          <a:noFill/>
          <a:ln w="9525">
            <a:noFill/>
            <a:miter lim="800000"/>
            <a:headEnd/>
            <a:tailEnd/>
          </a:ln>
        </p:spPr>
      </p:pic>
      <p:pic>
        <p:nvPicPr>
          <p:cNvPr id="40965" name="Picture 10" descr="preorder trav"/>
          <p:cNvPicPr>
            <a:picLocks noChangeAspect="1" noChangeArrowheads="1"/>
          </p:cNvPicPr>
          <p:nvPr/>
        </p:nvPicPr>
        <p:blipFill>
          <a:blip r:embed="rId3" cstate="print"/>
          <a:srcRect/>
          <a:stretch>
            <a:fillRect/>
          </a:stretch>
        </p:blipFill>
        <p:spPr bwMode="auto">
          <a:xfrm>
            <a:off x="5486400" y="3205163"/>
            <a:ext cx="2286000" cy="1671637"/>
          </a:xfrm>
          <a:prstGeom prst="rect">
            <a:avLst/>
          </a:prstGeom>
          <a:noFill/>
          <a:ln w="9525">
            <a:noFill/>
            <a:miter lim="800000"/>
            <a:headEnd/>
            <a:tailEnd/>
          </a:ln>
        </p:spPr>
      </p:pic>
      <p:pic>
        <p:nvPicPr>
          <p:cNvPr id="40966" name="Picture 5" descr="postord trav"/>
          <p:cNvPicPr>
            <a:picLocks noChangeAspect="1" noChangeArrowheads="1"/>
          </p:cNvPicPr>
          <p:nvPr/>
        </p:nvPicPr>
        <p:blipFill>
          <a:blip r:embed="rId4" cstate="print"/>
          <a:srcRect/>
          <a:stretch>
            <a:fillRect/>
          </a:stretch>
        </p:blipFill>
        <p:spPr bwMode="auto">
          <a:xfrm>
            <a:off x="5486400" y="4800600"/>
            <a:ext cx="2286000" cy="1731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42"/>
          <p:cNvSpPr txBox="1">
            <a:spLocks noChangeArrowheads="1"/>
          </p:cNvSpPr>
          <p:nvPr/>
        </p:nvSpPr>
        <p:spPr bwMode="auto">
          <a:xfrm>
            <a:off x="304800" y="4876800"/>
            <a:ext cx="8382000" cy="1754188"/>
          </a:xfrm>
          <a:prstGeom prst="rect">
            <a:avLst/>
          </a:prstGeom>
          <a:solidFill>
            <a:srgbClr val="FFFF99"/>
          </a:solidFill>
          <a:ln w="63500">
            <a:solidFill>
              <a:srgbClr val="006600"/>
            </a:solidFill>
            <a:miter lim="800000"/>
            <a:headEnd/>
            <a:tailEnd/>
          </a:ln>
        </p:spPr>
        <p:txBody>
          <a:bodyPr>
            <a:spAutoFit/>
          </a:bodyPr>
          <a:lstStyle/>
          <a:p>
            <a:pPr>
              <a:lnSpc>
                <a:spcPct val="150000"/>
              </a:lnSpc>
            </a:pPr>
            <a:r>
              <a:rPr lang="en-US" b="1">
                <a:solidFill>
                  <a:srgbClr val="FF0000"/>
                </a:solidFill>
              </a:rPr>
              <a:t>Pre-order:</a:t>
            </a:r>
            <a:r>
              <a:rPr lang="en-US" b="1"/>
              <a:t> </a:t>
            </a:r>
            <a:r>
              <a:rPr lang="en-US"/>
              <a:t>a   b   e   j    k   n   o   p   f    c    d    g   l   m   h   i</a:t>
            </a:r>
            <a:endParaRPr lang="en-US" b="1"/>
          </a:p>
          <a:p>
            <a:pPr>
              <a:lnSpc>
                <a:spcPct val="150000"/>
              </a:lnSpc>
            </a:pPr>
            <a:r>
              <a:rPr lang="en-US" b="1">
                <a:solidFill>
                  <a:srgbClr val="FF0000"/>
                </a:solidFill>
              </a:rPr>
              <a:t>In-order: </a:t>
            </a:r>
            <a:r>
              <a:rPr lang="en-US" b="1"/>
              <a:t>   </a:t>
            </a:r>
            <a:r>
              <a:rPr lang="en-US"/>
              <a:t>j   e   n   k   o   p   b   f   a   c    l   g   m   d   h   i</a:t>
            </a:r>
            <a:endParaRPr lang="en-US" b="1"/>
          </a:p>
          <a:p>
            <a:pPr>
              <a:lnSpc>
                <a:spcPct val="150000"/>
              </a:lnSpc>
            </a:pPr>
            <a:r>
              <a:rPr lang="en-US" b="1">
                <a:solidFill>
                  <a:srgbClr val="FF0000"/>
                </a:solidFill>
              </a:rPr>
              <a:t>Post-order:</a:t>
            </a:r>
            <a:r>
              <a:rPr lang="en-US" b="1"/>
              <a:t>  </a:t>
            </a:r>
            <a:r>
              <a:rPr lang="en-US"/>
              <a:t>j   n   o   p   k   e   f    b   c   l   m   g   h   i   d   a</a:t>
            </a:r>
          </a:p>
        </p:txBody>
      </p:sp>
      <p:sp>
        <p:nvSpPr>
          <p:cNvPr id="41987" name="Text Box 43"/>
          <p:cNvSpPr txBox="1">
            <a:spLocks noChangeArrowheads="1"/>
          </p:cNvSpPr>
          <p:nvPr/>
        </p:nvSpPr>
        <p:spPr bwMode="auto">
          <a:xfrm>
            <a:off x="304800" y="1958975"/>
            <a:ext cx="4191000" cy="2308225"/>
          </a:xfrm>
          <a:prstGeom prst="rect">
            <a:avLst/>
          </a:prstGeom>
          <a:solidFill>
            <a:srgbClr val="FFFF99"/>
          </a:solidFill>
          <a:ln w="63500">
            <a:solidFill>
              <a:srgbClr val="006600"/>
            </a:solidFill>
            <a:miter lim="800000"/>
            <a:headEnd/>
            <a:tailEnd/>
          </a:ln>
        </p:spPr>
        <p:txBody>
          <a:bodyPr>
            <a:spAutoFit/>
          </a:bodyPr>
          <a:lstStyle/>
          <a:p>
            <a:pPr>
              <a:lnSpc>
                <a:spcPct val="150000"/>
              </a:lnSpc>
            </a:pPr>
            <a:r>
              <a:rPr lang="en-US" b="1">
                <a:solidFill>
                  <a:srgbClr val="FF0000"/>
                </a:solidFill>
              </a:rPr>
              <a:t>Pre-order:</a:t>
            </a:r>
            <a:r>
              <a:rPr lang="en-US" b="1"/>
              <a:t>   R</a:t>
            </a:r>
            <a:r>
              <a:rPr lang="en-US"/>
              <a:t>oot,  </a:t>
            </a:r>
            <a:r>
              <a:rPr lang="en-US" b="1"/>
              <a:t>L</a:t>
            </a:r>
            <a:r>
              <a:rPr lang="en-US"/>
              <a:t>eft,  </a:t>
            </a:r>
            <a:r>
              <a:rPr lang="en-US" b="1"/>
              <a:t>R</a:t>
            </a:r>
            <a:r>
              <a:rPr lang="en-US"/>
              <a:t>ight.</a:t>
            </a:r>
          </a:p>
          <a:p>
            <a:pPr>
              <a:lnSpc>
                <a:spcPct val="150000"/>
              </a:lnSpc>
            </a:pPr>
            <a:r>
              <a:rPr lang="en-US" b="1">
                <a:solidFill>
                  <a:srgbClr val="FF0000"/>
                </a:solidFill>
              </a:rPr>
              <a:t>In-order:</a:t>
            </a:r>
            <a:r>
              <a:rPr lang="en-US" b="1"/>
              <a:t>     L</a:t>
            </a:r>
            <a:r>
              <a:rPr lang="en-US"/>
              <a:t>eft,  </a:t>
            </a:r>
            <a:r>
              <a:rPr lang="en-US" b="1"/>
              <a:t>R</a:t>
            </a:r>
            <a:r>
              <a:rPr lang="en-US"/>
              <a:t>oot,  </a:t>
            </a:r>
            <a:r>
              <a:rPr lang="en-US" b="1"/>
              <a:t>R</a:t>
            </a:r>
            <a:r>
              <a:rPr lang="en-US"/>
              <a:t>ight.</a:t>
            </a:r>
            <a:r>
              <a:rPr lang="en-US" b="1"/>
              <a:t> </a:t>
            </a:r>
            <a:endParaRPr lang="en-US"/>
          </a:p>
          <a:p>
            <a:pPr>
              <a:lnSpc>
                <a:spcPct val="150000"/>
              </a:lnSpc>
            </a:pPr>
            <a:r>
              <a:rPr lang="en-US" b="1">
                <a:solidFill>
                  <a:srgbClr val="FF0000"/>
                </a:solidFill>
              </a:rPr>
              <a:t>Post-order: </a:t>
            </a:r>
            <a:r>
              <a:rPr lang="en-US" b="1"/>
              <a:t>L</a:t>
            </a:r>
            <a:r>
              <a:rPr lang="en-US"/>
              <a:t>eft,  </a:t>
            </a:r>
            <a:r>
              <a:rPr lang="en-US" b="1"/>
              <a:t>R</a:t>
            </a:r>
            <a:r>
              <a:rPr lang="en-US"/>
              <a:t>ight,  </a:t>
            </a:r>
            <a:r>
              <a:rPr lang="en-US" b="1"/>
              <a:t>R</a:t>
            </a:r>
            <a:r>
              <a:rPr lang="en-US"/>
              <a:t>oot.</a:t>
            </a:r>
          </a:p>
          <a:p>
            <a:pPr>
              <a:spcBef>
                <a:spcPct val="50000"/>
              </a:spcBef>
            </a:pPr>
            <a:endParaRPr lang="en-US"/>
          </a:p>
        </p:txBody>
      </p:sp>
      <p:pic>
        <p:nvPicPr>
          <p:cNvPr id="41988" name="Picture 40"/>
          <p:cNvPicPr>
            <a:picLocks noChangeAspect="1" noChangeArrowheads="1"/>
          </p:cNvPicPr>
          <p:nvPr/>
        </p:nvPicPr>
        <p:blipFill>
          <a:blip r:embed="rId2" cstate="print"/>
          <a:srcRect/>
          <a:stretch>
            <a:fillRect/>
          </a:stretch>
        </p:blipFill>
        <p:spPr bwMode="auto">
          <a:xfrm>
            <a:off x="5029200" y="1309688"/>
            <a:ext cx="3581400" cy="3490912"/>
          </a:xfrm>
          <a:prstGeom prst="rect">
            <a:avLst/>
          </a:prstGeom>
          <a:solidFill>
            <a:srgbClr val="FFFF99"/>
          </a:solidFill>
          <a:ln w="63500">
            <a:solidFill>
              <a:srgbClr val="006600"/>
            </a:solidFill>
            <a:miter lim="800000"/>
            <a:headEnd/>
            <a:tailEnd/>
          </a:ln>
        </p:spPr>
      </p:pic>
      <p:sp>
        <p:nvSpPr>
          <p:cNvPr id="41989" name="Rectangle 2"/>
          <p:cNvSpPr>
            <a:spLocks noGrp="1" noChangeArrowheads="1"/>
          </p:cNvSpPr>
          <p:nvPr>
            <p:ph type="title"/>
          </p:nvPr>
        </p:nvSpPr>
        <p:spPr>
          <a:xfrm>
            <a:off x="381000" y="228600"/>
            <a:ext cx="8305800" cy="914400"/>
          </a:xfrm>
          <a:solidFill>
            <a:srgbClr val="00FF00"/>
          </a:solidFill>
          <a:ln w="63500">
            <a:solidFill>
              <a:srgbClr val="006600"/>
            </a:solidFill>
          </a:ln>
        </p:spPr>
        <p:txBody>
          <a:bodyPr/>
          <a:lstStyle/>
          <a:p>
            <a:r>
              <a:rPr lang="en-US" smtClean="0"/>
              <a:t> Tree Traversals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7" name="Rectangle 3"/>
          <p:cNvSpPr>
            <a:spLocks noGrp="1" noChangeArrowheads="1"/>
          </p:cNvSpPr>
          <p:nvPr>
            <p:ph idx="1"/>
          </p:nvPr>
        </p:nvSpPr>
        <p:spPr>
          <a:solidFill>
            <a:srgbClr val="FFFF99"/>
          </a:solidFill>
          <a:ln w="63500">
            <a:solidFill>
              <a:srgbClr val="006600"/>
            </a:solidFill>
          </a:ln>
        </p:spPr>
        <p:txBody>
          <a:bodyPr/>
          <a:lstStyle/>
          <a:p>
            <a:pPr>
              <a:buFontTx/>
              <a:buNone/>
              <a:defRPr/>
            </a:pPr>
            <a:endParaRPr lang="en-US" dirty="0" smtClean="0"/>
          </a:p>
          <a:p>
            <a:pPr>
              <a:buFontTx/>
              <a:buNone/>
              <a:defRPr/>
            </a:pPr>
            <a:endParaRPr lang="en-US" dirty="0" smtClean="0"/>
          </a:p>
        </p:txBody>
      </p:sp>
      <p:sp>
        <p:nvSpPr>
          <p:cNvPr id="6146"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Example 3</a:t>
            </a:r>
          </a:p>
        </p:txBody>
      </p:sp>
      <p:grpSp>
        <p:nvGrpSpPr>
          <p:cNvPr id="6148" name="Group 4"/>
          <p:cNvGrpSpPr>
            <a:grpSpLocks/>
          </p:cNvGrpSpPr>
          <p:nvPr/>
        </p:nvGrpSpPr>
        <p:grpSpPr bwMode="auto">
          <a:xfrm>
            <a:off x="2438400" y="3048000"/>
            <a:ext cx="1219200" cy="1714500"/>
            <a:chOff x="6480" y="4079"/>
            <a:chExt cx="1080" cy="1260"/>
          </a:xfrm>
        </p:grpSpPr>
        <p:sp>
          <p:nvSpPr>
            <p:cNvPr id="6157" name="Line 5"/>
            <p:cNvSpPr>
              <a:spLocks noChangeShapeType="1"/>
            </p:cNvSpPr>
            <p:nvPr/>
          </p:nvSpPr>
          <p:spPr bwMode="auto">
            <a:xfrm>
              <a:off x="6480" y="4079"/>
              <a:ext cx="900" cy="1260"/>
            </a:xfrm>
            <a:prstGeom prst="line">
              <a:avLst/>
            </a:prstGeom>
            <a:noFill/>
            <a:ln w="25400">
              <a:solidFill>
                <a:srgbClr val="000000"/>
              </a:solidFill>
              <a:round/>
              <a:headEnd type="oval" w="med" len="med"/>
              <a:tailEnd type="oval" w="med" len="med"/>
            </a:ln>
          </p:spPr>
          <p:txBody>
            <a:bodyPr/>
            <a:lstStyle/>
            <a:p>
              <a:endParaRPr lang="en-US"/>
            </a:p>
          </p:txBody>
        </p:sp>
        <p:sp>
          <p:nvSpPr>
            <p:cNvPr id="6158" name="Line 6"/>
            <p:cNvSpPr>
              <a:spLocks noChangeShapeType="1"/>
            </p:cNvSpPr>
            <p:nvPr/>
          </p:nvSpPr>
          <p:spPr bwMode="auto">
            <a:xfrm flipV="1">
              <a:off x="6480" y="4079"/>
              <a:ext cx="1080" cy="1260"/>
            </a:xfrm>
            <a:prstGeom prst="line">
              <a:avLst/>
            </a:prstGeom>
            <a:noFill/>
            <a:ln w="25400">
              <a:solidFill>
                <a:srgbClr val="000000"/>
              </a:solidFill>
              <a:round/>
              <a:headEnd/>
              <a:tailEnd type="oval" w="med" len="med"/>
            </a:ln>
          </p:spPr>
          <p:txBody>
            <a:bodyPr/>
            <a:lstStyle/>
            <a:p>
              <a:endParaRPr lang="en-US"/>
            </a:p>
          </p:txBody>
        </p:sp>
        <p:sp>
          <p:nvSpPr>
            <p:cNvPr id="6159" name="Line 8"/>
            <p:cNvSpPr>
              <a:spLocks noChangeShapeType="1"/>
            </p:cNvSpPr>
            <p:nvPr/>
          </p:nvSpPr>
          <p:spPr bwMode="auto">
            <a:xfrm>
              <a:off x="7560" y="4079"/>
              <a:ext cx="0" cy="540"/>
            </a:xfrm>
            <a:prstGeom prst="line">
              <a:avLst/>
            </a:prstGeom>
            <a:noFill/>
            <a:ln w="25400">
              <a:solidFill>
                <a:srgbClr val="000000"/>
              </a:solidFill>
              <a:round/>
              <a:headEnd type="oval" w="med" len="med"/>
              <a:tailEnd type="oval" w="med" len="med"/>
            </a:ln>
          </p:spPr>
          <p:txBody>
            <a:bodyPr/>
            <a:lstStyle/>
            <a:p>
              <a:endParaRPr lang="en-US"/>
            </a:p>
          </p:txBody>
        </p:sp>
      </p:grpSp>
      <p:sp>
        <p:nvSpPr>
          <p:cNvPr id="6149" name="Text Box 9"/>
          <p:cNvSpPr txBox="1">
            <a:spLocks noChangeArrowheads="1"/>
          </p:cNvSpPr>
          <p:nvPr/>
        </p:nvSpPr>
        <p:spPr bwMode="auto">
          <a:xfrm>
            <a:off x="1981200" y="2743200"/>
            <a:ext cx="609600" cy="457200"/>
          </a:xfrm>
          <a:prstGeom prst="rect">
            <a:avLst/>
          </a:prstGeom>
          <a:noFill/>
          <a:ln w="9525">
            <a:noFill/>
            <a:miter lim="800000"/>
            <a:headEnd/>
            <a:tailEnd/>
          </a:ln>
        </p:spPr>
        <p:txBody>
          <a:bodyPr>
            <a:spAutoFit/>
          </a:bodyPr>
          <a:lstStyle/>
          <a:p>
            <a:pPr>
              <a:spcBef>
                <a:spcPct val="50000"/>
              </a:spcBef>
            </a:pPr>
            <a:r>
              <a:rPr lang="en-US" b="1" i="1"/>
              <a:t>a</a:t>
            </a:r>
          </a:p>
        </p:txBody>
      </p:sp>
      <p:sp>
        <p:nvSpPr>
          <p:cNvPr id="6150" name="Text Box 10"/>
          <p:cNvSpPr txBox="1">
            <a:spLocks noChangeArrowheads="1"/>
          </p:cNvSpPr>
          <p:nvPr/>
        </p:nvSpPr>
        <p:spPr bwMode="auto">
          <a:xfrm>
            <a:off x="3505200" y="2514600"/>
            <a:ext cx="609600" cy="457200"/>
          </a:xfrm>
          <a:prstGeom prst="rect">
            <a:avLst/>
          </a:prstGeom>
          <a:noFill/>
          <a:ln w="9525">
            <a:noFill/>
            <a:miter lim="800000"/>
            <a:headEnd/>
            <a:tailEnd/>
          </a:ln>
        </p:spPr>
        <p:txBody>
          <a:bodyPr>
            <a:spAutoFit/>
          </a:bodyPr>
          <a:lstStyle/>
          <a:p>
            <a:pPr>
              <a:spcBef>
                <a:spcPct val="50000"/>
              </a:spcBef>
            </a:pPr>
            <a:r>
              <a:rPr lang="en-US" b="1" i="1"/>
              <a:t>b</a:t>
            </a:r>
          </a:p>
        </p:txBody>
      </p:sp>
      <p:sp>
        <p:nvSpPr>
          <p:cNvPr id="6151" name="Text Box 11"/>
          <p:cNvSpPr txBox="1">
            <a:spLocks noChangeArrowheads="1"/>
          </p:cNvSpPr>
          <p:nvPr/>
        </p:nvSpPr>
        <p:spPr bwMode="auto">
          <a:xfrm>
            <a:off x="3581400" y="3733800"/>
            <a:ext cx="609600" cy="457200"/>
          </a:xfrm>
          <a:prstGeom prst="rect">
            <a:avLst/>
          </a:prstGeom>
          <a:noFill/>
          <a:ln w="9525">
            <a:noFill/>
            <a:miter lim="800000"/>
            <a:headEnd/>
            <a:tailEnd/>
          </a:ln>
        </p:spPr>
        <p:txBody>
          <a:bodyPr>
            <a:spAutoFit/>
          </a:bodyPr>
          <a:lstStyle/>
          <a:p>
            <a:pPr>
              <a:spcBef>
                <a:spcPct val="50000"/>
              </a:spcBef>
            </a:pPr>
            <a:r>
              <a:rPr lang="en-US" b="1" i="1"/>
              <a:t>d</a:t>
            </a:r>
          </a:p>
        </p:txBody>
      </p:sp>
      <p:sp>
        <p:nvSpPr>
          <p:cNvPr id="6152" name="Text Box 12"/>
          <p:cNvSpPr txBox="1">
            <a:spLocks noChangeArrowheads="1"/>
          </p:cNvSpPr>
          <p:nvPr/>
        </p:nvSpPr>
        <p:spPr bwMode="auto">
          <a:xfrm>
            <a:off x="3429000" y="4724400"/>
            <a:ext cx="609600" cy="457200"/>
          </a:xfrm>
          <a:prstGeom prst="rect">
            <a:avLst/>
          </a:prstGeom>
          <a:noFill/>
          <a:ln w="9525">
            <a:noFill/>
            <a:miter lim="800000"/>
            <a:headEnd/>
            <a:tailEnd/>
          </a:ln>
        </p:spPr>
        <p:txBody>
          <a:bodyPr>
            <a:spAutoFit/>
          </a:bodyPr>
          <a:lstStyle/>
          <a:p>
            <a:pPr>
              <a:spcBef>
                <a:spcPct val="50000"/>
              </a:spcBef>
            </a:pPr>
            <a:r>
              <a:rPr lang="en-US" b="1" i="1"/>
              <a:t>f</a:t>
            </a:r>
          </a:p>
        </p:txBody>
      </p:sp>
      <p:sp>
        <p:nvSpPr>
          <p:cNvPr id="6153" name="Text Box 13"/>
          <p:cNvSpPr txBox="1">
            <a:spLocks noChangeArrowheads="1"/>
          </p:cNvSpPr>
          <p:nvPr/>
        </p:nvSpPr>
        <p:spPr bwMode="auto">
          <a:xfrm>
            <a:off x="2133600" y="3733800"/>
            <a:ext cx="609600" cy="457200"/>
          </a:xfrm>
          <a:prstGeom prst="rect">
            <a:avLst/>
          </a:prstGeom>
          <a:noFill/>
          <a:ln w="9525">
            <a:noFill/>
            <a:miter lim="800000"/>
            <a:headEnd/>
            <a:tailEnd/>
          </a:ln>
        </p:spPr>
        <p:txBody>
          <a:bodyPr>
            <a:spAutoFit/>
          </a:bodyPr>
          <a:lstStyle/>
          <a:p>
            <a:pPr>
              <a:spcBef>
                <a:spcPct val="50000"/>
              </a:spcBef>
            </a:pPr>
            <a:r>
              <a:rPr lang="en-US" b="1" i="1"/>
              <a:t>c</a:t>
            </a:r>
          </a:p>
        </p:txBody>
      </p:sp>
      <p:sp>
        <p:nvSpPr>
          <p:cNvPr id="6154" name="Text Box 14"/>
          <p:cNvSpPr txBox="1">
            <a:spLocks noChangeArrowheads="1"/>
          </p:cNvSpPr>
          <p:nvPr/>
        </p:nvSpPr>
        <p:spPr bwMode="auto">
          <a:xfrm>
            <a:off x="1981200" y="4648200"/>
            <a:ext cx="609600" cy="457200"/>
          </a:xfrm>
          <a:prstGeom prst="rect">
            <a:avLst/>
          </a:prstGeom>
          <a:noFill/>
          <a:ln w="9525">
            <a:noFill/>
            <a:miter lim="800000"/>
            <a:headEnd/>
            <a:tailEnd/>
          </a:ln>
        </p:spPr>
        <p:txBody>
          <a:bodyPr>
            <a:spAutoFit/>
          </a:bodyPr>
          <a:lstStyle/>
          <a:p>
            <a:pPr>
              <a:spcBef>
                <a:spcPct val="50000"/>
              </a:spcBef>
            </a:pPr>
            <a:r>
              <a:rPr lang="en-US">
                <a:cs typeface="Times New Roman" pitchFamily="18" charset="0"/>
              </a:rPr>
              <a:t> </a:t>
            </a:r>
            <a:r>
              <a:rPr lang="en-US"/>
              <a:t> </a:t>
            </a:r>
            <a:r>
              <a:rPr lang="en-US" b="1" i="1"/>
              <a:t>e</a:t>
            </a:r>
          </a:p>
        </p:txBody>
      </p:sp>
      <p:sp>
        <p:nvSpPr>
          <p:cNvPr id="6155" name="Text Box 15"/>
          <p:cNvSpPr txBox="1">
            <a:spLocks noChangeArrowheads="1"/>
          </p:cNvSpPr>
          <p:nvPr/>
        </p:nvSpPr>
        <p:spPr bwMode="auto">
          <a:xfrm>
            <a:off x="4343400" y="2590800"/>
            <a:ext cx="3810000" cy="2678113"/>
          </a:xfrm>
          <a:prstGeom prst="rect">
            <a:avLst/>
          </a:prstGeom>
          <a:noFill/>
          <a:ln w="9525">
            <a:noFill/>
            <a:miter lim="800000"/>
            <a:headEnd/>
            <a:tailEnd/>
          </a:ln>
        </p:spPr>
        <p:txBody>
          <a:bodyPr>
            <a:spAutoFit/>
          </a:bodyPr>
          <a:lstStyle/>
          <a:p>
            <a:pPr algn="just"/>
            <a:r>
              <a:rPr lang="en-US" b="1"/>
              <a:t>G3: is  </a:t>
            </a:r>
            <a:r>
              <a:rPr lang="en-US" b="1" u="sng"/>
              <a:t>not a tree</a:t>
            </a:r>
            <a:r>
              <a:rPr lang="en-US" b="1"/>
              <a:t> “because it’s not connected”. In this case it’s called </a:t>
            </a:r>
            <a:r>
              <a:rPr lang="en-US" b="1">
                <a:solidFill>
                  <a:srgbClr val="FF0000"/>
                </a:solidFill>
              </a:rPr>
              <a:t>forest </a:t>
            </a:r>
            <a:r>
              <a:rPr lang="en-US" b="1"/>
              <a:t>in which each connected component is a tree.</a:t>
            </a:r>
          </a:p>
          <a:p>
            <a:pPr algn="just"/>
            <a:r>
              <a:rPr lang="en-US" b="1"/>
              <a:t>Component 1</a:t>
            </a:r>
            <a:r>
              <a:rPr lang="en-US"/>
              <a:t>: </a:t>
            </a:r>
            <a:r>
              <a:rPr lang="en-US" b="1" i="1"/>
              <a:t>a, f</a:t>
            </a:r>
          </a:p>
          <a:p>
            <a:pPr algn="just"/>
            <a:r>
              <a:rPr lang="en-US" b="1"/>
              <a:t>Component 2: </a:t>
            </a:r>
            <a:r>
              <a:rPr lang="en-US" b="1" i="1"/>
              <a:t>c, e, b,  d</a:t>
            </a:r>
          </a:p>
        </p:txBody>
      </p:sp>
      <p:sp>
        <p:nvSpPr>
          <p:cNvPr id="6156" name="Line 8"/>
          <p:cNvSpPr>
            <a:spLocks noChangeShapeType="1"/>
          </p:cNvSpPr>
          <p:nvPr/>
        </p:nvSpPr>
        <p:spPr bwMode="auto">
          <a:xfrm>
            <a:off x="2438400" y="4038600"/>
            <a:ext cx="0" cy="735013"/>
          </a:xfrm>
          <a:prstGeom prst="line">
            <a:avLst/>
          </a:prstGeom>
          <a:noFill/>
          <a:ln w="25400">
            <a:solidFill>
              <a:srgbClr val="000000"/>
            </a:solidFill>
            <a:round/>
            <a:headEnd type="oval" w="med" len="med"/>
            <a:tailEnd type="oval" w="med" len="med"/>
          </a:ln>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a:xfrm>
            <a:off x="685800" y="1676400"/>
            <a:ext cx="7772400" cy="5029200"/>
          </a:xfrm>
          <a:solidFill>
            <a:srgbClr val="FFFF99"/>
          </a:solidFill>
          <a:ln w="63500">
            <a:solidFill>
              <a:srgbClr val="006600"/>
            </a:solidFill>
          </a:ln>
        </p:spPr>
        <p:txBody>
          <a:bodyPr/>
          <a:lstStyle/>
          <a:p>
            <a:pPr algn="just">
              <a:buFontTx/>
              <a:buNone/>
            </a:pPr>
            <a:r>
              <a:rPr lang="en-US" sz="2800" smtClean="0">
                <a:effectLst/>
              </a:rPr>
              <a:t>A tree can be used to represents mathematical</a:t>
            </a:r>
            <a:r>
              <a:rPr lang="en-US" sz="2800" b="1" smtClean="0">
                <a:effectLst/>
              </a:rPr>
              <a:t>  </a:t>
            </a:r>
            <a:r>
              <a:rPr lang="en-US" sz="2800" smtClean="0">
                <a:effectLst/>
              </a:rPr>
              <a:t>expressions.</a:t>
            </a:r>
          </a:p>
          <a:p>
            <a:pPr>
              <a:buFontTx/>
              <a:buNone/>
            </a:pPr>
            <a:r>
              <a:rPr lang="en-US" sz="2800" b="1" smtClean="0">
                <a:solidFill>
                  <a:srgbClr val="FF0000"/>
                </a:solidFill>
                <a:effectLst/>
              </a:rPr>
              <a:t>Example:</a:t>
            </a:r>
            <a:r>
              <a:rPr lang="en-US" b="1" smtClean="0">
                <a:effectLst/>
              </a:rPr>
              <a:t>  (( </a:t>
            </a:r>
            <a:r>
              <a:rPr lang="en-US" b="1" i="1" smtClean="0">
                <a:effectLst/>
              </a:rPr>
              <a:t>x</a:t>
            </a:r>
            <a:r>
              <a:rPr lang="en-US" b="1" smtClean="0">
                <a:effectLst/>
              </a:rPr>
              <a:t> + </a:t>
            </a:r>
            <a:r>
              <a:rPr lang="en-US" b="1" i="1" smtClean="0">
                <a:effectLst/>
              </a:rPr>
              <a:t>y </a:t>
            </a:r>
            <a:r>
              <a:rPr lang="en-US" b="1" smtClean="0">
                <a:effectLst/>
              </a:rPr>
              <a:t>)^2)  + (( </a:t>
            </a:r>
            <a:r>
              <a:rPr lang="en-US" b="1" i="1" smtClean="0">
                <a:effectLst/>
              </a:rPr>
              <a:t>x</a:t>
            </a:r>
            <a:r>
              <a:rPr lang="en-US" b="1" smtClean="0">
                <a:effectLst/>
              </a:rPr>
              <a:t> – 4) / 3)</a:t>
            </a:r>
            <a:r>
              <a:rPr lang="en-US" smtClean="0">
                <a:effectLst/>
              </a:rPr>
              <a:t> </a:t>
            </a:r>
          </a:p>
        </p:txBody>
      </p:sp>
      <p:sp>
        <p:nvSpPr>
          <p:cNvPr id="43010" name="Date Placeholder 3"/>
          <p:cNvSpPr>
            <a:spLocks noGrp="1"/>
          </p:cNvSpPr>
          <p:nvPr>
            <p:ph type="dt" sz="half" idx="10"/>
          </p:nvPr>
        </p:nvSpPr>
        <p:spPr>
          <a:noFill/>
        </p:spPr>
        <p:txBody>
          <a:bodyPr/>
          <a:lstStyle/>
          <a:p>
            <a:fld id="{568CBE81-9F97-4760-A31F-C4E2487E515D}" type="datetime1">
              <a:rPr lang="en-US" smtClean="0"/>
              <a:pPr/>
              <a:t>12/18/2016</a:t>
            </a:fld>
            <a:endParaRPr lang="en-US" smtClean="0"/>
          </a:p>
        </p:txBody>
      </p:sp>
      <p:sp>
        <p:nvSpPr>
          <p:cNvPr id="43011"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z="3600" smtClean="0"/>
              <a:t>Infix, Prefix, and Postfix Notation</a:t>
            </a:r>
            <a:r>
              <a:rPr lang="en-US" sz="4000" smtClean="0"/>
              <a:t> </a:t>
            </a:r>
          </a:p>
        </p:txBody>
      </p:sp>
      <p:sp>
        <p:nvSpPr>
          <p:cNvPr id="43013" name="Text Box 32"/>
          <p:cNvSpPr txBox="1">
            <a:spLocks noChangeArrowheads="1"/>
          </p:cNvSpPr>
          <p:nvPr/>
        </p:nvSpPr>
        <p:spPr bwMode="auto">
          <a:xfrm>
            <a:off x="4267200" y="5613400"/>
            <a:ext cx="4114800" cy="1016000"/>
          </a:xfrm>
          <a:prstGeom prst="rect">
            <a:avLst/>
          </a:prstGeom>
          <a:solidFill>
            <a:srgbClr val="FFFF00"/>
          </a:solidFill>
          <a:ln w="9525">
            <a:solidFill>
              <a:srgbClr val="006600"/>
            </a:solidFill>
            <a:miter lim="800000"/>
            <a:headEnd/>
            <a:tailEnd/>
          </a:ln>
        </p:spPr>
        <p:txBody>
          <a:bodyPr>
            <a:spAutoFit/>
          </a:bodyPr>
          <a:lstStyle/>
          <a:p>
            <a:pPr>
              <a:spcBef>
                <a:spcPct val="50000"/>
              </a:spcBef>
            </a:pPr>
            <a:r>
              <a:rPr lang="en-US"/>
              <a:t>Prefix:  +  ^  + </a:t>
            </a:r>
            <a:r>
              <a:rPr lang="en-US" i="1"/>
              <a:t>x</a:t>
            </a:r>
            <a:r>
              <a:rPr lang="en-US"/>
              <a:t> </a:t>
            </a:r>
            <a:r>
              <a:rPr lang="en-US" i="1"/>
              <a:t>y</a:t>
            </a:r>
            <a:r>
              <a:rPr lang="en-US"/>
              <a:t>  2 / –  </a:t>
            </a:r>
            <a:r>
              <a:rPr lang="en-US" i="1"/>
              <a:t>x</a:t>
            </a:r>
            <a:r>
              <a:rPr lang="en-US"/>
              <a:t>  4 3</a:t>
            </a:r>
          </a:p>
          <a:p>
            <a:pPr>
              <a:spcBef>
                <a:spcPct val="50000"/>
              </a:spcBef>
            </a:pPr>
            <a:r>
              <a:rPr lang="en-US"/>
              <a:t>Postfix: </a:t>
            </a:r>
            <a:r>
              <a:rPr lang="en-US" i="1"/>
              <a:t>x</a:t>
            </a:r>
            <a:r>
              <a:rPr lang="en-US"/>
              <a:t> </a:t>
            </a:r>
            <a:r>
              <a:rPr lang="en-US" i="1"/>
              <a:t>y</a:t>
            </a:r>
            <a:r>
              <a:rPr lang="en-US"/>
              <a:t>  + 2 ^  </a:t>
            </a:r>
            <a:r>
              <a:rPr lang="en-US" i="1"/>
              <a:t>x</a:t>
            </a:r>
            <a:r>
              <a:rPr lang="en-US"/>
              <a:t>  4  – 3  / +</a:t>
            </a:r>
          </a:p>
        </p:txBody>
      </p:sp>
      <p:pic>
        <p:nvPicPr>
          <p:cNvPr id="43014" name="Picture 30"/>
          <p:cNvPicPr>
            <a:picLocks noChangeAspect="1" noChangeArrowheads="1"/>
          </p:cNvPicPr>
          <p:nvPr/>
        </p:nvPicPr>
        <p:blipFill>
          <a:blip r:embed="rId2" cstate="print"/>
          <a:srcRect/>
          <a:stretch>
            <a:fillRect/>
          </a:stretch>
        </p:blipFill>
        <p:spPr bwMode="auto">
          <a:xfrm>
            <a:off x="838200" y="3532188"/>
            <a:ext cx="3225800" cy="2868612"/>
          </a:xfrm>
          <a:prstGeom prst="rect">
            <a:avLst/>
          </a:prstGeom>
          <a:noFill/>
          <a:ln w="9525">
            <a:solidFill>
              <a:srgbClr val="006600"/>
            </a:solid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9" name="Rectangle 3"/>
          <p:cNvSpPr>
            <a:spLocks noGrp="1" noChangeArrowheads="1"/>
          </p:cNvSpPr>
          <p:nvPr>
            <p:ph idx="1"/>
          </p:nvPr>
        </p:nvSpPr>
        <p:spPr>
          <a:xfrm>
            <a:off x="533400" y="1676400"/>
            <a:ext cx="7924800" cy="4648200"/>
          </a:xfrm>
          <a:solidFill>
            <a:srgbClr val="FFFF99"/>
          </a:solidFill>
          <a:ln w="63500">
            <a:solidFill>
              <a:srgbClr val="006600"/>
            </a:solidFill>
          </a:ln>
        </p:spPr>
        <p:txBody>
          <a:bodyPr/>
          <a:lstStyle/>
          <a:p>
            <a:pPr algn="just">
              <a:lnSpc>
                <a:spcPct val="90000"/>
              </a:lnSpc>
              <a:buFontTx/>
              <a:buNone/>
              <a:defRPr/>
            </a:pPr>
            <a:r>
              <a:rPr lang="en-US" sz="2400" b="1" dirty="0" smtClean="0">
                <a:solidFill>
                  <a:srgbClr val="FF0000"/>
                </a:solidFill>
                <a:effectLst/>
              </a:rPr>
              <a:t>Infix: </a:t>
            </a:r>
            <a:r>
              <a:rPr lang="en-US" sz="2400" dirty="0" smtClean="0">
                <a:effectLst/>
              </a:rPr>
              <a:t>In-order traversal of tree must be fully parenthesized to remove ambiguity.</a:t>
            </a:r>
            <a:r>
              <a:rPr lang="en-US" sz="2400" b="1" dirty="0" smtClean="0">
                <a:effectLst/>
              </a:rPr>
              <a:t>  </a:t>
            </a:r>
          </a:p>
          <a:p>
            <a:pPr algn="just">
              <a:lnSpc>
                <a:spcPct val="90000"/>
              </a:lnSpc>
              <a:buFontTx/>
              <a:buNone/>
              <a:defRPr/>
            </a:pPr>
            <a:r>
              <a:rPr lang="en-US" sz="2400" b="1" dirty="0" smtClean="0">
                <a:solidFill>
                  <a:srgbClr val="FF0000"/>
                </a:solidFill>
                <a:effectLst/>
              </a:rPr>
              <a:t>     Example:</a:t>
            </a:r>
            <a:r>
              <a:rPr lang="en-US" sz="2400" b="1" dirty="0" smtClean="0">
                <a:effectLst/>
              </a:rPr>
              <a:t>  </a:t>
            </a:r>
            <a:r>
              <a:rPr lang="en-US" sz="2400" b="1" i="1" dirty="0" smtClean="0">
                <a:solidFill>
                  <a:srgbClr val="006600"/>
                </a:solidFill>
                <a:effectLst/>
              </a:rPr>
              <a:t>x</a:t>
            </a:r>
            <a:r>
              <a:rPr lang="en-US" sz="2400" b="1" dirty="0" smtClean="0">
                <a:solidFill>
                  <a:srgbClr val="006600"/>
                </a:solidFill>
                <a:effectLst/>
              </a:rPr>
              <a:t> + 5 / 3 :  </a:t>
            </a:r>
            <a:r>
              <a:rPr lang="en-US" sz="2400" b="1" dirty="0" smtClean="0">
                <a:effectLst/>
              </a:rPr>
              <a:t>(</a:t>
            </a:r>
            <a:r>
              <a:rPr lang="en-US" sz="2400" b="1" i="1" dirty="0" smtClean="0">
                <a:effectLst/>
              </a:rPr>
              <a:t>x</a:t>
            </a:r>
            <a:r>
              <a:rPr lang="en-US" sz="2400" b="1" dirty="0" smtClean="0">
                <a:effectLst/>
              </a:rPr>
              <a:t> + 5) / 3 ,  </a:t>
            </a:r>
            <a:r>
              <a:rPr lang="en-US" sz="2400" b="1" i="1" dirty="0" smtClean="0">
                <a:effectLst/>
              </a:rPr>
              <a:t>x</a:t>
            </a:r>
            <a:r>
              <a:rPr lang="en-US" sz="2400" b="1" dirty="0" smtClean="0">
                <a:effectLst/>
              </a:rPr>
              <a:t> + (5 / 3)     </a:t>
            </a:r>
          </a:p>
          <a:p>
            <a:pPr algn="just">
              <a:lnSpc>
                <a:spcPct val="90000"/>
              </a:lnSpc>
              <a:buFontTx/>
              <a:buNone/>
              <a:defRPr/>
            </a:pPr>
            <a:endParaRPr lang="en-US" sz="2400" b="1" dirty="0" smtClean="0">
              <a:effectLst/>
            </a:endParaRPr>
          </a:p>
          <a:p>
            <a:pPr algn="just">
              <a:lnSpc>
                <a:spcPct val="90000"/>
              </a:lnSpc>
              <a:buFontTx/>
              <a:buNone/>
              <a:defRPr/>
            </a:pPr>
            <a:r>
              <a:rPr lang="en-US" sz="2400" b="1" dirty="0" smtClean="0">
                <a:solidFill>
                  <a:srgbClr val="FF0000"/>
                </a:solidFill>
                <a:effectLst/>
              </a:rPr>
              <a:t>Prefix (polish): </a:t>
            </a:r>
            <a:r>
              <a:rPr lang="en-US" sz="2400" dirty="0" smtClean="0">
                <a:effectLst/>
              </a:rPr>
              <a:t>Pre-order traversal of tree (no parenthesis needed)</a:t>
            </a:r>
            <a:endParaRPr lang="en-US" sz="2400" b="1" dirty="0" smtClean="0">
              <a:effectLst/>
            </a:endParaRPr>
          </a:p>
          <a:p>
            <a:pPr algn="just">
              <a:lnSpc>
                <a:spcPct val="90000"/>
              </a:lnSpc>
              <a:buFontTx/>
              <a:buNone/>
              <a:defRPr/>
            </a:pPr>
            <a:r>
              <a:rPr lang="en-US" sz="2400" b="1" dirty="0" smtClean="0">
                <a:solidFill>
                  <a:srgbClr val="FF0000"/>
                </a:solidFill>
                <a:effectLst/>
              </a:rPr>
              <a:t>     Example:</a:t>
            </a:r>
            <a:r>
              <a:rPr lang="en-US" sz="2400" b="1" dirty="0" smtClean="0">
                <a:effectLst/>
              </a:rPr>
              <a:t>  </a:t>
            </a:r>
            <a:r>
              <a:rPr lang="en-US" sz="2400" dirty="0" smtClean="0">
                <a:effectLst/>
              </a:rPr>
              <a:t>From the above tree </a:t>
            </a:r>
            <a:r>
              <a:rPr lang="en-US" sz="2400" dirty="0" smtClean="0">
                <a:effectLst/>
                <a:sym typeface="Wingdings" pitchFamily="2" charset="2"/>
              </a:rPr>
              <a:t></a:t>
            </a:r>
            <a:r>
              <a:rPr lang="en-US" sz="2400" dirty="0" smtClean="0">
                <a:effectLst/>
              </a:rPr>
              <a:t>  </a:t>
            </a:r>
            <a:r>
              <a:rPr lang="en-US" sz="2400" b="1" dirty="0" smtClean="0">
                <a:effectLst/>
              </a:rPr>
              <a:t>+ * + </a:t>
            </a:r>
            <a:r>
              <a:rPr lang="en-US" sz="2400" b="1" i="1" dirty="0" smtClean="0">
                <a:effectLst/>
              </a:rPr>
              <a:t>x  y</a:t>
            </a:r>
            <a:r>
              <a:rPr lang="en-US" sz="2400" b="1" dirty="0" smtClean="0">
                <a:effectLst/>
              </a:rPr>
              <a:t>  2 / – </a:t>
            </a:r>
            <a:r>
              <a:rPr lang="en-US" sz="2400" b="1" i="1" dirty="0" smtClean="0">
                <a:effectLst/>
              </a:rPr>
              <a:t>x</a:t>
            </a:r>
            <a:r>
              <a:rPr lang="en-US" sz="2400" b="1" dirty="0" smtClean="0">
                <a:effectLst/>
              </a:rPr>
              <a:t>  4  3   </a:t>
            </a:r>
          </a:p>
          <a:p>
            <a:pPr algn="just">
              <a:lnSpc>
                <a:spcPct val="90000"/>
              </a:lnSpc>
              <a:buFontTx/>
              <a:buNone/>
              <a:defRPr/>
            </a:pPr>
            <a:endParaRPr lang="en-US" sz="2400" b="1" dirty="0" smtClean="0">
              <a:effectLst/>
            </a:endParaRPr>
          </a:p>
          <a:p>
            <a:pPr algn="just">
              <a:lnSpc>
                <a:spcPct val="90000"/>
              </a:lnSpc>
              <a:buFontTx/>
              <a:buNone/>
              <a:defRPr/>
            </a:pPr>
            <a:r>
              <a:rPr lang="en-US" sz="2400" b="1" dirty="0" smtClean="0">
                <a:solidFill>
                  <a:srgbClr val="FF0000"/>
                </a:solidFill>
                <a:effectLst/>
              </a:rPr>
              <a:t>Postfix:</a:t>
            </a:r>
            <a:r>
              <a:rPr lang="en-US" sz="2400" b="1" dirty="0" smtClean="0">
                <a:effectLst/>
              </a:rPr>
              <a:t>  </a:t>
            </a:r>
            <a:r>
              <a:rPr lang="en-US" sz="2400" dirty="0" smtClean="0">
                <a:effectLst/>
              </a:rPr>
              <a:t>Post-order traversal </a:t>
            </a:r>
            <a:r>
              <a:rPr lang="en-US" sz="2400" b="1" dirty="0" smtClean="0">
                <a:effectLst/>
              </a:rPr>
              <a:t> </a:t>
            </a:r>
            <a:r>
              <a:rPr lang="en-US" sz="2400" dirty="0" smtClean="0">
                <a:effectLst/>
              </a:rPr>
              <a:t>(no parenthesis needed)   </a:t>
            </a:r>
          </a:p>
          <a:p>
            <a:pPr algn="just">
              <a:lnSpc>
                <a:spcPct val="90000"/>
              </a:lnSpc>
              <a:buFontTx/>
              <a:buNone/>
              <a:defRPr/>
            </a:pPr>
            <a:endParaRPr lang="en-US" sz="2400" b="1" dirty="0" smtClean="0">
              <a:effectLst/>
            </a:endParaRPr>
          </a:p>
          <a:p>
            <a:pPr algn="just">
              <a:lnSpc>
                <a:spcPct val="90000"/>
              </a:lnSpc>
              <a:buFontTx/>
              <a:buNone/>
              <a:defRPr/>
            </a:pPr>
            <a:r>
              <a:rPr lang="en-US" sz="2400" b="1" dirty="0" smtClean="0">
                <a:solidFill>
                  <a:srgbClr val="FF0000"/>
                </a:solidFill>
                <a:effectLst/>
              </a:rPr>
              <a:t>    Example:</a:t>
            </a:r>
            <a:r>
              <a:rPr lang="en-US" sz="2400" b="1" dirty="0" smtClean="0">
                <a:effectLst/>
              </a:rPr>
              <a:t>  </a:t>
            </a:r>
            <a:r>
              <a:rPr lang="en-US" sz="2400" dirty="0" smtClean="0">
                <a:effectLst/>
              </a:rPr>
              <a:t>From the above tree </a:t>
            </a:r>
            <a:r>
              <a:rPr lang="en-US" sz="2400" dirty="0" smtClean="0">
                <a:effectLst/>
                <a:sym typeface="Wingdings" pitchFamily="2" charset="2"/>
              </a:rPr>
              <a:t></a:t>
            </a:r>
            <a:r>
              <a:rPr lang="en-US" sz="2400" dirty="0" smtClean="0">
                <a:effectLst/>
              </a:rPr>
              <a:t>  </a:t>
            </a:r>
            <a:r>
              <a:rPr lang="en-US" sz="2400" b="1" i="1" dirty="0" smtClean="0">
                <a:effectLst/>
              </a:rPr>
              <a:t>x  y </a:t>
            </a:r>
            <a:r>
              <a:rPr lang="en-US" sz="2400" b="1" dirty="0" smtClean="0">
                <a:effectLst/>
              </a:rPr>
              <a:t> + 2 * </a:t>
            </a:r>
            <a:r>
              <a:rPr lang="en-US" sz="2400" b="1" i="1" dirty="0" smtClean="0">
                <a:effectLst/>
              </a:rPr>
              <a:t>x</a:t>
            </a:r>
            <a:r>
              <a:rPr lang="en-US" sz="2400" b="1" dirty="0" smtClean="0">
                <a:effectLst/>
              </a:rPr>
              <a:t>  4  –  3  /  +</a:t>
            </a:r>
          </a:p>
          <a:p>
            <a:pPr>
              <a:lnSpc>
                <a:spcPct val="90000"/>
              </a:lnSpc>
              <a:defRPr/>
            </a:pPr>
            <a:endParaRPr lang="en-US" sz="2400" dirty="0" smtClean="0"/>
          </a:p>
        </p:txBody>
      </p:sp>
      <p:sp>
        <p:nvSpPr>
          <p:cNvPr id="44035" name="Title 1"/>
          <p:cNvSpPr>
            <a:spLocks noGrp="1"/>
          </p:cNvSpPr>
          <p:nvPr>
            <p:ph type="title"/>
          </p:nvPr>
        </p:nvSpPr>
        <p:spPr>
          <a:xfrm>
            <a:off x="533400" y="381000"/>
            <a:ext cx="7924800" cy="914400"/>
          </a:xfrm>
          <a:solidFill>
            <a:srgbClr val="00FF00"/>
          </a:solidFill>
          <a:ln w="63500">
            <a:solidFill>
              <a:srgbClr val="006600"/>
            </a:solidFill>
          </a:ln>
        </p:spPr>
        <p:txBody>
          <a:bodyPr/>
          <a:lstStyle/>
          <a:p>
            <a:r>
              <a:rPr lang="en-US" smtClean="0"/>
              <a:t>Prefix Codes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6"/>
          <p:cNvPicPr>
            <a:picLocks noChangeAspect="1" noChangeArrowheads="1"/>
          </p:cNvPicPr>
          <p:nvPr/>
        </p:nvPicPr>
        <p:blipFill>
          <a:blip r:embed="rId2" cstate="print"/>
          <a:srcRect/>
          <a:stretch>
            <a:fillRect/>
          </a:stretch>
        </p:blipFill>
        <p:spPr bwMode="auto">
          <a:xfrm>
            <a:off x="1524000" y="914400"/>
            <a:ext cx="6118225" cy="5791200"/>
          </a:xfrm>
          <a:prstGeom prst="rect">
            <a:avLst/>
          </a:prstGeom>
          <a:solidFill>
            <a:srgbClr val="FFFF99"/>
          </a:solidFill>
          <a:ln w="63500">
            <a:solidFill>
              <a:srgbClr val="006600"/>
            </a:solidFill>
            <a:miter lim="800000"/>
            <a:headEnd/>
            <a:tailEnd/>
          </a:ln>
        </p:spPr>
      </p:pic>
      <p:sp>
        <p:nvSpPr>
          <p:cNvPr id="7" name="Rectangle 6"/>
          <p:cNvSpPr/>
          <p:nvPr/>
        </p:nvSpPr>
        <p:spPr>
          <a:xfrm>
            <a:off x="0" y="117475"/>
            <a:ext cx="9144000" cy="492125"/>
          </a:xfrm>
          <a:prstGeom prst="rect">
            <a:avLst/>
          </a:prstGeom>
          <a:solidFill>
            <a:srgbClr val="00FF00"/>
          </a:solidFill>
          <a:ln w="63500">
            <a:solidFill>
              <a:srgbClr val="006600"/>
            </a:solid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sz="2600" b="1" dirty="0">
                <a:solidFill>
                  <a:schemeClr val="tx1"/>
                </a:solidFill>
              </a:rPr>
              <a:t>1.</a:t>
            </a:r>
            <a:r>
              <a:rPr lang="en-US" sz="2600" dirty="0">
                <a:solidFill>
                  <a:schemeClr val="tx1"/>
                </a:solidFill>
              </a:rPr>
              <a:t> Evaluating a </a:t>
            </a:r>
            <a:r>
              <a:rPr lang="en-US" sz="2600" b="1" dirty="0">
                <a:solidFill>
                  <a:schemeClr val="tx1"/>
                </a:solidFill>
              </a:rPr>
              <a:t>Prefix</a:t>
            </a:r>
            <a:r>
              <a:rPr lang="en-US" sz="2600" dirty="0">
                <a:solidFill>
                  <a:schemeClr val="tx1"/>
                </a:solidFill>
              </a:rPr>
              <a:t> Expression: (</a:t>
            </a:r>
            <a:r>
              <a:rPr lang="en-US" sz="2600" b="1" dirty="0">
                <a:solidFill>
                  <a:srgbClr val="FF0000"/>
                </a:solidFill>
              </a:rPr>
              <a:t>Pre-order</a:t>
            </a:r>
            <a:r>
              <a:rPr lang="en-US" sz="2600" dirty="0">
                <a:solidFill>
                  <a:schemeClr val="tx1"/>
                </a:solidFill>
              </a:rPr>
              <a:t>: </a:t>
            </a:r>
            <a:r>
              <a:rPr lang="en-US" sz="2600" b="1" dirty="0">
                <a:solidFill>
                  <a:schemeClr val="tx1"/>
                </a:solidFill>
              </a:rPr>
              <a:t>Right to left</a:t>
            </a:r>
            <a:r>
              <a:rPr lang="en-US" sz="2600" dirty="0">
                <a:solidFill>
                  <a:schemeClr val="tx1"/>
                </a:solidFill>
              </a:rPr>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p:cNvPicPr>
            <a:picLocks noChangeAspect="1" noChangeArrowheads="1"/>
          </p:cNvPicPr>
          <p:nvPr/>
        </p:nvPicPr>
        <p:blipFill>
          <a:blip r:embed="rId2" cstate="print"/>
          <a:srcRect/>
          <a:stretch>
            <a:fillRect/>
          </a:stretch>
        </p:blipFill>
        <p:spPr bwMode="auto">
          <a:xfrm>
            <a:off x="1524000" y="914400"/>
            <a:ext cx="6172200" cy="5791200"/>
          </a:xfrm>
          <a:prstGeom prst="rect">
            <a:avLst/>
          </a:prstGeom>
          <a:solidFill>
            <a:srgbClr val="FFFF99"/>
          </a:solidFill>
          <a:ln w="63500">
            <a:solidFill>
              <a:srgbClr val="006600"/>
            </a:solidFill>
            <a:miter lim="800000"/>
            <a:headEnd/>
            <a:tailEnd/>
          </a:ln>
        </p:spPr>
      </p:pic>
      <p:sp>
        <p:nvSpPr>
          <p:cNvPr id="8" name="Rectangle 7"/>
          <p:cNvSpPr/>
          <p:nvPr/>
        </p:nvSpPr>
        <p:spPr>
          <a:xfrm>
            <a:off x="0" y="117475"/>
            <a:ext cx="9144000" cy="492125"/>
          </a:xfrm>
          <a:prstGeom prst="rect">
            <a:avLst/>
          </a:prstGeom>
          <a:solidFill>
            <a:srgbClr val="00FF00"/>
          </a:solidFill>
          <a:ln w="63500">
            <a:solidFill>
              <a:srgbClr val="006600"/>
            </a:solid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sz="2600" b="1" dirty="0">
                <a:solidFill>
                  <a:schemeClr val="tx1"/>
                </a:solidFill>
              </a:rPr>
              <a:t>2.</a:t>
            </a:r>
            <a:r>
              <a:rPr lang="en-US" sz="2600" dirty="0">
                <a:solidFill>
                  <a:schemeClr val="tx1"/>
                </a:solidFill>
              </a:rPr>
              <a:t> Evaluating a</a:t>
            </a:r>
            <a:r>
              <a:rPr lang="en-US" sz="2600" b="1" dirty="0">
                <a:solidFill>
                  <a:schemeClr val="tx1"/>
                </a:solidFill>
              </a:rPr>
              <a:t> Postfix </a:t>
            </a:r>
            <a:r>
              <a:rPr lang="en-US" sz="2600" dirty="0">
                <a:solidFill>
                  <a:schemeClr val="tx1"/>
                </a:solidFill>
              </a:rPr>
              <a:t>Expression: (</a:t>
            </a:r>
            <a:r>
              <a:rPr lang="en-US" sz="2600" b="1" dirty="0">
                <a:solidFill>
                  <a:srgbClr val="FF0000"/>
                </a:solidFill>
              </a:rPr>
              <a:t>Post-order</a:t>
            </a:r>
            <a:r>
              <a:rPr lang="en-US" sz="2600" dirty="0">
                <a:solidFill>
                  <a:schemeClr val="tx1"/>
                </a:solidFill>
              </a:rPr>
              <a:t>: </a:t>
            </a:r>
            <a:r>
              <a:rPr lang="en-US" sz="2600" b="1" dirty="0">
                <a:solidFill>
                  <a:schemeClr val="tx1"/>
                </a:solidFill>
              </a:rPr>
              <a:t>Left to right)</a:t>
            </a:r>
            <a:endParaRPr lang="en-US" sz="26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1" name="Rectangle 3"/>
          <p:cNvSpPr>
            <a:spLocks noGrp="1" noChangeArrowheads="1"/>
          </p:cNvSpPr>
          <p:nvPr>
            <p:ph idx="1"/>
          </p:nvPr>
        </p:nvSpPr>
        <p:spPr>
          <a:xfrm>
            <a:off x="685800" y="2286000"/>
            <a:ext cx="7772400" cy="2667000"/>
          </a:xfrm>
          <a:solidFill>
            <a:srgbClr val="FFFF99"/>
          </a:solidFill>
          <a:ln w="63500">
            <a:solidFill>
              <a:srgbClr val="006600"/>
            </a:solidFill>
          </a:ln>
        </p:spPr>
        <p:txBody>
          <a:bodyPr/>
          <a:lstStyle/>
          <a:p>
            <a:pPr marL="324000" indent="-457200" algn="just">
              <a:defRPr/>
            </a:pPr>
            <a:r>
              <a:rPr lang="en-US" sz="2800" dirty="0" smtClean="0">
                <a:effectLst/>
              </a:rPr>
              <a:t>An undirected graph without simple circuits is called a </a:t>
            </a:r>
            <a:r>
              <a:rPr lang="en-US" sz="2800" b="1" dirty="0" smtClean="0">
                <a:solidFill>
                  <a:srgbClr val="FF0000"/>
                </a:solidFill>
                <a:effectLst/>
              </a:rPr>
              <a:t>forest</a:t>
            </a:r>
            <a:r>
              <a:rPr lang="en-US" sz="2800" dirty="0" smtClean="0">
                <a:effectLst/>
              </a:rPr>
              <a:t>.</a:t>
            </a:r>
          </a:p>
          <a:p>
            <a:pPr marL="324000" indent="-457200" algn="just">
              <a:buFontTx/>
              <a:buNone/>
              <a:defRPr/>
            </a:pPr>
            <a:endParaRPr lang="en-US" sz="2800" dirty="0" smtClean="0">
              <a:effectLst/>
            </a:endParaRPr>
          </a:p>
          <a:p>
            <a:pPr marL="324000" lvl="1" indent="-457200" algn="just">
              <a:defRPr/>
            </a:pPr>
            <a:r>
              <a:rPr lang="en-US" dirty="0" smtClean="0">
                <a:solidFill>
                  <a:schemeClr val="accent2"/>
                </a:solidFill>
                <a:effectLst/>
              </a:rPr>
              <a:t>You can think of it as a set of trees having disjoint sets of nodes.</a:t>
            </a:r>
          </a:p>
          <a:p>
            <a:pPr>
              <a:defRPr/>
            </a:pPr>
            <a:endParaRPr lang="en-US" dirty="0" smtClean="0"/>
          </a:p>
        </p:txBody>
      </p:sp>
      <p:sp>
        <p:nvSpPr>
          <p:cNvPr id="7171"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Forest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5867400"/>
          </a:xfrm>
          <a:ln>
            <a:noFill/>
          </a:ln>
        </p:spPr>
        <p:txBody>
          <a:bodyPr/>
          <a:lstStyle/>
          <a:p>
            <a:pPr>
              <a:buFontTx/>
              <a:buNone/>
              <a:defRPr/>
            </a:pPr>
            <a:r>
              <a:rPr lang="en-US" dirty="0" smtClean="0"/>
              <a:t> </a:t>
            </a:r>
          </a:p>
        </p:txBody>
      </p:sp>
      <p:pic>
        <p:nvPicPr>
          <p:cNvPr id="8195" name="Picture 2"/>
          <p:cNvPicPr>
            <a:picLocks noChangeAspect="1" noChangeArrowheads="1"/>
          </p:cNvPicPr>
          <p:nvPr/>
        </p:nvPicPr>
        <p:blipFill>
          <a:blip r:embed="rId2" cstate="print"/>
          <a:srcRect/>
          <a:stretch>
            <a:fillRect/>
          </a:stretch>
        </p:blipFill>
        <p:spPr bwMode="auto">
          <a:xfrm>
            <a:off x="457200" y="685800"/>
            <a:ext cx="8361363" cy="5421313"/>
          </a:xfrm>
          <a:prstGeom prst="rect">
            <a:avLst/>
          </a:prstGeom>
          <a:solidFill>
            <a:srgbClr val="FFFF99"/>
          </a:solidFill>
          <a:ln w="63500">
            <a:solidFill>
              <a:srgbClr val="00660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685800" y="2057400"/>
            <a:ext cx="7772400" cy="3505200"/>
          </a:xfrm>
          <a:solidFill>
            <a:srgbClr val="FFFF99"/>
          </a:solidFill>
          <a:ln w="63500">
            <a:solidFill>
              <a:srgbClr val="006600"/>
            </a:solidFill>
          </a:ln>
        </p:spPr>
        <p:txBody>
          <a:bodyPr/>
          <a:lstStyle/>
          <a:p>
            <a:pPr algn="just"/>
            <a:r>
              <a:rPr lang="en-US" sz="2800" smtClean="0">
                <a:effectLst/>
              </a:rPr>
              <a:t>A </a:t>
            </a:r>
            <a:r>
              <a:rPr lang="en-US" sz="2800" b="1" smtClean="0">
                <a:solidFill>
                  <a:srgbClr val="FF0000"/>
                </a:solidFill>
                <a:effectLst/>
              </a:rPr>
              <a:t>rooted tree </a:t>
            </a:r>
            <a:r>
              <a:rPr lang="en-US" sz="2800" smtClean="0">
                <a:effectLst/>
              </a:rPr>
              <a:t>is a tree in which one node has been designated the </a:t>
            </a:r>
            <a:r>
              <a:rPr lang="en-US" sz="2800" b="1" smtClean="0">
                <a:solidFill>
                  <a:srgbClr val="FF0000"/>
                </a:solidFill>
                <a:effectLst/>
              </a:rPr>
              <a:t>root</a:t>
            </a:r>
            <a:r>
              <a:rPr lang="en-US" sz="2800" smtClean="0">
                <a:solidFill>
                  <a:srgbClr val="FF0000"/>
                </a:solidFill>
                <a:effectLst/>
              </a:rPr>
              <a:t> </a:t>
            </a:r>
            <a:r>
              <a:rPr lang="en-US" sz="2800" smtClean="0">
                <a:effectLst/>
              </a:rPr>
              <a:t>and every edge is directed away from the root.</a:t>
            </a:r>
          </a:p>
          <a:p>
            <a:pPr algn="just"/>
            <a:r>
              <a:rPr lang="en-US" sz="2800" smtClean="0">
                <a:effectLst/>
              </a:rPr>
              <a:t>You should know the following terms about rooted trees:</a:t>
            </a:r>
          </a:p>
          <a:p>
            <a:pPr lvl="1" indent="0" algn="just">
              <a:buFontTx/>
              <a:buNone/>
            </a:pPr>
            <a:r>
              <a:rPr lang="en-US" smtClean="0">
                <a:solidFill>
                  <a:srgbClr val="FF0000"/>
                </a:solidFill>
                <a:effectLst/>
              </a:rPr>
              <a:t>Root, Parent, Child, Siblings, Ancestors,</a:t>
            </a:r>
          </a:p>
          <a:p>
            <a:pPr lvl="1" indent="0" algn="just">
              <a:buFontTx/>
              <a:buNone/>
            </a:pPr>
            <a:r>
              <a:rPr lang="en-US" smtClean="0">
                <a:solidFill>
                  <a:srgbClr val="FF0000"/>
                </a:solidFill>
                <a:effectLst/>
              </a:rPr>
              <a:t>Descendents, Leaf, Internal node, Subtree.</a:t>
            </a:r>
          </a:p>
        </p:txBody>
      </p:sp>
      <p:sp>
        <p:nvSpPr>
          <p:cNvPr id="9218"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Rooted (Directed) Trees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1" name="Rectangle 3"/>
          <p:cNvSpPr>
            <a:spLocks noGrp="1" noChangeArrowheads="1"/>
          </p:cNvSpPr>
          <p:nvPr>
            <p:ph idx="1"/>
          </p:nvPr>
        </p:nvSpPr>
        <p:spPr>
          <a:xfrm>
            <a:off x="685800" y="1676400"/>
            <a:ext cx="7772400" cy="4495800"/>
          </a:xfrm>
          <a:solidFill>
            <a:srgbClr val="FFFF99"/>
          </a:solidFill>
          <a:ln w="63500">
            <a:solidFill>
              <a:srgbClr val="006600"/>
            </a:solidFill>
          </a:ln>
        </p:spPr>
        <p:txBody>
          <a:bodyPr/>
          <a:lstStyle/>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endParaRPr lang="en-US" dirty="0" smtClean="0"/>
          </a:p>
          <a:p>
            <a:pPr algn="ctr">
              <a:buFontTx/>
              <a:buNone/>
              <a:defRPr/>
            </a:pPr>
            <a:endParaRPr lang="en-US" b="1" dirty="0" smtClean="0">
              <a:solidFill>
                <a:srgbClr val="FF0000"/>
              </a:solidFill>
            </a:endParaRPr>
          </a:p>
          <a:p>
            <a:pPr>
              <a:buFont typeface="Arial" pitchFamily="34" charset="0"/>
              <a:buChar char="•"/>
              <a:defRPr/>
            </a:pPr>
            <a:r>
              <a:rPr lang="en-US" sz="2400" b="1" dirty="0" smtClean="0">
                <a:solidFill>
                  <a:srgbClr val="FF0000"/>
                </a:solidFill>
                <a:effectLst/>
              </a:rPr>
              <a:t>Root</a:t>
            </a:r>
            <a:r>
              <a:rPr lang="en-US" sz="2400" dirty="0" smtClean="0">
                <a:solidFill>
                  <a:srgbClr val="FF0000"/>
                </a:solidFill>
                <a:effectLst/>
              </a:rPr>
              <a:t>:</a:t>
            </a:r>
            <a:r>
              <a:rPr lang="en-US" sz="2400" dirty="0" smtClean="0">
                <a:effectLst/>
              </a:rPr>
              <a:t> Vertex with in-degree 0 </a:t>
            </a:r>
          </a:p>
          <a:p>
            <a:pPr algn="ctr">
              <a:buFontTx/>
              <a:buNone/>
              <a:defRPr/>
            </a:pPr>
            <a:r>
              <a:rPr lang="en-US" sz="2400" dirty="0" smtClean="0">
                <a:solidFill>
                  <a:srgbClr val="FF0000"/>
                </a:solidFill>
                <a:effectLst/>
              </a:rPr>
              <a:t>[</a:t>
            </a:r>
            <a:r>
              <a:rPr lang="en-US" sz="2400" b="1" dirty="0" smtClean="0">
                <a:solidFill>
                  <a:srgbClr val="FF0000"/>
                </a:solidFill>
                <a:effectLst/>
              </a:rPr>
              <a:t>Node </a:t>
            </a:r>
            <a:r>
              <a:rPr lang="en-US" sz="2400" b="1" i="1" dirty="0" smtClean="0">
                <a:solidFill>
                  <a:srgbClr val="FF0000"/>
                </a:solidFill>
                <a:effectLst/>
              </a:rPr>
              <a:t>a  </a:t>
            </a:r>
            <a:r>
              <a:rPr lang="en-US" sz="2400" b="1" dirty="0" smtClean="0">
                <a:solidFill>
                  <a:srgbClr val="FF0000"/>
                </a:solidFill>
                <a:effectLst/>
              </a:rPr>
              <a:t>is the root]</a:t>
            </a:r>
            <a:r>
              <a:rPr lang="en-US" sz="2400" dirty="0" smtClean="0">
                <a:effectLst/>
              </a:rPr>
              <a:t> </a:t>
            </a:r>
          </a:p>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r>
              <a:rPr lang="en-US" dirty="0" smtClean="0"/>
              <a:t>                </a:t>
            </a:r>
          </a:p>
          <a:p>
            <a:pPr>
              <a:buFontTx/>
              <a:buNone/>
              <a:defRPr/>
            </a:pPr>
            <a:r>
              <a:rPr lang="en-US" dirty="0" smtClean="0"/>
              <a:t>           </a:t>
            </a:r>
          </a:p>
        </p:txBody>
      </p:sp>
      <p:sp>
        <p:nvSpPr>
          <p:cNvPr id="10242" name="Rectangle 2"/>
          <p:cNvSpPr>
            <a:spLocks noGrp="1" noChangeArrowheads="1"/>
          </p:cNvSpPr>
          <p:nvPr>
            <p:ph type="title"/>
          </p:nvPr>
        </p:nvSpPr>
        <p:spPr>
          <a:xfrm>
            <a:off x="685800" y="381000"/>
            <a:ext cx="7772400" cy="914400"/>
          </a:xfrm>
          <a:solidFill>
            <a:srgbClr val="00FF00"/>
          </a:solidFill>
          <a:ln w="63500">
            <a:solidFill>
              <a:srgbClr val="006600"/>
            </a:solidFill>
          </a:ln>
        </p:spPr>
        <p:txBody>
          <a:bodyPr/>
          <a:lstStyle/>
          <a:p>
            <a:r>
              <a:rPr lang="en-US" smtClean="0"/>
              <a:t>Definitions</a:t>
            </a:r>
          </a:p>
        </p:txBody>
      </p:sp>
      <p:grpSp>
        <p:nvGrpSpPr>
          <p:cNvPr id="10244" name="Group 4"/>
          <p:cNvGrpSpPr>
            <a:grpSpLocks/>
          </p:cNvGrpSpPr>
          <p:nvPr/>
        </p:nvGrpSpPr>
        <p:grpSpPr bwMode="auto">
          <a:xfrm>
            <a:off x="3124200" y="2590800"/>
            <a:ext cx="2514600" cy="1828800"/>
            <a:chOff x="1204" y="7959"/>
            <a:chExt cx="1856" cy="1315"/>
          </a:xfrm>
        </p:grpSpPr>
        <p:sp>
          <p:nvSpPr>
            <p:cNvPr id="10254" name="Line 5"/>
            <p:cNvSpPr>
              <a:spLocks noChangeShapeType="1"/>
            </p:cNvSpPr>
            <p:nvPr/>
          </p:nvSpPr>
          <p:spPr bwMode="auto">
            <a:xfrm>
              <a:off x="2340" y="7959"/>
              <a:ext cx="0" cy="540"/>
            </a:xfrm>
            <a:prstGeom prst="line">
              <a:avLst/>
            </a:prstGeom>
            <a:noFill/>
            <a:ln w="9525">
              <a:solidFill>
                <a:srgbClr val="000000"/>
              </a:solidFill>
              <a:round/>
              <a:headEnd type="oval" w="med" len="med"/>
              <a:tailEnd type="triangle" w="med" len="med"/>
            </a:ln>
          </p:spPr>
          <p:txBody>
            <a:bodyPr/>
            <a:lstStyle/>
            <a:p>
              <a:endParaRPr lang="en-US"/>
            </a:p>
          </p:txBody>
        </p:sp>
        <p:sp>
          <p:nvSpPr>
            <p:cNvPr id="10255" name="Line 6"/>
            <p:cNvSpPr>
              <a:spLocks noChangeShapeType="1"/>
            </p:cNvSpPr>
            <p:nvPr/>
          </p:nvSpPr>
          <p:spPr bwMode="auto">
            <a:xfrm>
              <a:off x="2340" y="7959"/>
              <a:ext cx="720" cy="438"/>
            </a:xfrm>
            <a:prstGeom prst="line">
              <a:avLst/>
            </a:prstGeom>
            <a:noFill/>
            <a:ln w="9525">
              <a:solidFill>
                <a:srgbClr val="000000"/>
              </a:solidFill>
              <a:round/>
              <a:headEnd/>
              <a:tailEnd type="triangle" w="med" len="med"/>
            </a:ln>
          </p:spPr>
          <p:txBody>
            <a:bodyPr/>
            <a:lstStyle/>
            <a:p>
              <a:endParaRPr lang="en-US"/>
            </a:p>
          </p:txBody>
        </p:sp>
        <p:sp>
          <p:nvSpPr>
            <p:cNvPr id="10256" name="Line 7"/>
            <p:cNvSpPr>
              <a:spLocks noChangeShapeType="1"/>
            </p:cNvSpPr>
            <p:nvPr/>
          </p:nvSpPr>
          <p:spPr bwMode="auto">
            <a:xfrm flipH="1">
              <a:off x="1800" y="7959"/>
              <a:ext cx="540" cy="360"/>
            </a:xfrm>
            <a:prstGeom prst="line">
              <a:avLst/>
            </a:prstGeom>
            <a:noFill/>
            <a:ln w="9525">
              <a:solidFill>
                <a:srgbClr val="000000"/>
              </a:solidFill>
              <a:round/>
              <a:headEnd/>
              <a:tailEnd type="triangle" w="med" len="med"/>
            </a:ln>
          </p:spPr>
          <p:txBody>
            <a:bodyPr/>
            <a:lstStyle/>
            <a:p>
              <a:endParaRPr lang="en-US"/>
            </a:p>
          </p:txBody>
        </p:sp>
        <p:sp>
          <p:nvSpPr>
            <p:cNvPr id="10257" name="Line 8"/>
            <p:cNvSpPr>
              <a:spLocks noChangeShapeType="1"/>
            </p:cNvSpPr>
            <p:nvPr/>
          </p:nvSpPr>
          <p:spPr bwMode="auto">
            <a:xfrm flipH="1">
              <a:off x="1204" y="8561"/>
              <a:ext cx="416" cy="321"/>
            </a:xfrm>
            <a:prstGeom prst="line">
              <a:avLst/>
            </a:prstGeom>
            <a:noFill/>
            <a:ln w="9525">
              <a:solidFill>
                <a:srgbClr val="000000"/>
              </a:solidFill>
              <a:round/>
              <a:headEnd type="oval" w="med" len="med"/>
              <a:tailEnd type="triangle" w="med" len="med"/>
            </a:ln>
          </p:spPr>
          <p:txBody>
            <a:bodyPr/>
            <a:lstStyle/>
            <a:p>
              <a:endParaRPr lang="en-US"/>
            </a:p>
          </p:txBody>
        </p:sp>
        <p:sp>
          <p:nvSpPr>
            <p:cNvPr id="10258" name="Line 9"/>
            <p:cNvSpPr>
              <a:spLocks noChangeShapeType="1"/>
            </p:cNvSpPr>
            <p:nvPr/>
          </p:nvSpPr>
          <p:spPr bwMode="auto">
            <a:xfrm>
              <a:off x="1620" y="8561"/>
              <a:ext cx="259" cy="321"/>
            </a:xfrm>
            <a:prstGeom prst="line">
              <a:avLst/>
            </a:prstGeom>
            <a:noFill/>
            <a:ln w="9525">
              <a:solidFill>
                <a:srgbClr val="000000"/>
              </a:solidFill>
              <a:round/>
              <a:headEnd/>
              <a:tailEnd type="triangle" w="med" len="med"/>
            </a:ln>
          </p:spPr>
          <p:txBody>
            <a:bodyPr/>
            <a:lstStyle/>
            <a:p>
              <a:endParaRPr lang="en-US"/>
            </a:p>
          </p:txBody>
        </p:sp>
        <p:sp>
          <p:nvSpPr>
            <p:cNvPr id="10259" name="Line 10"/>
            <p:cNvSpPr>
              <a:spLocks noChangeShapeType="1"/>
            </p:cNvSpPr>
            <p:nvPr/>
          </p:nvSpPr>
          <p:spPr bwMode="auto">
            <a:xfrm>
              <a:off x="2340" y="8734"/>
              <a:ext cx="0" cy="540"/>
            </a:xfrm>
            <a:prstGeom prst="line">
              <a:avLst/>
            </a:prstGeom>
            <a:noFill/>
            <a:ln w="9525">
              <a:solidFill>
                <a:srgbClr val="000000"/>
              </a:solidFill>
              <a:round/>
              <a:headEnd type="oval" w="med" len="med"/>
              <a:tailEnd type="triangle" w="med" len="med"/>
            </a:ln>
          </p:spPr>
          <p:txBody>
            <a:bodyPr/>
            <a:lstStyle/>
            <a:p>
              <a:endParaRPr lang="en-US"/>
            </a:p>
          </p:txBody>
        </p:sp>
      </p:grpSp>
      <p:sp>
        <p:nvSpPr>
          <p:cNvPr id="10245" name="Text Box 12"/>
          <p:cNvSpPr txBox="1">
            <a:spLocks noChangeArrowheads="1"/>
          </p:cNvSpPr>
          <p:nvPr/>
        </p:nvSpPr>
        <p:spPr bwMode="auto">
          <a:xfrm>
            <a:off x="4495800" y="2133600"/>
            <a:ext cx="457200" cy="457200"/>
          </a:xfrm>
          <a:prstGeom prst="rect">
            <a:avLst/>
          </a:prstGeom>
          <a:noFill/>
          <a:ln w="9525">
            <a:noFill/>
            <a:miter lim="800000"/>
            <a:headEnd/>
            <a:tailEnd/>
          </a:ln>
        </p:spPr>
        <p:txBody>
          <a:bodyPr>
            <a:spAutoFit/>
          </a:bodyPr>
          <a:lstStyle/>
          <a:p>
            <a:pPr>
              <a:spcBef>
                <a:spcPct val="50000"/>
              </a:spcBef>
            </a:pPr>
            <a:r>
              <a:rPr lang="en-US" b="1" i="1"/>
              <a:t>a</a:t>
            </a:r>
          </a:p>
        </p:txBody>
      </p:sp>
      <p:sp>
        <p:nvSpPr>
          <p:cNvPr id="10246" name="Text Box 13"/>
          <p:cNvSpPr txBox="1">
            <a:spLocks noChangeArrowheads="1"/>
          </p:cNvSpPr>
          <p:nvPr/>
        </p:nvSpPr>
        <p:spPr bwMode="auto">
          <a:xfrm>
            <a:off x="5410200" y="3124200"/>
            <a:ext cx="457200" cy="457200"/>
          </a:xfrm>
          <a:prstGeom prst="rect">
            <a:avLst/>
          </a:prstGeom>
          <a:noFill/>
          <a:ln w="9525">
            <a:noFill/>
            <a:miter lim="800000"/>
            <a:headEnd/>
            <a:tailEnd/>
          </a:ln>
        </p:spPr>
        <p:txBody>
          <a:bodyPr>
            <a:spAutoFit/>
          </a:bodyPr>
          <a:lstStyle/>
          <a:p>
            <a:pPr>
              <a:spcBef>
                <a:spcPct val="50000"/>
              </a:spcBef>
            </a:pPr>
            <a:r>
              <a:rPr lang="en-US" b="1"/>
              <a:t> </a:t>
            </a:r>
            <a:r>
              <a:rPr lang="en-US" b="1" i="1"/>
              <a:t>d</a:t>
            </a:r>
          </a:p>
        </p:txBody>
      </p:sp>
      <p:sp>
        <p:nvSpPr>
          <p:cNvPr id="10247" name="Text Box 14"/>
          <p:cNvSpPr txBox="1">
            <a:spLocks noChangeArrowheads="1"/>
          </p:cNvSpPr>
          <p:nvPr/>
        </p:nvSpPr>
        <p:spPr bwMode="auto">
          <a:xfrm>
            <a:off x="4343400" y="3195638"/>
            <a:ext cx="533400" cy="461962"/>
          </a:xfrm>
          <a:prstGeom prst="rect">
            <a:avLst/>
          </a:prstGeom>
          <a:noFill/>
          <a:ln w="9525">
            <a:noFill/>
            <a:miter lim="800000"/>
            <a:headEnd/>
            <a:tailEnd/>
          </a:ln>
        </p:spPr>
        <p:txBody>
          <a:bodyPr>
            <a:spAutoFit/>
          </a:bodyPr>
          <a:lstStyle/>
          <a:p>
            <a:pPr>
              <a:spcBef>
                <a:spcPct val="50000"/>
              </a:spcBef>
            </a:pPr>
            <a:r>
              <a:rPr lang="en-US" b="1"/>
              <a:t>  </a:t>
            </a:r>
            <a:r>
              <a:rPr lang="en-US" b="1" i="1"/>
              <a:t>c</a:t>
            </a:r>
          </a:p>
        </p:txBody>
      </p:sp>
      <p:sp>
        <p:nvSpPr>
          <p:cNvPr id="10248" name="Text Box 15"/>
          <p:cNvSpPr txBox="1">
            <a:spLocks noChangeArrowheads="1"/>
          </p:cNvSpPr>
          <p:nvPr/>
        </p:nvSpPr>
        <p:spPr bwMode="auto">
          <a:xfrm>
            <a:off x="3581400" y="2971800"/>
            <a:ext cx="457200" cy="457200"/>
          </a:xfrm>
          <a:prstGeom prst="rect">
            <a:avLst/>
          </a:prstGeom>
          <a:noFill/>
          <a:ln w="9525">
            <a:noFill/>
            <a:miter lim="800000"/>
            <a:headEnd/>
            <a:tailEnd/>
          </a:ln>
        </p:spPr>
        <p:txBody>
          <a:bodyPr>
            <a:spAutoFit/>
          </a:bodyPr>
          <a:lstStyle/>
          <a:p>
            <a:pPr>
              <a:spcBef>
                <a:spcPct val="50000"/>
              </a:spcBef>
            </a:pPr>
            <a:r>
              <a:rPr lang="en-US" b="1" i="1"/>
              <a:t>b</a:t>
            </a:r>
          </a:p>
        </p:txBody>
      </p:sp>
      <p:sp>
        <p:nvSpPr>
          <p:cNvPr id="10249" name="Text Box 16"/>
          <p:cNvSpPr txBox="1">
            <a:spLocks noChangeArrowheads="1"/>
          </p:cNvSpPr>
          <p:nvPr/>
        </p:nvSpPr>
        <p:spPr bwMode="auto">
          <a:xfrm>
            <a:off x="2819400" y="3810000"/>
            <a:ext cx="457200" cy="457200"/>
          </a:xfrm>
          <a:prstGeom prst="rect">
            <a:avLst/>
          </a:prstGeom>
          <a:noFill/>
          <a:ln w="9525">
            <a:noFill/>
            <a:miter lim="800000"/>
            <a:headEnd/>
            <a:tailEnd/>
          </a:ln>
        </p:spPr>
        <p:txBody>
          <a:bodyPr>
            <a:spAutoFit/>
          </a:bodyPr>
          <a:lstStyle/>
          <a:p>
            <a:pPr>
              <a:spcBef>
                <a:spcPct val="50000"/>
              </a:spcBef>
            </a:pPr>
            <a:r>
              <a:rPr lang="en-US" b="1" i="1"/>
              <a:t>f</a:t>
            </a:r>
          </a:p>
        </p:txBody>
      </p:sp>
      <p:sp>
        <p:nvSpPr>
          <p:cNvPr id="10250" name="Text Box 17"/>
          <p:cNvSpPr txBox="1">
            <a:spLocks noChangeArrowheads="1"/>
          </p:cNvSpPr>
          <p:nvPr/>
        </p:nvSpPr>
        <p:spPr bwMode="auto">
          <a:xfrm>
            <a:off x="3886200" y="3810000"/>
            <a:ext cx="457200" cy="457200"/>
          </a:xfrm>
          <a:prstGeom prst="rect">
            <a:avLst/>
          </a:prstGeom>
          <a:noFill/>
          <a:ln w="9525">
            <a:noFill/>
            <a:miter lim="800000"/>
            <a:headEnd/>
            <a:tailEnd/>
          </a:ln>
        </p:spPr>
        <p:txBody>
          <a:bodyPr>
            <a:spAutoFit/>
          </a:bodyPr>
          <a:lstStyle/>
          <a:p>
            <a:pPr>
              <a:spcBef>
                <a:spcPct val="50000"/>
              </a:spcBef>
            </a:pPr>
            <a:r>
              <a:rPr lang="en-US" b="1" i="1"/>
              <a:t>g</a:t>
            </a:r>
          </a:p>
        </p:txBody>
      </p:sp>
      <p:sp>
        <p:nvSpPr>
          <p:cNvPr id="10251" name="Text Box 18"/>
          <p:cNvSpPr txBox="1">
            <a:spLocks noChangeArrowheads="1"/>
          </p:cNvSpPr>
          <p:nvPr/>
        </p:nvSpPr>
        <p:spPr bwMode="auto">
          <a:xfrm>
            <a:off x="4495800" y="4267200"/>
            <a:ext cx="457200" cy="457200"/>
          </a:xfrm>
          <a:prstGeom prst="rect">
            <a:avLst/>
          </a:prstGeom>
          <a:noFill/>
          <a:ln w="9525">
            <a:noFill/>
            <a:miter lim="800000"/>
            <a:headEnd/>
            <a:tailEnd/>
          </a:ln>
        </p:spPr>
        <p:txBody>
          <a:bodyPr>
            <a:spAutoFit/>
          </a:bodyPr>
          <a:lstStyle/>
          <a:p>
            <a:pPr>
              <a:spcBef>
                <a:spcPct val="50000"/>
              </a:spcBef>
            </a:pPr>
            <a:r>
              <a:rPr lang="en-US" b="1" i="1"/>
              <a:t>e</a:t>
            </a:r>
          </a:p>
        </p:txBody>
      </p:sp>
      <p:sp>
        <p:nvSpPr>
          <p:cNvPr id="10252" name="Text Box 22"/>
          <p:cNvSpPr txBox="1">
            <a:spLocks noChangeArrowheads="1"/>
          </p:cNvSpPr>
          <p:nvPr/>
        </p:nvSpPr>
        <p:spPr bwMode="auto">
          <a:xfrm>
            <a:off x="2133600" y="4648200"/>
            <a:ext cx="609600" cy="457200"/>
          </a:xfrm>
          <a:prstGeom prst="rect">
            <a:avLst/>
          </a:prstGeom>
          <a:noFill/>
          <a:ln w="9525">
            <a:noFill/>
            <a:miter lim="800000"/>
            <a:headEnd/>
            <a:tailEnd/>
          </a:ln>
        </p:spPr>
        <p:txBody>
          <a:bodyPr>
            <a:spAutoFit/>
          </a:bodyPr>
          <a:lstStyle/>
          <a:p>
            <a:pPr>
              <a:spcBef>
                <a:spcPct val="50000"/>
              </a:spcBef>
            </a:pPr>
            <a:r>
              <a:rPr lang="en-US" b="1" i="1"/>
              <a:t>y</a:t>
            </a:r>
          </a:p>
        </p:txBody>
      </p:sp>
      <p:sp>
        <p:nvSpPr>
          <p:cNvPr id="10253" name="Line 8"/>
          <p:cNvSpPr>
            <a:spLocks noChangeShapeType="1"/>
          </p:cNvSpPr>
          <p:nvPr/>
        </p:nvSpPr>
        <p:spPr bwMode="auto">
          <a:xfrm flipH="1">
            <a:off x="2438400" y="4267200"/>
            <a:ext cx="487363" cy="500063"/>
          </a:xfrm>
          <a:prstGeom prst="line">
            <a:avLst/>
          </a:prstGeom>
          <a:noFill/>
          <a:ln w="9525">
            <a:solidFill>
              <a:srgbClr val="000000"/>
            </a:solidFill>
            <a:round/>
            <a:headEnd type="oval" w="med" len="me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685800" y="1908175"/>
            <a:ext cx="7848600" cy="3786188"/>
          </a:xfrm>
          <a:prstGeom prst="rect">
            <a:avLst/>
          </a:prstGeom>
          <a:solidFill>
            <a:srgbClr val="FFFF99"/>
          </a:solidFill>
          <a:ln w="63500">
            <a:solidFill>
              <a:srgbClr val="006600"/>
            </a:solidFill>
            <a:miter lim="800000"/>
            <a:headEnd/>
            <a:tailEnd/>
          </a:ln>
        </p:spPr>
        <p:txBody>
          <a:bodyPr>
            <a:spAutoFit/>
          </a:bodyPr>
          <a:lstStyle/>
          <a:p>
            <a:pPr algn="just">
              <a:buFont typeface="Arial" charset="0"/>
              <a:buChar char="•"/>
            </a:pPr>
            <a:r>
              <a:rPr lang="en-US" b="1">
                <a:solidFill>
                  <a:srgbClr val="FF0000"/>
                </a:solidFill>
              </a:rPr>
              <a:t> Parent</a:t>
            </a:r>
            <a:r>
              <a:rPr lang="en-US">
                <a:solidFill>
                  <a:srgbClr val="FF0000"/>
                </a:solidFill>
              </a:rPr>
              <a:t>:</a:t>
            </a:r>
            <a:r>
              <a:rPr lang="en-US"/>
              <a:t>  Vertex </a:t>
            </a:r>
            <a:r>
              <a:rPr lang="en-US" i="1"/>
              <a:t>u</a:t>
            </a:r>
            <a:r>
              <a:rPr lang="en-US"/>
              <a:t>  is a parent, such that there is directed edge </a:t>
            </a:r>
          </a:p>
          <a:p>
            <a:pPr algn="just"/>
            <a:r>
              <a:rPr lang="en-US"/>
              <a:t>               from </a:t>
            </a:r>
            <a:r>
              <a:rPr lang="en-US" i="1"/>
              <a:t>u</a:t>
            </a:r>
            <a:r>
              <a:rPr lang="en-US"/>
              <a:t>  to </a:t>
            </a:r>
            <a:r>
              <a:rPr lang="en-US" i="1"/>
              <a:t>v</a:t>
            </a:r>
            <a:r>
              <a:rPr lang="en-US"/>
              <a:t>.  </a:t>
            </a:r>
          </a:p>
          <a:p>
            <a:pPr algn="ctr"/>
            <a:r>
              <a:rPr lang="en-US" b="1">
                <a:solidFill>
                  <a:srgbClr val="FF0000"/>
                </a:solidFill>
              </a:rPr>
              <a:t> [</a:t>
            </a:r>
            <a:r>
              <a:rPr lang="en-US" b="1" i="1">
                <a:solidFill>
                  <a:srgbClr val="FF0000"/>
                </a:solidFill>
              </a:rPr>
              <a:t>b</a:t>
            </a:r>
            <a:r>
              <a:rPr lang="en-US" b="1">
                <a:solidFill>
                  <a:srgbClr val="FF0000"/>
                </a:solidFill>
              </a:rPr>
              <a:t>  is parent of </a:t>
            </a:r>
            <a:r>
              <a:rPr lang="en-US" b="1" i="1">
                <a:solidFill>
                  <a:srgbClr val="FF0000"/>
                </a:solidFill>
              </a:rPr>
              <a:t>g</a:t>
            </a:r>
            <a:r>
              <a:rPr lang="en-US" b="1">
                <a:solidFill>
                  <a:srgbClr val="FF0000"/>
                </a:solidFill>
              </a:rPr>
              <a:t>  and </a:t>
            </a:r>
            <a:r>
              <a:rPr lang="en-US" b="1" i="1">
                <a:solidFill>
                  <a:srgbClr val="FF0000"/>
                </a:solidFill>
              </a:rPr>
              <a:t>f </a:t>
            </a:r>
            <a:r>
              <a:rPr lang="en-US" b="1">
                <a:solidFill>
                  <a:srgbClr val="FF0000"/>
                </a:solidFill>
              </a:rPr>
              <a:t>]</a:t>
            </a:r>
            <a:r>
              <a:rPr lang="en-US">
                <a:solidFill>
                  <a:srgbClr val="FF0000"/>
                </a:solidFill>
              </a:rPr>
              <a:t> </a:t>
            </a:r>
          </a:p>
          <a:p>
            <a:pPr>
              <a:buFont typeface="Arial" charset="0"/>
              <a:buChar char="•"/>
            </a:pPr>
            <a:r>
              <a:rPr lang="en-US" b="1">
                <a:solidFill>
                  <a:srgbClr val="FF0000"/>
                </a:solidFill>
              </a:rPr>
              <a:t> Child:</a:t>
            </a:r>
            <a:r>
              <a:rPr lang="en-US"/>
              <a:t>   If </a:t>
            </a:r>
            <a:r>
              <a:rPr lang="en-US" i="1"/>
              <a:t>u</a:t>
            </a:r>
            <a:r>
              <a:rPr lang="en-US"/>
              <a:t>  is parent of </a:t>
            </a:r>
            <a:r>
              <a:rPr lang="en-US" i="1"/>
              <a:t>v</a:t>
            </a:r>
            <a:r>
              <a:rPr lang="en-US"/>
              <a:t>, then </a:t>
            </a:r>
            <a:r>
              <a:rPr lang="en-US" i="1"/>
              <a:t>v</a:t>
            </a:r>
            <a:r>
              <a:rPr lang="en-US"/>
              <a:t>  is child of </a:t>
            </a:r>
            <a:r>
              <a:rPr lang="en-US" i="1"/>
              <a:t>u</a:t>
            </a:r>
            <a:r>
              <a:rPr lang="en-US"/>
              <a:t>.</a:t>
            </a:r>
          </a:p>
          <a:p>
            <a:pPr algn="ctr"/>
            <a:r>
              <a:rPr lang="en-US" b="1">
                <a:solidFill>
                  <a:srgbClr val="FF0000"/>
                </a:solidFill>
              </a:rPr>
              <a:t>[</a:t>
            </a:r>
            <a:r>
              <a:rPr lang="en-US" b="1" i="1">
                <a:solidFill>
                  <a:srgbClr val="FF0000"/>
                </a:solidFill>
              </a:rPr>
              <a:t>g</a:t>
            </a:r>
            <a:r>
              <a:rPr lang="en-US" b="1">
                <a:solidFill>
                  <a:srgbClr val="FF0000"/>
                </a:solidFill>
              </a:rPr>
              <a:t>  and </a:t>
            </a:r>
            <a:r>
              <a:rPr lang="en-US" b="1" i="1">
                <a:solidFill>
                  <a:srgbClr val="FF0000"/>
                </a:solidFill>
              </a:rPr>
              <a:t>f</a:t>
            </a:r>
            <a:r>
              <a:rPr lang="en-US" b="1">
                <a:solidFill>
                  <a:srgbClr val="FF0000"/>
                </a:solidFill>
              </a:rPr>
              <a:t>  are children of </a:t>
            </a:r>
            <a:r>
              <a:rPr lang="en-US" b="1" i="1">
                <a:solidFill>
                  <a:srgbClr val="FF0000"/>
                </a:solidFill>
              </a:rPr>
              <a:t>b </a:t>
            </a:r>
            <a:r>
              <a:rPr lang="en-US" b="1">
                <a:solidFill>
                  <a:srgbClr val="FF0000"/>
                </a:solidFill>
              </a:rPr>
              <a:t>]</a:t>
            </a:r>
          </a:p>
          <a:p>
            <a:pPr>
              <a:buFont typeface="Arial" charset="0"/>
              <a:buChar char="•"/>
            </a:pPr>
            <a:r>
              <a:rPr lang="en-US" b="1">
                <a:solidFill>
                  <a:srgbClr val="FF0000"/>
                </a:solidFill>
              </a:rPr>
              <a:t> Siblings:</a:t>
            </a:r>
            <a:r>
              <a:rPr lang="en-US" b="1"/>
              <a:t>   </a:t>
            </a:r>
            <a:r>
              <a:rPr lang="en-US"/>
              <a:t>Vertices with the same parents.</a:t>
            </a:r>
            <a:r>
              <a:rPr lang="en-US" b="1"/>
              <a:t> </a:t>
            </a:r>
          </a:p>
          <a:p>
            <a:pPr algn="ctr"/>
            <a:r>
              <a:rPr lang="en-US" b="1">
                <a:solidFill>
                  <a:srgbClr val="FF0000"/>
                </a:solidFill>
              </a:rPr>
              <a:t>[</a:t>
            </a:r>
            <a:r>
              <a:rPr lang="en-US" b="1" i="1">
                <a:solidFill>
                  <a:srgbClr val="FF0000"/>
                </a:solidFill>
              </a:rPr>
              <a:t>f</a:t>
            </a:r>
            <a:r>
              <a:rPr lang="en-US" b="1">
                <a:solidFill>
                  <a:srgbClr val="FF0000"/>
                </a:solidFill>
              </a:rPr>
              <a:t>  and </a:t>
            </a:r>
            <a:r>
              <a:rPr lang="en-US" b="1" i="1">
                <a:solidFill>
                  <a:srgbClr val="FF0000"/>
                </a:solidFill>
              </a:rPr>
              <a:t>g </a:t>
            </a:r>
            <a:r>
              <a:rPr lang="en-US" b="1">
                <a:solidFill>
                  <a:srgbClr val="FF0000"/>
                </a:solidFill>
              </a:rPr>
              <a:t>]</a:t>
            </a:r>
          </a:p>
          <a:p>
            <a:pPr>
              <a:buFont typeface="Arial" charset="0"/>
              <a:buChar char="•"/>
            </a:pPr>
            <a:r>
              <a:rPr lang="en-US" b="1">
                <a:solidFill>
                  <a:srgbClr val="FF0000"/>
                </a:solidFill>
              </a:rPr>
              <a:t> Ancestors:  </a:t>
            </a:r>
            <a:r>
              <a:rPr lang="en-US"/>
              <a:t>Vertices in path from the root to vertex </a:t>
            </a:r>
            <a:r>
              <a:rPr lang="en-US" i="1"/>
              <a:t>v</a:t>
            </a:r>
            <a:r>
              <a:rPr lang="en-US"/>
              <a:t>, </a:t>
            </a:r>
          </a:p>
          <a:p>
            <a:r>
              <a:rPr lang="en-US"/>
              <a:t>                       excluding </a:t>
            </a:r>
            <a:r>
              <a:rPr lang="en-US" i="1"/>
              <a:t>v</a:t>
            </a:r>
            <a:r>
              <a:rPr lang="en-US"/>
              <a:t>  itself, including the root. </a:t>
            </a:r>
          </a:p>
          <a:p>
            <a:r>
              <a:rPr lang="en-US"/>
              <a:t>                         </a:t>
            </a:r>
            <a:r>
              <a:rPr lang="en-US" b="1">
                <a:solidFill>
                  <a:srgbClr val="FF0000"/>
                </a:solidFill>
              </a:rPr>
              <a:t>[Ancestors of </a:t>
            </a:r>
            <a:r>
              <a:rPr lang="en-US" b="1" i="1">
                <a:solidFill>
                  <a:srgbClr val="FF0000"/>
                </a:solidFill>
              </a:rPr>
              <a:t>g </a:t>
            </a:r>
            <a:r>
              <a:rPr lang="en-US" b="1">
                <a:solidFill>
                  <a:srgbClr val="FF0000"/>
                </a:solidFill>
              </a:rPr>
              <a:t>: </a:t>
            </a:r>
            <a:r>
              <a:rPr lang="en-US" b="1" i="1">
                <a:solidFill>
                  <a:srgbClr val="FF0000"/>
                </a:solidFill>
              </a:rPr>
              <a:t>b</a:t>
            </a:r>
            <a:r>
              <a:rPr lang="en-US" b="1">
                <a:solidFill>
                  <a:srgbClr val="FF0000"/>
                </a:solidFill>
              </a:rPr>
              <a:t>, </a:t>
            </a:r>
            <a:r>
              <a:rPr lang="en-US" b="1" i="1">
                <a:solidFill>
                  <a:srgbClr val="FF0000"/>
                </a:solidFill>
              </a:rPr>
              <a:t>a </a:t>
            </a:r>
            <a:r>
              <a:rPr lang="en-US" b="1">
                <a:solidFill>
                  <a:srgbClr val="FF0000"/>
                </a:solidFill>
              </a:rPr>
              <a:t>]</a:t>
            </a:r>
            <a:r>
              <a:rPr lang="en-US">
                <a:solidFill>
                  <a:srgbClr val="FF0000"/>
                </a:solidFill>
              </a:rPr>
              <a:t> </a:t>
            </a:r>
            <a:endParaRPr lang="en-US" b="1">
              <a:solidFill>
                <a:srgbClr val="FF0000"/>
              </a:solidFill>
            </a:endParaRPr>
          </a:p>
        </p:txBody>
      </p:sp>
      <p:sp>
        <p:nvSpPr>
          <p:cNvPr id="11267" name="Rectangle 2"/>
          <p:cNvSpPr>
            <a:spLocks noGrp="1" noChangeArrowheads="1"/>
          </p:cNvSpPr>
          <p:nvPr>
            <p:ph type="title"/>
          </p:nvPr>
        </p:nvSpPr>
        <p:spPr>
          <a:xfrm>
            <a:off x="685800" y="381000"/>
            <a:ext cx="7848600" cy="914400"/>
          </a:xfrm>
          <a:solidFill>
            <a:srgbClr val="00FF00"/>
          </a:solidFill>
          <a:ln w="63500">
            <a:solidFill>
              <a:srgbClr val="006600"/>
            </a:solidFill>
          </a:ln>
        </p:spPr>
        <p:txBody>
          <a:bodyPr/>
          <a:lstStyle/>
          <a:p>
            <a:r>
              <a:rPr lang="en-US" smtClean="0"/>
              <a:t>Definitions</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hapter 10: Trees&amp;quot;&quot;/&gt;&lt;property id=&quot;20307&quot; value=&quot;980&quot;/&gt;&lt;/object&gt;&lt;object type=&quot;3&quot; unique_id=&quot;10005&quot;&gt;&lt;property id=&quot;20148&quot; value=&quot;5&quot;/&gt;&lt;property id=&quot;20300&quot; value=&quot;Slide 2 - &amp;quot;Example1&amp;quot;&quot;/&gt;&lt;property id=&quot;20307&quot; value=&quot;992&quot;/&gt;&lt;/object&gt;&lt;object type=&quot;3&quot; unique_id=&quot;10006&quot;&gt;&lt;property id=&quot;20148&quot; value=&quot;5&quot;/&gt;&lt;property id=&quot;20300&quot; value=&quot;Slide 3 - &amp;quot;Example2&amp;quot;&quot;/&gt;&lt;property id=&quot;20307&quot; value=&quot;993&quot;/&gt;&lt;/object&gt;&lt;object type=&quot;3&quot; unique_id=&quot;10007&quot;&gt;&lt;property id=&quot;20148&quot; value=&quot;5&quot;/&gt;&lt;property id=&quot;20300&quot; value=&quot;Slide 4 - &amp;quot;Example3&amp;quot;&quot;/&gt;&lt;property id=&quot;20307&quot; value=&quot;994&quot;/&gt;&lt;/object&gt;&lt;object type=&quot;3&quot; unique_id=&quot;10008&quot;&gt;&lt;property id=&quot;20148&quot; value=&quot;5&quot;/&gt;&lt;property id=&quot;20300&quot; value=&quot;Slide 5&quot;/&gt;&lt;property id=&quot;20307&quot; value=&quot;991&quot;/&gt;&lt;/object&gt;&lt;object type=&quot;3&quot; unique_id=&quot;10009&quot;&gt;&lt;property id=&quot;20148&quot; value=&quot;5&quot;/&gt;&lt;property id=&quot;20300&quot; value=&quot;Slide 6&quot;/&gt;&lt;property id=&quot;20307&quot; value=&quot;1010&quot;/&gt;&lt;/object&gt;&lt;object type=&quot;3&quot; unique_id=&quot;10010&quot;&gt;&lt;property id=&quot;20148&quot; value=&quot;5&quot;/&gt;&lt;property id=&quot;20300&quot; value=&quot;Slide 7 - &amp;quot;Rooted (Directed) Trees&amp;quot;&quot;/&gt;&lt;property id=&quot;20307&quot; value=&quot;985&quot;/&gt;&lt;/object&gt;&lt;object type=&quot;3&quot; unique_id=&quot;10011&quot;&gt;&lt;property id=&quot;20148&quot; value=&quot;5&quot;/&gt;&lt;property id=&quot;20300&quot; value=&quot;Slide 8&quot;/&gt;&lt;property id=&quot;20307&quot; value=&quot;995&quot;/&gt;&lt;/object&gt;&lt;object type=&quot;3&quot; unique_id=&quot;10012&quot;&gt;&lt;property id=&quot;20148&quot; value=&quot;5&quot;/&gt;&lt;property id=&quot;20300&quot; value=&quot;Slide 9&quot;/&gt;&lt;property id=&quot;20307&quot; value=&quot;996&quot;/&gt;&lt;/object&gt;&lt;object type=&quot;3&quot; unique_id=&quot;10013&quot;&gt;&lt;property id=&quot;20148&quot; value=&quot;5&quot;/&gt;&lt;property id=&quot;20300&quot; value=&quot;Slide 10&quot;/&gt;&lt;property id=&quot;20307&quot; value=&quot;997&quot;/&gt;&lt;/object&gt;&lt;object type=&quot;3&quot; unique_id=&quot;10014&quot;&gt;&lt;property id=&quot;20148&quot; value=&quot;5&quot;/&gt;&lt;property id=&quot;20300&quot; value=&quot;Slide 11&quot;/&gt;&lt;property id=&quot;20307&quot; value=&quot;998&quot;/&gt;&lt;/object&gt;&lt;object type=&quot;3&quot; unique_id=&quot;10015&quot;&gt;&lt;property id=&quot;20148&quot; value=&quot;5&quot;/&gt;&lt;property id=&quot;20300&quot; value=&quot;Slide 12 - &amp;quot;m-ary trees&amp;quot;&quot;/&gt;&lt;property id=&quot;20307&quot; value=&quot;986&quot;/&gt;&lt;/object&gt;&lt;object type=&quot;3&quot; unique_id=&quot;10016&quot;&gt;&lt;property id=&quot;20148&quot; value=&quot;5&quot;/&gt;&lt;property id=&quot;20300&quot; value=&quot;Slide 13&quot;/&gt;&lt;property id=&quot;20307&quot; value=&quot;999&quot;/&gt;&lt;/object&gt;&lt;object type=&quot;3&quot; unique_id=&quot;10017&quot;&gt;&lt;property id=&quot;20148&quot; value=&quot;5&quot;/&gt;&lt;property id=&quot;20300&quot; value=&quot;Slide 14 - &amp;quot;Ordered Rooted Tree&amp;quot;&quot;/&gt;&lt;property id=&quot;20307&quot; value=&quot;987&quot;/&gt;&lt;/object&gt;&lt;object type=&quot;3&quot; unique_id=&quot;10018&quot;&gt;&lt;property id=&quot;20148&quot; value=&quot;5&quot;/&gt;&lt;property id=&quot;20300&quot; value=&quot;Slide 15 - &amp;quot;Examples&amp;quot;&quot;/&gt;&lt;property id=&quot;20307&quot; value=&quot;1000&quot;/&gt;&lt;/object&gt;&lt;object type=&quot;3&quot; unique_id=&quot;10019&quot;&gt;&lt;property id=&quot;20148&quot; value=&quot;5&quot;/&gt;&lt;property id=&quot;20300&quot; value=&quot;Slide 16 - &amp;quot;Trees as Models&amp;quot;&quot;/&gt;&lt;property id=&quot;20307&quot; value=&quot;1011&quot;/&gt;&lt;/object&gt;&lt;object type=&quot;3&quot; unique_id=&quot;10020&quot;&gt;&lt;property id=&quot;20148&quot; value=&quot;5&quot;/&gt;&lt;property id=&quot;20300&quot; value=&quot;Slide 17&quot;/&gt;&lt;property id=&quot;20307&quot; value=&quot;1013&quot;/&gt;&lt;/object&gt;&lt;object type=&quot;3&quot; unique_id=&quot;10021&quot;&gt;&lt;property id=&quot;20148&quot; value=&quot;5&quot;/&gt;&lt;property id=&quot;20300&quot; value=&quot;Slide 18&quot;/&gt;&lt;property id=&quot;20307&quot; value=&quot;1014&quot;/&gt;&lt;/object&gt;&lt;object type=&quot;3&quot; unique_id=&quot;10022&quot;&gt;&lt;property id=&quot;20148&quot; value=&quot;5&quot;/&gt;&lt;property id=&quot;20300&quot; value=&quot;Slide 19 - &amp;quot;Properties Of Trees&amp;quot;&quot;/&gt;&lt;property id=&quot;20307&quot; value=&quot;1001&quot;/&gt;&lt;/object&gt;&lt;object type=&quot;3&quot; unique_id=&quot;10023&quot;&gt;&lt;property id=&quot;20148&quot; value=&quot;5&quot;/&gt;&lt;property id=&quot;20300&quot; value=&quot;Slide 20&quot;/&gt;&lt;property id=&quot;20307&quot; value=&quot;1015&quot;/&gt;&lt;/object&gt;&lt;object type=&quot;3&quot; unique_id=&quot;10024&quot;&gt;&lt;property id=&quot;20148&quot; value=&quot;5&quot;/&gt;&lt;property id=&quot;20300&quot; value=&quot;Slide 21&quot;/&gt;&lt;property id=&quot;20307&quot; value=&quot;1016&quot;/&gt;&lt;/object&gt;&lt;object type=&quot;3&quot; unique_id=&quot;10025&quot;&gt;&lt;property id=&quot;20148&quot; value=&quot;5&quot;/&gt;&lt;property id=&quot;20300&quot; value=&quot;Slide 22&quot;/&gt;&lt;property id=&quot;20307&quot; value=&quot;1017&quot;/&gt;&lt;/object&gt;&lt;object type=&quot;3&quot; unique_id=&quot;10026&quot;&gt;&lt;property id=&quot;20148&quot; value=&quot;5&quot;/&gt;&lt;property id=&quot;20300&quot; value=&quot;Slide 23 - &amp;quot;Balanced Trees&amp;quot;&quot;/&gt;&lt;property id=&quot;20307&quot; value=&quot;1003&quot;/&gt;&lt;/object&gt;&lt;object type=&quot;3&quot; unique_id=&quot;10027&quot;&gt;&lt;property id=&quot;20148&quot; value=&quot;5&quot;/&gt;&lt;property id=&quot;20300&quot; value=&quot;Slide 24 - &amp;quot;10.3 Tree Traversal&amp;quot;&quot;/&gt;&lt;property id=&quot;20307&quot; value=&quot;982&quot;/&gt;&lt;/object&gt;&lt;object type=&quot;3&quot; unique_id=&quot;10028&quot;&gt;&lt;property id=&quot;20148&quot; value=&quot;5&quot;/&gt;&lt;property id=&quot;20300&quot; value=&quot;Slide 25 - &amp;quot; Traversal Algorithms&amp;quot;&quot;/&gt;&lt;property id=&quot;20307&quot; value=&quot;1004&quot;/&gt;&lt;/object&gt;&lt;object type=&quot;3&quot; unique_id=&quot;10029&quot;&gt;&lt;property id=&quot;20148&quot; value=&quot;5&quot;/&gt;&lt;property id=&quot;20300&quot; value=&quot;Slide 26 - &amp;quot;Example&amp;quot;&quot;/&gt;&lt;property id=&quot;20307&quot; value=&quot;1005&quot;/&gt;&lt;/object&gt;&lt;object type=&quot;3&quot; unique_id=&quot;10030&quot;&gt;&lt;property id=&quot;20148&quot; value=&quot;5&quot;/&gt;&lt;property id=&quot;20300&quot; value=&quot;Slide 27 - &amp;quot;Infix, prefix, and postfix Notation &amp;quot;&quot;/&gt;&lt;property id=&quot;20307&quot; value=&quot;1006&quot;/&gt;&lt;/object&gt;&lt;object type=&quot;3&quot; unique_id=&quot;10031&quot;&gt;&lt;property id=&quot;20148&quot; value=&quot;5&quot;/&gt;&lt;property id=&quot;20300&quot; value=&quot;Slide 28&quot;/&gt;&lt;property id=&quot;20307&quot; value=&quot;1007&quot;/&gt;&lt;/object&gt;&lt;object type=&quot;3&quot; unique_id=&quot;10032&quot;&gt;&lt;property id=&quot;20148&quot; value=&quot;5&quot;/&gt;&lt;property id=&quot;20300&quot; value=&quot;Slide 29 - &amp;quot;Evaluating Expressions&amp;quot;&quot;/&gt;&lt;property id=&quot;20307&quot; value=&quot;1008&quot;/&gt;&lt;/object&gt;&lt;object type=&quot;3&quot; unique_id=&quot;10033&quot;&gt;&lt;property id=&quot;20148&quot; value=&quot;5&quot;/&gt;&lt;property id=&quot;20300&quot; value=&quot;Slide 30 - &amp;quot;&amp;#x0D;&amp;#x0A;2. Postfix: Left to right “ postorder”&amp;quot;&quot;/&gt;&lt;property id=&quot;20307&quot; value=&quot;1009&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3672</TotalTime>
  <Words>2186</Words>
  <Application>Microsoft Office PowerPoint</Application>
  <PresentationFormat>On-screen Show (4:3)</PresentationFormat>
  <Paragraphs>301</Paragraphs>
  <Slides>43</Slides>
  <Notes>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Chapter 10: Trees</vt:lpstr>
      <vt:lpstr>Example 1</vt:lpstr>
      <vt:lpstr>Example 2</vt:lpstr>
      <vt:lpstr>Example 3</vt:lpstr>
      <vt:lpstr>Forest</vt:lpstr>
      <vt:lpstr>PowerPoint Presentation</vt:lpstr>
      <vt:lpstr>Rooted (Directed) Trees</vt:lpstr>
      <vt:lpstr>Definitions</vt:lpstr>
      <vt:lpstr>Definitions</vt:lpstr>
      <vt:lpstr>Definitions</vt:lpstr>
      <vt:lpstr>Definitions</vt:lpstr>
      <vt:lpstr>m-ary Trees</vt:lpstr>
      <vt:lpstr>Example</vt:lpstr>
      <vt:lpstr>Ordered Rooted Tree</vt:lpstr>
      <vt:lpstr>Examples</vt:lpstr>
      <vt:lpstr>Trees as Models</vt:lpstr>
      <vt:lpstr>PowerPoint Presentation</vt:lpstr>
      <vt:lpstr>PowerPoint Presentation</vt:lpstr>
      <vt:lpstr>Properties of Trees</vt:lpstr>
      <vt:lpstr>Properties of Trees</vt:lpstr>
      <vt:lpstr>Summary</vt:lpstr>
      <vt:lpstr>Properties of Trees</vt:lpstr>
      <vt:lpstr>Balanced Trees</vt:lpstr>
      <vt:lpstr>10.2 Applications of Trees</vt:lpstr>
      <vt:lpstr>Binary Search Trees</vt:lpstr>
      <vt:lpstr>Example 1</vt:lpstr>
      <vt:lpstr>PowerPoint Presentation</vt:lpstr>
      <vt:lpstr>Example 2</vt:lpstr>
      <vt:lpstr>PowerPoint Presentation</vt:lpstr>
      <vt:lpstr>Decision Trees</vt:lpstr>
      <vt:lpstr>PowerPoint Presentation</vt:lpstr>
      <vt:lpstr>PowerPoint Presentation</vt:lpstr>
      <vt:lpstr>Prefix Codes</vt:lpstr>
      <vt:lpstr>Example</vt:lpstr>
      <vt:lpstr>Huffman Codes</vt:lpstr>
      <vt:lpstr>10.3 Tree Traversal</vt:lpstr>
      <vt:lpstr> Traversal Algorithms</vt:lpstr>
      <vt:lpstr>Tree Traversals</vt:lpstr>
      <vt:lpstr> Tree Traversals</vt:lpstr>
      <vt:lpstr>Infix, Prefix, and Postfix Notation </vt:lpstr>
      <vt:lpstr>Prefix Codes</vt:lpstr>
      <vt:lpstr>PowerPoint Presentation</vt:lpstr>
      <vt:lpstr>PowerPoint Presentation</vt:lpstr>
    </vt:vector>
  </TitlesOfParts>
  <Manager>CISE Department</Manager>
  <Company>University of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 for Rosen, 5th edition</dc:title>
  <dc:subject>Discrete Mathematics</dc:subject>
  <dc:creator>Michael P. Frank</dc:creator>
  <dc:description>Slides developed at the University of Florida_x000d_
for course COT3100, Applications of_x000d_
Discrete Structures, Spring 2001 &amp; 2003.</dc:description>
  <cp:lastModifiedBy>DELL</cp:lastModifiedBy>
  <cp:revision>223</cp:revision>
  <dcterms:created xsi:type="dcterms:W3CDTF">2001-01-08T01:48:20Z</dcterms:created>
  <dcterms:modified xsi:type="dcterms:W3CDTF">2016-12-18T03:14:30Z</dcterms:modified>
</cp:coreProperties>
</file>