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8" r:id="rId3"/>
    <p:sldId id="259" r:id="rId4"/>
    <p:sldId id="260" r:id="rId5"/>
    <p:sldId id="261" r:id="rId6"/>
    <p:sldId id="257" r:id="rId7"/>
    <p:sldId id="262" r:id="rId8"/>
    <p:sldId id="263" r:id="rId9"/>
    <p:sldId id="264" r:id="rId10"/>
    <p:sldId id="265" r:id="rId11"/>
    <p:sldId id="269" r:id="rId12"/>
    <p:sldId id="270" r:id="rId13"/>
    <p:sldId id="266" r:id="rId14"/>
    <p:sldId id="267" r:id="rId15"/>
    <p:sldId id="268"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7" d="100"/>
          <a:sy n="87" d="100"/>
        </p:scale>
        <p:origin x="146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400800" y="6355080"/>
            <a:ext cx="2286000" cy="365760"/>
          </a:xfrm>
        </p:spPr>
        <p:txBody>
          <a:bodyPr/>
          <a:lstStyle>
            <a:lvl1pPr>
              <a:defRPr sz="1400"/>
            </a:lvl1pPr>
          </a:lstStyle>
          <a:p>
            <a:fld id="{1B8ABB09-4A1D-463E-8065-109CC2B7EFAA}" type="datetimeFigureOut">
              <a:rPr lang="ar-SA" smtClean="0"/>
              <a:pPr/>
              <a:t>01/02/1438</a:t>
            </a:fld>
            <a:endParaRPr lang="ar-SA"/>
          </a:p>
        </p:txBody>
      </p:sp>
      <p:sp>
        <p:nvSpPr>
          <p:cNvPr id="17" name="عنصر نائب للتذييل 16"/>
          <p:cNvSpPr>
            <a:spLocks noGrp="1"/>
          </p:cNvSpPr>
          <p:nvPr>
            <p:ph type="ftr" sz="quarter" idx="11"/>
          </p:nvPr>
        </p:nvSpPr>
        <p:spPr>
          <a:xfrm>
            <a:off x="2898648" y="6355080"/>
            <a:ext cx="3474720" cy="365760"/>
          </a:xfrm>
        </p:spPr>
        <p:txBody>
          <a:bodyPr/>
          <a:lstStyle/>
          <a:p>
            <a:endParaRPr lang="ar-SA"/>
          </a:p>
        </p:txBody>
      </p:sp>
      <p:sp>
        <p:nvSpPr>
          <p:cNvPr id="29" name="عنصر نائب لرقم الشريحة 28"/>
          <p:cNvSpPr>
            <a:spLocks noGrp="1"/>
          </p:cNvSpPr>
          <p:nvPr>
            <p:ph type="sldNum" sz="quarter" idx="12"/>
          </p:nvPr>
        </p:nvSpPr>
        <p:spPr>
          <a:xfrm>
            <a:off x="1216152" y="6355080"/>
            <a:ext cx="1219200" cy="365760"/>
          </a:xfrm>
        </p:spPr>
        <p:txBody>
          <a:bodyPr/>
          <a:lstStyle/>
          <a:p>
            <a:fld id="{0B34F065-1154-456A-91E3-76DE8E75E17B}" type="slidenum">
              <a:rPr lang="ar-SA" smtClean="0"/>
              <a:pPr/>
              <a:t>‹#›</a:t>
            </a:fld>
            <a:endParaRPr lang="ar-SA"/>
          </a:p>
        </p:txBody>
      </p:sp>
      <p:sp>
        <p:nvSpPr>
          <p:cNvPr id="21" name="مستطيل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مستطيل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مستطيل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01/02/1438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01/02/1438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
        <p:nvSpPr>
          <p:cNvPr id="7" name="رابط مستقيم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مثلث متساوي الساقين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رابط مستقيم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01/02/1438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
        <p:nvSpPr>
          <p:cNvPr id="8" name="عنصر نائب للمحتوى 7"/>
          <p:cNvSpPr>
            <a:spLocks noGrp="1"/>
          </p:cNvSpPr>
          <p:nvPr>
            <p:ph sz="quarter" idx="1"/>
          </p:nvPr>
        </p:nvSpPr>
        <p:spPr>
          <a:xfrm>
            <a:off x="457200" y="1219200"/>
            <a:ext cx="8229600"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6400800" y="6355080"/>
            <a:ext cx="2286000" cy="365760"/>
          </a:xfrm>
        </p:spPr>
        <p:txBody>
          <a:bodyPr/>
          <a:lstStyle/>
          <a:p>
            <a:fld id="{1B8ABB09-4A1D-463E-8065-109CC2B7EFAA}" type="datetimeFigureOut">
              <a:rPr lang="ar-SA" smtClean="0"/>
              <a:pPr/>
              <a:t>01/02/1438</a:t>
            </a:fld>
            <a:endParaRPr lang="ar-SA"/>
          </a:p>
        </p:txBody>
      </p:sp>
      <p:sp>
        <p:nvSpPr>
          <p:cNvPr id="5" name="عنصر نائب للتذييل 4"/>
          <p:cNvSpPr>
            <a:spLocks noGrp="1"/>
          </p:cNvSpPr>
          <p:nvPr>
            <p:ph type="ftr" sz="quarter" idx="11"/>
          </p:nvPr>
        </p:nvSpPr>
        <p:spPr>
          <a:xfrm>
            <a:off x="2898648" y="6355080"/>
            <a:ext cx="3474720" cy="365760"/>
          </a:xfrm>
        </p:spPr>
        <p:txBody>
          <a:bodyPr/>
          <a:lstStyle/>
          <a:p>
            <a:endParaRPr lang="ar-SA"/>
          </a:p>
        </p:txBody>
      </p:sp>
      <p:sp>
        <p:nvSpPr>
          <p:cNvPr id="6" name="عنصر نائب لرقم الشريحة 5"/>
          <p:cNvSpPr>
            <a:spLocks noGrp="1"/>
          </p:cNvSpPr>
          <p:nvPr>
            <p:ph type="sldNum" sz="quarter" idx="12"/>
          </p:nvPr>
        </p:nvSpPr>
        <p:spPr>
          <a:xfrm>
            <a:off x="1069848" y="6355080"/>
            <a:ext cx="1520952" cy="365760"/>
          </a:xfrm>
        </p:spPr>
        <p:txBody>
          <a:bodyPr/>
          <a:lstStyle/>
          <a:p>
            <a:fld id="{0B34F065-1154-456A-91E3-76DE8E75E17B}" type="slidenum">
              <a:rPr lang="ar-SA" smtClean="0"/>
              <a:pPr/>
              <a:t>‹#›</a:t>
            </a:fld>
            <a:endParaRPr lang="ar-SA"/>
          </a:p>
        </p:txBody>
      </p:sp>
      <p:sp>
        <p:nvSpPr>
          <p:cNvPr id="7" name="مستطيل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01/02/1438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9" name="عنصر نائب للمحتوى 8"/>
          <p:cNvSpPr>
            <a:spLocks noGrp="1"/>
          </p:cNvSpPr>
          <p:nvPr>
            <p:ph sz="quarter" idx="1"/>
          </p:nvPr>
        </p:nvSpPr>
        <p:spPr>
          <a:xfrm>
            <a:off x="457200" y="1219200"/>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632198" y="1216152"/>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01/02/1438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
        <p:nvSpPr>
          <p:cNvPr id="11" name="عنصر نائب للمحتوى 10"/>
          <p:cNvSpPr>
            <a:spLocks noGrp="1"/>
          </p:cNvSpPr>
          <p:nvPr>
            <p:ph sz="quarter" idx="2"/>
          </p:nvPr>
        </p:nvSpPr>
        <p:spPr>
          <a:xfrm>
            <a:off x="457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648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01/02/1438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01/02/1438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
        <p:nvSpPr>
          <p:cNvPr id="5" name="رابط مستقيم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01/02/1438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رابط مستقيم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محتوى 11"/>
          <p:cNvSpPr>
            <a:spLocks noGrp="1"/>
          </p:cNvSpPr>
          <p:nvPr>
            <p:ph sz="quarter" idx="1"/>
          </p:nvPr>
        </p:nvSpPr>
        <p:spPr>
          <a:xfrm>
            <a:off x="304800" y="304800"/>
            <a:ext cx="57150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01/02/1438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152400"/>
            <a:ext cx="8229600" cy="990600"/>
          </a:xfrm>
          <a:prstGeom prst="rect">
            <a:avLst/>
          </a:prstGeom>
        </p:spPr>
        <p:txBody>
          <a:bodyPr vert="horz"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1B8ABB09-4A1D-463E-8065-109CC2B7EFAA}" type="datetimeFigureOut">
              <a:rPr lang="ar-SA" smtClean="0"/>
              <a:pPr/>
              <a:t>01/02/1438</a:t>
            </a:fld>
            <a:endParaRPr lang="ar-SA"/>
          </a:p>
        </p:txBody>
      </p:sp>
      <p:sp>
        <p:nvSpPr>
          <p:cNvPr id="3" name="عنصر نائب للتذييل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ar-SA"/>
          </a:p>
        </p:txBody>
      </p:sp>
      <p:sp>
        <p:nvSpPr>
          <p:cNvPr id="23" name="عنصر نائب لرقم الشريحة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0B34F065-1154-456A-91E3-76DE8E75E17B}" type="slidenum">
              <a:rPr lang="ar-SA" smtClean="0"/>
              <a:pPr/>
              <a:t>‹#›</a:t>
            </a:fld>
            <a:endParaRPr lang="ar-SA"/>
          </a:p>
        </p:txBody>
      </p:sp>
      <p:sp>
        <p:nvSpPr>
          <p:cNvPr id="28" name="رابط مستقيم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رابط مستقيم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مثلث متساوي الساقين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SA" b="1" dirty="0" smtClean="0">
                <a:latin typeface="Traditional Arabic" panose="02020603050405020304" pitchFamily="18" charset="-78"/>
                <a:cs typeface="Traditional Arabic" panose="02020603050405020304" pitchFamily="18" charset="-78"/>
              </a:rPr>
              <a:t>جزيرة تاروت</a:t>
            </a:r>
            <a:r>
              <a:rPr lang="en-US" dirty="0" smtClean="0">
                <a:latin typeface="Traditional Arabic" panose="02020603050405020304" pitchFamily="18" charset="-78"/>
                <a:cs typeface="Traditional Arabic" panose="02020603050405020304" pitchFamily="18" charset="-78"/>
              </a:rPr>
              <a:t/>
            </a:r>
            <a:br>
              <a:rPr lang="en-US" dirty="0" smtClean="0">
                <a:latin typeface="Traditional Arabic" panose="02020603050405020304" pitchFamily="18" charset="-78"/>
                <a:cs typeface="Traditional Arabic" panose="02020603050405020304" pitchFamily="18" charset="-78"/>
              </a:rPr>
            </a:br>
            <a:endParaRPr lang="ar-SA" dirty="0">
              <a:latin typeface="Traditional Arabic" panose="02020603050405020304" pitchFamily="18" charset="-78"/>
              <a:cs typeface="Traditional Arabic" panose="02020603050405020304" pitchFamily="18"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algn="just"/>
            <a:r>
              <a:rPr lang="ar-SA" dirty="0" smtClean="0">
                <a:latin typeface="Traditional Arabic" panose="02020603050405020304" pitchFamily="18" charset="-78"/>
                <a:cs typeface="Traditional Arabic" panose="02020603050405020304" pitchFamily="18" charset="-78"/>
              </a:rPr>
              <a:t> ومن ابرز المكتشفات الأثرية التي جاءت من تل تاروت مسلة دفن صغير مزخرفة بوردة، وتحمل نقش إغريقي ونص النقش </a:t>
            </a:r>
            <a:r>
              <a:rPr lang="he-IL" dirty="0" smtClean="0">
                <a:latin typeface="Traditional Arabic" panose="02020603050405020304" pitchFamily="18" charset="-78"/>
              </a:rPr>
              <a:t>״</a:t>
            </a:r>
            <a:r>
              <a:rPr lang="ar-SA" dirty="0" smtClean="0">
                <a:latin typeface="Traditional Arabic" panose="02020603050405020304" pitchFamily="18" charset="-78"/>
                <a:cs typeface="Traditional Arabic" panose="02020603050405020304" pitchFamily="18" charset="-78"/>
              </a:rPr>
              <a:t> حبيب </a:t>
            </a:r>
            <a:r>
              <a:rPr lang="ar-SA" dirty="0" err="1" smtClean="0">
                <a:latin typeface="Traditional Arabic" panose="02020603050405020304" pitchFamily="18" charset="-78"/>
                <a:cs typeface="Traditional Arabic" panose="02020603050405020304" pitchFamily="18" charset="-78"/>
              </a:rPr>
              <a:t>إيل</a:t>
            </a:r>
            <a:r>
              <a:rPr lang="ar-SA" dirty="0" smtClean="0">
                <a:latin typeface="Traditional Arabic" panose="02020603050405020304" pitchFamily="18" charset="-78"/>
                <a:cs typeface="Traditional Arabic" panose="02020603050405020304" pitchFamily="18" charset="-78"/>
              </a:rPr>
              <a:t> </a:t>
            </a:r>
            <a:r>
              <a:rPr lang="ar-SA" dirty="0" err="1" smtClean="0">
                <a:latin typeface="Traditional Arabic" panose="02020603050405020304" pitchFamily="18" charset="-78"/>
                <a:cs typeface="Traditional Arabic" panose="02020603050405020304" pitchFamily="18" charset="-78"/>
              </a:rPr>
              <a:t>نومات</a:t>
            </a:r>
            <a:r>
              <a:rPr lang="ar-SA" dirty="0" smtClean="0">
                <a:latin typeface="Traditional Arabic" panose="02020603050405020304" pitchFamily="18" charset="-78"/>
                <a:cs typeface="Traditional Arabic" panose="02020603050405020304" pitchFamily="18" charset="-78"/>
              </a:rPr>
              <a:t>. تحيات </a:t>
            </a:r>
            <a:r>
              <a:rPr lang="he-IL" dirty="0" smtClean="0">
                <a:latin typeface="Traditional Arabic" panose="02020603050405020304" pitchFamily="18" charset="-78"/>
              </a:rPr>
              <a:t>״</a:t>
            </a:r>
            <a:r>
              <a:rPr lang="ar-SA" dirty="0" smtClean="0">
                <a:latin typeface="Traditional Arabic" panose="02020603050405020304" pitchFamily="18" charset="-78"/>
                <a:cs typeface="Traditional Arabic" panose="02020603050405020304" pitchFamily="18" charset="-78"/>
              </a:rPr>
              <a:t>، ويؤكد هذا النقش بالإضافة إلى الفخار </a:t>
            </a:r>
            <a:r>
              <a:rPr lang="ar-SA" dirty="0" err="1" smtClean="0">
                <a:latin typeface="Traditional Arabic" panose="02020603050405020304" pitchFamily="18" charset="-78"/>
                <a:cs typeface="Traditional Arabic" panose="02020603050405020304" pitchFamily="18" charset="-78"/>
              </a:rPr>
              <a:t>الهلينستي</a:t>
            </a:r>
            <a:r>
              <a:rPr lang="ar-SA" dirty="0" smtClean="0">
                <a:latin typeface="Traditional Arabic" panose="02020603050405020304" pitchFamily="18" charset="-78"/>
                <a:cs typeface="Traditional Arabic" panose="02020603050405020304" pitchFamily="18" charset="-78"/>
              </a:rPr>
              <a:t> بنشاط سكان هذه الجزيرة خلال القرن 3 – 2 ق.م. </a:t>
            </a:r>
            <a:endParaRPr lang="ar-SA" dirty="0">
              <a:latin typeface="Traditional Arabic" panose="02020603050405020304" pitchFamily="18" charset="-78"/>
              <a:cs typeface="Traditional Arabic" panose="02020603050405020304" pitchFamily="18"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827584" y="188640"/>
            <a:ext cx="8229600" cy="2736304"/>
          </a:xfrm>
          <a:prstGeom prst="rect">
            <a:avLst/>
          </a:prstGeom>
        </p:spPr>
        <p:txBody>
          <a:bodyPr/>
          <a:lst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r>
              <a:rPr lang="ar-SA" dirty="0" smtClean="0">
                <a:latin typeface="Traditional Arabic" panose="02020603050405020304" pitchFamily="18" charset="-78"/>
                <a:cs typeface="Traditional Arabic" panose="02020603050405020304" pitchFamily="18" charset="-78"/>
              </a:rPr>
              <a:t>ومن أهم الاكتشافات أيضاً اكتشاف تمثال الخادم العابد: وهو تمثال منحوت من الحجر الجيري ارتفاعه 94 سم. </a:t>
            </a:r>
          </a:p>
          <a:p>
            <a:pPr algn="just"/>
            <a:r>
              <a:rPr lang="ar-SA" dirty="0" smtClean="0">
                <a:latin typeface="Traditional Arabic" panose="02020603050405020304" pitchFamily="18" charset="-78"/>
                <a:cs typeface="Traditional Arabic" panose="02020603050405020304" pitchFamily="18" charset="-78"/>
              </a:rPr>
              <a:t>نحت هذا التمثال بعناية ليمثل الخدم العابد وهو في وضعية الصلاة والخشوع التام والتضرع للآلهة، وهو مشابه للتماثيل السومرية المكتشفة في بلاد الرافدين  وتعود للنصف </a:t>
            </a:r>
            <a:r>
              <a:rPr lang="ar-SA" dirty="0" smtClean="0">
                <a:latin typeface="Traditional Arabic" panose="02020603050405020304" pitchFamily="18" charset="-78"/>
                <a:cs typeface="Traditional Arabic" panose="02020603050405020304" pitchFamily="18" charset="-78"/>
              </a:rPr>
              <a:t>الأول من </a:t>
            </a:r>
            <a:r>
              <a:rPr lang="ar-SA" smtClean="0">
                <a:latin typeface="Traditional Arabic" panose="02020603050405020304" pitchFamily="18" charset="-78"/>
                <a:cs typeface="Traditional Arabic" panose="02020603050405020304" pitchFamily="18" charset="-78"/>
              </a:rPr>
              <a:t>الألف الثالث </a:t>
            </a:r>
            <a:r>
              <a:rPr lang="ar-SA" dirty="0" smtClean="0">
                <a:latin typeface="Traditional Arabic" panose="02020603050405020304" pitchFamily="18" charset="-78"/>
                <a:cs typeface="Traditional Arabic" panose="02020603050405020304" pitchFamily="18" charset="-78"/>
              </a:rPr>
              <a:t>قبل الميلاد.</a:t>
            </a:r>
          </a:p>
          <a:p>
            <a:pPr algn="just"/>
            <a:r>
              <a:rPr lang="ar-SA" dirty="0" smtClean="0">
                <a:latin typeface="Traditional Arabic" panose="02020603050405020304" pitchFamily="18" charset="-78"/>
                <a:cs typeface="Traditional Arabic" panose="02020603050405020304" pitchFamily="18" charset="-78"/>
              </a:rPr>
              <a:t>عثر على التمثال عن طريق الصدفة اثناء شق طريق يمر بتل أثري. </a:t>
            </a:r>
            <a:endParaRPr lang="ar-SA"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842742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4050" y="188640"/>
            <a:ext cx="3955909" cy="594066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88640"/>
            <a:ext cx="3960440" cy="5940660"/>
          </a:xfrm>
          <a:prstGeom prst="rect">
            <a:avLst/>
          </a:prstGeom>
        </p:spPr>
      </p:pic>
    </p:spTree>
    <p:extLst>
      <p:ext uri="{BB962C8B-B14F-4D97-AF65-F5344CB8AC3E}">
        <p14:creationId xmlns:p14="http://schemas.microsoft.com/office/powerpoint/2010/main" val="904295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lgn="just"/>
            <a:r>
              <a:rPr lang="ar-SA" dirty="0" smtClean="0">
                <a:latin typeface="Traditional Arabic" panose="02020603050405020304" pitchFamily="18" charset="-78"/>
                <a:cs typeface="Traditional Arabic" panose="02020603050405020304" pitchFamily="18" charset="-78"/>
              </a:rPr>
              <a:t>ومن المكتشفات المهمة الأخرى، ما كشف عنه شبكة نظام الري أو الأقنية والتي عثر عليها على مساحة 60م من تل المدفن، حيث كشف داخل هذه القنوات عن جرار دفن كبيرة يبلغ أطوالها حوالي 60سم × 30سم، مما يؤكد اهتمام سكان هذه الجزيرة منذ القدم بالمحافظة على المياه وتنظيم استخدامها في الزراعة.</a:t>
            </a:r>
            <a:endParaRPr lang="ar-SA" dirty="0">
              <a:latin typeface="Traditional Arabic" panose="02020603050405020304" pitchFamily="18" charset="-78"/>
              <a:cs typeface="Traditional Arabic" panose="02020603050405020304" pitchFamily="18"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algn="just"/>
            <a:r>
              <a:rPr lang="ar-SA" dirty="0" smtClean="0">
                <a:latin typeface="Traditional Arabic" panose="02020603050405020304" pitchFamily="18" charset="-78"/>
                <a:cs typeface="Traditional Arabic" panose="02020603050405020304" pitchFamily="18" charset="-78"/>
              </a:rPr>
              <a:t>وفي عام 1972م كشفت الحفريات التي قام بها الدكتور عبدالله مصري، والتي تركزت في تل موقع تاروت وشملت خندقين صغيرين، حيث عثر على طبقتا أعمار الخامسة والسادسة، وقد أرخت إلى الألف 2 ق.م، كما كشفت الحفرية عن فخار علية أشرطة حمراء يعود إلى الفترة السلوقية التي ظهرت في تاروت ومناطق أخرى من الساحل الشرقي للمملكة العربية السعودية وجزيرة فيلكا ومملكة البحرين.</a:t>
            </a:r>
            <a:endParaRPr lang="ar-SA" dirty="0">
              <a:latin typeface="Traditional Arabic" panose="02020603050405020304" pitchFamily="18" charset="-78"/>
              <a:cs typeface="Traditional Arabic" panose="02020603050405020304" pitchFamily="18"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err="1" smtClean="0"/>
              <a:t>أسئله</a:t>
            </a:r>
            <a:r>
              <a:rPr lang="ar-SA" dirty="0" smtClean="0"/>
              <a:t> :</a:t>
            </a:r>
            <a:endParaRPr lang="ar-SA" dirty="0"/>
          </a:p>
        </p:txBody>
      </p:sp>
      <p:sp>
        <p:nvSpPr>
          <p:cNvPr id="3" name="عنصر نائب للمحتوى 2"/>
          <p:cNvSpPr>
            <a:spLocks noGrp="1"/>
          </p:cNvSpPr>
          <p:nvPr>
            <p:ph sz="quarter" idx="1"/>
          </p:nvPr>
        </p:nvSpPr>
        <p:spPr/>
        <p:txBody>
          <a:bodyPr/>
          <a:lstStyle/>
          <a:p>
            <a:r>
              <a:rPr lang="ar-SA" dirty="0" smtClean="0">
                <a:latin typeface="Traditional Arabic" panose="02020603050405020304" pitchFamily="18" charset="-78"/>
                <a:cs typeface="Traditional Arabic" panose="02020603050405020304" pitchFamily="18" charset="-78"/>
              </a:rPr>
              <a:t>من ماذا اشتق اسم تاروت ؟ </a:t>
            </a:r>
            <a:endParaRPr lang="en-US" dirty="0" smtClean="0">
              <a:latin typeface="Traditional Arabic" panose="02020603050405020304" pitchFamily="18" charset="-78"/>
              <a:cs typeface="Traditional Arabic" panose="02020603050405020304" pitchFamily="18" charset="-78"/>
            </a:endParaRPr>
          </a:p>
          <a:p>
            <a:endParaRPr lang="ar-SA" dirty="0" smtClean="0">
              <a:latin typeface="Traditional Arabic" panose="02020603050405020304" pitchFamily="18" charset="-78"/>
              <a:cs typeface="Traditional Arabic" panose="02020603050405020304" pitchFamily="18" charset="-78"/>
            </a:endParaRPr>
          </a:p>
          <a:p>
            <a:endParaRPr lang="ar-SA" dirty="0" smtClean="0">
              <a:latin typeface="Traditional Arabic" panose="02020603050405020304" pitchFamily="18" charset="-78"/>
              <a:cs typeface="Traditional Arabic" panose="02020603050405020304" pitchFamily="18" charset="-78"/>
            </a:endParaRPr>
          </a:p>
          <a:p>
            <a:endParaRPr lang="ar-SA" dirty="0" smtClean="0">
              <a:latin typeface="Traditional Arabic" panose="02020603050405020304" pitchFamily="18" charset="-78"/>
              <a:cs typeface="Traditional Arabic" panose="02020603050405020304" pitchFamily="18" charset="-78"/>
            </a:endParaRPr>
          </a:p>
          <a:p>
            <a:r>
              <a:rPr lang="ar-SA" dirty="0" smtClean="0">
                <a:latin typeface="Traditional Arabic" panose="02020603050405020304" pitchFamily="18" charset="-78"/>
                <a:cs typeface="Traditional Arabic" panose="02020603050405020304" pitchFamily="18" charset="-78"/>
              </a:rPr>
              <a:t>تأكد الدراسات الثرية بأن هذه القلعة قد شيدت على أنقاض مستوطنة قديمة يعود تاريخها إلى الألف الخامس قبل الميلاد , ما أدلة الدراسة  ؟ </a:t>
            </a:r>
            <a:endParaRPr lang="en-US" dirty="0" smtClean="0">
              <a:latin typeface="Traditional Arabic" panose="02020603050405020304" pitchFamily="18" charset="-78"/>
              <a:cs typeface="Traditional Arabic" panose="02020603050405020304" pitchFamily="18" charset="-78"/>
            </a:endParaRPr>
          </a:p>
          <a:p>
            <a:pPr>
              <a:buNone/>
            </a:pPr>
            <a:endParaRPr lang="ar-SA" dirty="0">
              <a:latin typeface="Traditional Arabic" panose="02020603050405020304" pitchFamily="18" charset="-78"/>
              <a:cs typeface="Traditional Arabic" panose="02020603050405020304" pitchFamily="18"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latin typeface="Traditional Arabic" panose="02020603050405020304" pitchFamily="18" charset="-78"/>
                <a:cs typeface="Traditional Arabic" panose="02020603050405020304" pitchFamily="18" charset="-78"/>
              </a:rPr>
              <a:t>سنتعرف على :</a:t>
            </a:r>
            <a:endParaRPr lang="ar-SA"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sz="quarter" idx="1"/>
          </p:nvPr>
        </p:nvSpPr>
        <p:spPr/>
        <p:txBody>
          <a:bodyPr/>
          <a:lstStyle/>
          <a:p>
            <a:r>
              <a:rPr lang="ar-SA" dirty="0" smtClean="0">
                <a:latin typeface="Traditional Arabic" panose="02020603050405020304" pitchFamily="18" charset="-78"/>
                <a:cs typeface="Traditional Arabic" panose="02020603050405020304" pitchFamily="18" charset="-78"/>
              </a:rPr>
              <a:t>موقعها</a:t>
            </a:r>
          </a:p>
          <a:p>
            <a:r>
              <a:rPr lang="ar-SA" dirty="0" smtClean="0">
                <a:latin typeface="Traditional Arabic" panose="02020603050405020304" pitchFamily="18" charset="-78"/>
                <a:cs typeface="Traditional Arabic" panose="02020603050405020304" pitchFamily="18" charset="-78"/>
              </a:rPr>
              <a:t>ابرز أثارها </a:t>
            </a:r>
          </a:p>
          <a:p>
            <a:r>
              <a:rPr lang="ar-SA" dirty="0" smtClean="0">
                <a:latin typeface="Traditional Arabic" panose="02020603050405020304" pitchFamily="18" charset="-78"/>
                <a:cs typeface="Traditional Arabic" panose="02020603050405020304" pitchFamily="18" charset="-78"/>
              </a:rPr>
              <a:t>المكتشفات الأثرية</a:t>
            </a:r>
          </a:p>
          <a:p>
            <a:r>
              <a:rPr lang="ar-SA" dirty="0" smtClean="0">
                <a:latin typeface="Traditional Arabic" panose="02020603050405020304" pitchFamily="18" charset="-78"/>
                <a:cs typeface="Traditional Arabic" panose="02020603050405020304" pitchFamily="18" charset="-78"/>
              </a:rPr>
              <a:t>أسئلة </a:t>
            </a:r>
          </a:p>
          <a:p>
            <a:endParaRPr lang="ar-SA" dirty="0" smtClean="0">
              <a:latin typeface="Traditional Arabic" panose="02020603050405020304" pitchFamily="18" charset="-78"/>
              <a:cs typeface="Traditional Arabic" panose="02020603050405020304" pitchFamily="18" charset="-78"/>
            </a:endParaRPr>
          </a:p>
          <a:p>
            <a:endParaRPr lang="ar-SA" dirty="0">
              <a:latin typeface="Traditional Arabic" panose="02020603050405020304" pitchFamily="18" charset="-78"/>
              <a:cs typeface="Traditional Arabic" panose="02020603050405020304" pitchFamily="18"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موقعها</a:t>
            </a:r>
            <a:endParaRPr lang="ar-SA" dirty="0"/>
          </a:p>
        </p:txBody>
      </p:sp>
      <p:sp>
        <p:nvSpPr>
          <p:cNvPr id="3" name="عنصر نائب للمحتوى 2"/>
          <p:cNvSpPr>
            <a:spLocks noGrp="1"/>
          </p:cNvSpPr>
          <p:nvPr>
            <p:ph sz="quarter" idx="1"/>
          </p:nvPr>
        </p:nvSpPr>
        <p:spPr/>
        <p:txBody>
          <a:bodyPr/>
          <a:lstStyle/>
          <a:p>
            <a:r>
              <a:rPr lang="ar-SA" dirty="0" smtClean="0">
                <a:latin typeface="Traditional Arabic" panose="02020603050405020304" pitchFamily="18" charset="-78"/>
                <a:cs typeface="Traditional Arabic" panose="02020603050405020304" pitchFamily="18" charset="-78"/>
              </a:rPr>
              <a:t>تقع جزيرة تاروت الأثرية على الساحل الشرقي للمملكة العربية السعودية، تحدها مدينة القطيف من الغرب وساحل الدمام من الجنوب</a:t>
            </a:r>
            <a:endParaRPr lang="ar-SA" dirty="0">
              <a:latin typeface="Traditional Arabic" panose="02020603050405020304" pitchFamily="18" charset="-78"/>
              <a:cs typeface="Traditional Arabic" panose="02020603050405020304" pitchFamily="18" charset="-78"/>
            </a:endParaRPr>
          </a:p>
        </p:txBody>
      </p:sp>
      <p:pic>
        <p:nvPicPr>
          <p:cNvPr id="1026" name="صورة 9" descr="جزيرة تاروت.jpg"/>
          <p:cNvPicPr>
            <a:picLocks noChangeAspect="1" noChangeArrowheads="1"/>
          </p:cNvPicPr>
          <p:nvPr/>
        </p:nvPicPr>
        <p:blipFill>
          <a:blip r:embed="rId2"/>
          <a:srcRect/>
          <a:stretch>
            <a:fillRect/>
          </a:stretch>
        </p:blipFill>
        <p:spPr bwMode="auto">
          <a:xfrm>
            <a:off x="1071538" y="2143604"/>
            <a:ext cx="5214974" cy="3926997"/>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a:latin typeface="Traditional Arabic" panose="02020603050405020304" pitchFamily="18" charset="-78"/>
                <a:cs typeface="Traditional Arabic" panose="02020603050405020304" pitchFamily="18" charset="-78"/>
              </a:rPr>
              <a:t>أ</a:t>
            </a:r>
            <a:r>
              <a:rPr lang="ar-SA" dirty="0" smtClean="0">
                <a:latin typeface="Traditional Arabic" panose="02020603050405020304" pitchFamily="18" charset="-78"/>
                <a:cs typeface="Traditional Arabic" panose="02020603050405020304" pitchFamily="18" charset="-78"/>
              </a:rPr>
              <a:t>برز آثارها </a:t>
            </a:r>
            <a:br>
              <a:rPr lang="ar-SA" dirty="0" smtClean="0">
                <a:latin typeface="Traditional Arabic" panose="02020603050405020304" pitchFamily="18" charset="-78"/>
                <a:cs typeface="Traditional Arabic" panose="02020603050405020304" pitchFamily="18" charset="-78"/>
              </a:rPr>
            </a:br>
            <a:endParaRPr lang="ar-SA"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sz="quarter" idx="1"/>
          </p:nvPr>
        </p:nvSpPr>
        <p:spPr/>
        <p:txBody>
          <a:bodyPr/>
          <a:lstStyle/>
          <a:p>
            <a:pPr algn="just"/>
            <a:r>
              <a:rPr lang="ar-SA" dirty="0" smtClean="0">
                <a:latin typeface="Traditional Arabic" panose="02020603050405020304" pitchFamily="18" charset="-78"/>
                <a:cs typeface="Traditional Arabic" panose="02020603050405020304" pitchFamily="18" charset="-78"/>
              </a:rPr>
              <a:t>عرفت هذه الجزيرة بالمصادر التاريخية بكونها مركزاً يحتوي على العديد من الموانئ البحرية، لعل أبرزها ميناء دارين وسوقها المشهور والذي تؤكد المصادر بأنه كان مركزاً تجارياً عالمياً تسوق فيه تجارة التوابل والأخشاب والسلع المستوردة من الهند والعراق وإيران.</a:t>
            </a:r>
            <a:endParaRPr lang="en-US" dirty="0" smtClean="0">
              <a:latin typeface="Traditional Arabic" panose="02020603050405020304" pitchFamily="18" charset="-78"/>
              <a:cs typeface="Traditional Arabic" panose="02020603050405020304" pitchFamily="18" charset="-78"/>
            </a:endParaRPr>
          </a:p>
          <a:p>
            <a:pPr algn="just"/>
            <a:endParaRPr lang="ar-SA" dirty="0">
              <a:latin typeface="Traditional Arabic" panose="02020603050405020304" pitchFamily="18" charset="-78"/>
              <a:cs typeface="Traditional Arabic" panose="02020603050405020304" pitchFamily="18"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algn="just"/>
            <a:r>
              <a:rPr lang="ar-SA" dirty="0" smtClean="0">
                <a:latin typeface="Traditional Arabic" panose="02020603050405020304" pitchFamily="18" charset="-78"/>
                <a:cs typeface="Traditional Arabic" panose="02020603050405020304" pitchFamily="18" charset="-78"/>
              </a:rPr>
              <a:t> تشير المصادر التاريخية ومنها ما ذكره الشيخ حمد الجاسر، بأن تاروت هي الموطن القديم للفينيقيين قبل نزوحهم إلى شواطئ البحر المتوسط. أما أسم تاروت فقد أشتق من أسم إلهة الحب والجمال عند الفينيقيين (</a:t>
            </a:r>
            <a:r>
              <a:rPr lang="ar-SA" dirty="0" err="1" smtClean="0">
                <a:latin typeface="Traditional Arabic" panose="02020603050405020304" pitchFamily="18" charset="-78"/>
                <a:cs typeface="Traditional Arabic" panose="02020603050405020304" pitchFamily="18" charset="-78"/>
              </a:rPr>
              <a:t>عشتاروت</a:t>
            </a:r>
            <a:r>
              <a:rPr lang="ar-SA" dirty="0" smtClean="0">
                <a:latin typeface="Traditional Arabic" panose="02020603050405020304" pitchFamily="18" charset="-78"/>
                <a:cs typeface="Traditional Arabic" panose="02020603050405020304" pitchFamily="18" charset="-78"/>
              </a:rPr>
              <a:t>)، وتؤكد الدراسات الأثرية بأن هذه الجزيرة قد شهدت فترات استيطانية مبكرة تعود إلى حوالي الألف الخامس قبل الميلاد،وحتى العصور الإسلامية المتأخرة. </a:t>
            </a:r>
            <a:endParaRPr lang="ar-SA" dirty="0">
              <a:latin typeface="Traditional Arabic" panose="02020603050405020304" pitchFamily="18" charset="-78"/>
              <a:cs typeface="Traditional Arabic" panose="02020603050405020304" pitchFamily="18"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latin typeface="Traditional Arabic" panose="02020603050405020304" pitchFamily="18" charset="-78"/>
                <a:cs typeface="Traditional Arabic" panose="02020603050405020304" pitchFamily="18" charset="-78"/>
              </a:rPr>
              <a:t>المكتشفات الأثرية </a:t>
            </a:r>
            <a:br>
              <a:rPr lang="ar-SA" dirty="0" smtClean="0">
                <a:latin typeface="Traditional Arabic" panose="02020603050405020304" pitchFamily="18" charset="-78"/>
                <a:cs typeface="Traditional Arabic" panose="02020603050405020304" pitchFamily="18" charset="-78"/>
              </a:rPr>
            </a:br>
            <a:endParaRPr lang="ar-SA"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sz="quarter" idx="1"/>
          </p:nvPr>
        </p:nvSpPr>
        <p:spPr/>
        <p:txBody>
          <a:bodyPr/>
          <a:lstStyle/>
          <a:p>
            <a:pPr algn="just"/>
            <a:r>
              <a:rPr lang="ar-SA" dirty="0" smtClean="0">
                <a:latin typeface="Traditional Arabic" panose="02020603050405020304" pitchFamily="18" charset="-78"/>
                <a:cs typeface="Traditional Arabic" panose="02020603050405020304" pitchFamily="18" charset="-78"/>
              </a:rPr>
              <a:t>اشتهرت جزيرة تاروت بآثارها المتنوعة، لعل أبرزها قلعة تاروت، التي تعود فترة بنائها إلى الفترة البرتغاليين حوالي القرن السادس عشر ميلادي، ويحيط بهذه القلعة سور عريض مشيد من الطين والجص وحجارة الفروش، ويبلغ سمك السور حوالي 2متر، أما ارتفاعه فيبلغ حوالي 9 أمتار، وتحتوي القلعة على حوالي أحد عشر برجاً استخدمت للمراقبة</a:t>
            </a:r>
            <a:endParaRPr lang="ar-SA" dirty="0">
              <a:latin typeface="Traditional Arabic" panose="02020603050405020304" pitchFamily="18" charset="-78"/>
              <a:cs typeface="Traditional Arabic" panose="02020603050405020304" pitchFamily="18"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endParaRPr lang="ar-SA" dirty="0"/>
          </a:p>
        </p:txBody>
      </p:sp>
      <p:pic>
        <p:nvPicPr>
          <p:cNvPr id="2050" name="صورة 10" descr="قلعة تاروت.jpg"/>
          <p:cNvPicPr>
            <a:picLocks noChangeAspect="1" noChangeArrowheads="1"/>
          </p:cNvPicPr>
          <p:nvPr/>
        </p:nvPicPr>
        <p:blipFill>
          <a:blip r:embed="rId2"/>
          <a:srcRect/>
          <a:stretch>
            <a:fillRect/>
          </a:stretch>
        </p:blipFill>
        <p:spPr bwMode="auto">
          <a:xfrm>
            <a:off x="1928794" y="1714488"/>
            <a:ext cx="5286412" cy="3933608"/>
          </a:xfrm>
          <a:prstGeom prst="rect">
            <a:avLst/>
          </a:prstGeom>
          <a:noFill/>
          <a:ln w="69850">
            <a:solidFill>
              <a:schemeClr val="accent1"/>
            </a:solid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lgn="just"/>
            <a:r>
              <a:rPr lang="ar-SA" dirty="0" smtClean="0">
                <a:latin typeface="Traditional Arabic" panose="02020603050405020304" pitchFamily="18" charset="-78"/>
                <a:cs typeface="Traditional Arabic" panose="02020603050405020304" pitchFamily="18" charset="-78"/>
              </a:rPr>
              <a:t> تأكد الدراسات الأثرية بأن هذه القلعة قد شيدت على أنقاض مستوطنة قديمة يعود تاريخها إلى الألف الخامس قبل الميلاد، حيث يظهر بقايا منها مثل الأحجار الكبيرة والمنحوتة على شكل مكعبات، وقد أكدت نتائج الحفريات الأثرية التي قامت </a:t>
            </a:r>
            <a:r>
              <a:rPr lang="ar-SA" dirty="0" err="1" smtClean="0">
                <a:latin typeface="Traditional Arabic" panose="02020603050405020304" pitchFamily="18" charset="-78"/>
                <a:cs typeface="Traditional Arabic" panose="02020603050405020304" pitchFamily="18" charset="-78"/>
              </a:rPr>
              <a:t>بها</a:t>
            </a:r>
            <a:r>
              <a:rPr lang="ar-SA" dirty="0" smtClean="0">
                <a:latin typeface="Traditional Arabic" panose="02020603050405020304" pitchFamily="18" charset="-78"/>
                <a:cs typeface="Traditional Arabic" panose="02020603050405020304" pitchFamily="18" charset="-78"/>
              </a:rPr>
              <a:t> البعثة الدنمركية (1964م – 1965م)، في منطقة الرفيعة على وجود عدة طبقات أثرية عثر فيها على فخار مشابهة لفخار حضارة </a:t>
            </a:r>
            <a:r>
              <a:rPr lang="ar-SA" dirty="0" err="1" smtClean="0">
                <a:latin typeface="Traditional Arabic" panose="02020603050405020304" pitchFamily="18" charset="-78"/>
                <a:cs typeface="Traditional Arabic" panose="02020603050405020304" pitchFamily="18" charset="-78"/>
              </a:rPr>
              <a:t>دلمون</a:t>
            </a:r>
            <a:r>
              <a:rPr lang="ar-SA" dirty="0" smtClean="0">
                <a:latin typeface="Traditional Arabic" panose="02020603050405020304" pitchFamily="18" charset="-78"/>
                <a:cs typeface="Traditional Arabic" panose="02020603050405020304" pitchFamily="18" charset="-78"/>
              </a:rPr>
              <a:t> في البحرين والمؤرخ إلى الألف الثالث </a:t>
            </a:r>
            <a:r>
              <a:rPr lang="ar-SA" dirty="0" err="1" smtClean="0">
                <a:latin typeface="Traditional Arabic" panose="02020603050405020304" pitchFamily="18" charset="-78"/>
                <a:cs typeface="Traditional Arabic" panose="02020603050405020304" pitchFamily="18" charset="-78"/>
              </a:rPr>
              <a:t>ق</a:t>
            </a:r>
            <a:r>
              <a:rPr lang="ar-SA" dirty="0" smtClean="0">
                <a:latin typeface="Traditional Arabic" panose="02020603050405020304" pitchFamily="18" charset="-78"/>
                <a:cs typeface="Traditional Arabic" panose="02020603050405020304" pitchFamily="18" charset="-78"/>
              </a:rPr>
              <a:t>.م، كما كشف عن أنواع من الفخار </a:t>
            </a:r>
            <a:r>
              <a:rPr lang="ar-SA" dirty="0" err="1" smtClean="0">
                <a:latin typeface="Traditional Arabic" panose="02020603050405020304" pitchFamily="18" charset="-78"/>
                <a:cs typeface="Traditional Arabic" panose="02020603050405020304" pitchFamily="18" charset="-78"/>
              </a:rPr>
              <a:t>العبيدي</a:t>
            </a:r>
            <a:r>
              <a:rPr lang="ar-SA" dirty="0" smtClean="0">
                <a:latin typeface="Traditional Arabic" panose="02020603050405020304" pitchFamily="18" charset="-78"/>
                <a:cs typeface="Traditional Arabic" panose="02020603050405020304" pitchFamily="18" charset="-78"/>
              </a:rPr>
              <a:t> نسبة إلى تل العبيد في جنوب العراق، والذي يعود إلى حوالي  4500 </a:t>
            </a:r>
            <a:r>
              <a:rPr lang="ar-SA" dirty="0" err="1" smtClean="0">
                <a:latin typeface="Traditional Arabic" panose="02020603050405020304" pitchFamily="18" charset="-78"/>
                <a:cs typeface="Traditional Arabic" panose="02020603050405020304" pitchFamily="18" charset="-78"/>
              </a:rPr>
              <a:t>ق</a:t>
            </a:r>
            <a:r>
              <a:rPr lang="ar-SA" dirty="0" smtClean="0">
                <a:latin typeface="Traditional Arabic" panose="02020603050405020304" pitchFamily="18" charset="-78"/>
                <a:cs typeface="Traditional Arabic" panose="02020603050405020304" pitchFamily="18" charset="-78"/>
              </a:rPr>
              <a:t>.م </a:t>
            </a:r>
            <a:endParaRPr lang="ar-SA" dirty="0">
              <a:latin typeface="Traditional Arabic" panose="02020603050405020304" pitchFamily="18" charset="-78"/>
              <a:cs typeface="Traditional Arabic" panose="02020603050405020304" pitchFamily="18"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p:txBody>
          <a:bodyPr/>
          <a:lstStyle/>
          <a:p>
            <a:endParaRPr lang="ar-SA"/>
          </a:p>
        </p:txBody>
      </p:sp>
      <p:pic>
        <p:nvPicPr>
          <p:cNvPr id="3074" name="صورة 15" descr="اثار جزية تاروت.jpg"/>
          <p:cNvPicPr>
            <a:picLocks noChangeAspect="1" noChangeArrowheads="1"/>
          </p:cNvPicPr>
          <p:nvPr/>
        </p:nvPicPr>
        <p:blipFill>
          <a:blip r:embed="rId2"/>
          <a:srcRect/>
          <a:stretch>
            <a:fillRect/>
          </a:stretch>
        </p:blipFill>
        <p:spPr bwMode="auto">
          <a:xfrm>
            <a:off x="2214546" y="1571612"/>
            <a:ext cx="5051473" cy="4435491"/>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صل">
  <a:themeElements>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94</TotalTime>
  <Words>553</Words>
  <Application>Microsoft Office PowerPoint</Application>
  <PresentationFormat>On-screen Show (4:3)</PresentationFormat>
  <Paragraphs>26</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Bookman Old Style</vt:lpstr>
      <vt:lpstr>Gill Sans MT</vt:lpstr>
      <vt:lpstr>Times New Roman</vt:lpstr>
      <vt:lpstr>Traditional Arabic</vt:lpstr>
      <vt:lpstr>Wingdings</vt:lpstr>
      <vt:lpstr>Wingdings 3</vt:lpstr>
      <vt:lpstr>أصل</vt:lpstr>
      <vt:lpstr>جزيرة تاروت </vt:lpstr>
      <vt:lpstr>سنتعرف على :</vt:lpstr>
      <vt:lpstr>موقعها</vt:lpstr>
      <vt:lpstr>أبرز آثارها  </vt:lpstr>
      <vt:lpstr>PowerPoint Presentation</vt:lpstr>
      <vt:lpstr>المكتشفات الأثرية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أسئله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جزيرة تاروت</dc:title>
  <dc:creator>User</dc:creator>
  <cp:lastModifiedBy>Abdulrahman A Alsuhaibani</cp:lastModifiedBy>
  <cp:revision>13</cp:revision>
  <dcterms:created xsi:type="dcterms:W3CDTF">2013-12-01T22:51:24Z</dcterms:created>
  <dcterms:modified xsi:type="dcterms:W3CDTF">2016-11-01T15:40:53Z</dcterms:modified>
</cp:coreProperties>
</file>