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138" y="-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23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29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34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7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201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018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751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729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522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72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77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18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20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94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3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504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723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6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473 TRNE Arabization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ar-SA" dirty="0" smtClean="0"/>
              <a:t>التعريب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د. ريم سالم السالم</a:t>
            </a:r>
          </a:p>
          <a:p>
            <a:r>
              <a:rPr lang="ar-SA" dirty="0" smtClean="0"/>
              <a:t>الأستاذ المساعد في قسم اللغة الإنجليزية والترجمة، كلية اللغات والترجمة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0788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مراجع المقرر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 </a:t>
            </a:r>
            <a:r>
              <a:rPr lang="ar-SA" sz="2000" dirty="0"/>
              <a:t>فصول مختارة من </a:t>
            </a:r>
            <a:r>
              <a:rPr lang="ar-SA" sz="2000" dirty="0" smtClean="0"/>
              <a:t>المراجع التالية:</a:t>
            </a:r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71" y="2646616"/>
            <a:ext cx="6872287" cy="369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10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10168"/>
          </a:xfrm>
        </p:spPr>
        <p:txBody>
          <a:bodyPr/>
          <a:lstStyle/>
          <a:p>
            <a:r>
              <a:rPr lang="en-US" dirty="0" smtClean="0"/>
              <a:t>Course Requirements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1" y="2438400"/>
            <a:ext cx="9601196" cy="3437468"/>
          </a:xfrm>
        </p:spPr>
        <p:txBody>
          <a:bodyPr/>
          <a:lstStyle/>
          <a:p>
            <a:pPr algn="l" rtl="0">
              <a:buFontTx/>
              <a:buChar char="-"/>
            </a:pPr>
            <a:endParaRPr lang="en-US" dirty="0" smtClean="0"/>
          </a:p>
          <a:p>
            <a:pPr algn="l" rtl="0">
              <a:buFontTx/>
              <a:buChar char="-"/>
            </a:pPr>
            <a:r>
              <a:rPr lang="en-US" dirty="0" smtClean="0"/>
              <a:t>Attend at least 75% of the lectures</a:t>
            </a:r>
          </a:p>
          <a:p>
            <a:pPr algn="l" rtl="0">
              <a:buFontTx/>
              <a:buChar char="-"/>
            </a:pPr>
            <a:r>
              <a:rPr lang="en-US" dirty="0" smtClean="0"/>
              <a:t>Take notes</a:t>
            </a:r>
          </a:p>
          <a:p>
            <a:pPr algn="l" rtl="0">
              <a:buFontTx/>
              <a:buChar char="-"/>
            </a:pPr>
            <a:r>
              <a:rPr lang="en-US" dirty="0" smtClean="0"/>
              <a:t>Study regularly; be ready to answer the instructor’s questions about the previous lecture</a:t>
            </a:r>
          </a:p>
          <a:p>
            <a:pPr algn="l" rtl="0">
              <a:buFontTx/>
              <a:buChar char="-"/>
            </a:pPr>
            <a:r>
              <a:rPr lang="en-US" dirty="0" smtClean="0"/>
              <a:t>Attend exams. Make-up exams are given only to students with VALID medical reports</a:t>
            </a:r>
          </a:p>
          <a:p>
            <a:pPr algn="l" rtl="0">
              <a:buFontTx/>
              <a:buChar char="-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517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 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080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هو التعريب؟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المعنى اللغوي</a:t>
            </a:r>
          </a:p>
          <a:p>
            <a:r>
              <a:rPr lang="ar-SA" dirty="0" smtClean="0"/>
              <a:t>المعنى الاصطلاحي:</a:t>
            </a:r>
          </a:p>
          <a:p>
            <a:pPr marL="1371600" lvl="3" indent="0">
              <a:buNone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تستخدم كلمة التعريب للدلالة على أحد المعاني الثلاثة التالية:</a:t>
            </a:r>
          </a:p>
          <a:p>
            <a:pPr marL="1885950" lvl="3" indent="-514350">
              <a:buAutoNum type="arabicPeriod"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المعنى الأول: </a:t>
            </a:r>
          </a:p>
          <a:p>
            <a:pPr marL="1371600" lvl="3" indent="0">
              <a:buNone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نقل النصوص من لغة أجنبية إلى اللغة العربية سواء كتابة أو </a:t>
            </a:r>
            <a:r>
              <a:rPr lang="ar-SA" sz="28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شفاهة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وهو ما يسمى أيضا «الترجمة» (</a:t>
            </a:r>
            <a:r>
              <a:rPr 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Translation/ Interpreting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 وعكس التعريب الدال على هذا المعنى «التعجيم» وهو النقل من اللغة العربية إلى الأعجمية.</a:t>
            </a:r>
          </a:p>
        </p:txBody>
      </p:sp>
    </p:spTree>
    <p:extLst>
      <p:ext uri="{BB962C8B-B14F-4D97-AF65-F5344CB8AC3E}">
        <p14:creationId xmlns:p14="http://schemas.microsoft.com/office/powerpoint/2010/main" val="298733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95402" y="982130"/>
            <a:ext cx="9601196" cy="1075269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ar-SA" dirty="0" smtClean="0"/>
              <a:t>ما هو التعريب؟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 startAt="2"/>
            </a:pPr>
            <a:r>
              <a:rPr lang="ar-SA" dirty="0" smtClean="0"/>
              <a:t>المعنى الثاني:</a:t>
            </a:r>
          </a:p>
          <a:p>
            <a:pPr marL="0" indent="0">
              <a:buNone/>
            </a:pPr>
            <a:r>
              <a:rPr lang="ar-SA" dirty="0" smtClean="0"/>
              <a:t>استخدام العرب ألفاظا أعجمية (مقترضة) على طريقة العرب في اللفظ، وذلك بالمحافظة على الأوزان العربية والإيقاع العربي حتى لا يستثقلها اللسان العربي.</a:t>
            </a:r>
          </a:p>
          <a:p>
            <a:pPr marL="0" indent="0">
              <a:buNone/>
            </a:pPr>
            <a:r>
              <a:rPr lang="ar-SA" dirty="0" smtClean="0"/>
              <a:t>وقد أجازت المجامع اللغوية الاقتراض</a:t>
            </a:r>
            <a:r>
              <a:rPr lang="ar-SA" u="sng" dirty="0" smtClean="0"/>
              <a:t> بشرط </a:t>
            </a:r>
            <a:r>
              <a:rPr lang="ar-SA" dirty="0" smtClean="0"/>
              <a:t>مراعاة الأصوات والأوزان العربية.</a:t>
            </a:r>
          </a:p>
          <a:p>
            <a:pPr marL="0" indent="0">
              <a:buNone/>
            </a:pPr>
            <a:r>
              <a:rPr lang="ar-SA" dirty="0" smtClean="0">
                <a:solidFill>
                  <a:srgbClr val="0070C0"/>
                </a:solidFill>
              </a:rPr>
              <a:t>نشاط: 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accent2"/>
                </a:solidFill>
              </a:rPr>
              <a:t>فكري في أمثلة لألفاظ مقترضة غير معربة وأخرى معربة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tx1"/>
                </a:solidFill>
              </a:rPr>
              <a:t>والتعريب بهذا المعنى يترجم إلى </a:t>
            </a:r>
            <a:r>
              <a:rPr lang="en-US" dirty="0" smtClean="0">
                <a:solidFill>
                  <a:schemeClr val="tx1"/>
                </a:solidFill>
              </a:rPr>
              <a:t>Arabicization/</a:t>
            </a:r>
            <a:r>
              <a:rPr lang="en-US" dirty="0" err="1" smtClean="0">
                <a:solidFill>
                  <a:schemeClr val="tx1"/>
                </a:solidFill>
              </a:rPr>
              <a:t>Arabicisation</a:t>
            </a:r>
            <a:r>
              <a:rPr lang="ar-SA" dirty="0" smtClean="0">
                <a:solidFill>
                  <a:schemeClr val="tx1"/>
                </a:solidFill>
              </a:rPr>
              <a:t> أو </a:t>
            </a:r>
            <a:r>
              <a:rPr lang="en-US" dirty="0" smtClean="0">
                <a:solidFill>
                  <a:schemeClr val="tx1"/>
                </a:solidFill>
              </a:rPr>
              <a:t>Lexical Arabization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ما هو التعريب؟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3. المعنى الثالث وهو الأشمل:</a:t>
            </a:r>
          </a:p>
          <a:p>
            <a:pPr marL="0" indent="0">
              <a:buNone/>
            </a:pPr>
            <a:r>
              <a:rPr lang="ar-SA" dirty="0" smtClean="0"/>
              <a:t>جعل العربية لغة الإنسان الأساسية أي أنه يستخدمها في العلم والعمل والفكر والحراك الاجتماعي</a:t>
            </a:r>
          </a:p>
          <a:p>
            <a:pPr marL="0" indent="0">
              <a:buNone/>
            </a:pPr>
            <a:r>
              <a:rPr lang="ar-SA" dirty="0" smtClean="0"/>
              <a:t>أي أن التعريب يقع على المجتمعات أو العلم أو التعليم ونحو ذلك. </a:t>
            </a:r>
          </a:p>
          <a:p>
            <a:pPr marL="0" indent="0">
              <a:buNone/>
            </a:pPr>
            <a:r>
              <a:rPr lang="ar-SA" dirty="0" smtClean="0"/>
              <a:t>فنقول «تعريب المجتمعات» أي جعل العربية لغتها الأساسية</a:t>
            </a:r>
          </a:p>
          <a:p>
            <a:pPr marL="0" indent="0">
              <a:buNone/>
            </a:pPr>
            <a:r>
              <a:rPr lang="ar-SA" dirty="0" smtClean="0"/>
              <a:t>و «تعريب التعليم» أي استخدام العربية أداة للتعليم في جميع المراحل الدراسية</a:t>
            </a:r>
          </a:p>
          <a:p>
            <a:pPr marL="0" indent="0">
              <a:buNone/>
            </a:pPr>
            <a:r>
              <a:rPr lang="ar-SA" dirty="0" smtClean="0"/>
              <a:t>و «تعريب العلم» أي التفاعل مع العلم بالعربية فنفكر وننتج العلوم بها ونصدرها إلى الآخرين بلغتنا.</a:t>
            </a:r>
          </a:p>
          <a:p>
            <a:pPr marL="0" indent="0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377065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95401" y="1104900"/>
            <a:ext cx="9601196" cy="4770968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والتعريب بهذا المعنى يترجم بكلمة </a:t>
            </a:r>
            <a:r>
              <a:rPr lang="en-US" dirty="0" smtClean="0"/>
              <a:t>Arabization / </a:t>
            </a:r>
            <a:r>
              <a:rPr lang="en-US" dirty="0" err="1" smtClean="0"/>
              <a:t>Arabisation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ar-SA" dirty="0" smtClean="0"/>
              <a:t>المصدر:</a:t>
            </a:r>
          </a:p>
          <a:p>
            <a:pPr marL="0" indent="0">
              <a:buNone/>
            </a:pPr>
            <a:r>
              <a:rPr lang="ar-SA" sz="1800" dirty="0" smtClean="0">
                <a:solidFill>
                  <a:srgbClr val="FF0000"/>
                </a:solidFill>
              </a:rPr>
              <a:t>دراسات في الترجمة والمصطلح والتعريب</a:t>
            </a:r>
          </a:p>
          <a:p>
            <a:pPr marL="0" indent="0">
              <a:buNone/>
            </a:pPr>
            <a:r>
              <a:rPr lang="ar-SA" sz="1800" dirty="0" smtClean="0">
                <a:solidFill>
                  <a:srgbClr val="FF0000"/>
                </a:solidFill>
              </a:rPr>
              <a:t>تأليف شحادة الخوري</a:t>
            </a:r>
          </a:p>
          <a:p>
            <a:pPr marL="0" indent="0">
              <a:buNone/>
            </a:pPr>
            <a:r>
              <a:rPr lang="ar-SA" sz="1800" dirty="0" smtClean="0">
                <a:solidFill>
                  <a:srgbClr val="FF0000"/>
                </a:solidFill>
              </a:rPr>
              <a:t>ص 157</a:t>
            </a:r>
            <a:endParaRPr lang="ar-SA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49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  نبذة تاريخية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ar-SA" dirty="0" smtClean="0"/>
              <a:t>العصر الأموي: الفتوحات والتدعيم</a:t>
            </a:r>
          </a:p>
          <a:p>
            <a:pPr>
              <a:buFontTx/>
              <a:buChar char="-"/>
            </a:pPr>
            <a:r>
              <a:rPr lang="ar-SA" dirty="0" smtClean="0"/>
              <a:t>العصر العباسي: استقرار وكرم ورغبة في الترجمة والثقافة</a:t>
            </a:r>
          </a:p>
          <a:p>
            <a:pPr>
              <a:buFontTx/>
              <a:buChar char="-"/>
            </a:pPr>
            <a:r>
              <a:rPr lang="ar-SA" dirty="0" smtClean="0"/>
              <a:t>الرشيد والمأمون: نقل مكثف وبراعة في الترجمة وازدهار المصطلح العربي</a:t>
            </a:r>
          </a:p>
          <a:p>
            <a:pPr>
              <a:buFontTx/>
              <a:buChar char="-"/>
            </a:pPr>
            <a:r>
              <a:rPr lang="ar-SA" dirty="0" smtClean="0"/>
              <a:t>أسلوب المترجم حنين بن إسحاق في نقل العلوم</a:t>
            </a:r>
          </a:p>
          <a:p>
            <a:pPr>
              <a:buFontTx/>
              <a:buChar char="-"/>
            </a:pPr>
            <a:r>
              <a:rPr lang="ar-SA" dirty="0" smtClean="0"/>
              <a:t>النهضة العلمية العربية وتطويع العربية : الحسن بن الهيثم – الرازي – الخوارزمي – ابن سينا</a:t>
            </a:r>
          </a:p>
          <a:p>
            <a:pPr>
              <a:buFontTx/>
              <a:buChar char="-"/>
            </a:pPr>
            <a:r>
              <a:rPr lang="ar-SA" dirty="0" smtClean="0"/>
              <a:t>حروب الصليبيين والتتار</a:t>
            </a:r>
          </a:p>
        </p:txBody>
      </p:sp>
    </p:spTree>
    <p:extLst>
      <p:ext uri="{BB962C8B-B14F-4D97-AF65-F5344CB8AC3E}">
        <p14:creationId xmlns:p14="http://schemas.microsoft.com/office/powerpoint/2010/main" val="361992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نبذة تاريخية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الأتراك العثمانيون يحكمون الأقطار الإسلامية </a:t>
            </a:r>
          </a:p>
          <a:p>
            <a:pPr>
              <a:buFontTx/>
              <a:buChar char="-"/>
            </a:pPr>
            <a:r>
              <a:rPr lang="ar-SA" dirty="0" smtClean="0"/>
              <a:t>المبعوثون يقودون النهضة واللغة العربية تتراجع</a:t>
            </a:r>
          </a:p>
          <a:p>
            <a:pPr>
              <a:buFontTx/>
              <a:buChar char="-"/>
            </a:pPr>
            <a:r>
              <a:rPr lang="ar-SA" dirty="0" smtClean="0"/>
              <a:t>جهود تعريب العلم: جماعة أنصار اللغة العربية – مجمع اللغة العربية</a:t>
            </a:r>
          </a:p>
          <a:p>
            <a:pPr>
              <a:buFontTx/>
              <a:buChar char="-"/>
            </a:pPr>
            <a:r>
              <a:rPr lang="ar-SA" dirty="0" smtClean="0"/>
              <a:t>إسرائيل وإحياء اللغة العبرية: الصلة بين اللغة والسياسة </a:t>
            </a:r>
          </a:p>
          <a:p>
            <a:pPr marL="0" indent="0">
              <a:buNone/>
            </a:pPr>
            <a:r>
              <a:rPr lang="ar-SA" sz="1800" dirty="0" smtClean="0">
                <a:solidFill>
                  <a:srgbClr val="FF0000"/>
                </a:solidFill>
              </a:rPr>
              <a:t>المصدر: تعريب التعليم الجامعي ضرورة علمية وإسلامية. تأليف الدكتور السيد أحمد فرج. </a:t>
            </a:r>
            <a:r>
              <a:rPr lang="ar-SA" sz="1800" smtClean="0">
                <a:solidFill>
                  <a:srgbClr val="FF0000"/>
                </a:solidFill>
              </a:rPr>
              <a:t>ص 32-53</a:t>
            </a:r>
            <a:endParaRPr lang="ar-SA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18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عضوي">
  <a:themeElements>
    <a:clrScheme name="عضوي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عضوي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عضوي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3052</TotalTime>
  <Words>409</Words>
  <Application>Microsoft Office PowerPoint</Application>
  <PresentationFormat>مخصص</PresentationFormat>
  <Paragraphs>55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عضوي</vt:lpstr>
      <vt:lpstr>473 TRNE Arabization التعريب</vt:lpstr>
      <vt:lpstr>Course Requirements</vt:lpstr>
      <vt:lpstr>Class Rules</vt:lpstr>
      <vt:lpstr>ما هو التعريب؟</vt:lpstr>
      <vt:lpstr> ما هو التعريب؟</vt:lpstr>
      <vt:lpstr>ما هو التعريب؟</vt:lpstr>
      <vt:lpstr> </vt:lpstr>
      <vt:lpstr>  نبذة تاريخية </vt:lpstr>
      <vt:lpstr>نبذة تاريخية</vt:lpstr>
      <vt:lpstr>مراجع المقرر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473 TRNE Arabization التعريب</dc:title>
  <dc:creator>Reem Alsalem</dc:creator>
  <cp:lastModifiedBy>Nahla Abdulaziz Alsheikh</cp:lastModifiedBy>
  <cp:revision>26</cp:revision>
  <dcterms:created xsi:type="dcterms:W3CDTF">2015-08-27T09:43:11Z</dcterms:created>
  <dcterms:modified xsi:type="dcterms:W3CDTF">2016-01-27T04:17:03Z</dcterms:modified>
</cp:coreProperties>
</file>