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69" r:id="rId4"/>
  </p:sldMasterIdLst>
  <p:sldIdLst>
    <p:sldId id="315" r:id="rId5"/>
    <p:sldId id="312" r:id="rId6"/>
    <p:sldId id="314" r:id="rId7"/>
    <p:sldId id="296" r:id="rId8"/>
    <p:sldId id="317" r:id="rId9"/>
    <p:sldId id="297" r:id="rId10"/>
    <p:sldId id="298" r:id="rId11"/>
    <p:sldId id="299" r:id="rId12"/>
    <p:sldId id="300" r:id="rId13"/>
    <p:sldId id="301" r:id="rId14"/>
    <p:sldId id="302" r:id="rId15"/>
    <p:sldId id="303" r:id="rId16"/>
    <p:sldId id="304" r:id="rId17"/>
    <p:sldId id="305" r:id="rId18"/>
    <p:sldId id="306" r:id="rId19"/>
    <p:sldId id="319" r:id="rId20"/>
    <p:sldId id="320" r:id="rId21"/>
    <p:sldId id="307" r:id="rId22"/>
    <p:sldId id="308" r:id="rId23"/>
    <p:sldId id="309" r:id="rId24"/>
    <p:sldId id="318"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2" d="100"/>
          <a:sy n="72" d="100"/>
        </p:scale>
        <p:origin x="-1230"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2A3F7A3E-2433-44DF-AB50-977AFD45BE5C}" type="datetimeFigureOut">
              <a:rPr lang="ar-SA" smtClean="0"/>
              <a:pPr/>
              <a:t>13/04/1437</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143CD90-D51C-4622-B876-84802CEE80EE}"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spd="slow">
    <p:cover dir="ld"/>
    <p:sndAc>
      <p:stSnd>
        <p:snd r:embed="rId1" name="chimes.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A3F7A3E-2433-44DF-AB50-977AFD45BE5C}" type="datetimeFigureOut">
              <a:rPr lang="ar-SA" smtClean="0"/>
              <a:pPr/>
              <a:t>13/04/1437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43CD90-D51C-4622-B876-84802CEE80EE}" type="slidenum">
              <a:rPr lang="ar-SA" smtClean="0"/>
              <a:pPr/>
              <a:t>‹#›</a:t>
            </a:fld>
            <a:endParaRPr lang="ar-SA"/>
          </a:p>
        </p:txBody>
      </p:sp>
    </p:spTree>
  </p:cSld>
  <p:clrMapOvr>
    <a:masterClrMapping/>
  </p:clrMapOvr>
  <p:transition spd="slow">
    <p:cover dir="ld"/>
    <p:sndAc>
      <p:stSnd>
        <p:snd r:embed="rId1" name="chimes.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A3F7A3E-2433-44DF-AB50-977AFD45BE5C}" type="datetimeFigureOut">
              <a:rPr lang="ar-SA" smtClean="0"/>
              <a:pPr/>
              <a:t>13/04/1437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43CD90-D51C-4622-B876-84802CEE80EE}" type="slidenum">
              <a:rPr lang="ar-SA" smtClean="0"/>
              <a:pPr/>
              <a:t>‹#›</a:t>
            </a:fld>
            <a:endParaRPr lang="ar-SA"/>
          </a:p>
        </p:txBody>
      </p:sp>
    </p:spTree>
  </p:cSld>
  <p:clrMapOvr>
    <a:masterClrMapping/>
  </p:clrMapOvr>
  <p:transition spd="slow">
    <p:cover dir="ld"/>
    <p:sndAc>
      <p:stSnd>
        <p:snd r:embed="rId1" name="chimes.wav"/>
      </p:stSnd>
    </p:sndAc>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1143000"/>
          </a:xfrm>
        </p:spPr>
        <p:txBody>
          <a:bodyPr/>
          <a:lstStyle/>
          <a:p>
            <a:r>
              <a:rPr lang="ar-SA" smtClean="0"/>
              <a:t>انقر لتحرير نمط العنوان الرئيسي</a:t>
            </a:r>
            <a:endParaRPr lang="ar-SA"/>
          </a:p>
        </p:txBody>
      </p:sp>
      <p:sp>
        <p:nvSpPr>
          <p:cNvPr id="3" name="عنصر نائب للجدول 2"/>
          <p:cNvSpPr>
            <a:spLocks noGrp="1"/>
          </p:cNvSpPr>
          <p:nvPr>
            <p:ph type="tbl" idx="1"/>
          </p:nvPr>
        </p:nvSpPr>
        <p:spPr>
          <a:xfrm>
            <a:off x="457200" y="1600200"/>
            <a:ext cx="8229600" cy="4495800"/>
          </a:xfrm>
        </p:spPr>
        <p:txBody>
          <a:bodyPr/>
          <a:lstStyle/>
          <a:p>
            <a:pPr lvl="0"/>
            <a:endParaRPr lang="ar-SA" noProof="0" smtClean="0"/>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2FAC7676-5A44-465C-874D-921FADFB1A67}" type="slidenum">
              <a:rPr lang="en-US"/>
              <a:pPr>
                <a:defRPr/>
              </a:pPr>
              <a:t>‹#›</a:t>
            </a:fld>
            <a:endParaRPr lang="en-US"/>
          </a:p>
        </p:txBody>
      </p:sp>
    </p:spTree>
  </p:cSld>
  <p:clrMapOvr>
    <a:masterClrMapping/>
  </p:clrMapOvr>
  <p:transition spd="slow">
    <p:cover dir="ld"/>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A3F7A3E-2433-44DF-AB50-977AFD45BE5C}" type="datetimeFigureOut">
              <a:rPr lang="ar-SA" smtClean="0"/>
              <a:pPr/>
              <a:t>13/04/1437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43CD90-D51C-4622-B876-84802CEE80EE}" type="slidenum">
              <a:rPr lang="ar-SA" smtClean="0"/>
              <a:pPr/>
              <a:t>‹#›</a:t>
            </a:fld>
            <a:endParaRPr lang="ar-SA"/>
          </a:p>
        </p:txBody>
      </p:sp>
    </p:spTree>
  </p:cSld>
  <p:clrMapOvr>
    <a:masterClrMapping/>
  </p:clrMapOvr>
  <p:transition spd="slow">
    <p:cover dir="ld"/>
    <p:sndAc>
      <p:stSnd>
        <p:snd r:embed="rId1" name="chimes.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A3F7A3E-2433-44DF-AB50-977AFD45BE5C}" type="datetimeFigureOut">
              <a:rPr lang="ar-SA" smtClean="0"/>
              <a:pPr/>
              <a:t>13/04/1437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43CD90-D51C-4622-B876-84802CEE80EE}"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spd="slow">
    <p:cover dir="ld"/>
    <p:sndAc>
      <p:stSnd>
        <p:snd r:embed="rId1" name="chimes.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A3F7A3E-2433-44DF-AB50-977AFD45BE5C}" type="datetimeFigureOut">
              <a:rPr lang="ar-SA" smtClean="0"/>
              <a:pPr/>
              <a:t>13/04/1437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143CD90-D51C-4622-B876-84802CEE80EE}" type="slidenum">
              <a:rPr lang="ar-SA" smtClean="0"/>
              <a:pPr/>
              <a:t>‹#›</a:t>
            </a:fld>
            <a:endParaRPr lang="ar-SA"/>
          </a:p>
        </p:txBody>
      </p:sp>
    </p:spTree>
  </p:cSld>
  <p:clrMapOvr>
    <a:masterClrMapping/>
  </p:clrMapOvr>
  <p:transition spd="slow">
    <p:cover dir="ld"/>
    <p:sndAc>
      <p:stSnd>
        <p:snd r:embed="rId1" name="chimes.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2A3F7A3E-2433-44DF-AB50-977AFD45BE5C}" type="datetimeFigureOut">
              <a:rPr lang="ar-SA" smtClean="0"/>
              <a:pPr/>
              <a:t>13/04/1437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143CD90-D51C-4622-B876-84802CEE80EE}" type="slidenum">
              <a:rPr lang="ar-SA" smtClean="0"/>
              <a:pPr/>
              <a:t>‹#›</a:t>
            </a:fld>
            <a:endParaRPr lang="ar-SA"/>
          </a:p>
        </p:txBody>
      </p:sp>
    </p:spTree>
  </p:cSld>
  <p:clrMapOvr>
    <a:masterClrMapping/>
  </p:clrMapOvr>
  <p:transition spd="slow">
    <p:cover dir="ld"/>
    <p:sndAc>
      <p:stSnd>
        <p:snd r:embed="rId1" name="chimes.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A3F7A3E-2433-44DF-AB50-977AFD45BE5C}" type="datetimeFigureOut">
              <a:rPr lang="ar-SA" smtClean="0"/>
              <a:pPr/>
              <a:t>13/04/1437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143CD90-D51C-4622-B876-84802CEE80EE}" type="slidenum">
              <a:rPr lang="ar-SA" smtClean="0"/>
              <a:pPr/>
              <a:t>‹#›</a:t>
            </a:fld>
            <a:endParaRPr lang="ar-SA"/>
          </a:p>
        </p:txBody>
      </p:sp>
    </p:spTree>
  </p:cSld>
  <p:clrMapOvr>
    <a:masterClrMapping/>
  </p:clrMapOvr>
  <p:transition spd="slow">
    <p:cover dir="ld"/>
    <p:sndAc>
      <p:stSnd>
        <p:snd r:embed="rId1" name="chimes.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A3F7A3E-2433-44DF-AB50-977AFD45BE5C}" type="datetimeFigureOut">
              <a:rPr lang="ar-SA" smtClean="0"/>
              <a:pPr/>
              <a:t>13/04/1437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143CD90-D51C-4622-B876-84802CEE80EE}" type="slidenum">
              <a:rPr lang="ar-SA" smtClean="0"/>
              <a:pPr/>
              <a:t>‹#›</a:t>
            </a:fld>
            <a:endParaRPr lang="ar-SA"/>
          </a:p>
        </p:txBody>
      </p:sp>
    </p:spTree>
  </p:cSld>
  <p:clrMapOvr>
    <a:masterClrMapping/>
  </p:clrMapOvr>
  <p:transition spd="slow">
    <p:cover dir="ld"/>
    <p:sndAc>
      <p:stSnd>
        <p:snd r:embed="rId1" name="chimes.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A3F7A3E-2433-44DF-AB50-977AFD45BE5C}" type="datetimeFigureOut">
              <a:rPr lang="ar-SA" smtClean="0"/>
              <a:pPr/>
              <a:t>13/04/1437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143CD90-D51C-4622-B876-84802CEE80EE}" type="slidenum">
              <a:rPr lang="ar-SA" smtClean="0"/>
              <a:pPr/>
              <a:t>‹#›</a:t>
            </a:fld>
            <a:endParaRPr lang="ar-SA"/>
          </a:p>
        </p:txBody>
      </p:sp>
    </p:spTree>
  </p:cSld>
  <p:clrMapOvr>
    <a:masterClrMapping/>
  </p:clrMapOvr>
  <p:transition spd="slow">
    <p:cover dir="ld"/>
    <p:sndAc>
      <p:stSnd>
        <p:snd r:embed="rId1" name="chimes.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A3F7A3E-2433-44DF-AB50-977AFD45BE5C}" type="datetimeFigureOut">
              <a:rPr lang="ar-SA" smtClean="0"/>
              <a:pPr/>
              <a:t>13/04/1437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143CD90-D51C-4622-B876-84802CEE80EE}"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cover dir="ld"/>
    <p:sndAc>
      <p:stSnd>
        <p:snd r:embed="rId1" name="chimes.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A3F7A3E-2433-44DF-AB50-977AFD45BE5C}" type="datetimeFigureOut">
              <a:rPr lang="ar-SA" smtClean="0"/>
              <a:pPr/>
              <a:t>13/04/1437</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43CD90-D51C-4622-B876-84802CEE80EE}"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Lst>
  <p:transition spd="slow">
    <p:cover dir="ld"/>
    <p:sndAc>
      <p:stSnd>
        <p:snd r:embed="rId14" name="chimes.wav"/>
      </p:stSnd>
    </p:sndAc>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00166" y="2214554"/>
            <a:ext cx="6215105" cy="1107996"/>
          </a:xfrm>
          <a:prstGeom prst="rect">
            <a:avLst/>
          </a:prstGeom>
          <a:noFill/>
        </p:spPr>
        <p:txBody>
          <a:bodyPr wrap="square" rtlCol="1">
            <a:spAutoFit/>
          </a:bodyPr>
          <a:lstStyle/>
          <a:p>
            <a:r>
              <a:rPr lang="ar-SA" sz="6600" dirty="0" smtClean="0"/>
              <a:t>   طرائق التدريس</a:t>
            </a:r>
            <a:endParaRPr lang="ar-SA" sz="6600" dirty="0"/>
          </a:p>
        </p:txBody>
      </p:sp>
    </p:spTree>
  </p:cSld>
  <p:clrMapOvr>
    <a:masterClrMapping/>
  </p:clrMapOvr>
  <p:transition spd="slow">
    <p:cover dir="ld"/>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eaLnBrk="1" hangingPunct="1">
              <a:defRPr/>
            </a:pPr>
            <a:endParaRPr lang="en-US" smtClean="0"/>
          </a:p>
        </p:txBody>
      </p:sp>
      <p:sp>
        <p:nvSpPr>
          <p:cNvPr id="51204" name="Rectangle 3"/>
          <p:cNvSpPr>
            <a:spLocks noGrp="1" noChangeArrowheads="1"/>
          </p:cNvSpPr>
          <p:nvPr>
            <p:ph idx="1"/>
          </p:nvPr>
        </p:nvSpPr>
        <p:spPr/>
        <p:txBody>
          <a:bodyPr>
            <a:normAutofit/>
          </a:bodyPr>
          <a:lstStyle/>
          <a:p>
            <a:pPr algn="r" rtl="1" eaLnBrk="1" hangingPunct="1"/>
            <a:r>
              <a:rPr lang="ar-SA" sz="2800" b="1" smtClean="0"/>
              <a:t>خامساً المختبر : </a:t>
            </a:r>
          </a:p>
          <a:p>
            <a:pPr algn="r" rtl="1" eaLnBrk="1" hangingPunct="1">
              <a:buFontTx/>
              <a:buNone/>
            </a:pPr>
            <a:r>
              <a:rPr lang="ar-SA" sz="2800" b="1" smtClean="0"/>
              <a:t>   </a:t>
            </a:r>
            <a:r>
              <a:rPr lang="ar-SA" sz="2800" smtClean="0"/>
              <a:t>- ظهر المختبر كطريقة تدريس في نهاية القرن 18، وكان يعتقد أن المعلم يدرس بطريقة أفضل إن هو أعاد تجارب العلماء مثل نيوتن وجاليليو وبويل وغيرهم على الطلاب</a:t>
            </a:r>
            <a:r>
              <a:rPr lang="ar-SA" sz="2800" b="1" smtClean="0"/>
              <a:t> </a:t>
            </a:r>
          </a:p>
          <a:p>
            <a:pPr algn="r" rtl="1" eaLnBrk="1" hangingPunct="1">
              <a:buFontTx/>
              <a:buNone/>
            </a:pPr>
            <a:r>
              <a:rPr lang="ar-SA" sz="2800" b="1" smtClean="0"/>
              <a:t>   </a:t>
            </a:r>
            <a:r>
              <a:rPr lang="ar-SA" sz="2800" smtClean="0"/>
              <a:t>- وفي مطلع القرن 20 تأثرت طريقة المختبر بأفكار جون ديوي الذي ابتكر طريقة في التعلم تسمى ” التعلم بالعمل“</a:t>
            </a:r>
          </a:p>
          <a:p>
            <a:pPr algn="r" rtl="1" eaLnBrk="1" hangingPunct="1">
              <a:buFontTx/>
              <a:buNone/>
            </a:pPr>
            <a:r>
              <a:rPr lang="ar-SA" sz="2800" smtClean="0"/>
              <a:t>   - ظل دور المختبر منحصراً في تأكيد المعلومات حتى جاءت مناهج العلوم الحديثة في نهاية الخمسينات وبداية الستينات من القرن 20 </a:t>
            </a:r>
          </a:p>
          <a:p>
            <a:pPr algn="r" rtl="1" eaLnBrk="1" hangingPunct="1">
              <a:buFontTx/>
              <a:buNone/>
            </a:pPr>
            <a:endParaRPr lang="en-US" sz="2800" smtClean="0"/>
          </a:p>
        </p:txBody>
      </p:sp>
      <p:sp>
        <p:nvSpPr>
          <p:cNvPr id="5" name="عنصر نائب لرقم الشريحة 5"/>
          <p:cNvSpPr>
            <a:spLocks noGrp="1"/>
          </p:cNvSpPr>
          <p:nvPr>
            <p:ph type="sldNum" sz="quarter" idx="12"/>
          </p:nvPr>
        </p:nvSpPr>
        <p:spPr/>
        <p:txBody>
          <a:bodyPr>
            <a:normAutofit/>
          </a:bodyPr>
          <a:lstStyle/>
          <a:p>
            <a:pPr>
              <a:defRPr/>
            </a:pPr>
            <a:fld id="{0615F589-825B-46F3-94C2-7AB80196B041}" type="slidenum">
              <a:rPr lang="en-US"/>
              <a:pPr>
                <a:defRPr/>
              </a:pPr>
              <a:t>10</a:t>
            </a:fld>
            <a:endParaRPr lang="en-US"/>
          </a:p>
        </p:txBody>
      </p:sp>
    </p:spTree>
  </p:cSld>
  <p:clrMapOvr>
    <a:masterClrMapping/>
  </p:clrMapOvr>
  <p:transition spd="slow">
    <p:cover dir="ld"/>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eaLnBrk="1" hangingPunct="1">
              <a:defRPr/>
            </a:pPr>
            <a:endParaRPr lang="en-US" smtClean="0"/>
          </a:p>
        </p:txBody>
      </p:sp>
      <p:sp>
        <p:nvSpPr>
          <p:cNvPr id="52228" name="Rectangle 3"/>
          <p:cNvSpPr>
            <a:spLocks noGrp="1" noChangeArrowheads="1"/>
          </p:cNvSpPr>
          <p:nvPr>
            <p:ph idx="1"/>
          </p:nvPr>
        </p:nvSpPr>
        <p:spPr/>
        <p:txBody>
          <a:bodyPr/>
          <a:lstStyle/>
          <a:p>
            <a:pPr algn="r" rtl="1" eaLnBrk="1" hangingPunct="1">
              <a:buFontTx/>
              <a:buNone/>
            </a:pPr>
            <a:r>
              <a:rPr lang="ar-SA" smtClean="0"/>
              <a:t>  - لكي تكون طريقة المختبر ذات نفع كبير بالنسبة لك ، لا بد أن تحدد الغرض الأساسي من اختيارك لهذه الطريقة هل هو :</a:t>
            </a:r>
          </a:p>
          <a:p>
            <a:pPr algn="r" rtl="1" eaLnBrk="1" hangingPunct="1">
              <a:buFontTx/>
              <a:buNone/>
            </a:pPr>
            <a:r>
              <a:rPr lang="ar-SA" smtClean="0"/>
              <a:t>            0 اكتشاف موجه</a:t>
            </a:r>
          </a:p>
          <a:p>
            <a:pPr algn="r" rtl="1" eaLnBrk="1" hangingPunct="1">
              <a:buFontTx/>
              <a:buNone/>
            </a:pPr>
            <a:r>
              <a:rPr lang="ar-SA" smtClean="0"/>
              <a:t>            0 اكتشاف حر </a:t>
            </a:r>
          </a:p>
          <a:p>
            <a:pPr algn="r" rtl="1" eaLnBrk="1" hangingPunct="1">
              <a:buFontTx/>
              <a:buNone/>
            </a:pPr>
            <a:r>
              <a:rPr lang="ar-SA" smtClean="0"/>
              <a:t>            0 عرض تجربة </a:t>
            </a:r>
          </a:p>
          <a:p>
            <a:pPr algn="r" rtl="1" eaLnBrk="1" hangingPunct="1">
              <a:buFontTx/>
              <a:buNone/>
            </a:pPr>
            <a:r>
              <a:rPr lang="ar-SA" smtClean="0"/>
              <a:t>    ويختلف استعداد المعلم من واحدة لأخرى</a:t>
            </a:r>
            <a:endParaRPr lang="en-US" smtClean="0"/>
          </a:p>
        </p:txBody>
      </p:sp>
      <p:sp>
        <p:nvSpPr>
          <p:cNvPr id="5" name="عنصر نائب لرقم الشريحة 5"/>
          <p:cNvSpPr>
            <a:spLocks noGrp="1"/>
          </p:cNvSpPr>
          <p:nvPr>
            <p:ph type="sldNum" sz="quarter" idx="12"/>
          </p:nvPr>
        </p:nvSpPr>
        <p:spPr/>
        <p:txBody>
          <a:bodyPr>
            <a:normAutofit/>
          </a:bodyPr>
          <a:lstStyle/>
          <a:p>
            <a:pPr>
              <a:defRPr/>
            </a:pPr>
            <a:fld id="{EA876AC6-9EB2-4159-B79F-916CC65F6720}" type="slidenum">
              <a:rPr lang="en-US"/>
              <a:pPr>
                <a:defRPr/>
              </a:pPr>
              <a:t>11</a:t>
            </a:fld>
            <a:endParaRPr lang="en-US"/>
          </a:p>
        </p:txBody>
      </p:sp>
    </p:spTree>
  </p:cSld>
  <p:clrMapOvr>
    <a:masterClrMapping/>
  </p:clrMapOvr>
  <p:transition spd="slow">
    <p:cover dir="ld"/>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eaLnBrk="1" hangingPunct="1">
              <a:defRPr/>
            </a:pPr>
            <a:endParaRPr lang="en-US" smtClean="0"/>
          </a:p>
        </p:txBody>
      </p:sp>
      <p:sp>
        <p:nvSpPr>
          <p:cNvPr id="53252" name="Rectangle 3"/>
          <p:cNvSpPr>
            <a:spLocks noGrp="1" noChangeArrowheads="1"/>
          </p:cNvSpPr>
          <p:nvPr>
            <p:ph idx="1"/>
          </p:nvPr>
        </p:nvSpPr>
        <p:spPr/>
        <p:txBody>
          <a:bodyPr/>
          <a:lstStyle/>
          <a:p>
            <a:pPr algn="r" rtl="1" eaLnBrk="1" hangingPunct="1"/>
            <a:r>
              <a:rPr lang="ar-SA" b="1" smtClean="0"/>
              <a:t>سادساً : الطريقة التاريخية : </a:t>
            </a:r>
            <a:r>
              <a:rPr lang="ar-SA" smtClean="0"/>
              <a:t>تعريف الطلاب بالمراحل العديدة التي مرت على كثير من المفاهيم والنظريات العلمية حتى وصلت إلى ماهي عليه الآن . أمثلة</a:t>
            </a:r>
          </a:p>
          <a:p>
            <a:pPr algn="r" rtl="1" eaLnBrk="1" hangingPunct="1">
              <a:buFontTx/>
              <a:buNone/>
            </a:pPr>
            <a:r>
              <a:rPr lang="ar-SA" smtClean="0"/>
              <a:t>    - نموذج البناء الذري </a:t>
            </a:r>
          </a:p>
          <a:p>
            <a:pPr algn="r" rtl="1" eaLnBrk="1" hangingPunct="1">
              <a:buFontTx/>
              <a:buNone/>
            </a:pPr>
            <a:r>
              <a:rPr lang="ar-SA" smtClean="0"/>
              <a:t>    - قوانين كبلر</a:t>
            </a:r>
          </a:p>
          <a:p>
            <a:pPr algn="r" rtl="1" eaLnBrk="1" hangingPunct="1">
              <a:buFontTx/>
              <a:buNone/>
            </a:pPr>
            <a:r>
              <a:rPr lang="ar-SA" smtClean="0"/>
              <a:t>    - اكتشاف الأكسجين </a:t>
            </a:r>
            <a:endParaRPr lang="en-US" smtClean="0"/>
          </a:p>
        </p:txBody>
      </p:sp>
      <p:sp>
        <p:nvSpPr>
          <p:cNvPr id="5" name="عنصر نائب لرقم الشريحة 5"/>
          <p:cNvSpPr>
            <a:spLocks noGrp="1"/>
          </p:cNvSpPr>
          <p:nvPr>
            <p:ph type="sldNum" sz="quarter" idx="12"/>
          </p:nvPr>
        </p:nvSpPr>
        <p:spPr/>
        <p:txBody>
          <a:bodyPr>
            <a:normAutofit/>
          </a:bodyPr>
          <a:lstStyle/>
          <a:p>
            <a:pPr>
              <a:defRPr/>
            </a:pPr>
            <a:fld id="{B66A0AD9-B8E4-4FCF-848C-EA150AC50853}" type="slidenum">
              <a:rPr lang="en-US"/>
              <a:pPr>
                <a:defRPr/>
              </a:pPr>
              <a:t>12</a:t>
            </a:fld>
            <a:endParaRPr lang="en-US"/>
          </a:p>
        </p:txBody>
      </p:sp>
    </p:spTree>
  </p:cSld>
  <p:clrMapOvr>
    <a:masterClrMapping/>
  </p:clrMapOvr>
  <p:transition spd="slow">
    <p:cover dir="ld"/>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pPr eaLnBrk="1" hangingPunct="1">
              <a:defRPr/>
            </a:pPr>
            <a:endParaRPr lang="en-US" smtClean="0"/>
          </a:p>
        </p:txBody>
      </p:sp>
      <p:sp>
        <p:nvSpPr>
          <p:cNvPr id="54276" name="Rectangle 3"/>
          <p:cNvSpPr>
            <a:spLocks noGrp="1" noChangeArrowheads="1"/>
          </p:cNvSpPr>
          <p:nvPr>
            <p:ph idx="1"/>
          </p:nvPr>
        </p:nvSpPr>
        <p:spPr/>
        <p:txBody>
          <a:bodyPr/>
          <a:lstStyle/>
          <a:p>
            <a:pPr algn="r" rtl="1" eaLnBrk="1" hangingPunct="1">
              <a:buFontTx/>
              <a:buNone/>
            </a:pPr>
            <a:r>
              <a:rPr lang="ar-SA" smtClean="0"/>
              <a:t>3- في بعض الحالات يقوم المعلم بزيارة المكان قبل الطلاب لعمل الترتيبات مثل : معرفة الأنظمة في مكان الزيارة وعدد الطلاب المسموح بهم وغير ذلك </a:t>
            </a:r>
          </a:p>
          <a:p>
            <a:pPr algn="r" rtl="1" eaLnBrk="1" hangingPunct="1">
              <a:buFontTx/>
              <a:buNone/>
            </a:pPr>
            <a:r>
              <a:rPr lang="ar-SA" smtClean="0"/>
              <a:t>4- تنظيم وسائل النقل</a:t>
            </a:r>
          </a:p>
          <a:p>
            <a:pPr algn="r" rtl="1" eaLnBrk="1" hangingPunct="1">
              <a:buFontTx/>
              <a:buNone/>
            </a:pPr>
            <a:r>
              <a:rPr lang="ar-SA" smtClean="0"/>
              <a:t>5- إشعار أهالي الطلاب </a:t>
            </a:r>
          </a:p>
          <a:p>
            <a:pPr algn="r" rtl="1" eaLnBrk="1" hangingPunct="1">
              <a:buFontTx/>
              <a:buNone/>
            </a:pPr>
            <a:r>
              <a:rPr lang="ar-SA" smtClean="0"/>
              <a:t>6- وضع قوانين للنظام واسلامة أثناء الرحلة</a:t>
            </a:r>
          </a:p>
          <a:p>
            <a:pPr algn="r" rtl="1" eaLnBrk="1" hangingPunct="1">
              <a:buFontTx/>
              <a:buNone/>
            </a:pPr>
            <a:r>
              <a:rPr lang="ar-SA" smtClean="0"/>
              <a:t>7- مراجعة وتلخبص ما تعلمه الطلاب أثناء الرحلة</a:t>
            </a:r>
            <a:endParaRPr lang="en-US" smtClean="0"/>
          </a:p>
          <a:p>
            <a:pPr eaLnBrk="1" hangingPunct="1"/>
            <a:endParaRPr lang="en-US" smtClean="0"/>
          </a:p>
        </p:txBody>
      </p:sp>
      <p:sp>
        <p:nvSpPr>
          <p:cNvPr id="5" name="عنصر نائب لرقم الشريحة 5"/>
          <p:cNvSpPr>
            <a:spLocks noGrp="1"/>
          </p:cNvSpPr>
          <p:nvPr>
            <p:ph type="sldNum" sz="quarter" idx="12"/>
          </p:nvPr>
        </p:nvSpPr>
        <p:spPr/>
        <p:txBody>
          <a:bodyPr>
            <a:normAutofit/>
          </a:bodyPr>
          <a:lstStyle/>
          <a:p>
            <a:pPr>
              <a:defRPr/>
            </a:pPr>
            <a:fld id="{8A4AF10B-906A-4D79-9FE6-2E33B27DCF69}" type="slidenum">
              <a:rPr lang="en-US"/>
              <a:pPr>
                <a:defRPr/>
              </a:pPr>
              <a:t>13</a:t>
            </a:fld>
            <a:endParaRPr lang="en-US"/>
          </a:p>
        </p:txBody>
      </p:sp>
    </p:spTree>
  </p:cSld>
  <p:clrMapOvr>
    <a:masterClrMapping/>
  </p:clrMapOvr>
  <p:transition spd="slow">
    <p:cover dir="ld"/>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eaLnBrk="1" hangingPunct="1">
              <a:defRPr/>
            </a:pPr>
            <a:r>
              <a:rPr lang="ar-SA" smtClean="0"/>
              <a:t>ثامناً التعليم التعاوني</a:t>
            </a:r>
            <a:endParaRPr lang="en-US" smtClean="0"/>
          </a:p>
        </p:txBody>
      </p:sp>
      <p:sp>
        <p:nvSpPr>
          <p:cNvPr id="55300" name="Rectangle 3"/>
          <p:cNvSpPr>
            <a:spLocks noGrp="1" noChangeArrowheads="1"/>
          </p:cNvSpPr>
          <p:nvPr>
            <p:ph idx="1"/>
          </p:nvPr>
        </p:nvSpPr>
        <p:spPr/>
        <p:txBody>
          <a:bodyPr/>
          <a:lstStyle/>
          <a:p>
            <a:pPr algn="r" rtl="1" eaLnBrk="1" hangingPunct="1"/>
            <a:r>
              <a:rPr lang="ar-SA" smtClean="0"/>
              <a:t>ترسيخ العمل التعاوني ، ودمج الطلاب ذوي القدرات الفكرية المختلفة ، والتركيز على مهارات التفكير العليا ، لا تأتي عن طريق التعليم التقليدي .</a:t>
            </a:r>
          </a:p>
          <a:p>
            <a:pPr algn="r" rtl="1" eaLnBrk="1" hangingPunct="1"/>
            <a:r>
              <a:rPr lang="ar-SA" smtClean="0"/>
              <a:t>إن جميع أشكال التعليم التعاوني تشترك في شيء واحد هو أن الطلاب يعملون في مجموعات صغيرة يعاون بعضهم بعضاً،على أن كل واحد منهم مسؤول عن التعلم لكل فرد من أفراد مجموعته.</a:t>
            </a:r>
            <a:endParaRPr lang="en-US" smtClean="0"/>
          </a:p>
        </p:txBody>
      </p:sp>
      <p:sp>
        <p:nvSpPr>
          <p:cNvPr id="5" name="عنصر نائب لرقم الشريحة 5"/>
          <p:cNvSpPr>
            <a:spLocks noGrp="1"/>
          </p:cNvSpPr>
          <p:nvPr>
            <p:ph type="sldNum" sz="quarter" idx="12"/>
          </p:nvPr>
        </p:nvSpPr>
        <p:spPr/>
        <p:txBody>
          <a:bodyPr>
            <a:normAutofit/>
          </a:bodyPr>
          <a:lstStyle/>
          <a:p>
            <a:pPr>
              <a:defRPr/>
            </a:pPr>
            <a:fld id="{08E3F028-CED5-4265-9DB6-9E156089D8B4}" type="slidenum">
              <a:rPr lang="en-US"/>
              <a:pPr>
                <a:defRPr/>
              </a:pPr>
              <a:t>14</a:t>
            </a:fld>
            <a:endParaRPr lang="en-US"/>
          </a:p>
        </p:txBody>
      </p:sp>
    </p:spTree>
  </p:cSld>
  <p:clrMapOvr>
    <a:masterClrMapping/>
  </p:clrMapOvr>
  <p:transition spd="slow">
    <p:cover dir="ld"/>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pPr eaLnBrk="1" hangingPunct="1">
              <a:defRPr/>
            </a:pPr>
            <a:endParaRPr lang="en-US" smtClean="0"/>
          </a:p>
        </p:txBody>
      </p:sp>
      <p:sp>
        <p:nvSpPr>
          <p:cNvPr id="56324" name="Rectangle 3"/>
          <p:cNvSpPr>
            <a:spLocks noGrp="1" noChangeArrowheads="1"/>
          </p:cNvSpPr>
          <p:nvPr>
            <p:ph idx="1"/>
          </p:nvPr>
        </p:nvSpPr>
        <p:spPr/>
        <p:txBody>
          <a:bodyPr/>
          <a:lstStyle/>
          <a:p>
            <a:pPr algn="r" rtl="1" eaLnBrk="1" hangingPunct="1"/>
            <a:r>
              <a:rPr lang="ar-SA" smtClean="0"/>
              <a:t>من أنواع التعلم التعاوني :</a:t>
            </a:r>
          </a:p>
          <a:p>
            <a:pPr algn="r" rtl="1" eaLnBrk="1" hangingPunct="1">
              <a:buFontTx/>
              <a:buNone/>
            </a:pPr>
            <a:r>
              <a:rPr lang="ar-SA" smtClean="0"/>
              <a:t> 1- تحصيل الفرق الطلابية </a:t>
            </a:r>
          </a:p>
          <a:p>
            <a:pPr algn="r" rtl="1" eaLnBrk="1" hangingPunct="1">
              <a:buFontTx/>
              <a:buNone/>
            </a:pPr>
            <a:r>
              <a:rPr lang="ar-SA" smtClean="0"/>
              <a:t> 2- المباريات بين الفرق</a:t>
            </a:r>
          </a:p>
          <a:p>
            <a:pPr algn="r" rtl="1" eaLnBrk="1" hangingPunct="1">
              <a:buFontTx/>
              <a:buNone/>
            </a:pPr>
            <a:r>
              <a:rPr lang="ar-SA" smtClean="0"/>
              <a:t> 3- مجموعات البحث</a:t>
            </a:r>
            <a:endParaRPr lang="en-US" smtClean="0"/>
          </a:p>
        </p:txBody>
      </p:sp>
      <p:sp>
        <p:nvSpPr>
          <p:cNvPr id="5" name="عنصر نائب لرقم الشريحة 5"/>
          <p:cNvSpPr>
            <a:spLocks noGrp="1"/>
          </p:cNvSpPr>
          <p:nvPr>
            <p:ph type="sldNum" sz="quarter" idx="12"/>
          </p:nvPr>
        </p:nvSpPr>
        <p:spPr/>
        <p:txBody>
          <a:bodyPr>
            <a:normAutofit/>
          </a:bodyPr>
          <a:lstStyle/>
          <a:p>
            <a:pPr>
              <a:defRPr/>
            </a:pPr>
            <a:fld id="{D1EA7443-1CC2-48F8-89D6-49F2019592EF}" type="slidenum">
              <a:rPr lang="en-US"/>
              <a:pPr>
                <a:defRPr/>
              </a:pPr>
              <a:t>15</a:t>
            </a:fld>
            <a:endParaRPr lang="en-US"/>
          </a:p>
        </p:txBody>
      </p:sp>
    </p:spTree>
  </p:cSld>
  <p:clrMapOvr>
    <a:masterClrMapping/>
  </p:clrMapOvr>
  <p:transition spd="slow">
    <p:cover dir="ld"/>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smtClean="0"/>
              <a:t>    </a:t>
            </a:r>
            <a:r>
              <a:rPr lang="ar-SA" dirty="0" smtClean="0"/>
              <a:t>أهداف التعلم التعاوني</a:t>
            </a:r>
            <a:endParaRPr lang="ar-SA" dirty="0"/>
          </a:p>
        </p:txBody>
      </p:sp>
      <p:sp>
        <p:nvSpPr>
          <p:cNvPr id="3" name="عنصر نائب للمحتوى 2"/>
          <p:cNvSpPr>
            <a:spLocks noGrp="1"/>
          </p:cNvSpPr>
          <p:nvPr>
            <p:ph idx="1"/>
          </p:nvPr>
        </p:nvSpPr>
        <p:spPr>
          <a:xfrm>
            <a:off x="500034" y="2143116"/>
            <a:ext cx="8229600" cy="4531996"/>
          </a:xfrm>
        </p:spPr>
        <p:txBody>
          <a:bodyPr>
            <a:normAutofit fontScale="92500" lnSpcReduction="20000"/>
          </a:bodyPr>
          <a:lstStyle/>
          <a:p>
            <a:pPr>
              <a:buNone/>
            </a:pPr>
            <a:r>
              <a:rPr lang="ar-SA" dirty="0" smtClean="0"/>
              <a:t>  </a:t>
            </a:r>
          </a:p>
          <a:p>
            <a:pPr>
              <a:buFont typeface="Wingdings" pitchFamily="2" charset="2"/>
              <a:buChar char="q"/>
            </a:pPr>
            <a:r>
              <a:rPr lang="ar-SA" dirty="0" smtClean="0"/>
              <a:t> </a:t>
            </a:r>
            <a:r>
              <a:rPr lang="ar-SA" sz="3000" dirty="0" smtClean="0"/>
              <a:t>تعويد الطلاب على التعاون</a:t>
            </a:r>
          </a:p>
          <a:p>
            <a:pPr>
              <a:buNone/>
            </a:pPr>
            <a:endParaRPr lang="ar-SA" sz="3000" dirty="0" smtClean="0"/>
          </a:p>
          <a:p>
            <a:pPr>
              <a:buFont typeface="Wingdings" pitchFamily="2" charset="2"/>
              <a:buChar char="q"/>
            </a:pPr>
            <a:r>
              <a:rPr lang="ar-SA" sz="3000" dirty="0" smtClean="0"/>
              <a:t>   تعويد الطلاب على ثقافة الحوار</a:t>
            </a:r>
          </a:p>
          <a:p>
            <a:pPr marL="514350" indent="-514350">
              <a:buNone/>
            </a:pPr>
            <a:r>
              <a:rPr lang="ar-SA" sz="3000" dirty="0" smtClean="0"/>
              <a:t>           1- احترام الرأي الآخر</a:t>
            </a:r>
          </a:p>
          <a:p>
            <a:pPr marL="514350" indent="-514350">
              <a:buNone/>
            </a:pPr>
            <a:r>
              <a:rPr lang="ar-SA" sz="3000" dirty="0" smtClean="0"/>
              <a:t>           2- حسن الإنصات</a:t>
            </a:r>
          </a:p>
          <a:p>
            <a:pPr marL="514350" indent="-514350">
              <a:buNone/>
            </a:pPr>
            <a:r>
              <a:rPr lang="ar-SA" sz="3000" dirty="0" smtClean="0"/>
              <a:t>           3- تعليق الحكم</a:t>
            </a:r>
          </a:p>
          <a:p>
            <a:pPr marL="514350" indent="-514350">
              <a:buNone/>
            </a:pPr>
            <a:r>
              <a:rPr lang="ar-SA" sz="3000" dirty="0" smtClean="0"/>
              <a:t>           4- عدم التعصب للرأي</a:t>
            </a:r>
          </a:p>
          <a:p>
            <a:pPr marL="514350" indent="-514350">
              <a:buNone/>
            </a:pPr>
            <a:endParaRPr lang="ar-SA" dirty="0" smtClean="0"/>
          </a:p>
          <a:p>
            <a:pPr marL="514350" indent="-514350">
              <a:buNone/>
            </a:pPr>
            <a:r>
              <a:rPr lang="ar-SA" dirty="0" smtClean="0"/>
              <a:t>           </a:t>
            </a:r>
          </a:p>
          <a:p>
            <a:pPr>
              <a:buNone/>
            </a:pPr>
            <a:r>
              <a:rPr lang="ar-SA" dirty="0" smtClean="0"/>
              <a:t>            </a:t>
            </a:r>
          </a:p>
        </p:txBody>
      </p:sp>
    </p:spTree>
  </p:cSld>
  <p:clrMapOvr>
    <a:masterClrMapping/>
  </p:clrMapOvr>
  <p:transition spd="slow">
    <p:cover dir="ld"/>
    <p:sndAc>
      <p:stSnd>
        <p:snd r:embed="rId2" name="chimes.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تابع أهداف التعلم التعاوني</a:t>
            </a:r>
            <a:endParaRPr lang="ar-SA" dirty="0"/>
          </a:p>
        </p:txBody>
      </p:sp>
      <p:sp>
        <p:nvSpPr>
          <p:cNvPr id="3" name="عنصر نائب للمحتوى 2"/>
          <p:cNvSpPr>
            <a:spLocks noGrp="1"/>
          </p:cNvSpPr>
          <p:nvPr>
            <p:ph idx="1"/>
          </p:nvPr>
        </p:nvSpPr>
        <p:spPr/>
        <p:txBody>
          <a:bodyPr/>
          <a:lstStyle/>
          <a:p>
            <a:pPr>
              <a:buNone/>
            </a:pPr>
            <a:endParaRPr lang="ar-SA" dirty="0" smtClean="0"/>
          </a:p>
          <a:p>
            <a:pPr marL="514350" indent="-514350">
              <a:buFont typeface="Wingdings" pitchFamily="2" charset="2"/>
              <a:buChar char="q"/>
            </a:pPr>
            <a:r>
              <a:rPr lang="ar-SA" dirty="0" smtClean="0"/>
              <a:t> تقدير العمل الجماعي</a:t>
            </a:r>
          </a:p>
          <a:p>
            <a:pPr marL="514350" indent="-514350">
              <a:buFont typeface="Wingdings" pitchFamily="2" charset="2"/>
              <a:buChar char="q"/>
            </a:pPr>
            <a:endParaRPr lang="ar-SA" dirty="0" smtClean="0"/>
          </a:p>
          <a:p>
            <a:pPr marL="514350" indent="-514350">
              <a:buFont typeface="Wingdings" pitchFamily="2" charset="2"/>
              <a:buChar char="q"/>
            </a:pPr>
            <a:r>
              <a:rPr lang="ar-SA" dirty="0" smtClean="0"/>
              <a:t> تعويد الطلاب على التنظيم والنظافة</a:t>
            </a:r>
          </a:p>
          <a:p>
            <a:pPr marL="514350" indent="-514350">
              <a:buFont typeface="Wingdings" pitchFamily="2" charset="2"/>
              <a:buChar char="q"/>
            </a:pPr>
            <a:endParaRPr lang="ar-SA" dirty="0" smtClean="0"/>
          </a:p>
          <a:p>
            <a:pPr marL="514350" indent="-514350">
              <a:buFont typeface="Wingdings" pitchFamily="2" charset="2"/>
              <a:buChar char="q"/>
            </a:pPr>
            <a:r>
              <a:rPr lang="ar-SA" dirty="0" smtClean="0"/>
              <a:t> تعويد الطلاب على تحمل المسؤولية</a:t>
            </a:r>
          </a:p>
          <a:p>
            <a:pPr marL="514350" indent="-514350">
              <a:buNone/>
            </a:pPr>
            <a:endParaRPr lang="ar-SA" dirty="0" smtClean="0"/>
          </a:p>
          <a:p>
            <a:pPr marL="514350" indent="-514350">
              <a:buFont typeface="Wingdings" pitchFamily="2" charset="2"/>
              <a:buChar char="q"/>
            </a:pPr>
            <a:r>
              <a:rPr lang="ar-SA" dirty="0" smtClean="0"/>
              <a:t> اكتساب المعلومات</a:t>
            </a:r>
          </a:p>
          <a:p>
            <a:pPr>
              <a:buNone/>
            </a:pPr>
            <a:endParaRPr lang="ar-SA" dirty="0"/>
          </a:p>
        </p:txBody>
      </p:sp>
    </p:spTree>
  </p:cSld>
  <p:clrMapOvr>
    <a:masterClrMapping/>
  </p:clrMapOvr>
  <p:transition spd="slow">
    <p:cover dir="ld"/>
    <p:sndAc>
      <p:stSnd>
        <p:snd r:embed="rId2" name="chimes.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pPr algn="ctr" eaLnBrk="1" hangingPunct="1">
              <a:defRPr/>
            </a:pPr>
            <a:r>
              <a:rPr lang="ar-SA" dirty="0" smtClean="0"/>
              <a:t>خريطة المفهوم</a:t>
            </a:r>
            <a:endParaRPr lang="en-US" dirty="0" smtClean="0"/>
          </a:p>
        </p:txBody>
      </p:sp>
      <p:sp>
        <p:nvSpPr>
          <p:cNvPr id="57348" name="Rectangle 3"/>
          <p:cNvSpPr>
            <a:spLocks noGrp="1" noChangeArrowheads="1"/>
          </p:cNvSpPr>
          <p:nvPr>
            <p:ph idx="1"/>
          </p:nvPr>
        </p:nvSpPr>
        <p:spPr/>
        <p:txBody>
          <a:bodyPr>
            <a:normAutofit/>
          </a:bodyPr>
          <a:lstStyle/>
          <a:p>
            <a:pPr algn="just" rtl="1" eaLnBrk="1" hangingPunct="1">
              <a:lnSpc>
                <a:spcPct val="90000"/>
              </a:lnSpc>
            </a:pPr>
            <a:r>
              <a:rPr lang="ar-SA" dirty="0" smtClean="0"/>
              <a:t>هذه الطريقة بنيت على ما وصل إليه علم نفس التعلم من تطور ، وخاصة نظرية </a:t>
            </a:r>
            <a:r>
              <a:rPr lang="ar-SA" dirty="0" err="1" smtClean="0"/>
              <a:t>أوزبل</a:t>
            </a:r>
            <a:r>
              <a:rPr lang="ar-SA" dirty="0" smtClean="0"/>
              <a:t> في التعلم التي قال فيها ” إن أهم عامل يؤثر في التعلم هو معرفة المتعلم السابقة ، تأكد من معرفته السابقة ، ثم ابدأ في تعليمه“.ولتطبيق هذه الطريقة ، يتأكد المعلم  قبل أن يستخدم هذه الطريقة ،من أن طلابه يميزون بين ما يعتبر مفهوماً وما لا يعتبر، </a:t>
            </a:r>
            <a:r>
              <a:rPr lang="ar-SA" dirty="0" err="1" smtClean="0"/>
              <a:t>باتباع</a:t>
            </a:r>
            <a:r>
              <a:rPr lang="ar-SA" dirty="0" smtClean="0"/>
              <a:t> الخطوات التالية :</a:t>
            </a:r>
          </a:p>
          <a:p>
            <a:pPr algn="r" rtl="1" eaLnBrk="1" hangingPunct="1">
              <a:lnSpc>
                <a:spcPct val="90000"/>
              </a:lnSpc>
              <a:buFontTx/>
              <a:buNone/>
            </a:pPr>
            <a:r>
              <a:rPr lang="ar-SA" dirty="0" smtClean="0"/>
              <a:t>   1- يعرض المعلم على الطلاب قائمتين من المفاهيم ، واحدة لأسماء أشياء معينة مثل القلم والمسطرة وغيرها والأخرى لأسماء ظواهر معينة مثل الرعد والمطر وغيرها</a:t>
            </a:r>
            <a:endParaRPr lang="en-US" dirty="0" smtClean="0"/>
          </a:p>
        </p:txBody>
      </p:sp>
      <p:sp>
        <p:nvSpPr>
          <p:cNvPr id="5" name="عنصر نائب لرقم الشريحة 5"/>
          <p:cNvSpPr>
            <a:spLocks noGrp="1"/>
          </p:cNvSpPr>
          <p:nvPr>
            <p:ph type="sldNum" sz="quarter" idx="12"/>
          </p:nvPr>
        </p:nvSpPr>
        <p:spPr/>
        <p:txBody>
          <a:bodyPr>
            <a:normAutofit/>
          </a:bodyPr>
          <a:lstStyle/>
          <a:p>
            <a:pPr>
              <a:defRPr/>
            </a:pPr>
            <a:fld id="{8E1850B6-0448-454D-BD89-5A5A7C658365}" type="slidenum">
              <a:rPr lang="en-US"/>
              <a:pPr>
                <a:defRPr/>
              </a:pPr>
              <a:t>18</a:t>
            </a:fld>
            <a:endParaRPr lang="en-US"/>
          </a:p>
        </p:txBody>
      </p:sp>
    </p:spTree>
  </p:cSld>
  <p:clrMapOvr>
    <a:masterClrMapping/>
  </p:clrMapOvr>
  <p:transition spd="slow">
    <p:cover dir="ld"/>
    <p:sndAc>
      <p:stSnd>
        <p:snd r:embed="rId2" name="chimes.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pPr eaLnBrk="1" hangingPunct="1">
              <a:defRPr/>
            </a:pPr>
            <a:endParaRPr lang="en-US" smtClean="0"/>
          </a:p>
        </p:txBody>
      </p:sp>
      <p:sp>
        <p:nvSpPr>
          <p:cNvPr id="58372" name="Rectangle 3"/>
          <p:cNvSpPr>
            <a:spLocks noGrp="1" noChangeArrowheads="1"/>
          </p:cNvSpPr>
          <p:nvPr>
            <p:ph idx="1"/>
          </p:nvPr>
        </p:nvSpPr>
        <p:spPr/>
        <p:txBody>
          <a:bodyPr>
            <a:normAutofit/>
          </a:bodyPr>
          <a:lstStyle/>
          <a:p>
            <a:pPr algn="r" rtl="1" eaLnBrk="1" hangingPunct="1">
              <a:lnSpc>
                <a:spcPct val="90000"/>
              </a:lnSpc>
              <a:buFontTx/>
              <a:buNone/>
            </a:pPr>
            <a:r>
              <a:rPr lang="ar-SA" smtClean="0"/>
              <a:t> 2- يطلب منهم أن يخبروه بماذا يفكرون عندما يسمعون كلمات كل قائمة . إن صورة القلم والمسطرة وحالة الرعد والمطر سترد في أذهانهم عندما يفكرون فيها .</a:t>
            </a:r>
          </a:p>
          <a:p>
            <a:pPr algn="r" rtl="1" eaLnBrk="1" hangingPunct="1">
              <a:lnSpc>
                <a:spcPct val="90000"/>
              </a:lnSpc>
              <a:buFontTx/>
              <a:buNone/>
            </a:pPr>
            <a:r>
              <a:rPr lang="ar-SA" smtClean="0"/>
              <a:t> 3- يعرض قائمة ثالثة على الطلاب تحتوي كلمات مثل : يكون ، أين ، متى وغيرها ويطلب منهم نفس الطلب في الحالتين السابقتين ، ولكنهم هنا لن يفكروا بصور أو حالات معينة ، فهذه الكلمات ليست مفاهيم ولكنها روابط تربط المفاهيم ببعضها .</a:t>
            </a:r>
          </a:p>
          <a:p>
            <a:pPr algn="r" rtl="1" eaLnBrk="1" hangingPunct="1">
              <a:lnSpc>
                <a:spcPct val="90000"/>
              </a:lnSpc>
              <a:buFontTx/>
              <a:buNone/>
            </a:pPr>
            <a:r>
              <a:rPr lang="ar-SA" smtClean="0"/>
              <a:t> 4- يبين المعلم للطلاب أن أسماء الأشخاص والأماكن والمدن ليست مفاهيم .</a:t>
            </a:r>
            <a:endParaRPr lang="en-US" smtClean="0"/>
          </a:p>
        </p:txBody>
      </p:sp>
      <p:sp>
        <p:nvSpPr>
          <p:cNvPr id="5" name="عنصر نائب لرقم الشريحة 5"/>
          <p:cNvSpPr>
            <a:spLocks noGrp="1"/>
          </p:cNvSpPr>
          <p:nvPr>
            <p:ph type="sldNum" sz="quarter" idx="12"/>
          </p:nvPr>
        </p:nvSpPr>
        <p:spPr/>
        <p:txBody>
          <a:bodyPr>
            <a:normAutofit/>
          </a:bodyPr>
          <a:lstStyle/>
          <a:p>
            <a:pPr>
              <a:defRPr/>
            </a:pPr>
            <a:fld id="{BCB0223D-2EC1-4862-AC5C-D07510390ABE}" type="slidenum">
              <a:rPr lang="en-US"/>
              <a:pPr>
                <a:defRPr/>
              </a:pPr>
              <a:t>19</a:t>
            </a:fld>
            <a:endParaRPr lang="en-US"/>
          </a:p>
        </p:txBody>
      </p:sp>
    </p:spTree>
  </p:cSld>
  <p:clrMapOvr>
    <a:masterClrMapping/>
  </p:clrMapOvr>
  <p:transition spd="slow">
    <p:cover dir="ld"/>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1"/>
          <p:cNvSpPr>
            <a:spLocks noChangeShapeType="1"/>
          </p:cNvSpPr>
          <p:nvPr/>
        </p:nvSpPr>
        <p:spPr bwMode="auto">
          <a:xfrm flipH="1">
            <a:off x="1428728" y="4929197"/>
            <a:ext cx="4757742" cy="45719"/>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3" name="Line 2"/>
          <p:cNvSpPr>
            <a:spLocks noChangeShapeType="1"/>
          </p:cNvSpPr>
          <p:nvPr/>
        </p:nvSpPr>
        <p:spPr bwMode="auto">
          <a:xfrm flipH="1" flipV="1">
            <a:off x="2500298" y="1928802"/>
            <a:ext cx="2957518" cy="258604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4" name="Line 3"/>
          <p:cNvSpPr>
            <a:spLocks noChangeShapeType="1"/>
          </p:cNvSpPr>
          <p:nvPr/>
        </p:nvSpPr>
        <p:spPr bwMode="auto">
          <a:xfrm flipV="1">
            <a:off x="6215073" y="1142984"/>
            <a:ext cx="45719" cy="381476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5" name="مستطيل 4"/>
          <p:cNvSpPr/>
          <p:nvPr/>
        </p:nvSpPr>
        <p:spPr>
          <a:xfrm>
            <a:off x="1571604" y="5000636"/>
            <a:ext cx="841897" cy="369332"/>
          </a:xfrm>
          <a:prstGeom prst="rect">
            <a:avLst/>
          </a:prstGeom>
        </p:spPr>
        <p:txBody>
          <a:bodyPr wrap="none">
            <a:spAutoFit/>
          </a:bodyPr>
          <a:lstStyle/>
          <a:p>
            <a:pPr lvl="0" fontAlgn="base">
              <a:spcBef>
                <a:spcPct val="0"/>
              </a:spcBef>
              <a:spcAft>
                <a:spcPct val="0"/>
              </a:spcAft>
            </a:pPr>
            <a:r>
              <a:rPr lang="ar-SA" dirty="0" smtClean="0">
                <a:latin typeface="Arial" pitchFamily="34" charset="0"/>
                <a:ea typeface="Times New Roman" pitchFamily="18" charset="0"/>
                <a:cs typeface="Arial" pitchFamily="34" charset="0"/>
              </a:rPr>
              <a:t>تعلم ذاتي</a:t>
            </a:r>
            <a:endParaRPr lang="ar-SA" sz="2800" dirty="0" smtClean="0">
              <a:latin typeface="Arial" pitchFamily="34" charset="0"/>
              <a:cs typeface="Arial" pitchFamily="34" charset="0"/>
            </a:endParaRPr>
          </a:p>
        </p:txBody>
      </p:sp>
      <p:sp>
        <p:nvSpPr>
          <p:cNvPr id="6" name="مستطيل 5"/>
          <p:cNvSpPr/>
          <p:nvPr/>
        </p:nvSpPr>
        <p:spPr>
          <a:xfrm>
            <a:off x="5572132" y="5000636"/>
            <a:ext cx="605976" cy="369332"/>
          </a:xfrm>
          <a:prstGeom prst="rect">
            <a:avLst/>
          </a:prstGeom>
        </p:spPr>
        <p:txBody>
          <a:bodyPr wrap="square">
            <a:spAutoFit/>
          </a:bodyPr>
          <a:lstStyle/>
          <a:p>
            <a:r>
              <a:rPr lang="ar-SA" dirty="0" smtClean="0">
                <a:latin typeface="Arial" pitchFamily="34" charset="0"/>
                <a:ea typeface="Times New Roman" pitchFamily="18" charset="0"/>
                <a:cs typeface="Arial" pitchFamily="34" charset="0"/>
              </a:rPr>
              <a:t> </a:t>
            </a:r>
            <a:endParaRPr lang="ar-SA" dirty="0"/>
          </a:p>
        </p:txBody>
      </p:sp>
      <p:sp>
        <p:nvSpPr>
          <p:cNvPr id="7" name="مربع نص 6"/>
          <p:cNvSpPr txBox="1"/>
          <p:nvPr/>
        </p:nvSpPr>
        <p:spPr>
          <a:xfrm>
            <a:off x="5143504" y="4929198"/>
            <a:ext cx="1023037" cy="369332"/>
          </a:xfrm>
          <a:prstGeom prst="rect">
            <a:avLst/>
          </a:prstGeom>
          <a:noFill/>
        </p:spPr>
        <p:txBody>
          <a:bodyPr wrap="none" rtlCol="1">
            <a:spAutoFit/>
          </a:bodyPr>
          <a:lstStyle/>
          <a:p>
            <a:r>
              <a:rPr lang="ar-SA" dirty="0" smtClean="0"/>
              <a:t>تعلم بالتلقين</a:t>
            </a:r>
            <a:endParaRPr lang="ar-SA" dirty="0"/>
          </a:p>
        </p:txBody>
      </p:sp>
      <p:sp>
        <p:nvSpPr>
          <p:cNvPr id="8" name="مربع نص 7"/>
          <p:cNvSpPr txBox="1"/>
          <p:nvPr/>
        </p:nvSpPr>
        <p:spPr>
          <a:xfrm rot="16200000">
            <a:off x="5922791" y="1506705"/>
            <a:ext cx="1096775" cy="369332"/>
          </a:xfrm>
          <a:prstGeom prst="rect">
            <a:avLst/>
          </a:prstGeom>
          <a:noFill/>
        </p:spPr>
        <p:txBody>
          <a:bodyPr wrap="none" rtlCol="1">
            <a:spAutoFit/>
          </a:bodyPr>
          <a:lstStyle/>
          <a:p>
            <a:r>
              <a:rPr lang="ar-SA" dirty="0" smtClean="0"/>
              <a:t>تعلم له معنى</a:t>
            </a:r>
            <a:endParaRPr lang="ar-SA" dirty="0"/>
          </a:p>
        </p:txBody>
      </p:sp>
      <p:sp>
        <p:nvSpPr>
          <p:cNvPr id="9" name="مربع نص 8"/>
          <p:cNvSpPr txBox="1"/>
          <p:nvPr/>
        </p:nvSpPr>
        <p:spPr>
          <a:xfrm rot="16200000">
            <a:off x="5876304" y="4053522"/>
            <a:ext cx="1189749" cy="369332"/>
          </a:xfrm>
          <a:prstGeom prst="rect">
            <a:avLst/>
          </a:prstGeom>
          <a:noFill/>
        </p:spPr>
        <p:txBody>
          <a:bodyPr wrap="none" rtlCol="1">
            <a:spAutoFit/>
          </a:bodyPr>
          <a:lstStyle/>
          <a:p>
            <a:r>
              <a:rPr lang="ar-SA" dirty="0" smtClean="0"/>
              <a:t>تعلم أقل معنى</a:t>
            </a:r>
            <a:endParaRPr lang="ar-SA" dirty="0"/>
          </a:p>
        </p:txBody>
      </p:sp>
      <p:sp>
        <p:nvSpPr>
          <p:cNvPr id="10" name="مربع نص 9"/>
          <p:cNvSpPr txBox="1"/>
          <p:nvPr/>
        </p:nvSpPr>
        <p:spPr>
          <a:xfrm rot="16200000">
            <a:off x="6614054" y="2887144"/>
            <a:ext cx="1000132" cy="369332"/>
          </a:xfrm>
          <a:prstGeom prst="rect">
            <a:avLst/>
          </a:prstGeom>
          <a:noFill/>
        </p:spPr>
        <p:txBody>
          <a:bodyPr wrap="square" rtlCol="1">
            <a:spAutoFit/>
          </a:bodyPr>
          <a:lstStyle/>
          <a:p>
            <a:r>
              <a:rPr lang="ar-SA" dirty="0" smtClean="0"/>
              <a:t>نوع التعلم</a:t>
            </a:r>
            <a:endParaRPr lang="ar-SA" dirty="0"/>
          </a:p>
        </p:txBody>
      </p:sp>
      <p:sp>
        <p:nvSpPr>
          <p:cNvPr id="11" name="مربع نص 10"/>
          <p:cNvSpPr txBox="1"/>
          <p:nvPr/>
        </p:nvSpPr>
        <p:spPr>
          <a:xfrm>
            <a:off x="3428992" y="5572140"/>
            <a:ext cx="1059907" cy="369332"/>
          </a:xfrm>
          <a:prstGeom prst="rect">
            <a:avLst/>
          </a:prstGeom>
          <a:noFill/>
        </p:spPr>
        <p:txBody>
          <a:bodyPr wrap="none" rtlCol="1">
            <a:spAutoFit/>
          </a:bodyPr>
          <a:lstStyle/>
          <a:p>
            <a:r>
              <a:rPr lang="ar-SA" dirty="0" smtClean="0"/>
              <a:t>طريقة التعلم</a:t>
            </a:r>
            <a:endParaRPr lang="ar-SA" dirty="0"/>
          </a:p>
        </p:txBody>
      </p:sp>
      <p:sp>
        <p:nvSpPr>
          <p:cNvPr id="12" name="مربع نص 11"/>
          <p:cNvSpPr txBox="1"/>
          <p:nvPr/>
        </p:nvSpPr>
        <p:spPr>
          <a:xfrm>
            <a:off x="5050738" y="4429132"/>
            <a:ext cx="920445" cy="369332"/>
          </a:xfrm>
          <a:prstGeom prst="rect">
            <a:avLst/>
          </a:prstGeom>
          <a:noFill/>
        </p:spPr>
        <p:txBody>
          <a:bodyPr wrap="none" rtlCol="1">
            <a:spAutoFit/>
          </a:bodyPr>
          <a:lstStyle/>
          <a:p>
            <a:r>
              <a:rPr lang="ar-SA" dirty="0" smtClean="0"/>
              <a:t>المحاضرة</a:t>
            </a:r>
            <a:endParaRPr lang="ar-SA" dirty="0"/>
          </a:p>
        </p:txBody>
      </p:sp>
      <p:sp>
        <p:nvSpPr>
          <p:cNvPr id="14" name="مربع نص 13"/>
          <p:cNvSpPr txBox="1"/>
          <p:nvPr/>
        </p:nvSpPr>
        <p:spPr>
          <a:xfrm>
            <a:off x="1427961" y="1571612"/>
            <a:ext cx="1257075" cy="369332"/>
          </a:xfrm>
          <a:prstGeom prst="rect">
            <a:avLst/>
          </a:prstGeom>
          <a:noFill/>
        </p:spPr>
        <p:txBody>
          <a:bodyPr wrap="none" rtlCol="1">
            <a:spAutoFit/>
          </a:bodyPr>
          <a:lstStyle/>
          <a:p>
            <a:r>
              <a:rPr lang="ar-SA" dirty="0" smtClean="0"/>
              <a:t>الاكتشاف الحر</a:t>
            </a:r>
            <a:endParaRPr lang="ar-SA" dirty="0"/>
          </a:p>
        </p:txBody>
      </p:sp>
    </p:spTree>
  </p:cSld>
  <p:clrMapOvr>
    <a:masterClrMapping/>
  </p:clrMapOvr>
  <p:transition spd="slow">
    <p:cover dir="ld"/>
    <p:sndAc>
      <p:stSnd>
        <p:snd r:embed="rId2"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normAutofit/>
          </a:bodyPr>
          <a:lstStyle/>
          <a:p>
            <a:pPr eaLnBrk="1" hangingPunct="1">
              <a:defRPr/>
            </a:pPr>
            <a:r>
              <a:rPr lang="ar-SA" sz="800" dirty="0" smtClean="0"/>
              <a:t>__</a:t>
            </a:r>
            <a:endParaRPr lang="en-US" sz="800" dirty="0" smtClean="0"/>
          </a:p>
        </p:txBody>
      </p:sp>
      <p:sp>
        <p:nvSpPr>
          <p:cNvPr id="59396" name="Rectangle 3"/>
          <p:cNvSpPr>
            <a:spLocks noGrp="1" noChangeArrowheads="1"/>
          </p:cNvSpPr>
          <p:nvPr>
            <p:ph idx="1"/>
          </p:nvPr>
        </p:nvSpPr>
        <p:spPr/>
        <p:txBody>
          <a:bodyPr>
            <a:normAutofit/>
          </a:bodyPr>
          <a:lstStyle/>
          <a:p>
            <a:pPr algn="r" rtl="1" eaLnBrk="1" hangingPunct="1">
              <a:buFontTx/>
              <a:buNone/>
            </a:pPr>
            <a:r>
              <a:rPr lang="ar-SA" dirty="0" smtClean="0"/>
              <a:t>5- يطلب من الطلاب أن يأتوا بجمل تحوي مفاهيم وروابط </a:t>
            </a:r>
          </a:p>
          <a:p>
            <a:pPr algn="just" rtl="1" eaLnBrk="1" hangingPunct="1">
              <a:buFontTx/>
              <a:buNone/>
            </a:pPr>
            <a:r>
              <a:rPr lang="ar-SA" dirty="0" smtClean="0"/>
              <a:t>  بعد أن ميز الطلاب المفاهيم من غبرها ، يبدأ المعلم في تطبيق هذه الطريقة بأن يختار صفحة من الكتاب ويصورها ويوزعها على طلبته ، ثم يطلب منهم وضع دائرة على كل مفهوم أساسي فيها وخط تحت كل رابط يربط بين هذه المفاهيم .يطلب من الطلاب بعد ذلك أن أن يرتبوا المفاهيم التي استخرجوها من الأكثر إلى الأقل عمومية ، ثم يحولونها إلى خريطة مفاهيم.</a:t>
            </a:r>
            <a:endParaRPr lang="en-US" dirty="0" smtClean="0"/>
          </a:p>
        </p:txBody>
      </p:sp>
      <p:sp>
        <p:nvSpPr>
          <p:cNvPr id="5" name="عنصر نائب لرقم الشريحة 5"/>
          <p:cNvSpPr>
            <a:spLocks noGrp="1"/>
          </p:cNvSpPr>
          <p:nvPr>
            <p:ph type="sldNum" sz="quarter" idx="12"/>
          </p:nvPr>
        </p:nvSpPr>
        <p:spPr/>
        <p:txBody>
          <a:bodyPr>
            <a:normAutofit/>
          </a:bodyPr>
          <a:lstStyle/>
          <a:p>
            <a:pPr>
              <a:defRPr/>
            </a:pPr>
            <a:fld id="{8B758B9D-EE71-4C40-BD0B-D36AAF64BC69}" type="slidenum">
              <a:rPr lang="en-US"/>
              <a:pPr>
                <a:defRPr/>
              </a:pPr>
              <a:t>20</a:t>
            </a:fld>
            <a:endParaRPr lang="en-US"/>
          </a:p>
        </p:txBody>
      </p:sp>
    </p:spTree>
  </p:cSld>
  <p:clrMapOvr>
    <a:masterClrMapping/>
  </p:clrMapOvr>
  <p:transition spd="slow">
    <p:cover dir="ld"/>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6600" b="1" dirty="0" smtClean="0"/>
              <a:t>سابعاً : الدراسة الحقلية</a:t>
            </a:r>
            <a:r>
              <a:rPr lang="ar-SA" sz="6600" dirty="0" smtClean="0"/>
              <a:t>  </a:t>
            </a:r>
            <a:endParaRPr lang="ar-SA" sz="6600" dirty="0"/>
          </a:p>
        </p:txBody>
      </p:sp>
      <p:sp>
        <p:nvSpPr>
          <p:cNvPr id="3" name="عنصر نائب للمحتوى 2"/>
          <p:cNvSpPr>
            <a:spLocks noGrp="1"/>
          </p:cNvSpPr>
          <p:nvPr>
            <p:ph idx="1"/>
          </p:nvPr>
        </p:nvSpPr>
        <p:spPr/>
        <p:txBody>
          <a:bodyPr>
            <a:normAutofit fontScale="92500" lnSpcReduction="20000"/>
          </a:bodyPr>
          <a:lstStyle/>
          <a:p>
            <a:r>
              <a:rPr lang="ar-SA" dirty="0" smtClean="0"/>
              <a:t>رحلة تنظمها المدرسة لأغراض تربوية حيث يذهب الطلاب إلى بعض الأماكن لملاحظة المواد التعليمية ودراستها مباشرة في أماكنها الفعلية .</a:t>
            </a:r>
          </a:p>
          <a:p>
            <a:pPr>
              <a:buNone/>
            </a:pPr>
            <a:r>
              <a:rPr lang="ar-SA" dirty="0" smtClean="0"/>
              <a:t>ولكي تنجح الدراسة الحقلية ، تتبع الخطوات التالية:</a:t>
            </a:r>
          </a:p>
          <a:p>
            <a:pPr>
              <a:buNone/>
            </a:pPr>
            <a:r>
              <a:rPr lang="ar-SA" dirty="0" smtClean="0"/>
              <a:t>1- الاستئذان من المدرسة </a:t>
            </a:r>
          </a:p>
          <a:p>
            <a:pPr>
              <a:buNone/>
            </a:pPr>
            <a:r>
              <a:rPr lang="ar-SA" dirty="0" smtClean="0"/>
              <a:t>2- لها قيمة تربوية متعلقة بالمنهج</a:t>
            </a:r>
          </a:p>
          <a:p>
            <a:pPr>
              <a:buNone/>
            </a:pPr>
            <a:r>
              <a:rPr lang="ar-SA" dirty="0" smtClean="0"/>
              <a:t>3- التحدث إلى ذوي العلاقة بالمكان قبل القيام بالرحلة حول بعض الأمور مثل: عدد الطلاب وأعمارهم وما إذا كان هناك رسوم وغير ذلك.</a:t>
            </a:r>
          </a:p>
          <a:p>
            <a:pPr>
              <a:buNone/>
            </a:pPr>
            <a:r>
              <a:rPr lang="ar-SA" dirty="0" smtClean="0"/>
              <a:t>4- إشعار أولياء الأمور</a:t>
            </a:r>
          </a:p>
          <a:p>
            <a:pPr>
              <a:buNone/>
            </a:pPr>
            <a:r>
              <a:rPr lang="ar-SA" dirty="0" smtClean="0"/>
              <a:t>5- توعية الطلاب بقوانين النظام والسلامة </a:t>
            </a:r>
          </a:p>
          <a:p>
            <a:pPr>
              <a:buNone/>
            </a:pPr>
            <a:r>
              <a:rPr lang="ar-SA" dirty="0" smtClean="0"/>
              <a:t>6- إبلاغ الطلاب بما سيشاهدونه ويدرسونه</a:t>
            </a:r>
          </a:p>
          <a:p>
            <a:pPr>
              <a:buNone/>
            </a:pPr>
            <a:r>
              <a:rPr lang="ar-SA" dirty="0" smtClean="0"/>
              <a:t>7- يلخص الطلاب ما تعلموه من الرحلة</a:t>
            </a:r>
          </a:p>
          <a:p>
            <a:pPr>
              <a:buNone/>
            </a:pPr>
            <a:r>
              <a:rPr lang="ar-SA" dirty="0" smtClean="0"/>
              <a:t>8- يرسل الطلاب خطابات شكر لكل من قدم لهم خدمة في الرحلة</a:t>
            </a:r>
          </a:p>
          <a:p>
            <a:endParaRPr lang="ar-SA" dirty="0"/>
          </a:p>
        </p:txBody>
      </p:sp>
    </p:spTree>
  </p:cSld>
  <p:clrMapOvr>
    <a:masterClrMapping/>
  </p:clrMapOvr>
  <p:transition spd="slow">
    <p:cover dir="ld"/>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pPr eaLnBrk="1" hangingPunct="1">
              <a:defRPr/>
            </a:pPr>
            <a:r>
              <a:rPr lang="ar-SA" smtClean="0"/>
              <a:t>تقسيم طرق التدريس </a:t>
            </a:r>
            <a:endParaRPr lang="en-US" smtClean="0"/>
          </a:p>
        </p:txBody>
      </p:sp>
      <p:graphicFrame>
        <p:nvGraphicFramePr>
          <p:cNvPr id="181280" name="Group 32"/>
          <p:cNvGraphicFramePr>
            <a:graphicFrameLocks noGrp="1"/>
          </p:cNvGraphicFramePr>
          <p:nvPr>
            <p:ph type="tbl" idx="1"/>
          </p:nvPr>
        </p:nvGraphicFramePr>
        <p:xfrm>
          <a:off x="906463" y="2057400"/>
          <a:ext cx="6704012" cy="3176589"/>
        </p:xfrm>
        <a:graphic>
          <a:graphicData uri="http://schemas.openxmlformats.org/drawingml/2006/table">
            <a:tbl>
              <a:tblPr rtl="1"/>
              <a:tblGrid>
                <a:gridCol w="2235200"/>
                <a:gridCol w="2176462"/>
                <a:gridCol w="2292350"/>
              </a:tblGrid>
              <a:tr h="611188">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التركيز على العمليات</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التركيز على المحتوى</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7638">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المبادرة  في الكلام والنشاطات تأتي من المعلم</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(1)</a:t>
                      </a:r>
                    </a:p>
                    <a:p>
                      <a:pPr marL="0" marR="0" lvl="0" indent="0" algn="r" defTabSz="914400" rtl="1" eaLnBrk="1" fontAlgn="base" latinLnBrk="0" hangingPunct="1">
                        <a:lnSpc>
                          <a:spcPct val="100000"/>
                        </a:lnSpc>
                        <a:spcBef>
                          <a:spcPct val="20000"/>
                        </a:spcBef>
                        <a:spcAft>
                          <a:spcPct val="0"/>
                        </a:spcAft>
                        <a:buClr>
                          <a:schemeClr val="tx2"/>
                        </a:buClr>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ستشمان ، التاريخية ،</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(2)</a:t>
                      </a:r>
                    </a:p>
                    <a:p>
                      <a:pPr marL="0" marR="0" lvl="0" indent="0" algn="r" defTabSz="914400" rtl="1" eaLnBrk="1" fontAlgn="base" latinLnBrk="0" hangingPunct="1">
                        <a:lnSpc>
                          <a:spcPct val="100000"/>
                        </a:lnSpc>
                        <a:spcBef>
                          <a:spcPct val="20000"/>
                        </a:spcBef>
                        <a:spcAft>
                          <a:spcPct val="0"/>
                        </a:spcAft>
                        <a:buClr>
                          <a:schemeClr val="tx2"/>
                        </a:buClr>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الحوارية ، التوصل إلى المفهوم</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7763">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المبادرة في الكلام والنشاطات لا تأتي من المعلم</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(3)</a:t>
                      </a:r>
                    </a:p>
                    <a:p>
                      <a:pPr marL="0" marR="0" lvl="0" indent="0" algn="r" defTabSz="914400" rtl="1" eaLnBrk="1" fontAlgn="base" latinLnBrk="0" hangingPunct="1">
                        <a:lnSpc>
                          <a:spcPct val="100000"/>
                        </a:lnSpc>
                        <a:spcBef>
                          <a:spcPct val="20000"/>
                        </a:spcBef>
                        <a:spcAft>
                          <a:spcPct val="0"/>
                        </a:spcAft>
                        <a:buClr>
                          <a:schemeClr val="tx2"/>
                        </a:buClr>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الاكتشاف الحر</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(4)</a:t>
                      </a:r>
                    </a:p>
                    <a:p>
                      <a:pPr marL="0" marR="0" lvl="0" indent="0" algn="r" defTabSz="914400" rtl="1" eaLnBrk="1" fontAlgn="base" latinLnBrk="0" hangingPunct="1">
                        <a:lnSpc>
                          <a:spcPct val="100000"/>
                        </a:lnSpc>
                        <a:spcBef>
                          <a:spcPct val="20000"/>
                        </a:spcBef>
                        <a:spcAft>
                          <a:spcPct val="0"/>
                        </a:spcAft>
                        <a:buClr>
                          <a:schemeClr val="tx2"/>
                        </a:buClr>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الدراسة الحقلية</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 name="عنصر نائب لرقم الشريحة 5"/>
          <p:cNvSpPr>
            <a:spLocks noGrp="1"/>
          </p:cNvSpPr>
          <p:nvPr>
            <p:ph type="sldNum" sz="quarter" idx="12"/>
          </p:nvPr>
        </p:nvSpPr>
        <p:spPr/>
        <p:txBody>
          <a:bodyPr>
            <a:normAutofit/>
          </a:bodyPr>
          <a:lstStyle/>
          <a:p>
            <a:pPr>
              <a:defRPr/>
            </a:pPr>
            <a:fld id="{BF5E38A4-8C38-4E1E-AB7D-31E0578A3068}" type="slidenum">
              <a:rPr lang="en-US"/>
              <a:pPr>
                <a:defRPr/>
              </a:pPr>
              <a:t>3</a:t>
            </a:fld>
            <a:endParaRPr lang="en-US"/>
          </a:p>
        </p:txBody>
      </p:sp>
      <p:sp>
        <p:nvSpPr>
          <p:cNvPr id="45078" name="Text Box 21"/>
          <p:cNvSpPr txBox="1">
            <a:spLocks noChangeArrowheads="1"/>
          </p:cNvSpPr>
          <p:nvPr/>
        </p:nvSpPr>
        <p:spPr bwMode="auto">
          <a:xfrm>
            <a:off x="1403350" y="2439988"/>
            <a:ext cx="4176713" cy="366712"/>
          </a:xfrm>
          <a:prstGeom prst="rect">
            <a:avLst/>
          </a:prstGeom>
          <a:noFill/>
          <a:ln w="9525">
            <a:noFill/>
            <a:miter lim="800000"/>
            <a:headEnd/>
            <a:tailEnd/>
          </a:ln>
        </p:spPr>
        <p:txBody>
          <a:bodyPr>
            <a:spAutoFit/>
          </a:bodyPr>
          <a:lstStyle/>
          <a:p>
            <a:pPr algn="r" rtl="1"/>
            <a:endParaRPr lang="en-US"/>
          </a:p>
        </p:txBody>
      </p:sp>
      <p:sp>
        <p:nvSpPr>
          <p:cNvPr id="45079" name="Text Box 22"/>
          <p:cNvSpPr txBox="1">
            <a:spLocks noChangeArrowheads="1"/>
          </p:cNvSpPr>
          <p:nvPr/>
        </p:nvSpPr>
        <p:spPr bwMode="auto">
          <a:xfrm>
            <a:off x="1066800" y="1524000"/>
            <a:ext cx="4392613" cy="457200"/>
          </a:xfrm>
          <a:prstGeom prst="rect">
            <a:avLst/>
          </a:prstGeom>
          <a:noFill/>
          <a:ln w="9525">
            <a:noFill/>
            <a:miter lim="800000"/>
            <a:headEnd/>
            <a:tailEnd/>
          </a:ln>
        </p:spPr>
        <p:txBody>
          <a:bodyPr>
            <a:spAutoFit/>
          </a:bodyPr>
          <a:lstStyle/>
          <a:p>
            <a:pPr algn="r" rtl="1">
              <a:spcBef>
                <a:spcPct val="50000"/>
              </a:spcBef>
            </a:pPr>
            <a:r>
              <a:rPr lang="ar-SA"/>
              <a:t>                   </a:t>
            </a:r>
            <a:r>
              <a:rPr lang="ar-SA" sz="2400"/>
              <a:t>نوع الأهداف التعليمية</a:t>
            </a:r>
            <a:endParaRPr lang="en-US" sz="2400"/>
          </a:p>
        </p:txBody>
      </p:sp>
      <p:sp>
        <p:nvSpPr>
          <p:cNvPr id="45080" name="Text Box 23"/>
          <p:cNvSpPr txBox="1">
            <a:spLocks noChangeArrowheads="1"/>
          </p:cNvSpPr>
          <p:nvPr/>
        </p:nvSpPr>
        <p:spPr bwMode="auto">
          <a:xfrm>
            <a:off x="7596188" y="3213100"/>
            <a:ext cx="1223962" cy="366713"/>
          </a:xfrm>
          <a:prstGeom prst="rect">
            <a:avLst/>
          </a:prstGeom>
          <a:noFill/>
          <a:ln w="9525">
            <a:noFill/>
            <a:miter lim="800000"/>
            <a:headEnd/>
            <a:tailEnd/>
          </a:ln>
        </p:spPr>
        <p:txBody>
          <a:bodyPr>
            <a:spAutoFit/>
          </a:bodyPr>
          <a:lstStyle/>
          <a:p>
            <a:pPr algn="r" rtl="1">
              <a:spcBef>
                <a:spcPct val="50000"/>
              </a:spcBef>
            </a:pPr>
            <a:endParaRPr lang="en-US"/>
          </a:p>
        </p:txBody>
      </p:sp>
      <p:sp>
        <p:nvSpPr>
          <p:cNvPr id="45081" name="Text Box 24"/>
          <p:cNvSpPr txBox="1">
            <a:spLocks noChangeArrowheads="1"/>
          </p:cNvSpPr>
          <p:nvPr/>
        </p:nvSpPr>
        <p:spPr bwMode="auto">
          <a:xfrm rot="-5400000">
            <a:off x="7674769" y="3493294"/>
            <a:ext cx="936625" cy="366713"/>
          </a:xfrm>
          <a:prstGeom prst="rect">
            <a:avLst/>
          </a:prstGeom>
          <a:noFill/>
          <a:ln w="9525">
            <a:noFill/>
            <a:miter lim="800000"/>
            <a:headEnd/>
            <a:tailEnd/>
          </a:ln>
        </p:spPr>
        <p:txBody>
          <a:bodyPr>
            <a:spAutoFit/>
          </a:bodyPr>
          <a:lstStyle/>
          <a:p>
            <a:pPr algn="r" rtl="1">
              <a:spcBef>
                <a:spcPct val="50000"/>
              </a:spcBef>
            </a:pPr>
            <a:endParaRPr lang="en-US"/>
          </a:p>
        </p:txBody>
      </p:sp>
      <p:sp>
        <p:nvSpPr>
          <p:cNvPr id="45082" name="Text Box 25"/>
          <p:cNvSpPr txBox="1">
            <a:spLocks noChangeArrowheads="1"/>
          </p:cNvSpPr>
          <p:nvPr/>
        </p:nvSpPr>
        <p:spPr bwMode="auto">
          <a:xfrm rot="5161916">
            <a:off x="7788275" y="3309938"/>
            <a:ext cx="458788" cy="366712"/>
          </a:xfrm>
          <a:prstGeom prst="rect">
            <a:avLst/>
          </a:prstGeom>
          <a:noFill/>
          <a:ln w="9525">
            <a:noFill/>
            <a:miter lim="800000"/>
            <a:headEnd/>
            <a:tailEnd/>
          </a:ln>
        </p:spPr>
        <p:txBody>
          <a:bodyPr rot="10800000" vert="eaVert">
            <a:spAutoFit/>
          </a:bodyPr>
          <a:lstStyle/>
          <a:p>
            <a:pPr algn="r" rtl="1"/>
            <a:endParaRPr lang="en-US"/>
          </a:p>
        </p:txBody>
      </p:sp>
      <p:sp>
        <p:nvSpPr>
          <p:cNvPr id="45083" name="Text Box 26"/>
          <p:cNvSpPr txBox="1">
            <a:spLocks noChangeArrowheads="1"/>
          </p:cNvSpPr>
          <p:nvPr/>
        </p:nvSpPr>
        <p:spPr bwMode="auto">
          <a:xfrm>
            <a:off x="7793038" y="3592513"/>
            <a:ext cx="184150" cy="366712"/>
          </a:xfrm>
          <a:prstGeom prst="rect">
            <a:avLst/>
          </a:prstGeom>
          <a:noFill/>
          <a:ln w="9525">
            <a:noFill/>
            <a:miter lim="800000"/>
            <a:headEnd/>
            <a:tailEnd/>
          </a:ln>
        </p:spPr>
        <p:txBody>
          <a:bodyPr wrap="none">
            <a:spAutoFit/>
          </a:bodyPr>
          <a:lstStyle/>
          <a:p>
            <a:pPr algn="r" rtl="1"/>
            <a:endParaRPr lang="en-US"/>
          </a:p>
        </p:txBody>
      </p:sp>
      <p:sp>
        <p:nvSpPr>
          <p:cNvPr id="45084" name="Text Box 27"/>
          <p:cNvSpPr txBox="1">
            <a:spLocks noChangeArrowheads="1"/>
          </p:cNvSpPr>
          <p:nvPr/>
        </p:nvSpPr>
        <p:spPr bwMode="auto">
          <a:xfrm>
            <a:off x="7720013" y="4168775"/>
            <a:ext cx="307975" cy="366713"/>
          </a:xfrm>
          <a:prstGeom prst="rect">
            <a:avLst/>
          </a:prstGeom>
          <a:noFill/>
          <a:ln w="9525">
            <a:noFill/>
            <a:miter lim="800000"/>
            <a:headEnd/>
            <a:tailEnd/>
          </a:ln>
        </p:spPr>
        <p:txBody>
          <a:bodyPr>
            <a:spAutoFit/>
          </a:bodyPr>
          <a:lstStyle/>
          <a:p>
            <a:pPr algn="r" rtl="1"/>
            <a:endParaRPr lang="en-US"/>
          </a:p>
        </p:txBody>
      </p:sp>
      <p:sp>
        <p:nvSpPr>
          <p:cNvPr id="45085" name="Text Box 28"/>
          <p:cNvSpPr txBox="1">
            <a:spLocks noChangeArrowheads="1"/>
          </p:cNvSpPr>
          <p:nvPr/>
        </p:nvSpPr>
        <p:spPr bwMode="auto">
          <a:xfrm>
            <a:off x="7793038" y="4097338"/>
            <a:ext cx="307975" cy="366712"/>
          </a:xfrm>
          <a:prstGeom prst="rect">
            <a:avLst/>
          </a:prstGeom>
          <a:noFill/>
          <a:ln w="9525">
            <a:noFill/>
            <a:miter lim="800000"/>
            <a:headEnd/>
            <a:tailEnd/>
          </a:ln>
        </p:spPr>
        <p:txBody>
          <a:bodyPr>
            <a:spAutoFit/>
          </a:bodyPr>
          <a:lstStyle/>
          <a:p>
            <a:pPr algn="r" rtl="1"/>
            <a:endParaRPr lang="en-US"/>
          </a:p>
        </p:txBody>
      </p:sp>
      <p:sp>
        <p:nvSpPr>
          <p:cNvPr id="45086" name="Text Box 29"/>
          <p:cNvSpPr txBox="1">
            <a:spLocks noChangeArrowheads="1"/>
          </p:cNvSpPr>
          <p:nvPr/>
        </p:nvSpPr>
        <p:spPr bwMode="auto">
          <a:xfrm>
            <a:off x="7648575" y="4240213"/>
            <a:ext cx="184150" cy="366712"/>
          </a:xfrm>
          <a:prstGeom prst="rect">
            <a:avLst/>
          </a:prstGeom>
          <a:noFill/>
          <a:ln w="9525">
            <a:noFill/>
            <a:miter lim="800000"/>
            <a:headEnd/>
            <a:tailEnd/>
          </a:ln>
        </p:spPr>
        <p:txBody>
          <a:bodyPr wrap="none">
            <a:spAutoFit/>
          </a:bodyPr>
          <a:lstStyle/>
          <a:p>
            <a:pPr algn="r" rtl="1"/>
            <a:endParaRPr lang="en-US"/>
          </a:p>
        </p:txBody>
      </p:sp>
      <p:sp>
        <p:nvSpPr>
          <p:cNvPr id="45087" name="Text Box 30"/>
          <p:cNvSpPr txBox="1">
            <a:spLocks noChangeArrowheads="1"/>
          </p:cNvSpPr>
          <p:nvPr/>
        </p:nvSpPr>
        <p:spPr bwMode="auto">
          <a:xfrm rot="5400000">
            <a:off x="7827963" y="3778250"/>
            <a:ext cx="458787" cy="366713"/>
          </a:xfrm>
          <a:prstGeom prst="rect">
            <a:avLst/>
          </a:prstGeom>
          <a:noFill/>
          <a:ln w="9525">
            <a:noFill/>
            <a:miter lim="800000"/>
            <a:headEnd/>
            <a:tailEnd/>
          </a:ln>
        </p:spPr>
        <p:txBody>
          <a:bodyPr rot="10800000" vert="eaVert">
            <a:spAutoFit/>
          </a:bodyPr>
          <a:lstStyle/>
          <a:p>
            <a:pPr algn="r" rtl="1"/>
            <a:endParaRPr lang="en-US"/>
          </a:p>
        </p:txBody>
      </p:sp>
      <p:sp>
        <p:nvSpPr>
          <p:cNvPr id="45088" name="Text Box 31"/>
          <p:cNvSpPr txBox="1">
            <a:spLocks noChangeArrowheads="1"/>
          </p:cNvSpPr>
          <p:nvPr/>
        </p:nvSpPr>
        <p:spPr bwMode="auto">
          <a:xfrm rot="10800000">
            <a:off x="7620000" y="2667000"/>
            <a:ext cx="549275" cy="2254250"/>
          </a:xfrm>
          <a:prstGeom prst="rect">
            <a:avLst/>
          </a:prstGeom>
          <a:noFill/>
          <a:ln w="9525">
            <a:noFill/>
            <a:miter lim="800000"/>
            <a:headEnd/>
            <a:tailEnd/>
          </a:ln>
        </p:spPr>
        <p:txBody>
          <a:bodyPr vert="eaVert">
            <a:spAutoFit/>
          </a:bodyPr>
          <a:lstStyle/>
          <a:p>
            <a:pPr algn="r" rtl="1">
              <a:spcBef>
                <a:spcPct val="50000"/>
              </a:spcBef>
            </a:pPr>
            <a:r>
              <a:rPr lang="ar-SA"/>
              <a:t>     </a:t>
            </a:r>
            <a:r>
              <a:rPr lang="ar-SA" sz="2400"/>
              <a:t>اجراء النشاطات</a:t>
            </a:r>
            <a:endParaRPr lang="en-US" sz="2400"/>
          </a:p>
        </p:txBody>
      </p:sp>
    </p:spTree>
  </p:cSld>
  <p:clrMapOvr>
    <a:masterClrMapping/>
  </p:clrMapOvr>
  <p:transition spd="slow">
    <p:cover dir="ld"/>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457200" y="704088"/>
            <a:ext cx="8229600" cy="510334"/>
          </a:xfrm>
        </p:spPr>
        <p:txBody>
          <a:bodyPr>
            <a:normAutofit fontScale="90000"/>
          </a:bodyPr>
          <a:lstStyle/>
          <a:p>
            <a:pPr eaLnBrk="1" hangingPunct="1">
              <a:defRPr/>
            </a:pPr>
            <a:r>
              <a:rPr lang="ar-SA" sz="4800" dirty="0" smtClean="0"/>
              <a:t>طرائق التدريس</a:t>
            </a:r>
            <a:endParaRPr lang="en-US" sz="4800" dirty="0" smtClean="0"/>
          </a:p>
        </p:txBody>
      </p:sp>
      <p:sp>
        <p:nvSpPr>
          <p:cNvPr id="46084" name="Rectangle 3"/>
          <p:cNvSpPr>
            <a:spLocks noGrp="1" noChangeArrowheads="1"/>
          </p:cNvSpPr>
          <p:nvPr>
            <p:ph idx="1"/>
          </p:nvPr>
        </p:nvSpPr>
        <p:spPr/>
        <p:txBody>
          <a:bodyPr/>
          <a:lstStyle/>
          <a:p>
            <a:pPr algn="ctr" rtl="1" eaLnBrk="1" hangingPunct="1">
              <a:buFontTx/>
              <a:buNone/>
            </a:pPr>
            <a:r>
              <a:rPr lang="ar-SA" sz="5400" dirty="0" smtClean="0"/>
              <a:t>أولاً : الطريقة الحوارية</a:t>
            </a:r>
          </a:p>
          <a:p>
            <a:pPr algn="just" rtl="1" eaLnBrk="1" hangingPunct="1">
              <a:buFontTx/>
              <a:buNone/>
            </a:pPr>
            <a:r>
              <a:rPr lang="ar-SA" sz="4400" dirty="0" smtClean="0"/>
              <a:t>    تقع في الخلية 2 من الجدول ، لأنها تركز على المحتوى دون العمليات ، وتكون المبادرة دائماً للمعلم ، ودور الطالب ينحصر في الإجابة على أسئلة المعلم </a:t>
            </a:r>
          </a:p>
          <a:p>
            <a:pPr algn="r" rtl="1" eaLnBrk="1" hangingPunct="1">
              <a:buFontTx/>
              <a:buNone/>
            </a:pPr>
            <a:endParaRPr lang="en-US" dirty="0" smtClean="0"/>
          </a:p>
        </p:txBody>
      </p:sp>
      <p:sp>
        <p:nvSpPr>
          <p:cNvPr id="5" name="عنصر نائب لرقم الشريحة 5"/>
          <p:cNvSpPr>
            <a:spLocks noGrp="1"/>
          </p:cNvSpPr>
          <p:nvPr>
            <p:ph type="sldNum" sz="quarter" idx="12"/>
          </p:nvPr>
        </p:nvSpPr>
        <p:spPr/>
        <p:txBody>
          <a:bodyPr>
            <a:normAutofit/>
          </a:bodyPr>
          <a:lstStyle/>
          <a:p>
            <a:pPr>
              <a:defRPr/>
            </a:pPr>
            <a:fld id="{FFFCE022-8767-448B-8FFA-93A81D92C0E7}" type="slidenum">
              <a:rPr lang="en-US"/>
              <a:pPr>
                <a:defRPr/>
              </a:pPr>
              <a:t>4</a:t>
            </a:fld>
            <a:endParaRPr lang="en-US"/>
          </a:p>
        </p:txBody>
      </p:sp>
    </p:spTree>
  </p:cSld>
  <p:clrMapOvr>
    <a:masterClrMapping/>
  </p:clrMapOvr>
  <p:transition spd="slow">
    <p:cover dir="ld"/>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7200" dirty="0" smtClean="0"/>
              <a:t>ثانياً : طريقة ستشمان</a:t>
            </a:r>
            <a:endParaRPr lang="ar-SA" sz="7200" dirty="0"/>
          </a:p>
        </p:txBody>
      </p:sp>
      <p:sp>
        <p:nvSpPr>
          <p:cNvPr id="3" name="عنصر نائب للمحتوى 2"/>
          <p:cNvSpPr>
            <a:spLocks noGrp="1"/>
          </p:cNvSpPr>
          <p:nvPr>
            <p:ph idx="1"/>
          </p:nvPr>
        </p:nvSpPr>
        <p:spPr>
          <a:xfrm>
            <a:off x="428596" y="2468880"/>
            <a:ext cx="8229600" cy="4389120"/>
          </a:xfrm>
        </p:spPr>
        <p:txBody>
          <a:bodyPr/>
          <a:lstStyle/>
          <a:p>
            <a:pPr algn="just"/>
            <a:r>
              <a:rPr lang="ar-SA" sz="4000" dirty="0" smtClean="0">
                <a:latin typeface="Arial" pitchFamily="34" charset="0"/>
                <a:cs typeface="Arial" pitchFamily="34" charset="0"/>
              </a:rPr>
              <a:t>طريقة غير مكلفة لتدريب الطلاب على البحث العلمي المتضمن تحديد المشكلة وفرض الفرضيات وجمع ومعالجة المعلومات ، وقد وضعت في الخلية (!) من الجدول ، ولها أربعة أطوار :</a:t>
            </a:r>
            <a:endParaRPr lang="en-US" sz="4000" dirty="0" smtClean="0">
              <a:latin typeface="Arial" pitchFamily="34" charset="0"/>
              <a:cs typeface="Arial" pitchFamily="34" charset="0"/>
            </a:endParaRPr>
          </a:p>
          <a:p>
            <a:endParaRPr lang="ar-SA" dirty="0"/>
          </a:p>
        </p:txBody>
      </p:sp>
    </p:spTree>
  </p:cSld>
  <p:clrMapOvr>
    <a:masterClrMapping/>
  </p:clrMapOvr>
  <p:transition spd="slow">
    <p:cover dir="ld"/>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algn="ctr" eaLnBrk="1" hangingPunct="1">
              <a:defRPr/>
            </a:pPr>
            <a:r>
              <a:rPr lang="ar-SA" dirty="0" smtClean="0"/>
              <a:t>أطوار طريقة ستشمان</a:t>
            </a:r>
            <a:endParaRPr lang="en-US" dirty="0" smtClean="0"/>
          </a:p>
        </p:txBody>
      </p:sp>
      <p:sp>
        <p:nvSpPr>
          <p:cNvPr id="47108" name="Rectangle 3"/>
          <p:cNvSpPr>
            <a:spLocks noGrp="1" noChangeArrowheads="1"/>
          </p:cNvSpPr>
          <p:nvPr>
            <p:ph idx="1"/>
          </p:nvPr>
        </p:nvSpPr>
        <p:spPr>
          <a:xfrm>
            <a:off x="500034" y="2143116"/>
            <a:ext cx="8229600" cy="4714884"/>
          </a:xfrm>
        </p:spPr>
        <p:txBody>
          <a:bodyPr>
            <a:normAutofit fontScale="92500" lnSpcReduction="10000"/>
          </a:bodyPr>
          <a:lstStyle/>
          <a:p>
            <a:pPr algn="r" rtl="1" eaLnBrk="1" hangingPunct="1">
              <a:lnSpc>
                <a:spcPct val="80000"/>
              </a:lnSpc>
            </a:pPr>
            <a:r>
              <a:rPr lang="ar-SA" sz="2800" b="1" dirty="0" smtClean="0"/>
              <a:t>الطور الأول</a:t>
            </a:r>
            <a:r>
              <a:rPr lang="ar-SA" sz="2800" dirty="0" smtClean="0"/>
              <a:t> : مواجهة الطلاب بالمشكلة ، كأن يعرض المدرس أمام  </a:t>
            </a:r>
          </a:p>
          <a:p>
            <a:pPr algn="r" rtl="1" eaLnBrk="1" hangingPunct="1">
              <a:lnSpc>
                <a:spcPct val="80000"/>
              </a:lnSpc>
              <a:buNone/>
            </a:pPr>
            <a:r>
              <a:rPr lang="ar-SA" sz="2800" dirty="0" smtClean="0"/>
              <a:t>                   الطلاب حادثة غريبة وشاذة، أو سؤال علمي غريب</a:t>
            </a:r>
          </a:p>
          <a:p>
            <a:pPr algn="r" rtl="1" eaLnBrk="1" hangingPunct="1">
              <a:lnSpc>
                <a:spcPct val="80000"/>
              </a:lnSpc>
            </a:pPr>
            <a:endParaRPr lang="ar-SA" sz="2800" dirty="0" smtClean="0"/>
          </a:p>
          <a:p>
            <a:pPr algn="r" rtl="1" eaLnBrk="1" hangingPunct="1">
              <a:lnSpc>
                <a:spcPct val="80000"/>
              </a:lnSpc>
            </a:pPr>
            <a:r>
              <a:rPr lang="ar-SA" sz="2800" b="1" dirty="0" smtClean="0"/>
              <a:t>الطور الثاني</a:t>
            </a:r>
            <a:r>
              <a:rPr lang="ar-SA" sz="2800" dirty="0" smtClean="0"/>
              <a:t> : جمع المعلومات (استيضاح)</a:t>
            </a:r>
          </a:p>
          <a:p>
            <a:pPr algn="r" rtl="1" eaLnBrk="1" hangingPunct="1">
              <a:lnSpc>
                <a:spcPct val="80000"/>
              </a:lnSpc>
              <a:buFontTx/>
              <a:buNone/>
            </a:pPr>
            <a:r>
              <a:rPr lang="ar-SA" sz="2800" dirty="0" smtClean="0"/>
              <a:t>                    يسأل الطلاب أسئلة يجيب عليها المعلم بنعم أو لا</a:t>
            </a:r>
          </a:p>
          <a:p>
            <a:pPr algn="r" rtl="1" eaLnBrk="1" hangingPunct="1">
              <a:lnSpc>
                <a:spcPct val="80000"/>
              </a:lnSpc>
              <a:buFontTx/>
              <a:buNone/>
            </a:pPr>
            <a:endParaRPr lang="ar-SA" sz="2800" dirty="0" smtClean="0"/>
          </a:p>
          <a:p>
            <a:pPr algn="r" rtl="1" eaLnBrk="1" hangingPunct="1">
              <a:lnSpc>
                <a:spcPct val="80000"/>
              </a:lnSpc>
            </a:pPr>
            <a:r>
              <a:rPr lang="ar-SA" sz="2800" b="1" dirty="0" smtClean="0"/>
              <a:t>الطور الثالث</a:t>
            </a:r>
            <a:r>
              <a:rPr lang="ar-SA" sz="2800" dirty="0" smtClean="0"/>
              <a:t> : جمع المعلومات ( التجريب) </a:t>
            </a:r>
          </a:p>
          <a:p>
            <a:pPr algn="r" rtl="1" eaLnBrk="1" hangingPunct="1">
              <a:lnSpc>
                <a:spcPct val="80000"/>
              </a:lnSpc>
              <a:buFontTx/>
              <a:buNone/>
            </a:pPr>
            <a:r>
              <a:rPr lang="ar-SA" sz="2800" dirty="0" smtClean="0"/>
              <a:t>                    يستمر الطلاب في أسئلتهم ولكن على هيئة فرضيات</a:t>
            </a:r>
          </a:p>
          <a:p>
            <a:pPr algn="r" rtl="1" eaLnBrk="1" hangingPunct="1">
              <a:lnSpc>
                <a:spcPct val="80000"/>
              </a:lnSpc>
              <a:buFontTx/>
              <a:buNone/>
            </a:pPr>
            <a:endParaRPr lang="ar-SA" sz="2800" dirty="0" smtClean="0"/>
          </a:p>
          <a:p>
            <a:pPr algn="r" rtl="1" eaLnBrk="1" hangingPunct="1">
              <a:lnSpc>
                <a:spcPct val="80000"/>
              </a:lnSpc>
            </a:pPr>
            <a:r>
              <a:rPr lang="ar-SA" sz="2800" b="1" dirty="0" smtClean="0"/>
              <a:t>الطور الرابع</a:t>
            </a:r>
            <a:r>
              <a:rPr lang="ar-SA" sz="2800" dirty="0" smtClean="0"/>
              <a:t> : صياغة القاعدة أو القانون ، وحل المشكلة </a:t>
            </a:r>
          </a:p>
          <a:p>
            <a:pPr eaLnBrk="1" hangingPunct="1">
              <a:lnSpc>
                <a:spcPct val="80000"/>
              </a:lnSpc>
              <a:buFontTx/>
              <a:buNone/>
            </a:pPr>
            <a:r>
              <a:rPr lang="ar-SA" sz="1800" dirty="0" smtClean="0"/>
              <a:t>   </a:t>
            </a:r>
          </a:p>
          <a:p>
            <a:pPr eaLnBrk="1" hangingPunct="1">
              <a:lnSpc>
                <a:spcPct val="80000"/>
              </a:lnSpc>
              <a:buFontTx/>
              <a:buNone/>
            </a:pPr>
            <a:endParaRPr lang="ar-SA" sz="1800" dirty="0" smtClean="0"/>
          </a:p>
          <a:p>
            <a:pPr eaLnBrk="1" hangingPunct="1">
              <a:lnSpc>
                <a:spcPct val="80000"/>
              </a:lnSpc>
              <a:buFontTx/>
              <a:buNone/>
            </a:pPr>
            <a:r>
              <a:rPr lang="ar-SA" sz="1800" dirty="0" smtClean="0"/>
              <a:t>    </a:t>
            </a:r>
          </a:p>
          <a:p>
            <a:pPr eaLnBrk="1" hangingPunct="1">
              <a:lnSpc>
                <a:spcPct val="80000"/>
              </a:lnSpc>
              <a:buFontTx/>
              <a:buNone/>
            </a:pPr>
            <a:r>
              <a:rPr lang="ar-SA" sz="1800" dirty="0" smtClean="0"/>
              <a:t> </a:t>
            </a:r>
          </a:p>
          <a:p>
            <a:pPr eaLnBrk="1" hangingPunct="1">
              <a:lnSpc>
                <a:spcPct val="80000"/>
              </a:lnSpc>
              <a:buFontTx/>
              <a:buNone/>
            </a:pPr>
            <a:endParaRPr lang="ar-SA" sz="1800" dirty="0" smtClean="0"/>
          </a:p>
          <a:p>
            <a:pPr eaLnBrk="1" hangingPunct="1">
              <a:lnSpc>
                <a:spcPct val="80000"/>
              </a:lnSpc>
              <a:buFontTx/>
              <a:buNone/>
            </a:pPr>
            <a:endParaRPr lang="ar-SA" sz="1800" dirty="0" smtClean="0"/>
          </a:p>
          <a:p>
            <a:pPr eaLnBrk="1" hangingPunct="1">
              <a:lnSpc>
                <a:spcPct val="80000"/>
              </a:lnSpc>
              <a:buFontTx/>
              <a:buNone/>
            </a:pPr>
            <a:endParaRPr lang="en-US" sz="1800" dirty="0" smtClean="0"/>
          </a:p>
        </p:txBody>
      </p:sp>
      <p:sp>
        <p:nvSpPr>
          <p:cNvPr id="5" name="عنصر نائب لرقم الشريحة 5"/>
          <p:cNvSpPr>
            <a:spLocks noGrp="1"/>
          </p:cNvSpPr>
          <p:nvPr>
            <p:ph type="sldNum" sz="quarter" idx="12"/>
          </p:nvPr>
        </p:nvSpPr>
        <p:spPr/>
        <p:txBody>
          <a:bodyPr>
            <a:normAutofit/>
          </a:bodyPr>
          <a:lstStyle/>
          <a:p>
            <a:pPr>
              <a:defRPr/>
            </a:pPr>
            <a:fld id="{88BBF34C-D906-4587-B5B3-9B00BE1DC725}" type="slidenum">
              <a:rPr lang="en-US"/>
              <a:pPr>
                <a:defRPr/>
              </a:pPr>
              <a:t>6</a:t>
            </a:fld>
            <a:endParaRPr lang="en-US"/>
          </a:p>
        </p:txBody>
      </p:sp>
    </p:spTree>
  </p:cSld>
  <p:clrMapOvr>
    <a:masterClrMapping/>
  </p:clrMapOvr>
  <p:transition spd="slow">
    <p:cover dir="ld"/>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eaLnBrk="1" hangingPunct="1">
              <a:defRPr/>
            </a:pPr>
            <a:endParaRPr lang="en-US" smtClean="0"/>
          </a:p>
        </p:txBody>
      </p:sp>
      <p:sp>
        <p:nvSpPr>
          <p:cNvPr id="48132" name="Rectangle 3"/>
          <p:cNvSpPr>
            <a:spLocks noGrp="1" noChangeArrowheads="1"/>
          </p:cNvSpPr>
          <p:nvPr>
            <p:ph idx="1"/>
          </p:nvPr>
        </p:nvSpPr>
        <p:spPr/>
        <p:txBody>
          <a:bodyPr>
            <a:normAutofit/>
          </a:bodyPr>
          <a:lstStyle/>
          <a:p>
            <a:pPr algn="r" rtl="1" eaLnBrk="1" hangingPunct="1">
              <a:lnSpc>
                <a:spcPct val="90000"/>
              </a:lnSpc>
            </a:pPr>
            <a:r>
              <a:rPr lang="ar-SA" b="1" smtClean="0"/>
              <a:t>ثالثاً : التوصل إلى المفهوم : </a:t>
            </a:r>
            <a:r>
              <a:rPr lang="ar-SA" smtClean="0"/>
              <a:t>اكتشفها برونر وكان الهدف منها في الأساس تطوير التفكير الاستدلالي ثم استخدمت لتطوير المفاهيم . </a:t>
            </a:r>
          </a:p>
          <a:p>
            <a:pPr algn="r" rtl="1" eaLnBrk="1" hangingPunct="1">
              <a:lnSpc>
                <a:spcPct val="90000"/>
              </a:lnSpc>
              <a:buFontTx/>
              <a:buNone/>
            </a:pPr>
            <a:r>
              <a:rPr lang="ar-SA" smtClean="0"/>
              <a:t>   وللمفهوم ثلاثة عناصر :</a:t>
            </a:r>
          </a:p>
          <a:p>
            <a:pPr algn="r" rtl="1" eaLnBrk="1" hangingPunct="1">
              <a:lnSpc>
                <a:spcPct val="90000"/>
              </a:lnSpc>
              <a:buFontTx/>
              <a:buNone/>
            </a:pPr>
            <a:r>
              <a:rPr lang="ar-SA" smtClean="0"/>
              <a:t>    1 – اسم المفهوم : وهو كلمة تطلق على المفهوم </a:t>
            </a:r>
          </a:p>
          <a:p>
            <a:pPr algn="r" rtl="1" eaLnBrk="1" hangingPunct="1">
              <a:lnSpc>
                <a:spcPct val="90000"/>
              </a:lnSpc>
              <a:buFontTx/>
              <a:buNone/>
            </a:pPr>
            <a:r>
              <a:rPr lang="ar-SA" smtClean="0"/>
              <a:t>    2 – أمثلة المفهوم : وهي إما سالبة أو موجبة </a:t>
            </a:r>
          </a:p>
          <a:p>
            <a:pPr algn="r" rtl="1" eaLnBrk="1" hangingPunct="1">
              <a:lnSpc>
                <a:spcPct val="90000"/>
              </a:lnSpc>
              <a:buFontTx/>
              <a:buNone/>
            </a:pPr>
            <a:r>
              <a:rPr lang="ar-SA" smtClean="0"/>
              <a:t>    3 – المميزات وهي الخصائص التي تجعلنا نضع الأمثلة      </a:t>
            </a:r>
          </a:p>
          <a:p>
            <a:pPr algn="r" rtl="1" eaLnBrk="1" hangingPunct="1">
              <a:lnSpc>
                <a:spcPct val="90000"/>
              </a:lnSpc>
              <a:buFontTx/>
              <a:buNone/>
            </a:pPr>
            <a:r>
              <a:rPr lang="ar-SA" smtClean="0"/>
              <a:t>         الموجبة مع بعضها في مفهوم واحد </a:t>
            </a:r>
            <a:endParaRPr lang="en-US" smtClean="0"/>
          </a:p>
        </p:txBody>
      </p:sp>
      <p:sp>
        <p:nvSpPr>
          <p:cNvPr id="5" name="عنصر نائب لرقم الشريحة 5"/>
          <p:cNvSpPr>
            <a:spLocks noGrp="1"/>
          </p:cNvSpPr>
          <p:nvPr>
            <p:ph type="sldNum" sz="quarter" idx="12"/>
          </p:nvPr>
        </p:nvSpPr>
        <p:spPr/>
        <p:txBody>
          <a:bodyPr>
            <a:normAutofit/>
          </a:bodyPr>
          <a:lstStyle/>
          <a:p>
            <a:pPr>
              <a:defRPr/>
            </a:pPr>
            <a:fld id="{57E882F1-DAA1-4FA6-84E4-8196BA74EC54}" type="slidenum">
              <a:rPr lang="en-US"/>
              <a:pPr>
                <a:defRPr/>
              </a:pPr>
              <a:t>7</a:t>
            </a:fld>
            <a:endParaRPr lang="en-US"/>
          </a:p>
        </p:txBody>
      </p:sp>
    </p:spTree>
  </p:cSld>
  <p:clrMapOvr>
    <a:masterClrMapping/>
  </p:clrMapOvr>
  <p:transition spd="slow">
    <p:cover dir="ld"/>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pPr eaLnBrk="1" hangingPunct="1">
              <a:defRPr/>
            </a:pPr>
            <a:endParaRPr lang="en-US" smtClean="0"/>
          </a:p>
        </p:txBody>
      </p:sp>
      <p:sp>
        <p:nvSpPr>
          <p:cNvPr id="49156" name="Rectangle 3"/>
          <p:cNvSpPr>
            <a:spLocks noGrp="1" noChangeArrowheads="1"/>
          </p:cNvSpPr>
          <p:nvPr>
            <p:ph idx="1"/>
          </p:nvPr>
        </p:nvSpPr>
        <p:spPr/>
        <p:txBody>
          <a:bodyPr/>
          <a:lstStyle/>
          <a:p>
            <a:pPr algn="r" rtl="1" eaLnBrk="1" hangingPunct="1"/>
            <a:r>
              <a:rPr lang="ar-SA" smtClean="0"/>
              <a:t>ولتطبيق هذه الطريقة ن يقوم المعلم بعرض أمثلة موجبة وأخرى سالبة ، ثم يسأل الطلاب أن يستنتجوا اسم المفهوم ، ويذكروا مميزاته ، ويأتون بأمثلة موجبة وسالبة للمفهوم غير ما ذكر .</a:t>
            </a:r>
          </a:p>
          <a:p>
            <a:pPr algn="r" rtl="1" eaLnBrk="1" hangingPunct="1">
              <a:buFontTx/>
              <a:buNone/>
            </a:pPr>
            <a:r>
              <a:rPr lang="ar-SA" smtClean="0"/>
              <a:t>  وتوضع هذه الطريقة في الخلية (2) من الجدول، لأنها تركز على المحتوى العلمي بدرجة أكبر ، كما أن مبادرة الكلام تأتي من المعلم فهو الذي يوجه ويدير الحوار .</a:t>
            </a:r>
            <a:endParaRPr lang="en-US" smtClean="0"/>
          </a:p>
        </p:txBody>
      </p:sp>
      <p:sp>
        <p:nvSpPr>
          <p:cNvPr id="5" name="عنصر نائب لرقم الشريحة 5"/>
          <p:cNvSpPr>
            <a:spLocks noGrp="1"/>
          </p:cNvSpPr>
          <p:nvPr>
            <p:ph type="sldNum" sz="quarter" idx="12"/>
          </p:nvPr>
        </p:nvSpPr>
        <p:spPr/>
        <p:txBody>
          <a:bodyPr>
            <a:normAutofit/>
          </a:bodyPr>
          <a:lstStyle/>
          <a:p>
            <a:pPr>
              <a:defRPr/>
            </a:pPr>
            <a:fld id="{D1D24356-122F-4CEC-B18C-4FE595CD8E23}" type="slidenum">
              <a:rPr lang="en-US"/>
              <a:pPr>
                <a:defRPr/>
              </a:pPr>
              <a:t>8</a:t>
            </a:fld>
            <a:endParaRPr lang="en-US"/>
          </a:p>
        </p:txBody>
      </p:sp>
    </p:spTree>
  </p:cSld>
  <p:clrMapOvr>
    <a:masterClrMapping/>
  </p:clrMapOvr>
  <p:transition spd="slow">
    <p:cover dir="ld"/>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eaLnBrk="1" hangingPunct="1">
              <a:defRPr/>
            </a:pPr>
            <a:endParaRPr lang="en-US" smtClean="0"/>
          </a:p>
        </p:txBody>
      </p:sp>
      <p:sp>
        <p:nvSpPr>
          <p:cNvPr id="50180" name="Rectangle 3"/>
          <p:cNvSpPr>
            <a:spLocks noGrp="1" noChangeArrowheads="1"/>
          </p:cNvSpPr>
          <p:nvPr>
            <p:ph idx="1"/>
          </p:nvPr>
        </p:nvSpPr>
        <p:spPr/>
        <p:txBody>
          <a:bodyPr/>
          <a:lstStyle/>
          <a:p>
            <a:pPr algn="r" rtl="1" eaLnBrk="1" hangingPunct="1"/>
            <a:r>
              <a:rPr lang="ar-SA" b="1" smtClean="0"/>
              <a:t>رابعاً الاكتشاف المفتوح</a:t>
            </a:r>
            <a:r>
              <a:rPr lang="ar-SA" smtClean="0"/>
              <a:t> : هي إحدى طرق البحث التي يتقلص دور المعلم فيها إلى حد كبير ، ما عدا تهيئة البيئة التي يتوقع أن يكتشف الطالب فيها شيء ما .</a:t>
            </a:r>
          </a:p>
          <a:p>
            <a:pPr algn="r" rtl="1" eaLnBrk="1" hangingPunct="1">
              <a:buFontTx/>
              <a:buNone/>
            </a:pPr>
            <a:r>
              <a:rPr lang="ar-SA" smtClean="0"/>
              <a:t>   - بقاء التعلم مدة أطول </a:t>
            </a:r>
          </a:p>
          <a:p>
            <a:pPr algn="r" rtl="1" eaLnBrk="1" hangingPunct="1">
              <a:buFontTx/>
              <a:buNone/>
            </a:pPr>
            <a:r>
              <a:rPr lang="ar-SA" smtClean="0"/>
              <a:t>   - يمد الطالب بحوافز داخلية </a:t>
            </a:r>
          </a:p>
          <a:p>
            <a:pPr algn="r" rtl="1" eaLnBrk="1" hangingPunct="1">
              <a:buFontTx/>
              <a:buNone/>
            </a:pPr>
            <a:r>
              <a:rPr lang="ar-SA" smtClean="0"/>
              <a:t>   - يعي الطالب دور العلماء</a:t>
            </a:r>
          </a:p>
          <a:p>
            <a:pPr algn="r" rtl="1" eaLnBrk="1" hangingPunct="1">
              <a:buFontTx/>
              <a:buNone/>
            </a:pPr>
            <a:r>
              <a:rPr lang="ar-SA" smtClean="0"/>
              <a:t>   - يثير تفكير التلاميذ</a:t>
            </a:r>
            <a:endParaRPr lang="en-US" smtClean="0"/>
          </a:p>
        </p:txBody>
      </p:sp>
      <p:sp>
        <p:nvSpPr>
          <p:cNvPr id="5" name="عنصر نائب لرقم الشريحة 5"/>
          <p:cNvSpPr>
            <a:spLocks noGrp="1"/>
          </p:cNvSpPr>
          <p:nvPr>
            <p:ph type="sldNum" sz="quarter" idx="12"/>
          </p:nvPr>
        </p:nvSpPr>
        <p:spPr/>
        <p:txBody>
          <a:bodyPr>
            <a:normAutofit/>
          </a:bodyPr>
          <a:lstStyle/>
          <a:p>
            <a:pPr>
              <a:defRPr/>
            </a:pPr>
            <a:fld id="{AB42F228-EA8C-4C46-A8F7-C9EE8BC86B8D}" type="slidenum">
              <a:rPr lang="en-US"/>
              <a:pPr>
                <a:defRPr/>
              </a:pPr>
              <a:t>9</a:t>
            </a:fld>
            <a:endParaRPr lang="en-US"/>
          </a:p>
        </p:txBody>
      </p:sp>
    </p:spTree>
  </p:cSld>
  <p:clrMapOvr>
    <a:masterClrMapping/>
  </p:clrMapOvr>
  <p:transition spd="slow">
    <p:cover dir="ld"/>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A9706E6B9ADA4D970453369419C47E" ma:contentTypeVersion="0" ma:contentTypeDescription="Create a new document." ma:contentTypeScope="" ma:versionID="c98bcbd3c70c8dfe1e51240ad1a2763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28D8186-416A-4FAB-BBCE-DCEB2AE1849D}">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www.w3.org/XML/1998/namespace"/>
    <ds:schemaRef ds:uri="http://purl.org/dc/elements/1.1/"/>
  </ds:schemaRefs>
</ds:datastoreItem>
</file>

<file path=customXml/itemProps2.xml><?xml version="1.0" encoding="utf-8"?>
<ds:datastoreItem xmlns:ds="http://schemas.openxmlformats.org/officeDocument/2006/customXml" ds:itemID="{CFABB889-AAC1-456D-93DA-EF93BA7C87CC}">
  <ds:schemaRefs>
    <ds:schemaRef ds:uri="http://schemas.microsoft.com/sharepoint/v3/contenttype/forms"/>
  </ds:schemaRefs>
</ds:datastoreItem>
</file>

<file path=customXml/itemProps3.xml><?xml version="1.0" encoding="utf-8"?>
<ds:datastoreItem xmlns:ds="http://schemas.openxmlformats.org/officeDocument/2006/customXml" ds:itemID="{4CDF192E-73A3-4768-8A63-08E924ECAD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Flow</Template>
  <TotalTime>119</TotalTime>
  <Words>1123</Words>
  <Application>Microsoft Office PowerPoint</Application>
  <PresentationFormat>On-screen Show (4:3)</PresentationFormat>
  <Paragraphs>140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تدفق</vt:lpstr>
      <vt:lpstr>PowerPoint Presentation</vt:lpstr>
      <vt:lpstr>PowerPoint Presentation</vt:lpstr>
      <vt:lpstr>تقسيم طرق التدريس </vt:lpstr>
      <vt:lpstr>طرائق التدريس</vt:lpstr>
      <vt:lpstr>ثانياً : طريقة ستشمان</vt:lpstr>
      <vt:lpstr>أطوار طريقة ستشمان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ثامناً التعليم التعاوني</vt:lpstr>
      <vt:lpstr>PowerPoint Presentation</vt:lpstr>
      <vt:lpstr>    أهداف التعلم التعاوني</vt:lpstr>
      <vt:lpstr>تابع أهداف التعلم التعاوني</vt:lpstr>
      <vt:lpstr>خريطة المفهوم</vt:lpstr>
      <vt:lpstr>PowerPoint Presentation</vt:lpstr>
      <vt:lpstr>__</vt:lpstr>
      <vt:lpstr>سابعاً : الدراسة الحقلية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Dr.Ali</dc:creator>
  <cp:lastModifiedBy>asus</cp:lastModifiedBy>
  <cp:revision>20</cp:revision>
  <dcterms:created xsi:type="dcterms:W3CDTF">2007-10-19T00:04:07Z</dcterms:created>
  <dcterms:modified xsi:type="dcterms:W3CDTF">2016-01-23T19:13:42Z</dcterms:modified>
</cp:coreProperties>
</file>