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73" r:id="rId3"/>
    <p:sldId id="274" r:id="rId4"/>
    <p:sldId id="275" r:id="rId5"/>
    <p:sldId id="276" r:id="rId6"/>
    <p:sldId id="277" r:id="rId7"/>
    <p:sldId id="278" r:id="rId8"/>
    <p:sldId id="279" r:id="rId9"/>
    <p:sldId id="280" r:id="rId10"/>
    <p:sldId id="283" r:id="rId11"/>
    <p:sldId id="284" r:id="rId12"/>
    <p:sldId id="281" r:id="rId13"/>
    <p:sldId id="282" r:id="rId14"/>
    <p:sldId id="285" r:id="rId15"/>
    <p:sldId id="286" r:id="rId16"/>
    <p:sldId id="287" r:id="rId17"/>
    <p:sldId id="288" r:id="rId18"/>
    <p:sldId id="289" r:id="rId19"/>
    <p:sldId id="290" r:id="rId20"/>
    <p:sldId id="291" r:id="rId21"/>
    <p:sldId id="292"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4" d="100"/>
          <a:sy n="94" d="100"/>
        </p:scale>
        <p:origin x="-882"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1B8ABB09-4A1D-463E-8065-109CC2B7EFAA}" type="datetimeFigureOut">
              <a:rPr lang="ar-SA" smtClean="0"/>
              <a:t>01/07/1438</a:t>
            </a:fld>
            <a:endParaRPr lang="ar-SA"/>
          </a:p>
        </p:txBody>
      </p:sp>
      <p:sp>
        <p:nvSpPr>
          <p:cNvPr id="2" name="عنصر نائب للتذييل 1"/>
          <p:cNvSpPr>
            <a:spLocks noGrp="1"/>
          </p:cNvSpPr>
          <p:nvPr>
            <p:ph type="ftr" sz="quarter" idx="11"/>
          </p:nvPr>
        </p:nvSpPr>
        <p:spPr/>
        <p:txBody>
          <a:bodyPr/>
          <a:lstStyle/>
          <a:p>
            <a:endParaRPr lang="ar-SA"/>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01/07/1438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01/07/1438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1B8ABB09-4A1D-463E-8065-109CC2B7EFAA}" type="datetimeFigureOut">
              <a:rPr lang="ar-SA" smtClean="0"/>
              <a:t>01/07/1438</a:t>
            </a:fld>
            <a:endParaRPr lang="ar-SA"/>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1B8ABB09-4A1D-463E-8065-109CC2B7EFAA}" type="datetimeFigureOut">
              <a:rPr lang="ar-SA" smtClean="0"/>
              <a:t>01/07/1438</a:t>
            </a:fld>
            <a:endParaRPr lang="ar-SA"/>
          </a:p>
        </p:txBody>
      </p:sp>
      <p:sp>
        <p:nvSpPr>
          <p:cNvPr id="11" name="عنصر نائب للتذييل 10"/>
          <p:cNvSpPr>
            <a:spLocks noGrp="1"/>
          </p:cNvSpPr>
          <p:nvPr>
            <p:ph type="ftr" sz="quarter" idx="11"/>
          </p:nvPr>
        </p:nvSpPr>
        <p:spPr/>
        <p:txBody>
          <a:bodyPr/>
          <a:lstStyle/>
          <a:p>
            <a:endParaRPr lang="ar-SA"/>
          </a:p>
        </p:txBody>
      </p:sp>
      <p:sp>
        <p:nvSpPr>
          <p:cNvPr id="16" name="عنصر نائب لرقم الشريحة 15"/>
          <p:cNvSpPr>
            <a:spLocks noGrp="1"/>
          </p:cNvSpPr>
          <p:nvPr>
            <p:ph type="sldNum" sz="quarter" idx="12"/>
          </p:nvPr>
        </p:nvSpPr>
        <p:spPr/>
        <p:txBody>
          <a:bodyPr/>
          <a:lstStyle/>
          <a:p>
            <a:fld id="{0B34F065-1154-456A-91E3-76DE8E75E17B}" type="slidenum">
              <a:rPr lang="ar-SA" smtClean="0"/>
              <a:t>‹#›</a:t>
            </a:fld>
            <a:endParaRPr lang="ar-SA"/>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1B8ABB09-4A1D-463E-8065-109CC2B7EFAA}" type="datetimeFigureOut">
              <a:rPr lang="ar-SA" smtClean="0"/>
              <a:t>01/07/1438</a:t>
            </a:fld>
            <a:endParaRPr lang="ar-SA"/>
          </a:p>
        </p:txBody>
      </p:sp>
      <p:sp>
        <p:nvSpPr>
          <p:cNvPr id="10" name="عنصر نائب للتذييل 9"/>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1B8ABB09-4A1D-463E-8065-109CC2B7EFAA}" type="datetimeFigureOut">
              <a:rPr lang="ar-SA" smtClean="0"/>
              <a:t>01/07/1438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229600" y="6477000"/>
            <a:ext cx="762000" cy="246888"/>
          </a:xfrm>
        </p:spPr>
        <p:txBody>
          <a:bodyPr/>
          <a:lstStyle/>
          <a:p>
            <a:fld id="{0B34F065-1154-456A-91E3-76DE8E75E17B}" type="slidenum">
              <a:rPr lang="ar-SA" smtClean="0"/>
              <a:t>‹#›</a:t>
            </a:fld>
            <a:endParaRPr lang="ar-SA"/>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1B8ABB09-4A1D-463E-8065-109CC2B7EFAA}" type="datetimeFigureOut">
              <a:rPr lang="ar-SA" smtClean="0"/>
              <a:t>01/07/1438</a:t>
            </a:fld>
            <a:endParaRPr lang="ar-SA"/>
          </a:p>
        </p:txBody>
      </p:sp>
      <p:sp>
        <p:nvSpPr>
          <p:cNvPr id="21" name="عنصر نائب للتذييل 20"/>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1B8ABB09-4A1D-463E-8065-109CC2B7EFAA}" type="datetimeFigureOut">
              <a:rPr lang="ar-SA" smtClean="0"/>
              <a:t>01/07/1438</a:t>
            </a:fld>
            <a:endParaRPr lang="ar-SA"/>
          </a:p>
        </p:txBody>
      </p:sp>
      <p:sp>
        <p:nvSpPr>
          <p:cNvPr id="24" name="عنصر نائب للتذييل 23"/>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1B8ABB09-4A1D-463E-8065-109CC2B7EFAA}" type="datetimeFigureOut">
              <a:rPr lang="ar-SA" smtClean="0"/>
              <a:t>01/07/1438</a:t>
            </a:fld>
            <a:endParaRPr lang="ar-SA"/>
          </a:p>
        </p:txBody>
      </p:sp>
      <p:sp>
        <p:nvSpPr>
          <p:cNvPr id="29" name="عنصر نائب للتذييل 28"/>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01/07/1438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0B34F065-1154-456A-91E3-76DE8E75E17B}" type="slidenum">
              <a:rPr lang="ar-SA" smtClean="0"/>
              <a:t>‹#›</a:t>
            </a:fld>
            <a:endParaRPr lang="ar-SA"/>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B8ABB09-4A1D-463E-8065-109CC2B7EFAA}" type="datetimeFigureOut">
              <a:rPr lang="ar-SA" smtClean="0"/>
              <a:t>01/07/1438</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B34F065-1154-456A-91E3-76DE8E75E17B}" type="slidenum">
              <a:rPr lang="ar-SA" smtClean="0"/>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60163" y="836712"/>
            <a:ext cx="8458200" cy="1222375"/>
          </a:xfrm>
        </p:spPr>
        <p:txBody>
          <a:bodyPr/>
          <a:lstStyle/>
          <a:p>
            <a:pPr algn="ctr"/>
            <a:r>
              <a:rPr lang="ar-SA" dirty="0"/>
              <a:t>طريقة إعداد عرض تقديمي</a:t>
            </a:r>
          </a:p>
        </p:txBody>
      </p:sp>
      <p:sp>
        <p:nvSpPr>
          <p:cNvPr id="3" name="عنوان فرعي 2"/>
          <p:cNvSpPr>
            <a:spLocks noGrp="1"/>
          </p:cNvSpPr>
          <p:nvPr>
            <p:ph type="subTitle" idx="1"/>
          </p:nvPr>
        </p:nvSpPr>
        <p:spPr>
          <a:xfrm>
            <a:off x="251520" y="4941168"/>
            <a:ext cx="8458200" cy="914400"/>
          </a:xfrm>
        </p:spPr>
        <p:txBody>
          <a:bodyPr/>
          <a:lstStyle/>
          <a:p>
            <a:r>
              <a:rPr lang="ar-SA" dirty="0" err="1" smtClean="0"/>
              <a:t>د.فاطمة</a:t>
            </a:r>
            <a:r>
              <a:rPr lang="ar-SA" dirty="0" smtClean="0"/>
              <a:t> العتيبي</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826" y="2204864"/>
            <a:ext cx="7000875" cy="31813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8145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323528" y="2132856"/>
            <a:ext cx="8686800" cy="3096344"/>
          </a:xfrm>
        </p:spPr>
        <p:txBody>
          <a:bodyPr>
            <a:normAutofit fontScale="92500"/>
          </a:bodyPr>
          <a:lstStyle/>
          <a:p>
            <a:pPr marL="0" indent="0">
              <a:buNone/>
            </a:pPr>
            <a:r>
              <a:rPr lang="ar-SA" dirty="0"/>
              <a:t> 6_ جربي العرض في الغرفة التي ستقدمين فيه البحث قبل العرض حتى تتمكني من تلافي جميع الأخطاء التي قد تظهر عند العرض .</a:t>
            </a:r>
          </a:p>
          <a:p>
            <a:pPr marL="0" indent="0">
              <a:buNone/>
            </a:pPr>
            <a:r>
              <a:rPr lang="ar-SA" dirty="0"/>
              <a:t>           7_ قللي قدر المستطاع من المؤثرات الصوتية والحركية فهي وإن كانت تعطي للعرض بعض </a:t>
            </a:r>
            <a:r>
              <a:rPr lang="en-US" dirty="0"/>
              <a:t>situational </a:t>
            </a:r>
            <a:r>
              <a:rPr lang="ar-SA" dirty="0"/>
              <a:t>إلا أنها تعمل على </a:t>
            </a:r>
            <a:r>
              <a:rPr lang="ar-SA" dirty="0" err="1"/>
              <a:t>تشتييت</a:t>
            </a:r>
            <a:r>
              <a:rPr lang="ar-SA" dirty="0"/>
              <a:t> أذهان الحضور.</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81797"/>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6131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251520" y="2204864"/>
            <a:ext cx="8686800" cy="4525963"/>
          </a:xfrm>
        </p:spPr>
        <p:txBody>
          <a:bodyPr/>
          <a:lstStyle/>
          <a:p>
            <a:pPr marL="0" indent="0">
              <a:buNone/>
            </a:pPr>
            <a:r>
              <a:rPr lang="ar-SA" dirty="0"/>
              <a:t> </a:t>
            </a:r>
            <a:r>
              <a:rPr lang="ar-SA" sz="2800" dirty="0"/>
              <a:t>8_ تجنبي التشويش على الحضور كان تظهر صفحه </a:t>
            </a:r>
            <a:r>
              <a:rPr lang="en-US" sz="2800" dirty="0" err="1"/>
              <a:t>wep</a:t>
            </a:r>
            <a:r>
              <a:rPr lang="en-US" sz="2800" dirty="0"/>
              <a:t> </a:t>
            </a:r>
            <a:r>
              <a:rPr lang="ar-SA" sz="2800" dirty="0"/>
              <a:t>أو عمل اتصال أو ظهور رسالة أثناء العرض.</a:t>
            </a:r>
          </a:p>
          <a:p>
            <a:pPr marL="0" indent="0">
              <a:buNone/>
            </a:pPr>
            <a:r>
              <a:rPr lang="ar-SA" sz="2800" dirty="0"/>
              <a:t>           9_ إذا كنت تودين من الحضور أخذ ملاحظات أو كتابة استفسار فيجب إعطائهم الوقت الكافي لذلك.</a:t>
            </a:r>
          </a:p>
          <a:p>
            <a:pPr marL="0" indent="0">
              <a:buNone/>
            </a:pPr>
            <a:r>
              <a:rPr lang="ar-SA" sz="2800" dirty="0"/>
              <a:t>            10_ </a:t>
            </a:r>
            <a:r>
              <a:rPr lang="ar-SA" sz="2800" dirty="0" err="1"/>
              <a:t>إنتبهي</a:t>
            </a:r>
            <a:r>
              <a:rPr lang="ar-SA" sz="2800" dirty="0"/>
              <a:t> للوقت كأن تستخدمي ثلاثة شرائح للدقيقة الواحدة كحد أقصى.</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188640"/>
            <a:ext cx="2566987" cy="218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3693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23528" y="2297965"/>
            <a:ext cx="8686800" cy="4525963"/>
          </a:xfrm>
        </p:spPr>
        <p:txBody>
          <a:bodyPr/>
          <a:lstStyle/>
          <a:p>
            <a:pPr marL="0" indent="0">
              <a:buNone/>
            </a:pPr>
            <a:r>
              <a:rPr lang="ar-SA" dirty="0"/>
              <a:t> 11_ يمكن جعل الصور تتحدث عنك، عن طريق اختيار الصور التي تعبر عن الموضوع الذي تتحدثين عنه. لا تجعلي الصورة صغيرة بحيث تصبح بدون فائدة أو كبيرة تطغى على موضوع الشريحة. اجعليها مناسبة للموضوع والحجم وأخيرا يجب الانتباه إلى النقاط التالية :</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311538"/>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0141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2464470"/>
            <a:ext cx="8686800" cy="3963070"/>
          </a:xfrm>
        </p:spPr>
        <p:txBody>
          <a:bodyPr>
            <a:normAutofit fontScale="85000" lnSpcReduction="20000"/>
          </a:bodyPr>
          <a:lstStyle/>
          <a:p>
            <a:pPr marL="0" indent="0">
              <a:buNone/>
            </a:pPr>
            <a:r>
              <a:rPr lang="en-US" dirty="0"/>
              <a:t> 1) </a:t>
            </a:r>
            <a:r>
              <a:rPr lang="en-US" dirty="0">
                <a:solidFill>
                  <a:srgbClr val="C00000"/>
                </a:solidFill>
              </a:rPr>
              <a:t>focus</a:t>
            </a:r>
            <a:r>
              <a:rPr lang="en-US" sz="3000" dirty="0"/>
              <a:t> </a:t>
            </a:r>
            <a:r>
              <a:rPr lang="ar-SA" sz="3000" dirty="0"/>
              <a:t>ضعي نصب عينيك أهم النقاط التي يجب عملها, والموضوعات التي عليك طرحها في العرض. </a:t>
            </a:r>
            <a:endParaRPr lang="ar-SA" sz="3000" dirty="0" smtClean="0"/>
          </a:p>
          <a:p>
            <a:pPr marL="0" indent="0">
              <a:buNone/>
            </a:pPr>
            <a:endParaRPr lang="ar-SA" sz="3000" dirty="0"/>
          </a:p>
          <a:p>
            <a:pPr marL="0" indent="0">
              <a:buNone/>
            </a:pPr>
            <a:r>
              <a:rPr lang="ar-SA" sz="3000" dirty="0"/>
              <a:t> 2) </a:t>
            </a:r>
            <a:r>
              <a:rPr lang="en-US" sz="3000" dirty="0">
                <a:solidFill>
                  <a:srgbClr val="C00000"/>
                </a:solidFill>
              </a:rPr>
              <a:t>plan </a:t>
            </a:r>
            <a:r>
              <a:rPr lang="en-US" sz="3000" dirty="0"/>
              <a:t>  </a:t>
            </a:r>
            <a:r>
              <a:rPr lang="ar-SA" sz="3000" dirty="0"/>
              <a:t>خططي لموضوع العرض . هذا يعني أن تحرصي على محتوى كل شريحة كما تهتمين بالعرض جميعه. اجعلي جميع المواضيع متكاملة ومترابطة مع بعضها</a:t>
            </a:r>
            <a:r>
              <a:rPr lang="ar-SA" sz="3000" dirty="0" smtClean="0"/>
              <a:t>.</a:t>
            </a:r>
          </a:p>
          <a:p>
            <a:pPr marL="0" indent="0">
              <a:buNone/>
            </a:pPr>
            <a:endParaRPr lang="ar-SA" sz="3000" dirty="0"/>
          </a:p>
          <a:p>
            <a:pPr marL="0" indent="0">
              <a:buNone/>
            </a:pPr>
            <a:r>
              <a:rPr lang="ar-SA" sz="3000" dirty="0"/>
              <a:t> 3) </a:t>
            </a:r>
            <a:r>
              <a:rPr lang="en-US" sz="3000" dirty="0">
                <a:solidFill>
                  <a:srgbClr val="C00000"/>
                </a:solidFill>
              </a:rPr>
              <a:t>practice </a:t>
            </a:r>
            <a:r>
              <a:rPr lang="ar-SA" sz="3000" dirty="0"/>
              <a:t>يجب عمل التقديم وعرضه( على الأقل مره واحده) أمام شخص, على الشاشة وذلك لجمع الملاحظات حول العرض, واطلبي منهم السؤال وتوقعي أن تواجهي سؤال صعب أو محرج من الحضور.</a:t>
            </a:r>
          </a:p>
          <a:p>
            <a:endParaRPr lang="ar-SA" sz="3000"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282730"/>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71378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1052736"/>
            <a:ext cx="8686800" cy="838200"/>
          </a:xfrm>
        </p:spPr>
        <p:txBody>
          <a:bodyPr>
            <a:normAutofit fontScale="90000"/>
          </a:bodyPr>
          <a:lstStyle/>
          <a:p>
            <a:pPr algn="ctr"/>
            <a:r>
              <a:rPr lang="ar-SA" sz="2700" dirty="0">
                <a:solidFill>
                  <a:srgbClr val="0070C0"/>
                </a:solidFill>
              </a:rPr>
              <a:t>النقاط </a:t>
            </a:r>
            <a:r>
              <a:rPr lang="ar-SA" sz="2700" dirty="0" err="1">
                <a:solidFill>
                  <a:srgbClr val="0070C0"/>
                </a:solidFill>
              </a:rPr>
              <a:t>الرئيسيه</a:t>
            </a:r>
            <a:r>
              <a:rPr lang="ar-SA" sz="2700" dirty="0">
                <a:solidFill>
                  <a:srgbClr val="0070C0"/>
                </a:solidFill>
              </a:rPr>
              <a:t> التي يجب الأخذ بها عند الانتهاء من الخطوات السابقة وبداية عمل العرض</a:t>
            </a:r>
            <a:r>
              <a:rPr lang="ar-SA" dirty="0"/>
              <a:t>:</a:t>
            </a:r>
          </a:p>
        </p:txBody>
      </p:sp>
      <p:sp>
        <p:nvSpPr>
          <p:cNvPr id="3" name="عنصر نائب للمحتوى 2"/>
          <p:cNvSpPr>
            <a:spLocks noGrp="1"/>
          </p:cNvSpPr>
          <p:nvPr>
            <p:ph idx="1"/>
          </p:nvPr>
        </p:nvSpPr>
        <p:spPr>
          <a:xfrm>
            <a:off x="251520" y="2302981"/>
            <a:ext cx="8686800" cy="4525963"/>
          </a:xfrm>
        </p:spPr>
        <p:txBody>
          <a:bodyPr/>
          <a:lstStyle/>
          <a:p>
            <a:pPr marL="0" indent="0">
              <a:buNone/>
            </a:pPr>
            <a:r>
              <a:rPr lang="ar-SA" sz="2800" dirty="0" smtClean="0"/>
              <a:t>أولا: الشريحة الاولى وتحمل عنوان البحث والتعريف بنفسك.</a:t>
            </a:r>
          </a:p>
          <a:p>
            <a:pPr marL="0" indent="0">
              <a:buNone/>
            </a:pPr>
            <a:r>
              <a:rPr lang="ar-SA" sz="2800" dirty="0" smtClean="0"/>
              <a:t>ثانيا</a:t>
            </a:r>
            <a:r>
              <a:rPr lang="ar-SA" sz="2800" dirty="0"/>
              <a:t>: شريحه تحتوي على الهدف من المشروع. </a:t>
            </a:r>
            <a:r>
              <a:rPr lang="ar-SA" sz="2800" dirty="0" err="1"/>
              <a:t>والغايه</a:t>
            </a:r>
            <a:r>
              <a:rPr lang="ar-SA" sz="2800" dirty="0"/>
              <a:t> </a:t>
            </a:r>
            <a:r>
              <a:rPr lang="ar-SA" sz="2800" dirty="0" err="1"/>
              <a:t>المنشوده</a:t>
            </a:r>
            <a:r>
              <a:rPr lang="ar-SA" sz="2800" dirty="0"/>
              <a:t> منه</a:t>
            </a:r>
          </a:p>
          <a:p>
            <a:pPr marL="0" indent="0">
              <a:buNone/>
            </a:pPr>
            <a:r>
              <a:rPr lang="ar-SA" sz="2800" dirty="0" smtClean="0"/>
              <a:t>ثالثا: أهم الأفكار </a:t>
            </a:r>
            <a:r>
              <a:rPr lang="ar-SA" sz="2800" dirty="0" err="1" smtClean="0"/>
              <a:t>الرئيسيه</a:t>
            </a:r>
            <a:r>
              <a:rPr lang="ar-SA" sz="2800" dirty="0" smtClean="0"/>
              <a:t> التي ترغبين التحدث عنها, على شكل نقاط( اتبعي الخطوات والنقاط السابقة)</a:t>
            </a:r>
          </a:p>
          <a:p>
            <a:endParaRPr lang="ar-SA" dirty="0"/>
          </a:p>
        </p:txBody>
      </p:sp>
    </p:spTree>
    <p:extLst>
      <p:ext uri="{BB962C8B-B14F-4D97-AF65-F5344CB8AC3E}">
        <p14:creationId xmlns:p14="http://schemas.microsoft.com/office/powerpoint/2010/main" val="2138552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2420888"/>
            <a:ext cx="8686800" cy="2664296"/>
          </a:xfrm>
        </p:spPr>
        <p:txBody>
          <a:bodyPr>
            <a:normAutofit fontScale="62500" lnSpcReduction="20000"/>
          </a:bodyPr>
          <a:lstStyle/>
          <a:p>
            <a:pPr marL="0" indent="0">
              <a:buNone/>
            </a:pPr>
            <a:r>
              <a:rPr lang="ar-SA" dirty="0" smtClean="0"/>
              <a:t>رابعا: خذي الموضوع الأول </a:t>
            </a:r>
          </a:p>
          <a:p>
            <a:pPr marL="0" indent="0">
              <a:buNone/>
            </a:pPr>
            <a:r>
              <a:rPr lang="ar-SA" dirty="0" smtClean="0"/>
              <a:t>1-تحدثي عن التفاصيل حول الموضع على شكل نقاط.</a:t>
            </a:r>
          </a:p>
          <a:p>
            <a:pPr marL="0" indent="0">
              <a:buNone/>
            </a:pPr>
            <a:r>
              <a:rPr lang="ar-SA" dirty="0" smtClean="0"/>
              <a:t>2-المعلومات الجديدة في الموضوع </a:t>
            </a:r>
            <a:r>
              <a:rPr lang="ar-SA" dirty="0" err="1" smtClean="0"/>
              <a:t>والأمثله</a:t>
            </a:r>
            <a:r>
              <a:rPr lang="ar-SA" dirty="0" smtClean="0"/>
              <a:t> </a:t>
            </a:r>
            <a:r>
              <a:rPr lang="ar-SA" dirty="0" err="1" smtClean="0"/>
              <a:t>الداعمه</a:t>
            </a:r>
            <a:r>
              <a:rPr lang="ar-SA" dirty="0" smtClean="0"/>
              <a:t> له</a:t>
            </a:r>
          </a:p>
          <a:p>
            <a:pPr marL="0" indent="0">
              <a:buNone/>
            </a:pPr>
            <a:r>
              <a:rPr lang="ar-SA" dirty="0" smtClean="0"/>
              <a:t>3-علاقة الموضوع بالجمهور (</a:t>
            </a:r>
            <a:r>
              <a:rPr lang="ar-SA" dirty="0" err="1" smtClean="0"/>
              <a:t>باالحاضرين</a:t>
            </a:r>
            <a:r>
              <a:rPr lang="ar-SA" dirty="0" smtClean="0"/>
              <a:t>)</a:t>
            </a:r>
          </a:p>
          <a:p>
            <a:pPr marL="0" indent="0">
              <a:buNone/>
            </a:pPr>
            <a:r>
              <a:rPr lang="ar-SA" dirty="0" smtClean="0"/>
              <a:t>خامسا: </a:t>
            </a:r>
          </a:p>
          <a:p>
            <a:pPr marL="0" indent="0">
              <a:buNone/>
            </a:pPr>
            <a:r>
              <a:rPr lang="ar-SA" dirty="0" smtClean="0"/>
              <a:t>تكلمي بإيجاز عن النقاط </a:t>
            </a:r>
            <a:r>
              <a:rPr lang="ar-SA" dirty="0" err="1" smtClean="0"/>
              <a:t>الرئيسيه</a:t>
            </a:r>
            <a:r>
              <a:rPr lang="ar-SA" dirty="0" smtClean="0"/>
              <a:t> التي تريدين أن يتذكرها الحاضرون (الخاتمة).</a:t>
            </a:r>
          </a:p>
          <a:p>
            <a:pPr marL="0" indent="0">
              <a:buNone/>
            </a:pPr>
            <a:r>
              <a:rPr lang="ar-SA" dirty="0" smtClean="0"/>
              <a:t>سادسا:</a:t>
            </a:r>
          </a:p>
          <a:p>
            <a:pPr marL="0" indent="0">
              <a:buNone/>
            </a:pPr>
            <a:r>
              <a:rPr lang="ar-SA" dirty="0" smtClean="0"/>
              <a:t>التوصيات إذا كان هناك توصيات .</a:t>
            </a:r>
          </a:p>
          <a:p>
            <a:pPr marL="0" indent="0">
              <a:buNone/>
            </a:pPr>
            <a:endParaRPr lang="ar-SA" dirty="0"/>
          </a:p>
          <a:p>
            <a:pPr marL="0" indent="0">
              <a:buNone/>
            </a:pPr>
            <a:endParaRPr lang="ar-SA" dirty="0" smtClean="0"/>
          </a:p>
          <a:p>
            <a:pPr marL="0" indent="0">
              <a:buNone/>
            </a:pPr>
            <a:endParaRPr lang="ar-SA" dirty="0" smtClean="0"/>
          </a:p>
          <a:p>
            <a:pPr marL="0" indent="0">
              <a:buNone/>
            </a:pPr>
            <a:endParaRPr lang="ar-SA" dirty="0" smtClean="0"/>
          </a:p>
          <a:p>
            <a:endParaRPr lang="ar-SA"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301626"/>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971601" y="5085184"/>
            <a:ext cx="7895578" cy="461665"/>
          </a:xfrm>
          <a:prstGeom prst="rect">
            <a:avLst/>
          </a:prstGeom>
        </p:spPr>
        <p:txBody>
          <a:bodyPr wrap="square">
            <a:spAutoFit/>
          </a:bodyPr>
          <a:lstStyle/>
          <a:p>
            <a:r>
              <a:rPr lang="ar-SA" sz="2400" dirty="0"/>
              <a:t>تلخيص النتائج. وأخيراً تعريف بمن لهم دور في تنفيذ الخطة. </a:t>
            </a:r>
            <a:endParaRPr lang="en-US" sz="2400" dirty="0"/>
          </a:p>
        </p:txBody>
      </p:sp>
    </p:spTree>
    <p:extLst>
      <p:ext uri="{BB962C8B-B14F-4D97-AF65-F5344CB8AC3E}">
        <p14:creationId xmlns:p14="http://schemas.microsoft.com/office/powerpoint/2010/main" val="10821585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412776"/>
            <a:ext cx="8686800" cy="838200"/>
          </a:xfrm>
        </p:spPr>
        <p:txBody>
          <a:bodyPr>
            <a:noAutofit/>
          </a:bodyPr>
          <a:lstStyle/>
          <a:p>
            <a:pPr algn="r"/>
            <a:r>
              <a:rPr lang="ar-SA" sz="2800" dirty="0"/>
              <a:t>•	</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403648" y="1772816"/>
            <a:ext cx="6345195" cy="3909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5529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124744"/>
            <a:ext cx="6066814" cy="5055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91559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835696" y="1340768"/>
            <a:ext cx="5760640" cy="4803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76910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366307" y="1556792"/>
            <a:ext cx="6014005"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0830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124744"/>
            <a:ext cx="6308080" cy="838200"/>
          </a:xfrm>
        </p:spPr>
        <p:txBody>
          <a:bodyPr>
            <a:noAutofit/>
          </a:bodyPr>
          <a:lstStyle/>
          <a:p>
            <a:pPr algn="r"/>
            <a:r>
              <a:rPr lang="ar-SA" sz="2800" dirty="0">
                <a:solidFill>
                  <a:srgbClr val="0070C0"/>
                </a:solidFill>
              </a:rPr>
              <a:t>ما هو البور بوربوينت (العروض التقديمية) ؟</a:t>
            </a:r>
          </a:p>
        </p:txBody>
      </p:sp>
      <p:sp>
        <p:nvSpPr>
          <p:cNvPr id="3" name="عنصر نائب للمحتوى 2"/>
          <p:cNvSpPr>
            <a:spLocks noGrp="1"/>
          </p:cNvSpPr>
          <p:nvPr>
            <p:ph idx="1"/>
          </p:nvPr>
        </p:nvSpPr>
        <p:spPr>
          <a:xfrm>
            <a:off x="323528" y="2420888"/>
            <a:ext cx="8686800" cy="3949899"/>
          </a:xfrm>
        </p:spPr>
        <p:txBody>
          <a:bodyPr>
            <a:normAutofit/>
          </a:bodyPr>
          <a:lstStyle/>
          <a:p>
            <a:pPr marL="0" indent="0" algn="ctr">
              <a:buNone/>
            </a:pPr>
            <a:r>
              <a:rPr lang="ar-SA" sz="2800" dirty="0"/>
              <a:t>لقد طورت مايكروسوفت جميع الوسائل لعمل عرض مميز, وقد كان تقديم العروض  في السابق على شكل شرائح باستخدام جهاز الاسقاط العمودي , او الشرائح المتعددة . فجاءت البوربوينت لتكون أسهل الطرق في العرض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88640"/>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3613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619672" y="1628800"/>
            <a:ext cx="5875169" cy="3876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09372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1412776"/>
            <a:ext cx="8229600" cy="1143000"/>
          </a:xfrm>
        </p:spPr>
        <p:txBody>
          <a:bodyPr>
            <a:normAutofit/>
          </a:bodyPr>
          <a:lstStyle/>
          <a:p>
            <a:pPr algn="ctr"/>
            <a:r>
              <a:rPr lang="ar-SA" sz="2400" b="1" dirty="0">
                <a:solidFill>
                  <a:srgbClr val="0000FF"/>
                </a:solidFill>
                <a:ea typeface="Times New Roman"/>
              </a:rPr>
              <a:t>توزيع الدرجات للعرض:</a:t>
            </a:r>
            <a:endParaRPr lang="ar-SA" sz="2400"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648080266"/>
              </p:ext>
            </p:extLst>
          </p:nvPr>
        </p:nvGraphicFramePr>
        <p:xfrm>
          <a:off x="1403649" y="2636912"/>
          <a:ext cx="6240123" cy="2520280"/>
        </p:xfrm>
        <a:graphic>
          <a:graphicData uri="http://schemas.openxmlformats.org/drawingml/2006/table">
            <a:tbl>
              <a:tblPr rtl="1" firstRow="1" firstCol="1" lastRow="1" lastCol="1" bandRow="1" bandCol="1"/>
              <a:tblGrid>
                <a:gridCol w="890739"/>
                <a:gridCol w="891564"/>
                <a:gridCol w="891564"/>
                <a:gridCol w="891564"/>
                <a:gridCol w="891564"/>
                <a:gridCol w="891564"/>
                <a:gridCol w="891564"/>
              </a:tblGrid>
              <a:tr h="1450852">
                <a:tc>
                  <a:txBody>
                    <a:bodyPr/>
                    <a:lstStyle/>
                    <a:p>
                      <a:pPr algn="ctr" rtl="1">
                        <a:spcAft>
                          <a:spcPts val="0"/>
                        </a:spcAft>
                      </a:pPr>
                      <a:r>
                        <a:rPr lang="ar-SA" sz="1400" b="1" cap="all" dirty="0">
                          <a:solidFill>
                            <a:srgbClr val="0000FF"/>
                          </a:solidFill>
                          <a:effectLst/>
                          <a:latin typeface="Times New Roman"/>
                          <a:ea typeface="Times New Roman"/>
                        </a:rPr>
                        <a:t>عرض الموضوع</a:t>
                      </a:r>
                      <a:endParaRPr lang="en-US" sz="1200" dirty="0">
                        <a:effectLst/>
                        <a:latin typeface="Times New Roman"/>
                        <a:ea typeface="Times New Roman"/>
                      </a:endParaRPr>
                    </a:p>
                  </a:txBody>
                  <a:tcPr marL="68580" marR="68580"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cap="all" dirty="0">
                          <a:solidFill>
                            <a:srgbClr val="0000FF"/>
                          </a:solidFill>
                          <a:effectLst/>
                          <a:latin typeface="Times New Roman"/>
                          <a:ea typeface="Times New Roman"/>
                        </a:rPr>
                        <a:t>وضوح الهدف</a:t>
                      </a:r>
                      <a:endParaRPr lang="en-US" sz="12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cap="all">
                          <a:solidFill>
                            <a:srgbClr val="0000FF"/>
                          </a:solidFill>
                          <a:effectLst/>
                          <a:latin typeface="Times New Roman"/>
                          <a:ea typeface="Times New Roman"/>
                        </a:rPr>
                        <a:t>الوقوف</a:t>
                      </a:r>
                      <a:endParaRPr lang="en-US" sz="1200">
                        <a:effectLst/>
                        <a:latin typeface="Times New Roman"/>
                        <a:ea typeface="Times New Roman"/>
                      </a:endParaRPr>
                    </a:p>
                    <a:p>
                      <a:pPr algn="ctr" rtl="1">
                        <a:spcAft>
                          <a:spcPts val="0"/>
                        </a:spcAft>
                      </a:pPr>
                      <a:r>
                        <a:rPr lang="ar-SA" sz="1400" b="1" cap="all">
                          <a:solidFill>
                            <a:srgbClr val="0000FF"/>
                          </a:solidFill>
                          <a:effectLst/>
                          <a:latin typeface="Times New Roman"/>
                          <a:ea typeface="Times New Roman"/>
                        </a:rPr>
                        <a:t>(الثقة بالنفس)</a:t>
                      </a:r>
                      <a:endParaRPr lang="en-US"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cap="all">
                          <a:solidFill>
                            <a:srgbClr val="0000FF"/>
                          </a:solidFill>
                          <a:effectLst/>
                          <a:latin typeface="Times New Roman"/>
                          <a:ea typeface="Times New Roman"/>
                        </a:rPr>
                        <a:t>التقديم (الشرح)</a:t>
                      </a:r>
                      <a:endParaRPr lang="en-US"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cap="all" dirty="0">
                          <a:solidFill>
                            <a:srgbClr val="0000FF"/>
                          </a:solidFill>
                          <a:effectLst/>
                          <a:latin typeface="Times New Roman"/>
                          <a:ea typeface="Times New Roman"/>
                        </a:rPr>
                        <a:t>الوقت</a:t>
                      </a:r>
                      <a:endParaRPr lang="en-US" sz="12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cap="all">
                          <a:solidFill>
                            <a:srgbClr val="0000FF"/>
                          </a:solidFill>
                          <a:effectLst/>
                          <a:latin typeface="Times New Roman"/>
                          <a:ea typeface="Times New Roman"/>
                        </a:rPr>
                        <a:t>المناقشة</a:t>
                      </a:r>
                      <a:endParaRPr lang="en-US"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cap="all">
                          <a:solidFill>
                            <a:srgbClr val="0000FF"/>
                          </a:solidFill>
                          <a:effectLst/>
                          <a:latin typeface="Times New Roman"/>
                          <a:ea typeface="Times New Roman"/>
                        </a:rPr>
                        <a:t>المجموع</a:t>
                      </a:r>
                      <a:endParaRPr lang="en-US"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9428">
                <a:tc>
                  <a:txBody>
                    <a:bodyPr/>
                    <a:lstStyle/>
                    <a:p>
                      <a:pPr algn="ctr" rtl="1">
                        <a:spcAft>
                          <a:spcPts val="0"/>
                        </a:spcAft>
                      </a:pPr>
                      <a:r>
                        <a:rPr lang="ar-SA" sz="1400" b="1" dirty="0" smtClean="0">
                          <a:solidFill>
                            <a:srgbClr val="0000FF"/>
                          </a:solidFill>
                          <a:effectLst/>
                          <a:latin typeface="Times New Roman"/>
                          <a:ea typeface="Times New Roman"/>
                        </a:rPr>
                        <a:t>3درجات</a:t>
                      </a:r>
                      <a:endParaRPr lang="en-US" sz="1200" dirty="0">
                        <a:effectLst/>
                        <a:latin typeface="Times New Roman"/>
                        <a:ea typeface="Times New Roman"/>
                      </a:endParaRPr>
                    </a:p>
                  </a:txBody>
                  <a:tcPr marL="68580" marR="68580"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FF"/>
                          </a:solidFill>
                          <a:effectLst/>
                          <a:latin typeface="Times New Roman"/>
                          <a:ea typeface="Times New Roman"/>
                        </a:rPr>
                        <a:t>2</a:t>
                      </a:r>
                      <a:endParaRPr lang="en-US"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1">
                        <a:spcAft>
                          <a:spcPts val="0"/>
                        </a:spcAft>
                      </a:pPr>
                      <a:r>
                        <a:rPr lang="ar-SA" sz="1400" b="1" dirty="0">
                          <a:solidFill>
                            <a:srgbClr val="0000FF"/>
                          </a:solidFill>
                          <a:effectLst/>
                          <a:latin typeface="Times New Roman"/>
                          <a:ea typeface="Times New Roman"/>
                        </a:rPr>
                        <a:t>2</a:t>
                      </a:r>
                      <a:endParaRPr lang="en-US" sz="12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1">
                        <a:spcAft>
                          <a:spcPts val="0"/>
                        </a:spcAft>
                      </a:pPr>
                      <a:r>
                        <a:rPr lang="ar-SA" sz="1400" b="1" dirty="0">
                          <a:solidFill>
                            <a:srgbClr val="0000FF"/>
                          </a:solidFill>
                          <a:effectLst/>
                          <a:latin typeface="Times New Roman"/>
                          <a:ea typeface="Times New Roman"/>
                        </a:rPr>
                        <a:t>3</a:t>
                      </a:r>
                      <a:endParaRPr lang="en-US" sz="12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FF"/>
                          </a:solidFill>
                          <a:effectLst/>
                          <a:latin typeface="Times New Roman"/>
                          <a:ea typeface="Times New Roman"/>
                        </a:rPr>
                        <a:t>2</a:t>
                      </a:r>
                      <a:endParaRPr lang="en-US"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1">
                        <a:spcAft>
                          <a:spcPts val="0"/>
                        </a:spcAft>
                      </a:pPr>
                      <a:r>
                        <a:rPr lang="ar-SA" sz="1400" b="1" dirty="0" smtClean="0">
                          <a:solidFill>
                            <a:srgbClr val="0000FF"/>
                          </a:solidFill>
                          <a:effectLst/>
                          <a:latin typeface="Times New Roman"/>
                          <a:ea typeface="Times New Roman"/>
                        </a:rPr>
                        <a:t>3</a:t>
                      </a:r>
                      <a:endParaRPr lang="en-US" sz="12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1">
                        <a:spcAft>
                          <a:spcPts val="0"/>
                        </a:spcAft>
                      </a:pPr>
                      <a:r>
                        <a:rPr lang="ar-SA" sz="1400" b="1" dirty="0" smtClean="0">
                          <a:solidFill>
                            <a:srgbClr val="0000FF"/>
                          </a:solidFill>
                          <a:effectLst/>
                          <a:latin typeface="Times New Roman"/>
                          <a:ea typeface="Times New Roman"/>
                        </a:rPr>
                        <a:t>15</a:t>
                      </a:r>
                      <a:endParaRPr lang="en-US" sz="12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90267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2536" y="764704"/>
            <a:ext cx="7462664" cy="838200"/>
          </a:xfrm>
        </p:spPr>
        <p:txBody>
          <a:bodyPr/>
          <a:lstStyle/>
          <a:p>
            <a:pPr algn="ctr"/>
            <a:r>
              <a:rPr lang="ar-SA" dirty="0">
                <a:solidFill>
                  <a:srgbClr val="0070C0"/>
                </a:solidFill>
              </a:rPr>
              <a:t>تخطيط وتحضير العرض:</a:t>
            </a:r>
          </a:p>
        </p:txBody>
      </p:sp>
      <p:sp>
        <p:nvSpPr>
          <p:cNvPr id="3" name="عنصر نائب للمحتوى 2"/>
          <p:cNvSpPr>
            <a:spLocks noGrp="1"/>
          </p:cNvSpPr>
          <p:nvPr>
            <p:ph idx="1"/>
          </p:nvPr>
        </p:nvSpPr>
        <p:spPr>
          <a:xfrm>
            <a:off x="395536" y="2420888"/>
            <a:ext cx="7992888" cy="3661867"/>
          </a:xfrm>
        </p:spPr>
        <p:txBody>
          <a:bodyPr>
            <a:normAutofit fontScale="70000" lnSpcReduction="20000"/>
          </a:bodyPr>
          <a:lstStyle/>
          <a:p>
            <a:pPr marL="0" indent="0">
              <a:buNone/>
            </a:pPr>
            <a:r>
              <a:rPr lang="ar-SA" dirty="0"/>
              <a:t>يعتمد التخطيط للعرض على الغرض منه, وعلى مستوى معلوماتك. وهناك العديد من الخطوات التي يجب الأخذ بها عند البحث والتحضير للعرض.</a:t>
            </a:r>
          </a:p>
          <a:p>
            <a:pPr marL="0" indent="0">
              <a:buNone/>
            </a:pPr>
            <a:r>
              <a:rPr lang="ar-SA" dirty="0"/>
              <a:t>•	اقرئي كثيراً وقدر ما تستطيعين عن موضوعك الذي ستعرضينه , لا تعرضي نفسك للحرج من عدم الإلمام بالموضوع.</a:t>
            </a:r>
          </a:p>
          <a:p>
            <a:pPr marL="0" indent="0">
              <a:buNone/>
            </a:pPr>
            <a:r>
              <a:rPr lang="ar-SA" dirty="0"/>
              <a:t>•	اسألي نفسك ماذا أريد أن يعرفه الآخرون.</a:t>
            </a:r>
          </a:p>
          <a:p>
            <a:pPr marL="0" indent="0">
              <a:buNone/>
            </a:pPr>
            <a:r>
              <a:rPr lang="ar-SA" dirty="0"/>
              <a:t>•	ما هي المحتويات التي أحتاجها من أجل توضيح الهدف من العرض.</a:t>
            </a:r>
          </a:p>
          <a:p>
            <a:pPr marL="0" indent="0">
              <a:buNone/>
            </a:pPr>
            <a:r>
              <a:rPr lang="ar-SA" dirty="0"/>
              <a:t>•	اعملي قائمة بالأمور و الموضوعات التي تودين من الحضور معرفتها على شكل نقاط, هذه النقاط ستكون فيما بعد موضوع العرض.</a:t>
            </a:r>
          </a:p>
          <a:p>
            <a:pPr marL="0" indent="0">
              <a:buNone/>
            </a:pP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76672"/>
            <a:ext cx="2790825" cy="16383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6247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rgbClr val="0070C0"/>
                </a:solidFill>
              </a:rPr>
              <a:t>وضع الخطوط الرئيسية :</a:t>
            </a:r>
            <a:r>
              <a:rPr lang="en-US" dirty="0">
                <a:solidFill>
                  <a:srgbClr val="0070C0"/>
                </a:solidFill>
              </a:rPr>
              <a:t>Outline format</a:t>
            </a:r>
            <a:endParaRPr lang="ar-SA" dirty="0">
              <a:solidFill>
                <a:srgbClr val="0070C0"/>
              </a:solidFill>
            </a:endParaRPr>
          </a:p>
        </p:txBody>
      </p:sp>
      <p:sp>
        <p:nvSpPr>
          <p:cNvPr id="3" name="عنصر نائب للمحتوى 2"/>
          <p:cNvSpPr>
            <a:spLocks noGrp="1"/>
          </p:cNvSpPr>
          <p:nvPr>
            <p:ph idx="1"/>
          </p:nvPr>
        </p:nvSpPr>
        <p:spPr/>
        <p:txBody>
          <a:bodyPr>
            <a:normAutofit/>
          </a:bodyPr>
          <a:lstStyle/>
          <a:p>
            <a:pPr marL="0" indent="0" algn="just">
              <a:buNone/>
            </a:pPr>
            <a:r>
              <a:rPr lang="ar-SA" sz="2600" dirty="0"/>
              <a:t>يعد وضع الخطوط الرئيسية للموضوع من الأمور الهامة لعمل العرض, وبهذه الطريقة سوف تعمل على ربط العناصر مع بعضها وبالتالي سوف يكون هناك فهم للموضوع ككل. يجب أن تكون خطتك مشتملة على ثلاثة محاور رئيسة: </a:t>
            </a:r>
          </a:p>
          <a:p>
            <a:pPr marL="0" indent="0" algn="just">
              <a:buNone/>
            </a:pPr>
            <a:r>
              <a:rPr lang="ar-SA" sz="2600" dirty="0"/>
              <a:t>1.</a:t>
            </a:r>
            <a:r>
              <a:rPr lang="ar-SA" sz="2600" dirty="0">
                <a:solidFill>
                  <a:schemeClr val="accent1">
                    <a:lumMod val="75000"/>
                  </a:schemeClr>
                </a:solidFill>
              </a:rPr>
              <a:t>	</a:t>
            </a:r>
            <a:r>
              <a:rPr lang="ar-SA" sz="2600" dirty="0">
                <a:solidFill>
                  <a:srgbClr val="C00000"/>
                </a:solidFill>
              </a:rPr>
              <a:t>المقدمة</a:t>
            </a:r>
            <a:r>
              <a:rPr lang="ar-SA" sz="2600" dirty="0">
                <a:solidFill>
                  <a:schemeClr val="accent1">
                    <a:lumMod val="75000"/>
                  </a:schemeClr>
                </a:solidFill>
              </a:rPr>
              <a:t> </a:t>
            </a:r>
            <a:r>
              <a:rPr lang="ar-SA" sz="2600" dirty="0"/>
              <a:t>( وتشمل الغرض من الموضوع وملخص سريع للمحتويات). </a:t>
            </a:r>
          </a:p>
          <a:p>
            <a:pPr marL="0" indent="0" algn="just">
              <a:buNone/>
            </a:pPr>
            <a:r>
              <a:rPr lang="ar-SA" sz="2600" dirty="0"/>
              <a:t>2.	 </a:t>
            </a:r>
            <a:r>
              <a:rPr lang="ar-SA" sz="2600" dirty="0">
                <a:solidFill>
                  <a:srgbClr val="C00000"/>
                </a:solidFill>
              </a:rPr>
              <a:t>الموضوع نفسة </a:t>
            </a:r>
            <a:r>
              <a:rPr lang="ar-SA" sz="2600" dirty="0"/>
              <a:t>والذي هو لب العرض ( وفيه يبين المحاضر جميع العناصر باختصار مع شرح كل عنصر بما يوضحه من رسومات وجداول) .</a:t>
            </a:r>
          </a:p>
          <a:p>
            <a:pPr marL="0" indent="0" algn="just">
              <a:buNone/>
            </a:pPr>
            <a:r>
              <a:rPr lang="ar-SA" sz="2600" dirty="0"/>
              <a:t>3.	</a:t>
            </a:r>
            <a:r>
              <a:rPr lang="ar-SA" sz="2600" dirty="0">
                <a:solidFill>
                  <a:srgbClr val="C00000"/>
                </a:solidFill>
              </a:rPr>
              <a:t>الخاتمة والتوصيات.</a:t>
            </a:r>
          </a:p>
          <a:p>
            <a:endParaRPr lang="ar-SA" dirty="0"/>
          </a:p>
        </p:txBody>
      </p:sp>
    </p:spTree>
    <p:extLst>
      <p:ext uri="{BB962C8B-B14F-4D97-AF65-F5344CB8AC3E}">
        <p14:creationId xmlns:p14="http://schemas.microsoft.com/office/powerpoint/2010/main" val="4168291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2354669"/>
            <a:ext cx="8686800" cy="4525963"/>
          </a:xfrm>
        </p:spPr>
        <p:txBody>
          <a:bodyPr/>
          <a:lstStyle/>
          <a:p>
            <a:r>
              <a:rPr lang="ar-SA" dirty="0"/>
              <a:t>ويجب ملاحظة أن جميع التأثيرات المختارة والتقرير والمقالات والنصوص لا تخرج عن هذه الأطر الثلاثة.</a:t>
            </a:r>
          </a:p>
          <a:p>
            <a:r>
              <a:rPr lang="ar-SA" dirty="0"/>
              <a:t>كما يجب ملاحظة أننا نتذكر 20% مما نسمع. و30% مما نرى. و50% مما نسمع و نرى.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63501"/>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7009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44624" y="1821284"/>
            <a:ext cx="8686800" cy="838200"/>
          </a:xfrm>
        </p:spPr>
        <p:txBody>
          <a:bodyPr>
            <a:normAutofit fontScale="90000"/>
          </a:bodyPr>
          <a:lstStyle/>
          <a:p>
            <a:r>
              <a:rPr lang="ar-SA" dirty="0">
                <a:solidFill>
                  <a:srgbClr val="0070C0"/>
                </a:solidFill>
              </a:rPr>
              <a:t>أهم القواعد الأساسية لعمل عرض متميز وسليم:</a:t>
            </a:r>
          </a:p>
        </p:txBody>
      </p:sp>
      <p:sp>
        <p:nvSpPr>
          <p:cNvPr id="3" name="عنصر نائب للمحتوى 2"/>
          <p:cNvSpPr>
            <a:spLocks noGrp="1"/>
          </p:cNvSpPr>
          <p:nvPr>
            <p:ph idx="1"/>
          </p:nvPr>
        </p:nvSpPr>
        <p:spPr>
          <a:xfrm>
            <a:off x="179512" y="2659484"/>
            <a:ext cx="8686800" cy="4525963"/>
          </a:xfrm>
        </p:spPr>
        <p:txBody>
          <a:bodyPr>
            <a:normAutofit/>
          </a:bodyPr>
          <a:lstStyle/>
          <a:p>
            <a:pPr marL="0" indent="0">
              <a:buNone/>
            </a:pPr>
            <a:r>
              <a:rPr lang="ar-SA" sz="2800" dirty="0"/>
              <a:t>1- قيمة البحث وأهميته : يجب أن تكون الموضوعات التي ستتحدث عنها قد </a:t>
            </a:r>
            <a:r>
              <a:rPr lang="ar-SA" sz="2800" dirty="0" err="1"/>
              <a:t>أستخلصت</a:t>
            </a:r>
            <a:r>
              <a:rPr lang="ar-SA" sz="2800" dirty="0"/>
              <a:t> من مصادر متعددة . واختير لها الصور التي يمكن أن تساعد في توضيح الفكرة التي تود عرضها وتتأكد من أنك تعرف تفاصيل موضوع رسمة و صورة (</a:t>
            </a:r>
            <a:r>
              <a:rPr lang="en-US" sz="2800" dirty="0" err="1"/>
              <a:t>imge</a:t>
            </a:r>
            <a:r>
              <a:rPr lang="en-US" sz="2800" dirty="0"/>
              <a:t>) </a:t>
            </a:r>
            <a:r>
              <a:rPr lang="ar-SA" sz="2800" dirty="0"/>
              <a:t>عن طريق </a:t>
            </a:r>
            <a:r>
              <a:rPr lang="ar-SA" sz="2800" dirty="0" err="1"/>
              <a:t>اسئله</a:t>
            </a:r>
            <a:r>
              <a:rPr lang="ar-SA" sz="2800" dirty="0"/>
              <a:t> ( من؟ ماذا؟ - متى؟ - أين؟ - كيف؟ )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99392"/>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5781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772816"/>
            <a:ext cx="8686800" cy="4525963"/>
          </a:xfrm>
        </p:spPr>
        <p:txBody>
          <a:bodyPr/>
          <a:lstStyle/>
          <a:p>
            <a:pPr marL="0" indent="0">
              <a:buNone/>
            </a:pPr>
            <a:r>
              <a:rPr lang="en-US" dirty="0">
                <a:solidFill>
                  <a:srgbClr val="C00000"/>
                </a:solidFill>
              </a:rPr>
              <a:t>2- organization and transition </a:t>
            </a:r>
          </a:p>
          <a:p>
            <a:pPr marL="0" indent="0">
              <a:buNone/>
            </a:pPr>
            <a:r>
              <a:rPr lang="ar-SA" dirty="0"/>
              <a:t>لابد أن يكون هناك تدرج منطقي </a:t>
            </a:r>
            <a:r>
              <a:rPr lang="en-US" dirty="0"/>
              <a:t>logical flow </a:t>
            </a:r>
            <a:r>
              <a:rPr lang="ar-SA" dirty="0"/>
              <a:t>من البداية إلى النهاية . تجنب القفز من النقطة لأخرى بدون تمهيد وكن حريصا عند إضافة إي معلومة ليس لها علامة مباشره لموضوع العرض الأساسي . ويفضل دائما وضع خطوط عريضة </a:t>
            </a:r>
            <a:r>
              <a:rPr lang="en-US" dirty="0"/>
              <a:t>out line </a:t>
            </a:r>
            <a:r>
              <a:rPr lang="ar-SA" dirty="0"/>
              <a:t>للموضوع قبل البدء في عمل الشرائح. والنقاط التالية تساعدك على متابعة عمل عرض جيد:</a:t>
            </a:r>
          </a:p>
          <a:p>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243408"/>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4052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2083420"/>
            <a:ext cx="8686800" cy="4035078"/>
          </a:xfrm>
        </p:spPr>
        <p:txBody>
          <a:bodyPr>
            <a:normAutofit fontScale="92500" lnSpcReduction="10000"/>
          </a:bodyPr>
          <a:lstStyle/>
          <a:p>
            <a:pPr marL="0" indent="0">
              <a:buNone/>
            </a:pPr>
            <a:r>
              <a:rPr lang="ar-SA" dirty="0"/>
              <a:t> 1</a:t>
            </a:r>
            <a:r>
              <a:rPr lang="ar-SA" sz="3000" dirty="0"/>
              <a:t>_ لا تزيدي عدد النقاط في الشريحة عن 6 نقاط ولا تزيد الكلمات في كل نقطة عن  6 كلمات. </a:t>
            </a:r>
          </a:p>
          <a:p>
            <a:pPr marL="0" indent="0">
              <a:buNone/>
            </a:pPr>
            <a:r>
              <a:rPr lang="ar-SA" sz="3000" dirty="0"/>
              <a:t>       2_ استخدامي </a:t>
            </a:r>
            <a:r>
              <a:rPr lang="en-US" sz="3000" dirty="0"/>
              <a:t>text sparingly  </a:t>
            </a:r>
            <a:r>
              <a:rPr lang="ar-SA" sz="3000" dirty="0"/>
              <a:t>وهذا يعتمد على اللون المستخدم وحجم الخط فقد يكون أحيانا من الصعب قراءة ما هو مكتوب مما يؤدي إلى تشتت الانتباه أثناء العرض .</a:t>
            </a:r>
          </a:p>
          <a:p>
            <a:pPr marL="0" indent="0">
              <a:buNone/>
            </a:pPr>
            <a:r>
              <a:rPr lang="ar-SA" sz="3000" dirty="0"/>
              <a:t>       3_ </a:t>
            </a:r>
            <a:r>
              <a:rPr lang="ar-SA" sz="3000" dirty="0" err="1"/>
              <a:t>أختاري</a:t>
            </a:r>
            <a:r>
              <a:rPr lang="ar-SA" sz="3000" dirty="0"/>
              <a:t> الألوان بحرص, جربي الألوان وتأكدي من أنها تبدو واضحة على الشاشة وهذا يختلف من جهاز لآخر وحسب شاشة العرض لذا يفضل تجريب شاشة العرض قبل التقديم بوقت كاف </a:t>
            </a:r>
            <a:r>
              <a:rPr lang="ar-SA" dirty="0"/>
              <a:t>.</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99392"/>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7886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323528" y="2276872"/>
            <a:ext cx="8686800" cy="4035078"/>
          </a:xfrm>
        </p:spPr>
        <p:txBody>
          <a:bodyPr>
            <a:normAutofit fontScale="92500" lnSpcReduction="20000"/>
          </a:bodyPr>
          <a:lstStyle/>
          <a:p>
            <a:pPr marL="0" indent="0">
              <a:buNone/>
            </a:pPr>
            <a:r>
              <a:rPr lang="ar-SA" dirty="0"/>
              <a:t> 4_ وحَدي الشكل والمظهر لجميع الشرائح من حيث الخط والألوان والصور والمحتوى للشريحة الواحدة مع باقي الشرائح.</a:t>
            </a:r>
          </a:p>
          <a:p>
            <a:pPr marL="0" indent="0">
              <a:buNone/>
            </a:pPr>
            <a:r>
              <a:rPr lang="ar-SA" dirty="0"/>
              <a:t>         5_ حجم الخط مهم . ويمكن استخدام اختبار </a:t>
            </a:r>
            <a:r>
              <a:rPr lang="en-US" dirty="0"/>
              <a:t>floor test </a:t>
            </a:r>
            <a:r>
              <a:rPr lang="ar-SA" dirty="0"/>
              <a:t>أطبعي شريحة مثلا على ورق عادي </a:t>
            </a:r>
            <a:r>
              <a:rPr lang="en-US" dirty="0"/>
              <a:t>A4 </a:t>
            </a:r>
            <a:r>
              <a:rPr lang="ar-SA" dirty="0"/>
              <a:t>ثم ضعيها على الأرض إذا لم تتمكني من قراءة الشريحة وأنت واقفة فهذا يدل على أنه لا يمكن قراءتها عند العرض. وعليه فلا بد من إعادة تعديل حجم الخط( الخط المناسب للعنوان هو44</a:t>
            </a:r>
            <a:r>
              <a:rPr lang="en-US" dirty="0"/>
              <a:t>Bold </a:t>
            </a:r>
            <a:r>
              <a:rPr lang="ar-SA" dirty="0"/>
              <a:t>وللموضوعات 28- 32 </a:t>
            </a:r>
            <a:r>
              <a:rPr lang="en-US" dirty="0"/>
              <a:t>Bold  </a:t>
            </a:r>
            <a:r>
              <a:rPr lang="ar-SA" dirty="0"/>
              <a:t>أيضاً).</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116632"/>
            <a:ext cx="2566987" cy="218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993159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31</TotalTime>
  <Words>844</Words>
  <Application>Microsoft Office PowerPoint</Application>
  <PresentationFormat>عرض على الشاشة (3:4)‏</PresentationFormat>
  <Paragraphs>70</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رحلة</vt:lpstr>
      <vt:lpstr>طريقة إعداد عرض تقديمي</vt:lpstr>
      <vt:lpstr>ما هو البور بوربوينت (العروض التقديمية) ؟</vt:lpstr>
      <vt:lpstr>تخطيط وتحضير العرض:</vt:lpstr>
      <vt:lpstr>وضع الخطوط الرئيسية :Outline format</vt:lpstr>
      <vt:lpstr>عرض تقديمي في PowerPoint</vt:lpstr>
      <vt:lpstr>أهم القواعد الأساسية لعمل عرض متميز وسليم: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النقاط الرئيسيه التي يجب الأخذ بها عند الانتهاء من الخطوات السابقة وبداية عمل العرض:</vt:lpstr>
      <vt:lpstr>عرض تقديمي في PowerPoint</vt:lpstr>
      <vt:lpstr>• </vt:lpstr>
      <vt:lpstr>عرض تقديمي في PowerPoint</vt:lpstr>
      <vt:lpstr>عرض تقديمي في PowerPoint</vt:lpstr>
      <vt:lpstr>عرض تقديمي في PowerPoint</vt:lpstr>
      <vt:lpstr>عرض تقديمي في PowerPoint</vt:lpstr>
      <vt:lpstr>توزيع الدرجات للعرض: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faisal</dc:creator>
  <cp:lastModifiedBy>Fatmah Alotibi</cp:lastModifiedBy>
  <cp:revision>13</cp:revision>
  <dcterms:created xsi:type="dcterms:W3CDTF">2017-03-28T08:20:54Z</dcterms:created>
  <dcterms:modified xsi:type="dcterms:W3CDTF">2017-03-28T10:57:53Z</dcterms:modified>
</cp:coreProperties>
</file>