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8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7419-A81C-4AFB-A252-D7D90FB590E8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874BE78-3226-4A3D-93D6-EBA8AC9DA34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7419-A81C-4AFB-A252-D7D90FB590E8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BE78-3226-4A3D-93D6-EBA8AC9DA34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874BE78-3226-4A3D-93D6-EBA8AC9DA34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7419-A81C-4AFB-A252-D7D90FB590E8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7419-A81C-4AFB-A252-D7D90FB590E8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874BE78-3226-4A3D-93D6-EBA8AC9DA34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7419-A81C-4AFB-A252-D7D90FB590E8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874BE78-3226-4A3D-93D6-EBA8AC9DA34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AFB7419-A81C-4AFB-A252-D7D90FB590E8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BE78-3226-4A3D-93D6-EBA8AC9DA34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7419-A81C-4AFB-A252-D7D90FB590E8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874BE78-3226-4A3D-93D6-EBA8AC9DA34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7419-A81C-4AFB-A252-D7D90FB590E8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874BE78-3226-4A3D-93D6-EBA8AC9DA34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7419-A81C-4AFB-A252-D7D90FB590E8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874BE78-3226-4A3D-93D6-EBA8AC9DA34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874BE78-3226-4A3D-93D6-EBA8AC9DA34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7419-A81C-4AFB-A252-D7D90FB590E8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874BE78-3226-4A3D-93D6-EBA8AC9DA34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AFB7419-A81C-4AFB-A252-D7D90FB590E8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AFB7419-A81C-4AFB-A252-D7D90FB590E8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874BE78-3226-4A3D-93D6-EBA8AC9DA34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Aljawhara.t@hotmail.com" TargetMode="External"/><Relationship Id="rId2" Type="http://schemas.openxmlformats.org/officeDocument/2006/relationships/hyperlink" Target="mailto:aalmutarie@ksu.edu.sa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786182" y="857232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sz="3200" b="1" u="sng" dirty="0" smtClean="0">
                <a:solidFill>
                  <a:srgbClr val="FF0000"/>
                </a:solidFill>
                <a:cs typeface="Traditional Arabic" pitchFamily="2" charset="-78"/>
              </a:rPr>
              <a:t>اسم المقرر :</a:t>
            </a:r>
          </a:p>
          <a:p>
            <a:r>
              <a:rPr lang="ar-SA" sz="3200" dirty="0" smtClean="0">
                <a:cs typeface="Traditional Arabic" pitchFamily="2" charset="-78"/>
              </a:rPr>
              <a:t>الاتصال السياسي </a:t>
            </a:r>
          </a:p>
          <a:p>
            <a:r>
              <a:rPr lang="ar-SA" sz="3200" b="1" u="sng" dirty="0" smtClean="0">
                <a:solidFill>
                  <a:srgbClr val="FF0000"/>
                </a:solidFill>
                <a:cs typeface="Traditional Arabic" pitchFamily="2" charset="-78"/>
              </a:rPr>
              <a:t>رقم المقرر:   </a:t>
            </a:r>
          </a:p>
          <a:p>
            <a:r>
              <a:rPr lang="ar-SA" sz="3200" dirty="0" smtClean="0">
                <a:cs typeface="Traditional Arabic" pitchFamily="2" charset="-78"/>
              </a:rPr>
              <a:t>231تصل </a:t>
            </a:r>
            <a:endParaRPr lang="ar-SA" sz="3200" dirty="0"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527107" y="928670"/>
            <a:ext cx="15792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400" b="1" u="sng" dirty="0" smtClean="0">
                <a:solidFill>
                  <a:srgbClr val="FF0000"/>
                </a:solidFill>
                <a:latin typeface="Times New Roman" pitchFamily="18" charset="0"/>
                <a:ea typeface="ヒラギノ角ゴ Pro W3"/>
                <a:cs typeface="Traditional Arabic" pitchFamily="2" charset="-78"/>
              </a:rPr>
              <a:t>توصيف المقرر : </a:t>
            </a:r>
            <a:endParaRPr lang="ar-SA" sz="2400" b="1" u="sng" dirty="0">
              <a:solidFill>
                <a:srgbClr val="FF0000"/>
              </a:solidFill>
              <a:latin typeface="Times New Roman" pitchFamily="18" charset="0"/>
              <a:ea typeface="ヒラギノ角ゴ Pro W3"/>
              <a:cs typeface="Traditional Arabic" pitchFamily="2" charset="-78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1928802"/>
            <a:ext cx="800105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يتناول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المقرر علاقة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الاتصال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بالسياسة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ماضياً وحاضراً،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ويستعرض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نظريات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الاتصال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lang="ar-SA" sz="2400" b="1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السياسي وأنماطه</a:t>
            </a:r>
            <a:r>
              <a:rPr lang="ar-SA" sz="2400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lang="ar-SA" sz="2400" b="1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ووسائله</a:t>
            </a:r>
            <a:r>
              <a:rPr lang="ar-SA" sz="2400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lang="ar-SA" sz="2400" b="1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ومؤسساته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،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العلاقة</a:t>
            </a:r>
            <a:r>
              <a:rPr lang="ar-SA" sz="2400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lang="ar-SA" sz="2400" b="1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بين</a:t>
            </a:r>
            <a:r>
              <a:rPr lang="ar-SA" sz="2400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lang="ar-SA" sz="2400" b="1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النخب الحاكمة</a:t>
            </a:r>
            <a:r>
              <a:rPr lang="ar-SA" sz="2400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lang="ar-SA" sz="2400" b="1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ووسائل</a:t>
            </a:r>
            <a:r>
              <a:rPr lang="ar-SA" sz="2400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lang="ar-SA" sz="2400" b="1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الإعلام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تناول</a:t>
            </a:r>
            <a:r>
              <a:rPr lang="ar-SA" sz="2400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lang="ar-SA" sz="2400" b="1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المقرر</a:t>
            </a:r>
            <a:r>
              <a:rPr lang="ar-SA" sz="2400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lang="ar-SA" sz="2400" b="1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أيضاً</a:t>
            </a:r>
            <a:r>
              <a:rPr lang="ar-SA" sz="2400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lang="ar-SA" sz="2400" b="1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اللغة  السياسية</a:t>
            </a:r>
            <a:r>
              <a:rPr lang="ar-SA" sz="2400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lang="ar-SA" sz="2400" b="1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ورموزها</a:t>
            </a:r>
            <a:r>
              <a:rPr lang="ar-SA" sz="2400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lang="ar-SA" sz="2400" b="1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ووظائفها</a:t>
            </a:r>
            <a:r>
              <a:rPr lang="ar-SA" sz="2400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lang="ar-SA" sz="2400" b="1" dirty="0" smtClean="0">
                <a:latin typeface="Tahoma" pitchFamily="34" charset="0"/>
                <a:ea typeface="ヒラギノ角ゴ Pro W3"/>
                <a:cs typeface="Traditional Arabic" pitchFamily="2" charset="-78"/>
              </a:rPr>
              <a:t>وتأثيراتها</a:t>
            </a: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ヒラギノ角ゴ Pro W3"/>
              <a:cs typeface="Traditional Arabic" pitchFamily="2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كما يناقش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التنشئة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السياسية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والإعلان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السياسي والدعاية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السياسية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وعلاقة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الاتصال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ヒラギノ角ゴ Pro W3"/>
                <a:cs typeface="Traditional Arabic" pitchFamily="2" charset="-78"/>
              </a:rPr>
              <a:t>السياسي بالأخلاق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raditional Arabic" pitchFamily="2" charset="-7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282252" y="571480"/>
            <a:ext cx="13452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اسم المرجع : </a:t>
            </a:r>
            <a:endParaRPr lang="ar-SA" sz="2400" b="1" u="sng" dirty="0">
              <a:solidFill>
                <a:srgbClr val="FF0000"/>
              </a:solidFill>
              <a:cs typeface="Traditional Arabic" pitchFamily="2" charset="-7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143372" y="135729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b="1" dirty="0"/>
              <a:t>مقدمة في الاتصال السياسي  – كتاب </a:t>
            </a:r>
            <a:endParaRPr lang="ar-SA" b="1" dirty="0" smtClean="0"/>
          </a:p>
          <a:p>
            <a:r>
              <a:rPr lang="ar-SA" b="1" dirty="0" smtClean="0"/>
              <a:t> </a:t>
            </a:r>
            <a:r>
              <a:rPr lang="ar-SA" b="1" dirty="0"/>
              <a:t>مؤلف الكتاب </a:t>
            </a:r>
            <a:r>
              <a:rPr lang="ar-SA" b="1" dirty="0" err="1"/>
              <a:t>د</a:t>
            </a:r>
            <a:r>
              <a:rPr lang="ar-SA" b="1" dirty="0"/>
              <a:t>/ محمد البشر </a:t>
            </a:r>
            <a:endParaRPr lang="ar-SA" dirty="0"/>
          </a:p>
        </p:txBody>
      </p:sp>
      <p:pic>
        <p:nvPicPr>
          <p:cNvPr id="4" name="صورة 3" descr="تنزيل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71480"/>
            <a:ext cx="3357586" cy="4080758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6659942" y="2857496"/>
            <a:ext cx="1954445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/>
            <a:r>
              <a:rPr lang="ar-SA" b="1" dirty="0" smtClean="0"/>
              <a:t>أيدلوجيا الإعلام – كتاب</a:t>
            </a:r>
          </a:p>
          <a:p>
            <a:pPr lvl="0"/>
            <a:r>
              <a:rPr lang="ar-SA" b="1" dirty="0" smtClean="0"/>
              <a:t>د/ محمد البشر</a:t>
            </a:r>
            <a:r>
              <a:rPr lang="ar-SA" dirty="0" smtClean="0"/>
              <a:t> </a:t>
            </a:r>
            <a:endParaRPr lang="en-US" dirty="0" smtClean="0"/>
          </a:p>
          <a:p>
            <a:endParaRPr lang="ar-SA" dirty="0"/>
          </a:p>
        </p:txBody>
      </p:sp>
      <p:pic>
        <p:nvPicPr>
          <p:cNvPr id="6" name="صورة 5" descr="1111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2714620"/>
            <a:ext cx="2645742" cy="34489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592126" y="571480"/>
            <a:ext cx="18181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تقسيم الدرجات :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785786" y="1285860"/>
          <a:ext cx="7858180" cy="4000527"/>
        </p:xfrm>
        <a:graphic>
          <a:graphicData uri="http://schemas.openxmlformats.org/drawingml/2006/table">
            <a:tbl>
              <a:tblPr/>
              <a:tblGrid>
                <a:gridCol w="1747376"/>
                <a:gridCol w="2626851"/>
                <a:gridCol w="1747376"/>
                <a:gridCol w="1736577"/>
              </a:tblGrid>
              <a:tr h="92098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 تاريخ </a:t>
                      </a:r>
                      <a:r>
                        <a:rPr lang="ar-SA" sz="2000" b="1" baseline="0" dirty="0" smtClean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 التصحيح </a:t>
                      </a:r>
                      <a:endParaRPr lang="en-US" sz="20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 تاريخ التقييم </a:t>
                      </a:r>
                      <a:endParaRPr lang="en-US" sz="20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raditional Arabic" pitchFamily="2" charset="-78"/>
                        </a:rPr>
                        <a:t> </a:t>
                      </a:r>
                      <a:r>
                        <a:rPr lang="ar-SA" sz="2000" b="1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raditional Arabic" pitchFamily="2" charset="-78"/>
                        </a:rPr>
                        <a:t>تقسيم الدرجات</a:t>
                      </a:r>
                      <a:endParaRPr lang="en-US" sz="20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النوع</a:t>
                      </a:r>
                      <a:endParaRPr lang="en-US" sz="20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2098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 الأسبوع الثالث عشر  </a:t>
                      </a:r>
                      <a:endParaRPr lang="en-US" sz="20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  الأسبوع الثاني عشر </a:t>
                      </a:r>
                      <a:endParaRPr lang="en-US" sz="20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  15 درجة  - 5 درجات على المشاركة</a:t>
                      </a:r>
                      <a:endParaRPr lang="en-US" sz="20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الواجبات </a:t>
                      </a:r>
                      <a:endParaRPr lang="en-US" sz="20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9519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 المحاضرة القادمة</a:t>
                      </a:r>
                      <a:endParaRPr lang="en-US" sz="20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raditional Arabic" pitchFamily="2" charset="-78"/>
                        </a:rPr>
                        <a:t> </a:t>
                      </a:r>
                      <a:r>
                        <a:rPr lang="ar-SA" sz="2000" b="1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raditional Arabic" pitchFamily="2" charset="-78"/>
                        </a:rPr>
                        <a:t>الساعة الأخيرة من كل محاضرة  </a:t>
                      </a:r>
                      <a:endParaRPr lang="en-US" sz="20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10  درجة</a:t>
                      </a:r>
                      <a:endParaRPr lang="en-US" sz="20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اختبارات قصيرة  </a:t>
                      </a:r>
                      <a:endParaRPr lang="en-US" sz="20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9519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  الأسبوع العاشر  </a:t>
                      </a:r>
                      <a:endParaRPr lang="en-US" sz="20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  الأسبوع التاسع </a:t>
                      </a:r>
                      <a:endParaRPr lang="en-US" sz="20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1460500" algn="l"/>
                        </a:tabLs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 30 درجة </a:t>
                      </a:r>
                      <a:endParaRPr lang="en-US" sz="20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1460500" algn="l"/>
                        </a:tabLst>
                      </a:pPr>
                      <a:r>
                        <a:rPr lang="ar-SA" sz="20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اختبارات فصلية </a:t>
                      </a:r>
                      <a:endParaRPr lang="en-US" sz="20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9519">
                <a:tc gridSpan="3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  40 درجة </a:t>
                      </a:r>
                      <a:endParaRPr lang="en-US" sz="20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اختبار نهائي</a:t>
                      </a:r>
                      <a:endParaRPr lang="en-US" sz="20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500034" y="1142988"/>
          <a:ext cx="7929617" cy="5139077"/>
        </p:xfrm>
        <a:graphic>
          <a:graphicData uri="http://schemas.openxmlformats.org/drawingml/2006/table">
            <a:tbl>
              <a:tblPr/>
              <a:tblGrid>
                <a:gridCol w="6596073"/>
                <a:gridCol w="1333544"/>
              </a:tblGrid>
              <a:tr h="38791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العـنـوان </a:t>
                      </a:r>
                      <a:endParaRPr lang="en-US" sz="1800" b="1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عدد الأسابيع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901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 تعارف عرض القواعد الصفية – أهداف المقرر-  موضوعات المقرر- توزيع الدرجات – اسم المرجع الخاص بالمقرر</a:t>
                      </a:r>
                      <a:endParaRPr lang="en-US" sz="1800" b="1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791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               مدخل إلى الاتصال السياسي ومفهومه وقواعده</a:t>
                      </a:r>
                      <a:endParaRPr lang="en-US" sz="1800" b="1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2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109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                       الاتصال السياسي: النظريات والتأثيرات</a:t>
                      </a:r>
                      <a:endParaRPr lang="en-US" sz="1800" b="1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2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7919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               الإيديولوجية ووسائل الإعلام الإيديولوجية ووسائل الإعلام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3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791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اختبار فصلي </a:t>
                      </a:r>
                      <a:endParaRPr lang="en-US" sz="1800" b="1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791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قوة الوصف/التعريف</a:t>
                      </a:r>
                      <a:endParaRPr lang="en-US" sz="1800" b="1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2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4116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قوة الرموز: الإستراتيجيات اللغوية للاتصال السياسي</a:t>
                      </a:r>
                      <a:endParaRPr lang="en-US" sz="1800" b="1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2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1996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الإعلان </a:t>
                      </a: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السياسي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791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أخلاقيات الاتصال السياسي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791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kumimoji="0" lang="ar-SA" sz="1800" b="1" kern="1200" dirty="0" smtClean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قراءة مختارة- قراءة في مضمون رسالة دكتوراه عن الاتصال السياسي 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505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kumimoji="0" lang="ar-SA" sz="1800" b="1" kern="1200" dirty="0" smtClean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تقيم  تكليف</a:t>
                      </a:r>
                      <a:r>
                        <a:rPr kumimoji="0" lang="ar-SA" sz="1800" b="1" kern="1200" baseline="0" dirty="0" smtClean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 المقرر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14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7919"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1892300" algn="l"/>
                        </a:tabLs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raditional Arabic" pitchFamily="2" charset="-78"/>
                        </a:rPr>
                        <a:t>أسبوع المراجعة 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raditional Arabic" pitchFamily="2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7143768" y="500042"/>
            <a:ext cx="135732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2300" algn="l"/>
              </a:tabLst>
            </a:pPr>
            <a:r>
              <a:rPr kumimoji="0" lang="ar-SA" sz="2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ヒラギノ角ゴ Pro W3"/>
                <a:cs typeface="Traditional Arabic" pitchFamily="2" charset="-78"/>
              </a:rPr>
              <a:t>الخطة الأسبوعية:</a:t>
            </a:r>
            <a:endParaRPr kumimoji="0" lang="en-US" sz="20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Traditional Arabic" pitchFamily="2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23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214810" y="35716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b="1" u="sng" dirty="0" smtClean="0">
                <a:latin typeface="Times New Roman" pitchFamily="18" charset="0"/>
                <a:ea typeface="ヒラギノ角ゴ Pro W3"/>
                <a:cs typeface="Times New Roman" pitchFamily="18" charset="0"/>
              </a:rPr>
              <a:t>الاختبارات القصيرة : الدرجة الكلية : 10- درجات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dirty="0" smtClean="0">
                <a:latin typeface="Times New Roman" pitchFamily="18" charset="0"/>
                <a:ea typeface="ヒラギノ角ゴ Pro W3"/>
                <a:cs typeface="Times New Roman" pitchFamily="18" charset="0"/>
              </a:rPr>
              <a:t>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dirty="0" smtClean="0">
                <a:latin typeface="Times New Roman" pitchFamily="18" charset="0"/>
                <a:ea typeface="ヒラギノ角ゴ Pro W3"/>
                <a:cs typeface="Times New Roman" pitchFamily="18" charset="0"/>
              </a:rPr>
              <a:t>في كل أسبوع يتم فيه اختبار قصير  للمحاضرة  . عدد الاختبارات القصيرة : 10 </a:t>
            </a:r>
            <a:r>
              <a:rPr lang="ar-SA" sz="1200" dirty="0" smtClean="0">
                <a:latin typeface="Times New Roman" pitchFamily="18" charset="0"/>
                <a:ea typeface="ヒラギノ角ゴ Pro W3"/>
                <a:cs typeface="Times New Roman" pitchFamily="18" charset="0"/>
              </a:rPr>
              <a:t> </a:t>
            </a:r>
            <a:endParaRPr lang="ar-SA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500562" y="2071678"/>
            <a:ext cx="4214842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sz="2000" b="1" u="sng" dirty="0" smtClean="0">
              <a:solidFill>
                <a:srgbClr val="FF0000"/>
              </a:solidFill>
              <a:latin typeface="Times New Roman" pitchFamily="18" charset="0"/>
              <a:cs typeface="Traditional Arabic" pitchFamily="2" charset="-78"/>
            </a:endParaRP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Traditional Arabic" pitchFamily="2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3" name="AutoShape 1"/>
          <p:cNvSpPr>
            <a:spLocks/>
          </p:cNvSpPr>
          <p:nvPr/>
        </p:nvSpPr>
        <p:spPr bwMode="auto">
          <a:xfrm>
            <a:off x="3571868" y="3071810"/>
            <a:ext cx="214314" cy="1190613"/>
          </a:xfrm>
          <a:prstGeom prst="leftBracket">
            <a:avLst>
              <a:gd name="adj" fmla="val 50758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 rot="10800000" flipV="1">
            <a:off x="642910" y="2571744"/>
            <a:ext cx="8001056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Traditional Arabic" pitchFamily="2" charset="-78"/>
              </a:rPr>
              <a:t/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Traditional Arabic" pitchFamily="2" charset="-78"/>
              </a:rPr>
            </a:b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raditional Arabic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/>
                <a:cs typeface="Traditional Arabic" pitchFamily="2" charset="-78"/>
              </a:rPr>
              <a:t>الالتزام بتقديم ورقة نقدية لا تتجاوز صفحتين – درجة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raditional Arabic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/>
                <a:cs typeface="Traditional Arabic" pitchFamily="2" charset="-78"/>
              </a:rPr>
              <a:t>كتابة الاسم – اسم المقرر ورمزه – الرقم الجامعي – الشعبة  - درجة               3 درجات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raditional Arabic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/>
                <a:cs typeface="Traditional Arabic" pitchFamily="2" charset="-78"/>
              </a:rPr>
              <a:t>الالتزام بحجم خط 14 – درجة 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ar-SA" sz="2000" dirty="0" smtClean="0">
                <a:latin typeface="Times New Roman" pitchFamily="18" charset="0"/>
                <a:ea typeface="ヒラギノ角ゴ Pro W3"/>
                <a:cs typeface="Traditional Arabic" pitchFamily="2" charset="-78"/>
              </a:rPr>
              <a:t>الالتزام بالتسليم في التاريخ المحدد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ヒラギノ角ゴ Pro W3"/>
              <a:cs typeface="Traditional Arabic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ar-SA" sz="2000" dirty="0" smtClean="0">
              <a:latin typeface="Times New Roman" pitchFamily="18" charset="0"/>
              <a:cs typeface="Traditional Arabic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raditional Arabic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/>
                <a:cs typeface="Traditional Arabic" pitchFamily="2" charset="-78"/>
              </a:rPr>
              <a:t>متابعة خطبة زعيم سياسي بارز, وتدوين ملحوظاته على المهارات الاتصالية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/>
                <a:cs typeface="Traditional Arabic" pitchFamily="2" charset="-78"/>
              </a:rPr>
              <a:t>والاسترتيجيات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/>
                <a:cs typeface="Traditional Arabic" pitchFamily="2" charset="-78"/>
              </a:rPr>
              <a:t> الخطابية التي وظفها في كلمته -    5  درجات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raditional Arabic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/>
                <a:cs typeface="Traditional Arabic" pitchFamily="2" charset="-78"/>
              </a:rPr>
              <a:t>تقديم رأيك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/>
                <a:cs typeface="Traditional Arabic" pitchFamily="2" charset="-78"/>
              </a:rPr>
              <a:t>و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/>
                <a:cs typeface="Traditional Arabic" pitchFamily="2" charset="-78"/>
              </a:rPr>
              <a:t> نقدك  في الخطاب السياسي . – 7 درجات 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raditional Arabic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714744" y="2285992"/>
            <a:ext cx="504251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b="1" u="sng" dirty="0" smtClean="0">
                <a:solidFill>
                  <a:srgbClr val="FF0000"/>
                </a:solidFill>
                <a:latin typeface="Times New Roman" pitchFamily="18" charset="0"/>
                <a:ea typeface="ヒラギノ角ゴ Pro W3"/>
                <a:cs typeface="Traditional Arabic" pitchFamily="2" charset="-78"/>
              </a:rPr>
              <a:t>معايير تقيم التكليف : الدرجة الكلية : 15 درجة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715007" y="785794"/>
            <a:ext cx="254219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u="sng" dirty="0" smtClean="0"/>
              <a:t>القواعد الصفية :                                                                 </a:t>
            </a:r>
            <a:r>
              <a:rPr lang="ar-SA" sz="2000" b="1" u="sng" dirty="0"/>
              <a:t> </a:t>
            </a:r>
            <a:r>
              <a:rPr lang="ar-SA" sz="2000" b="1" u="sng" dirty="0" smtClean="0"/>
              <a:t>     </a:t>
            </a:r>
            <a:endParaRPr lang="ar-SA" sz="2000" b="1" u="sng" dirty="0"/>
          </a:p>
        </p:txBody>
      </p:sp>
      <p:pic>
        <p:nvPicPr>
          <p:cNvPr id="3" name="صورة 2" descr="تنزي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1357298"/>
            <a:ext cx="2466975" cy="1704974"/>
          </a:xfrm>
          <a:prstGeom prst="rect">
            <a:avLst/>
          </a:prstGeom>
        </p:spPr>
      </p:pic>
      <p:cxnSp>
        <p:nvCxnSpPr>
          <p:cNvPr id="5" name="رابط مستقيم 4"/>
          <p:cNvCxnSpPr/>
          <p:nvPr/>
        </p:nvCxnSpPr>
        <p:spPr>
          <a:xfrm rot="5400000">
            <a:off x="929456" y="3714752"/>
            <a:ext cx="485699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571472" y="857232"/>
            <a:ext cx="25003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u="sng" dirty="0" smtClean="0"/>
              <a:t>الإجراء المتخذ :                                                                       </a:t>
            </a:r>
            <a:endParaRPr lang="ar-SA" b="1" u="sng" dirty="0"/>
          </a:p>
        </p:txBody>
      </p:sp>
      <p:sp>
        <p:nvSpPr>
          <p:cNvPr id="8" name="مربع نص 7"/>
          <p:cNvSpPr txBox="1"/>
          <p:nvPr/>
        </p:nvSpPr>
        <p:spPr>
          <a:xfrm>
            <a:off x="8173237" y="1571612"/>
            <a:ext cx="44114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1- </a:t>
            </a:r>
            <a:endParaRPr lang="ar-SA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642910" y="1500174"/>
            <a:ext cx="2542185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1- التأخر في الحضور يحسب كل دقيقة في حال وصل </a:t>
            </a:r>
            <a:r>
              <a:rPr lang="ar-SA" dirty="0" err="1" smtClean="0"/>
              <a:t>التاخير</a:t>
            </a:r>
            <a:r>
              <a:rPr lang="ar-SA" dirty="0" smtClean="0"/>
              <a:t> زمن محاضرة يحسب غياب .</a:t>
            </a:r>
          </a:p>
          <a:p>
            <a:endParaRPr lang="ar-SA" dirty="0"/>
          </a:p>
          <a:p>
            <a:r>
              <a:rPr lang="ar-SA" dirty="0" smtClean="0"/>
              <a:t>ب - التأخر في التكليف يحسم درجة عن كل يوم تأخير .</a:t>
            </a:r>
            <a:endParaRPr lang="ar-SA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8387551" y="3786190"/>
            <a:ext cx="44114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2- </a:t>
            </a:r>
            <a:endParaRPr lang="ar-SA" dirty="0"/>
          </a:p>
        </p:txBody>
      </p:sp>
      <p:pic>
        <p:nvPicPr>
          <p:cNvPr id="13" name="صورة 12" descr="تنزيل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3357562"/>
            <a:ext cx="2757492" cy="1000132"/>
          </a:xfrm>
          <a:prstGeom prst="rect">
            <a:avLst/>
          </a:prstGeom>
        </p:spPr>
      </p:pic>
      <p:sp>
        <p:nvSpPr>
          <p:cNvPr id="14" name="مربع نص 13"/>
          <p:cNvSpPr txBox="1"/>
          <p:nvPr/>
        </p:nvSpPr>
        <p:spPr>
          <a:xfrm>
            <a:off x="8429652" y="4857760"/>
            <a:ext cx="39904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3- </a:t>
            </a:r>
            <a:endParaRPr lang="ar-SA" dirty="0"/>
          </a:p>
        </p:txBody>
      </p:sp>
      <p:pic>
        <p:nvPicPr>
          <p:cNvPr id="15" name="صورة 14" descr="images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4500570"/>
            <a:ext cx="2781300" cy="1647825"/>
          </a:xfrm>
          <a:prstGeom prst="rect">
            <a:avLst/>
          </a:prstGeom>
        </p:spPr>
      </p:pic>
      <p:sp>
        <p:nvSpPr>
          <p:cNvPr id="16" name="وسيلة شرح على شكل سحابة 15"/>
          <p:cNvSpPr/>
          <p:nvPr/>
        </p:nvSpPr>
        <p:spPr>
          <a:xfrm>
            <a:off x="5572132" y="4500570"/>
            <a:ext cx="1200152" cy="500066"/>
          </a:xfrm>
          <a:prstGeom prst="cloudCallout">
            <a:avLst>
              <a:gd name="adj1" fmla="val 14509"/>
              <a:gd name="adj2" fmla="val 939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 smtClean="0"/>
          </a:p>
          <a:p>
            <a:pPr algn="ctr"/>
            <a:r>
              <a:rPr lang="ar-SA" dirty="0" smtClean="0"/>
              <a:t>خ </a:t>
            </a:r>
            <a:r>
              <a:rPr lang="ar-SA" dirty="0" err="1" smtClean="0"/>
              <a:t>ب</a:t>
            </a:r>
            <a:r>
              <a:rPr lang="ar-SA" dirty="0" smtClean="0"/>
              <a:t> ت ...</a:t>
            </a:r>
            <a:endParaRPr lang="ar-SA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642910" y="5000636"/>
            <a:ext cx="261362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3- عمل مشروع بحثي في موضوعات المقرر </a:t>
            </a:r>
            <a:endParaRPr lang="ar-SA" dirty="0"/>
          </a:p>
        </p:txBody>
      </p:sp>
      <p:sp>
        <p:nvSpPr>
          <p:cNvPr id="20" name="مربع نص 19"/>
          <p:cNvSpPr txBox="1"/>
          <p:nvPr/>
        </p:nvSpPr>
        <p:spPr>
          <a:xfrm>
            <a:off x="2512425" y="3929066"/>
            <a:ext cx="74411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2- ؟؟؟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6" grpId="0" animBg="1"/>
      <p:bldP spid="18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026406" y="928670"/>
            <a:ext cx="165942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طريقة التواصل : </a:t>
            </a:r>
            <a:endParaRPr lang="ar-SA" sz="2400" b="1" u="sng" dirty="0">
              <a:solidFill>
                <a:srgbClr val="FF0000"/>
              </a:solidFill>
              <a:cs typeface="Traditional Arabic" pitchFamily="2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215484" y="2143116"/>
            <a:ext cx="7470378" cy="406265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dirty="0" err="1" smtClean="0"/>
              <a:t>الإيميل</a:t>
            </a:r>
            <a:r>
              <a:rPr lang="ar-SA" dirty="0" smtClean="0"/>
              <a:t> : </a:t>
            </a:r>
            <a:r>
              <a:rPr lang="en-US" dirty="0" smtClean="0">
                <a:hlinkClick r:id="rId2"/>
              </a:rPr>
              <a:t>aalmutarie@ksu.edu.sa</a:t>
            </a:r>
            <a:r>
              <a:rPr lang="en-US" dirty="0" smtClean="0"/>
              <a:t> </a:t>
            </a:r>
            <a:endParaRPr lang="ar-SA" dirty="0" smtClean="0"/>
          </a:p>
          <a:p>
            <a:pPr>
              <a:buFont typeface="Arial" pitchFamily="34" charset="0"/>
              <a:buChar char="•"/>
            </a:pP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hlinkClick r:id="rId3"/>
              </a:rPr>
              <a:t>Aljawhara.t@hotmail.com</a:t>
            </a:r>
            <a:r>
              <a:rPr lang="en-US" dirty="0" smtClean="0"/>
              <a:t> </a:t>
            </a:r>
            <a:endParaRPr lang="ar-SA" dirty="0" smtClean="0"/>
          </a:p>
          <a:p>
            <a:pPr>
              <a:buFont typeface="Arial" pitchFamily="34" charset="0"/>
              <a:buChar char="•"/>
            </a:pP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@</a:t>
            </a:r>
            <a:r>
              <a:rPr lang="en-US" dirty="0" err="1" smtClean="0"/>
              <a:t>AljohrahT</a:t>
            </a:r>
            <a:r>
              <a:rPr lang="ar-SA" dirty="0" smtClean="0"/>
              <a:t>    </a:t>
            </a:r>
            <a:r>
              <a:rPr lang="en-US" b="1" u="sng" dirty="0" smtClean="0">
                <a:solidFill>
                  <a:srgbClr val="00B0F0"/>
                </a:solidFill>
              </a:rPr>
              <a:t>Twitter </a:t>
            </a:r>
            <a:r>
              <a:rPr lang="en-US" dirty="0" smtClean="0"/>
              <a:t> </a:t>
            </a:r>
            <a:endParaRPr lang="ar-SA" dirty="0" smtClean="0"/>
          </a:p>
          <a:p>
            <a:pPr>
              <a:buFont typeface="Arial" pitchFamily="34" charset="0"/>
              <a:buChar char="•"/>
            </a:pPr>
            <a:endParaRPr lang="ar-SA" dirty="0" smtClean="0"/>
          </a:p>
          <a:p>
            <a:endParaRPr lang="ar-SA" dirty="0" smtClean="0"/>
          </a:p>
          <a:p>
            <a:pPr>
              <a:buFont typeface="Arial" pitchFamily="34" charset="0"/>
              <a:buChar char="•"/>
            </a:pPr>
            <a:endParaRPr lang="ar-SA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ar-SA" sz="2400" b="1" u="sng" dirty="0" smtClean="0"/>
              <a:t>الساعات المكتبية في المكتب  (المبنى </a:t>
            </a:r>
            <a:r>
              <a:rPr lang="ar-SA" sz="2400" b="1" u="sng" dirty="0" err="1" smtClean="0"/>
              <a:t>الاول</a:t>
            </a:r>
            <a:r>
              <a:rPr lang="ar-SA" sz="2400" b="1" u="sng" dirty="0" smtClean="0"/>
              <a:t> الدور الثاني رقم المكتب 40 )</a:t>
            </a:r>
            <a:endParaRPr lang="en-US" sz="2400" b="1" u="sng" dirty="0" smtClean="0"/>
          </a:p>
          <a:p>
            <a:pPr>
              <a:buFont typeface="Arial" pitchFamily="34" charset="0"/>
              <a:buChar char="•"/>
            </a:pPr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ني">
  <a:themeElements>
    <a:clrScheme name="مدني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108</TotalTime>
  <Words>328</Words>
  <Application>Microsoft Office PowerPoint</Application>
  <PresentationFormat>عرض على الشاشة (3:4)‏</PresentationFormat>
  <Paragraphs>99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مدني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سعود بن عبد العزيز العقيل</dc:creator>
  <cp:lastModifiedBy>Asus</cp:lastModifiedBy>
  <cp:revision>20</cp:revision>
  <dcterms:created xsi:type="dcterms:W3CDTF">2014-01-31T18:16:08Z</dcterms:created>
  <dcterms:modified xsi:type="dcterms:W3CDTF">2014-02-09T10:41:26Z</dcterms:modified>
</cp:coreProperties>
</file>