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6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76" d="100"/>
          <a:sy n="76" d="100"/>
        </p:scale>
        <p:origin x="-102" y="-1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8" name="عنصر نائب للتاريخ 27"/>
          <p:cNvSpPr>
            <a:spLocks noGrp="1"/>
          </p:cNvSpPr>
          <p:nvPr>
            <p:ph type="dt" sz="half" idx="10"/>
          </p:nvPr>
        </p:nvSpPr>
        <p:spPr/>
        <p:txBody>
          <a:bodyPr/>
          <a:lstStyle>
            <a:extLst/>
          </a:lstStyle>
          <a:p>
            <a:fld id="{1B8ABB09-4A1D-463E-8065-109CC2B7EFAA}" type="datetimeFigureOut">
              <a:rPr lang="ar-SA" smtClean="0"/>
              <a:pPr/>
              <a:t>28/05/1434</a:t>
            </a:fld>
            <a:endParaRPr lang="ar-SA"/>
          </a:p>
        </p:txBody>
      </p:sp>
      <p:sp>
        <p:nvSpPr>
          <p:cNvPr id="17" name="عنصر نائب للتذييل 16"/>
          <p:cNvSpPr>
            <a:spLocks noGrp="1"/>
          </p:cNvSpPr>
          <p:nvPr>
            <p:ph type="ftr" sz="quarter" idx="11"/>
          </p:nvPr>
        </p:nvSpPr>
        <p:spPr/>
        <p:txBody>
          <a:bodyPr/>
          <a:lstStyle>
            <a:extLst/>
          </a:lstStyle>
          <a:p>
            <a:endParaRPr lang="ar-SA"/>
          </a:p>
        </p:txBody>
      </p:sp>
      <p:sp>
        <p:nvSpPr>
          <p:cNvPr id="29" name="عنصر نائب لرقم الشريحة 28"/>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32" name="مستطيل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مستطيل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مستطيل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مستطيل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مستطيل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عنوان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56" name="مستطيل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مستطيل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مستطيل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مستطيل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28/05/1434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981200" cy="5851525"/>
          </a:xfrm>
        </p:spPr>
        <p:txBody>
          <a:bodyPr vert="eaVert" anchor="ct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39"/>
            <a:ext cx="58674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28/05/1434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28/05/1434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14" name="شكل حر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شكل حر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شكل حر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شكل حر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شكل حر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شكل حر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شكل حر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شكل حر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شكل حر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شكل حر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شكل حر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شكل حر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شكل حر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شكل حر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شكل حر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عنصر نائب للنص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28/05/1434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7" name="مستطيل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ar-SA" smtClean="0"/>
              <a:t>انقر لتحرير نمط العنوان الرئيسي</a:t>
            </a:r>
            <a:endParaRPr kumimoji="0" lang="en-US"/>
          </a:p>
        </p:txBody>
      </p:sp>
      <p:sp>
        <p:nvSpPr>
          <p:cNvPr id="8" name="مستطيل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مستطيل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مستطيل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2064"/>
            <a:ext cx="8229600" cy="9144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28/05/1434</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5" name="مستطيل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504824" y="512064"/>
            <a:ext cx="7772400" cy="914400"/>
          </a:xfrm>
        </p:spPr>
        <p:txBody>
          <a:bodyPr anchor="t"/>
          <a:lstStyle>
            <a:lvl1pPr>
              <a:defRPr sz="400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28/05/1434</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6" name="مستطيل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مستطيل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مستطيل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مستطيل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مستطيل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مستطيل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مستطيل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مستطيل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مستطيل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12064"/>
            <a:ext cx="7772400" cy="914400"/>
          </a:xfrm>
        </p:spPr>
        <p:txBody>
          <a:bodyPr/>
          <a:lstStyle>
            <a:lvl1pPr>
              <a:defRPr sz="4000" cap="none" baseline="0"/>
            </a:lvl1pPr>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28/05/1434</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28/05/1434</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273050"/>
            <a:ext cx="8229600" cy="1162050"/>
          </a:xfrm>
        </p:spPr>
        <p:txBody>
          <a:bodyPr anchor="ctr"/>
          <a:lstStyle>
            <a:lvl1pPr algn="l">
              <a:buNone/>
              <a:defRPr sz="3600" b="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28/05/1434</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8" name="مستطيل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رابط مستقيم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مجموعة 9"/>
          <p:cNvGrpSpPr/>
          <p:nvPr/>
        </p:nvGrpSpPr>
        <p:grpSpPr>
          <a:xfrm rot="5400000">
            <a:off x="8514581" y="1219200"/>
            <a:ext cx="132763" cy="128466"/>
            <a:chOff x="6668087" y="1297746"/>
            <a:chExt cx="161840" cy="156602"/>
          </a:xfrm>
        </p:grpSpPr>
        <p:cxnSp>
          <p:nvCxnSpPr>
            <p:cNvPr id="15" name="رابط مستقيم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رابط مستقيم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رابط مستقيم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عنوان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ar-SA" smtClean="0"/>
              <a:t>انقر فوق الرمز لإضافة صورة</a:t>
            </a:r>
            <a:endParaRPr kumimoji="0" lang="en-US"/>
          </a:p>
        </p:txBody>
      </p:sp>
      <p:sp>
        <p:nvSpPr>
          <p:cNvPr id="4" name="عنصر نائب للنص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grpSp>
        <p:nvGrpSpPr>
          <p:cNvPr id="14" name="مجموعة 13"/>
          <p:cNvGrpSpPr/>
          <p:nvPr/>
        </p:nvGrpSpPr>
        <p:grpSpPr>
          <a:xfrm rot="5400000">
            <a:off x="8666981" y="1371600"/>
            <a:ext cx="132763" cy="128466"/>
            <a:chOff x="6668087" y="1297746"/>
            <a:chExt cx="161840" cy="156602"/>
          </a:xfrm>
        </p:grpSpPr>
        <p:cxnSp>
          <p:nvCxnSpPr>
            <p:cNvPr id="11" name="رابط مستقيم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رابط مستقيم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رابط مستقيم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مجموعة 17"/>
          <p:cNvGrpSpPr/>
          <p:nvPr/>
        </p:nvGrpSpPr>
        <p:grpSpPr>
          <a:xfrm rot="5400000">
            <a:off x="8320088" y="1474763"/>
            <a:ext cx="132763" cy="128466"/>
            <a:chOff x="6668087" y="1297746"/>
            <a:chExt cx="161840" cy="156602"/>
          </a:xfrm>
        </p:grpSpPr>
        <p:cxnSp>
          <p:nvCxnSpPr>
            <p:cNvPr id="19" name="رابط مستقيم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رابط مستقيم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رابط مستقيم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عنصر نائب للتاريخ 4"/>
          <p:cNvSpPr>
            <a:spLocks noGrp="1"/>
          </p:cNvSpPr>
          <p:nvPr>
            <p:ph type="dt" sz="half" idx="10"/>
          </p:nvPr>
        </p:nvSpPr>
        <p:spPr>
          <a:xfrm>
            <a:off x="6477000" y="55499"/>
            <a:ext cx="2133600" cy="365125"/>
          </a:xfrm>
        </p:spPr>
        <p:txBody>
          <a:bodyPr/>
          <a:lstStyle>
            <a:extLst/>
          </a:lstStyle>
          <a:p>
            <a:fld id="{1B8ABB09-4A1D-463E-8065-109CC2B7EFAA}" type="datetimeFigureOut">
              <a:rPr lang="ar-SA" smtClean="0"/>
              <a:pPr/>
              <a:t>28/05/1434</a:t>
            </a:fld>
            <a:endParaRPr lang="ar-SA"/>
          </a:p>
        </p:txBody>
      </p:sp>
      <p:sp>
        <p:nvSpPr>
          <p:cNvPr id="6" name="عنصر نائب للتذييل 5"/>
          <p:cNvSpPr>
            <a:spLocks noGrp="1"/>
          </p:cNvSpPr>
          <p:nvPr>
            <p:ph type="ftr" sz="quarter" idx="11"/>
          </p:nvPr>
        </p:nvSpPr>
        <p:spPr>
          <a:xfrm>
            <a:off x="914400" y="55499"/>
            <a:ext cx="5562600" cy="365125"/>
          </a:xfrm>
        </p:spPr>
        <p:txBody>
          <a:bodyPr/>
          <a:lstStyle>
            <a:extLst/>
          </a:lstStyle>
          <a:p>
            <a:endParaRPr lang="ar-SA"/>
          </a:p>
        </p:txBody>
      </p:sp>
      <p:sp>
        <p:nvSpPr>
          <p:cNvPr id="7" name="عنصر نائب لرقم الشريحة 6"/>
          <p:cNvSpPr>
            <a:spLocks noGrp="1"/>
          </p:cNvSpPr>
          <p:nvPr>
            <p:ph type="sldNum" sz="quarter" idx="12"/>
          </p:nvPr>
        </p:nvSpPr>
        <p:spPr>
          <a:xfrm>
            <a:off x="8610600" y="55499"/>
            <a:ext cx="457200" cy="365125"/>
          </a:xfrm>
        </p:spPr>
        <p:txBody>
          <a:bodyPr/>
          <a:lstStyle>
            <a:extLst/>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مستطيل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مستطيل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مستطيل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ستطيل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مستطيل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مستطيل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مستطيل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عنصر نائب للعنوان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1B8ABB09-4A1D-463E-8065-109CC2B7EFAA}" type="datetimeFigureOut">
              <a:rPr lang="ar-SA" smtClean="0"/>
              <a:pPr/>
              <a:t>28/05/1434</a:t>
            </a:fld>
            <a:endParaRPr lang="ar-SA"/>
          </a:p>
        </p:txBody>
      </p:sp>
      <p:sp>
        <p:nvSpPr>
          <p:cNvPr id="3" name="عنصر نائب للتذييل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ar-SA"/>
          </a:p>
        </p:txBody>
      </p:sp>
      <p:sp>
        <p:nvSpPr>
          <p:cNvPr id="23" name="عنصر نائب لرقم الشريحة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0B34F065-1154-456A-91E3-76DE8E75E17B}"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خطط انسيابي: معالجة متعاقبة 3"/>
          <p:cNvSpPr/>
          <p:nvPr/>
        </p:nvSpPr>
        <p:spPr>
          <a:xfrm>
            <a:off x="1428728" y="1000108"/>
            <a:ext cx="6500858" cy="4572032"/>
          </a:xfrm>
          <a:prstGeom prst="flowChartAlternateProcess">
            <a:avLst/>
          </a:prstGeom>
          <a:blipFill>
            <a:blip r:embed="rId2"/>
            <a:tile tx="0" ty="0" sx="100000" sy="100000" flip="none" algn="tl"/>
          </a:blipFill>
          <a:ln>
            <a:solidFill>
              <a:schemeClr val="bg1"/>
            </a:solid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0000" dirty="0" smtClean="0">
                <a:solidFill>
                  <a:schemeClr val="tx1"/>
                </a:solidFill>
                <a:cs typeface="Al-Mothnna" pitchFamily="2" charset="-78"/>
              </a:rPr>
              <a:t>تطبيقات </a:t>
            </a:r>
            <a:br>
              <a:rPr lang="ar-SA" sz="10000" dirty="0" smtClean="0">
                <a:solidFill>
                  <a:schemeClr val="tx1"/>
                </a:solidFill>
                <a:cs typeface="Al-Mothnna" pitchFamily="2" charset="-78"/>
              </a:rPr>
            </a:br>
            <a:r>
              <a:rPr lang="ar-SA" sz="10000" dirty="0" smtClean="0">
                <a:solidFill>
                  <a:schemeClr val="tx1"/>
                </a:solidFill>
                <a:cs typeface="Al-Mothnna" pitchFamily="2" charset="-78"/>
              </a:rPr>
              <a:t>(2)</a:t>
            </a:r>
            <a:endParaRPr lang="ar-SA" sz="10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تمرير عمودي 3"/>
          <p:cNvSpPr/>
          <p:nvPr/>
        </p:nvSpPr>
        <p:spPr>
          <a:xfrm>
            <a:off x="2285984" y="857232"/>
            <a:ext cx="6072230" cy="4929222"/>
          </a:xfrm>
          <a:prstGeom prst="verticalScroll">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bg1"/>
                </a:solidFill>
              </a:rPr>
              <a:t>”إن العدالة </a:t>
            </a:r>
            <a:r>
              <a:rPr lang="ar-SA" sz="3600" b="1" dirty="0" err="1" smtClean="0">
                <a:solidFill>
                  <a:schemeClr val="bg1"/>
                </a:solidFill>
              </a:rPr>
              <a:t>الحقة</a:t>
            </a:r>
            <a:r>
              <a:rPr lang="ar-SA" sz="3600" b="1" dirty="0" smtClean="0">
                <a:solidFill>
                  <a:schemeClr val="bg1"/>
                </a:solidFill>
              </a:rPr>
              <a:t> هي أن لكل حق للكل، </a:t>
            </a:r>
            <a:r>
              <a:rPr lang="ar-SA" sz="3600" b="1" dirty="0" err="1" smtClean="0">
                <a:solidFill>
                  <a:schemeClr val="bg1"/>
                </a:solidFill>
              </a:rPr>
              <a:t>وماسنّ</a:t>
            </a:r>
            <a:r>
              <a:rPr lang="ar-SA" sz="3600" b="1" dirty="0" smtClean="0">
                <a:solidFill>
                  <a:schemeClr val="bg1"/>
                </a:solidFill>
              </a:rPr>
              <a:t> الملكيّة الشخصية إلا الظلم”</a:t>
            </a:r>
          </a:p>
          <a:p>
            <a:pPr algn="ctr"/>
            <a:endParaRPr lang="ar-SA" sz="3600" b="1" dirty="0" smtClean="0">
              <a:solidFill>
                <a:schemeClr val="bg1"/>
              </a:solidFill>
            </a:endParaRPr>
          </a:p>
          <a:p>
            <a:pPr algn="ctr"/>
            <a:r>
              <a:rPr lang="ar-SA" sz="3600" b="1" dirty="0" err="1" smtClean="0">
                <a:solidFill>
                  <a:schemeClr val="bg1"/>
                </a:solidFill>
              </a:rPr>
              <a:t>الباباسان</a:t>
            </a:r>
            <a:r>
              <a:rPr lang="ar-SA" sz="3600" b="1" dirty="0" smtClean="0">
                <a:solidFill>
                  <a:schemeClr val="bg1"/>
                </a:solidFill>
              </a:rPr>
              <a:t> كليمان</a:t>
            </a:r>
            <a:endParaRPr lang="ar-SA" sz="36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71480"/>
            <a:ext cx="8229600" cy="4643470"/>
          </a:xfrm>
        </p:spPr>
        <p:txBody>
          <a:bodyPr>
            <a:normAutofit/>
          </a:bodyPr>
          <a:lstStyle/>
          <a:p>
            <a:pPr algn="r"/>
            <a:r>
              <a:rPr lang="ar-SA" sz="3200" dirty="0" smtClean="0">
                <a:cs typeface="Simplified Arabic" pitchFamily="2" charset="-78"/>
              </a:rPr>
              <a:t/>
            </a:r>
            <a:br>
              <a:rPr lang="ar-SA" sz="3200" dirty="0" smtClean="0">
                <a:cs typeface="Simplified Arabic" pitchFamily="2" charset="-78"/>
              </a:rPr>
            </a:br>
            <a:r>
              <a:rPr lang="ar-SA" sz="3200" dirty="0" smtClean="0">
                <a:solidFill>
                  <a:schemeClr val="tx1"/>
                </a:solidFill>
                <a:cs typeface="Simplified Arabic" pitchFamily="2" charset="-78"/>
              </a:rPr>
              <a:t/>
            </a:r>
            <a:br>
              <a:rPr lang="ar-SA" sz="3200" dirty="0" smtClean="0">
                <a:solidFill>
                  <a:schemeClr val="tx1"/>
                </a:solidFill>
                <a:cs typeface="Simplified Arabic" pitchFamily="2" charset="-78"/>
              </a:rPr>
            </a:br>
            <a:r>
              <a:rPr lang="ar-SA" sz="3200" b="1" dirty="0" smtClean="0">
                <a:solidFill>
                  <a:srgbClr val="FFFF00"/>
                </a:solidFill>
                <a:cs typeface="Simplified Arabic" pitchFamily="2" charset="-78"/>
              </a:rPr>
              <a:t>يقول الكسندر هاملتون:</a:t>
            </a:r>
            <a:br>
              <a:rPr lang="ar-SA" sz="3200" b="1" dirty="0" smtClean="0">
                <a:solidFill>
                  <a:srgbClr val="FFFF00"/>
                </a:solidFill>
                <a:cs typeface="Simplified Arabic" pitchFamily="2" charset="-78"/>
              </a:rPr>
            </a:br>
            <a:r>
              <a:rPr lang="ar-SA" sz="1400" dirty="0" smtClean="0">
                <a:solidFill>
                  <a:srgbClr val="FFFF00"/>
                </a:solidFill>
                <a:cs typeface="Simplified Arabic" pitchFamily="2" charset="-78"/>
              </a:rPr>
              <a:t/>
            </a:r>
            <a:br>
              <a:rPr lang="ar-SA" sz="1400" dirty="0" smtClean="0">
                <a:solidFill>
                  <a:srgbClr val="FFFF00"/>
                </a:solidFill>
                <a:cs typeface="Simplified Arabic" pitchFamily="2" charset="-78"/>
              </a:rPr>
            </a:br>
            <a:r>
              <a:rPr lang="ar-SA" sz="3200" dirty="0" smtClean="0">
                <a:solidFill>
                  <a:srgbClr val="FFFF00"/>
                </a:solidFill>
                <a:cs typeface="Simplified Arabic" pitchFamily="2" charset="-78"/>
              </a:rPr>
              <a:t>”النجاح لا يعرف الأخلاق، والفضيلة تعني كسب المال ونهب الناس، والمال لا تعنيه أخلاق صاحبه“.</a:t>
            </a:r>
            <a:br>
              <a:rPr lang="ar-SA" sz="3200" dirty="0" smtClean="0">
                <a:solidFill>
                  <a:srgbClr val="FFFF00"/>
                </a:solidFill>
                <a:cs typeface="Simplified Arabic" pitchFamily="2" charset="-78"/>
              </a:rPr>
            </a:br>
            <a:r>
              <a:rPr lang="ar-SA" sz="3200" dirty="0" smtClean="0">
                <a:solidFill>
                  <a:srgbClr val="FFFF00"/>
                </a:solidFill>
                <a:cs typeface="Simplified Arabic" pitchFamily="2" charset="-78"/>
              </a:rPr>
              <a:t/>
            </a:r>
            <a:br>
              <a:rPr lang="ar-SA" sz="3200" dirty="0" smtClean="0">
                <a:solidFill>
                  <a:srgbClr val="FFFF00"/>
                </a:solidFill>
                <a:cs typeface="Simplified Arabic" pitchFamily="2" charset="-78"/>
              </a:rPr>
            </a:br>
            <a:r>
              <a:rPr lang="ar-SA" sz="3200" dirty="0" smtClean="0">
                <a:solidFill>
                  <a:srgbClr val="FFFF00"/>
                </a:solidFill>
                <a:cs typeface="Simplified Arabic" pitchFamily="2" charset="-78"/>
              </a:rPr>
              <a:t/>
            </a:r>
            <a:br>
              <a:rPr lang="ar-SA" sz="3200" dirty="0" smtClean="0">
                <a:solidFill>
                  <a:srgbClr val="FFFF00"/>
                </a:solidFill>
                <a:cs typeface="Simplified Arabic" pitchFamily="2" charset="-78"/>
              </a:rPr>
            </a:br>
            <a:r>
              <a:rPr lang="ar-SA" sz="3200" dirty="0" smtClean="0">
                <a:solidFill>
                  <a:srgbClr val="FFFF00"/>
                </a:solidFill>
                <a:cs typeface="Simplified Arabic" pitchFamily="2" charset="-78"/>
              </a:rPr>
              <a:t>			الموسوعة الأمريكية (5/ 293– 296).</a:t>
            </a:r>
            <a:endParaRPr lang="ar-SA" sz="3200" dirty="0">
              <a:solidFill>
                <a:srgbClr val="FFFF00"/>
              </a:solidFill>
              <a:cs typeface="Simplified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ذو زوايا قطرية مستديرة 3"/>
          <p:cNvSpPr/>
          <p:nvPr/>
        </p:nvSpPr>
        <p:spPr>
          <a:xfrm>
            <a:off x="1500166" y="1357298"/>
            <a:ext cx="6357982" cy="4143404"/>
          </a:xfrm>
          <a:prstGeom prst="round2Diag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rgbClr val="7030A0"/>
                </a:solidFill>
                <a:cs typeface="Simplified Arabic" pitchFamily="2" charset="-78"/>
              </a:rPr>
              <a:t>إن آلاف الأطفال الفقراء في كوبا يمنعون أولادي من أن يلعبوا بالدمى كأطفال الأغنياء </a:t>
            </a:r>
            <a:br>
              <a:rPr lang="ar-SA" sz="3600" b="1" dirty="0" smtClean="0">
                <a:solidFill>
                  <a:srgbClr val="7030A0"/>
                </a:solidFill>
                <a:cs typeface="Simplified Arabic" pitchFamily="2" charset="-78"/>
              </a:rPr>
            </a:br>
            <a:r>
              <a:rPr lang="ar-SA" sz="3600" b="1" dirty="0" smtClean="0">
                <a:solidFill>
                  <a:srgbClr val="7030A0"/>
                </a:solidFill>
                <a:cs typeface="Simplified Arabic" pitchFamily="2" charset="-78"/>
              </a:rPr>
              <a:t>									</a:t>
            </a:r>
            <a:r>
              <a:rPr lang="ar-SA" sz="3600" b="1" dirty="0" err="1" smtClean="0">
                <a:solidFill>
                  <a:srgbClr val="7030A0"/>
                </a:solidFill>
                <a:cs typeface="Simplified Arabic" pitchFamily="2" charset="-78"/>
              </a:rPr>
              <a:t>جيفارا</a:t>
            </a:r>
            <a:endParaRPr lang="ar-SA" sz="3600" b="1" dirty="0">
              <a:solidFill>
                <a:srgbClr val="7030A0"/>
              </a:solidFill>
              <a:cs typeface="Simplified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12064"/>
            <a:ext cx="7772400" cy="5845894"/>
          </a:xfrm>
        </p:spPr>
        <p:txBody>
          <a:bodyPr>
            <a:normAutofit/>
          </a:bodyPr>
          <a:lstStyle/>
          <a:p>
            <a:pPr algn="r"/>
            <a:r>
              <a:rPr lang="ar-SA" sz="3600" dirty="0" smtClean="0">
                <a:solidFill>
                  <a:srgbClr val="FF0000"/>
                </a:solidFill>
              </a:rPr>
              <a:t>”إنّ الأخلاق ليست إلا اختراع الضعفاء؛ لكي يقيدوا </a:t>
            </a:r>
            <a:r>
              <a:rPr lang="ar-SA" sz="3600" dirty="0" err="1" smtClean="0">
                <a:solidFill>
                  <a:srgbClr val="FF0000"/>
                </a:solidFill>
              </a:rPr>
              <a:t>بها</a:t>
            </a:r>
            <a:r>
              <a:rPr lang="ar-SA" sz="3600" dirty="0" smtClean="0">
                <a:solidFill>
                  <a:srgbClr val="FF0000"/>
                </a:solidFill>
              </a:rPr>
              <a:t> سلطان الأقوياء !! فلنكن حرباً على الأخلاق.. ولنتخط في نظرتنا إلى الأشياء ذلك الحيز وذلك الشر يجب أن يكون لنا من الجسارة ما </a:t>
            </a:r>
            <a:r>
              <a:rPr lang="ar-SA" sz="3600" dirty="0" smtClean="0">
                <a:solidFill>
                  <a:srgbClr val="FF0000"/>
                </a:solidFill>
              </a:rPr>
              <a:t>نحيا </a:t>
            </a:r>
            <a:r>
              <a:rPr lang="ar-SA" sz="3600" dirty="0" err="1" smtClean="0">
                <a:solidFill>
                  <a:srgbClr val="FF0000"/>
                </a:solidFill>
              </a:rPr>
              <a:t>به</a:t>
            </a:r>
            <a:r>
              <a:rPr lang="ar-SA" sz="3600" dirty="0" smtClean="0">
                <a:solidFill>
                  <a:srgbClr val="FF0000"/>
                </a:solidFill>
              </a:rPr>
              <a:t> حياة حرة سافرة وفي وضح النهار، وإذا ما اقتفى ذلك أن نسير فوق طريق من الجماجم فعلينا أن نسحقها بأقدمنا دون أن يتحرك ضميرنا بملام 		نيتشه</a:t>
            </a:r>
            <a:endParaRPr lang="ar-SA" sz="36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lt">
                                    <p:tmPct val="1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357166"/>
            <a:ext cx="7772400" cy="5560142"/>
          </a:xfrm>
          <a:blipFill>
            <a:blip r:embed="rId2"/>
            <a:tile tx="0" ty="0" sx="100000" sy="100000" flip="none" algn="tl"/>
          </a:blipFill>
        </p:spPr>
        <p:txBody>
          <a:bodyPr/>
          <a:lstStyle/>
          <a:p>
            <a:pPr algn="r"/>
            <a:r>
              <a:rPr lang="ar-SA" sz="3600" dirty="0" smtClean="0">
                <a:solidFill>
                  <a:srgbClr val="00B0F0"/>
                </a:solidFill>
                <a:cs typeface="Simplified Arabic" pitchFamily="2" charset="-78"/>
              </a:rPr>
              <a:t/>
            </a:r>
            <a:br>
              <a:rPr lang="ar-SA" sz="3600" dirty="0" smtClean="0">
                <a:solidFill>
                  <a:srgbClr val="00B0F0"/>
                </a:solidFill>
                <a:cs typeface="Simplified Arabic" pitchFamily="2" charset="-78"/>
              </a:rPr>
            </a:br>
            <a:r>
              <a:rPr lang="ar-SA" sz="3600" dirty="0" smtClean="0">
                <a:solidFill>
                  <a:srgbClr val="00B0F0"/>
                </a:solidFill>
                <a:cs typeface="Simplified Arabic" pitchFamily="2" charset="-78"/>
              </a:rPr>
              <a:t>”بما أن التجارة لا تعرف حدوداً قوميّة، وبما أن المنتج يحتاج إلى العالم ليصبح </a:t>
            </a:r>
            <a:r>
              <a:rPr lang="ar-SA" sz="3600" dirty="0" err="1" smtClean="0">
                <a:solidFill>
                  <a:srgbClr val="00B0F0"/>
                </a:solidFill>
                <a:cs typeface="Simplified Arabic" pitchFamily="2" charset="-78"/>
              </a:rPr>
              <a:t>بأجمعه</a:t>
            </a:r>
            <a:r>
              <a:rPr lang="ar-SA" sz="3600" dirty="0" smtClean="0">
                <a:solidFill>
                  <a:srgbClr val="00B0F0"/>
                </a:solidFill>
                <a:cs typeface="Simplified Arabic" pitchFamily="2" charset="-78"/>
              </a:rPr>
              <a:t> سوقه التجاري فلابد إذن من أن يسبقه عَلَمُ بلاده، حتى يوفر له فرصة اختراق كل الأبواب المغلقة، ولابد أن يحمي رجال الدولة الامتيازات التي يحصل عليها رجال المال...</a:t>
            </a:r>
            <a:br>
              <a:rPr lang="ar-SA" sz="3600" dirty="0" smtClean="0">
                <a:solidFill>
                  <a:srgbClr val="00B0F0"/>
                </a:solidFill>
                <a:cs typeface="Simplified Arabic" pitchFamily="2" charset="-78"/>
              </a:rPr>
            </a:br>
            <a:r>
              <a:rPr lang="ar-SA" sz="3600" dirty="0" smtClean="0">
                <a:solidFill>
                  <a:srgbClr val="00B0F0"/>
                </a:solidFill>
                <a:cs typeface="Simplified Arabic" pitchFamily="2" charset="-78"/>
              </a:rPr>
              <a:t/>
            </a:r>
            <a:br>
              <a:rPr lang="ar-SA" sz="3600" dirty="0" smtClean="0">
                <a:solidFill>
                  <a:srgbClr val="00B0F0"/>
                </a:solidFill>
                <a:cs typeface="Simplified Arabic" pitchFamily="2" charset="-78"/>
              </a:rPr>
            </a:br>
            <a:r>
              <a:rPr lang="ar-SA" sz="3600" dirty="0" smtClean="0">
                <a:solidFill>
                  <a:srgbClr val="00B0F0"/>
                </a:solidFill>
                <a:cs typeface="Simplified Arabic" pitchFamily="2" charset="-78"/>
              </a:rPr>
              <a:t>						ويلسون</a:t>
            </a:r>
            <a:br>
              <a:rPr lang="ar-SA" sz="3600" dirty="0" smtClean="0">
                <a:solidFill>
                  <a:srgbClr val="00B0F0"/>
                </a:solidFill>
                <a:cs typeface="Simplified Arabic" pitchFamily="2" charset="-78"/>
              </a:rPr>
            </a:br>
            <a:endParaRPr lang="ar-SA" sz="3600" dirty="0">
              <a:solidFill>
                <a:srgbClr val="00B0F0"/>
              </a:solidFill>
              <a:cs typeface="Simplified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14348" y="571480"/>
            <a:ext cx="7972452" cy="5466414"/>
          </a:xfrm>
          <a:solidFill>
            <a:schemeClr val="accent2">
              <a:lumMod val="50000"/>
            </a:schemeClr>
          </a:solidFill>
        </p:spPr>
        <p:txBody>
          <a:bodyPr/>
          <a:lstStyle/>
          <a:p>
            <a:pPr algn="r"/>
            <a:r>
              <a:rPr lang="ar-SA" sz="3200" dirty="0" smtClean="0">
                <a:cs typeface="Simplified Arabic" pitchFamily="2" charset="-78"/>
              </a:rPr>
              <a:t/>
            </a:r>
            <a:br>
              <a:rPr lang="ar-SA" sz="3200" dirty="0" smtClean="0">
                <a:cs typeface="Simplified Arabic" pitchFamily="2" charset="-78"/>
              </a:rPr>
            </a:br>
            <a:r>
              <a:rPr lang="ar-SA" sz="3200" dirty="0" smtClean="0">
                <a:cs typeface="Simplified Arabic" pitchFamily="2" charset="-78"/>
              </a:rPr>
              <a:t>رئيس الشركة: كم عدد موظفينا ؟!</a:t>
            </a:r>
            <a:br>
              <a:rPr lang="ar-SA" sz="3200" dirty="0" smtClean="0">
                <a:cs typeface="Simplified Arabic" pitchFamily="2" charset="-78"/>
              </a:rPr>
            </a:br>
            <a:r>
              <a:rPr lang="ar-SA" sz="3200" dirty="0" smtClean="0">
                <a:cs typeface="Simplified Arabic" pitchFamily="2" charset="-78"/>
              </a:rPr>
              <a:t>مدير شؤون الموظفين: 2000 موظف</a:t>
            </a:r>
            <a:br>
              <a:rPr lang="ar-SA" sz="3200" dirty="0" smtClean="0">
                <a:cs typeface="Simplified Arabic" pitchFamily="2" charset="-78"/>
              </a:rPr>
            </a:br>
            <a:r>
              <a:rPr lang="ar-SA" sz="3200" dirty="0" smtClean="0">
                <a:cs typeface="Simplified Arabic" pitchFamily="2" charset="-78"/>
              </a:rPr>
              <a:t>رئيس الشركة: سرِّح نصف العدد</a:t>
            </a:r>
            <a:br>
              <a:rPr lang="ar-SA" sz="3200" dirty="0" smtClean="0">
                <a:cs typeface="Simplified Arabic" pitchFamily="2" charset="-78"/>
              </a:rPr>
            </a:br>
            <a:r>
              <a:rPr lang="ar-SA" sz="3200" dirty="0" smtClean="0">
                <a:cs typeface="Simplified Arabic" pitchFamily="2" charset="-78"/>
              </a:rPr>
              <a:t>مدير شؤون الموظفين: سيكون هذا الخبر صاعقة عليهم.</a:t>
            </a:r>
            <a:br>
              <a:rPr lang="ar-SA" sz="3200" dirty="0" smtClean="0">
                <a:cs typeface="Simplified Arabic" pitchFamily="2" charset="-78"/>
              </a:rPr>
            </a:br>
            <a:r>
              <a:rPr lang="ar-SA" sz="3200" dirty="0" smtClean="0">
                <a:cs typeface="Simplified Arabic" pitchFamily="2" charset="-78"/>
              </a:rPr>
              <a:t>رئيس الشركة: لا يهم !!</a:t>
            </a:r>
            <a:br>
              <a:rPr lang="ar-SA" sz="3200" dirty="0" smtClean="0">
                <a:cs typeface="Simplified Arabic" pitchFamily="2" charset="-78"/>
              </a:rPr>
            </a:br>
            <a:r>
              <a:rPr lang="ar-SA" sz="3200" dirty="0" smtClean="0">
                <a:cs typeface="Simplified Arabic" pitchFamily="2" charset="-78"/>
              </a:rPr>
              <a:t>مدير شؤون الموظفين: هذه المرّة الثانية التي تحوّل الشركة نشاطها، وتسرّح موظفيها !!</a:t>
            </a:r>
            <a:br>
              <a:rPr lang="ar-SA" sz="3200" dirty="0" smtClean="0">
                <a:cs typeface="Simplified Arabic" pitchFamily="2" charset="-78"/>
              </a:rPr>
            </a:br>
            <a:r>
              <a:rPr lang="ar-SA" sz="3200" dirty="0" smtClean="0">
                <a:cs typeface="Simplified Arabic" pitchFamily="2" charset="-78"/>
              </a:rPr>
              <a:t>رئيس الشركة: لا دخل لي !! المهم المال والربح!!</a:t>
            </a:r>
            <a:endParaRPr lang="ar-SA" sz="3200" dirty="0">
              <a:cs typeface="Simplified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خطط انسيابي: تخزين داخلي 3"/>
          <p:cNvSpPr/>
          <p:nvPr/>
        </p:nvSpPr>
        <p:spPr>
          <a:xfrm>
            <a:off x="1785918" y="571480"/>
            <a:ext cx="5929354" cy="5857916"/>
          </a:xfrm>
          <a:prstGeom prst="flowChartInternalStorage">
            <a:avLst/>
          </a:prstGeom>
          <a:blipFill>
            <a:blip r:embed="rId2"/>
            <a:tile tx="0" ty="0" sx="100000" sy="100000" flip="none" algn="tl"/>
          </a:blipFill>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dirty="0" smtClean="0">
                <a:solidFill>
                  <a:srgbClr val="FF0000"/>
                </a:solidFill>
              </a:rPr>
              <a:t>قرّرت دولة... انتزاع ملكيّات أفرادها، ومن ثمَّ تحويل ملكيتها لها، وتوزيع أرباحها وعائداتها على المواطنين بالتساوي</a:t>
            </a:r>
          </a:p>
          <a:p>
            <a:pPr algn="ctr"/>
            <a:endParaRPr lang="ar-SA" sz="3200" dirty="0" smtClean="0">
              <a:solidFill>
                <a:srgbClr val="FF0000"/>
              </a:solidFill>
            </a:endParaRPr>
          </a:p>
          <a:p>
            <a:pPr algn="ctr"/>
            <a:endParaRPr lang="ar-SA" sz="32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خطط انسيابي: معالجة معرّفة مسبقاً 3"/>
          <p:cNvSpPr/>
          <p:nvPr/>
        </p:nvSpPr>
        <p:spPr>
          <a:xfrm>
            <a:off x="1071538" y="714356"/>
            <a:ext cx="7500990" cy="5857916"/>
          </a:xfrm>
          <a:prstGeom prst="flowChartPredefinedProcess">
            <a:avLst/>
          </a:prstGeom>
          <a:solidFill>
            <a:schemeClr val="accent2">
              <a:lumMod val="50000"/>
            </a:schemeClr>
          </a:solidFill>
          <a:scene3d>
            <a:camera prst="perspectiveHeroicExtremeRightFacing"/>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000" dirty="0" smtClean="0"/>
              <a:t>”إن السبيل الوحيد لضمان أكبر رفاه ممكن لأكبر عدد هو أن يكون عدد سكان العالم أقل.</a:t>
            </a:r>
          </a:p>
          <a:p>
            <a:r>
              <a:rPr lang="ar-SA" sz="2000" dirty="0" smtClean="0"/>
              <a:t>ولكي نصل إلى ذلك ينبغي تخفيض عدد السكان بمعدل مئة مليون نسمة كل سنة لمدة عقدين..</a:t>
            </a:r>
          </a:p>
          <a:p>
            <a:r>
              <a:rPr lang="ar-SA" sz="2000" dirty="0" smtClean="0"/>
              <a:t>كما ينبغي بذل الجهود في مجال زيادة الوفيّات، وتخفيض الخصوبة الإنجابية..</a:t>
            </a:r>
          </a:p>
          <a:p>
            <a:pPr algn="ctr"/>
            <a:endParaRPr lang="ar-SA" sz="2000" dirty="0" smtClean="0"/>
          </a:p>
          <a:p>
            <a:pPr algn="ctr"/>
            <a:endParaRPr lang="ar-SA" sz="2000" dirty="0" smtClean="0"/>
          </a:p>
          <a:p>
            <a:pPr algn="ctr"/>
            <a:endParaRPr lang="ar-SA" sz="2000" dirty="0" smtClean="0"/>
          </a:p>
          <a:p>
            <a:pPr algn="ctr"/>
            <a:endParaRPr lang="ar-SA" sz="2000" dirty="0" smtClean="0"/>
          </a:p>
          <a:p>
            <a:pPr algn="ctr"/>
            <a:endParaRPr lang="ar-SA" sz="2000" dirty="0" smtClean="0"/>
          </a:p>
          <a:p>
            <a:pPr algn="ctr"/>
            <a:r>
              <a:rPr lang="ar-SA" sz="2000" dirty="0" smtClean="0"/>
              <a:t>				خبيرة اقتصادية...</a:t>
            </a:r>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gtEl>
                                        <p:attrNameLst>
                                          <p:attrName>fillcolor</p:attrName>
                                        </p:attrNameLst>
                                      </p:cBhvr>
                                      <p:tavLst>
                                        <p:tav tm="0">
                                          <p:val>
                                            <p:clrVal>
                                              <a:schemeClr val="accent2"/>
                                            </p:clrVal>
                                          </p:val>
                                        </p:tav>
                                        <p:tav tm="50000">
                                          <p:val>
                                            <p:clrVal>
                                              <a:schemeClr val="hlink"/>
                                            </p:clrVal>
                                          </p:val>
                                        </p:tav>
                                      </p:tavLst>
                                    </p:anim>
                                    <p:set>
                                      <p:cBhvr>
                                        <p:cTn id="9" dur="80"/>
                                        <p:tgtEl>
                                          <p:spTgt spid="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خطط انسيابي: معالجة معرّفة مسبقاً 3"/>
          <p:cNvSpPr/>
          <p:nvPr/>
        </p:nvSpPr>
        <p:spPr>
          <a:xfrm>
            <a:off x="1071538" y="714356"/>
            <a:ext cx="7500990" cy="5857916"/>
          </a:xfrm>
          <a:prstGeom prst="flowChartPredefinedProcess">
            <a:avLst/>
          </a:prstGeom>
          <a:blipFill>
            <a:blip r:embed="rId2"/>
            <a:tile tx="0" ty="0" sx="100000" sy="100000" flip="none" algn="tl"/>
          </a:blipFill>
          <a:scene3d>
            <a:camera prst="obliqueBottomLef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400" b="1" dirty="0" smtClean="0"/>
              <a:t>”إنني أعتقد أننا الجنس الأول في العالم، وكلما انتشرنا في العالم بسكانه كان ذلك أفضل للجنس البشري، إنني أعتقد أن ما يجب أن نفعله هو أن أضع أكبر مساحة ممكنة في خريطة أفريقيا باللون الأحمر“.</a:t>
            </a:r>
          </a:p>
          <a:p>
            <a:pPr algn="ctr"/>
            <a:endParaRPr lang="ar-SA" sz="2000" dirty="0" smtClean="0"/>
          </a:p>
          <a:p>
            <a:pPr algn="ctr"/>
            <a:endParaRPr lang="ar-SA" sz="2000" dirty="0" smtClean="0"/>
          </a:p>
          <a:p>
            <a:pPr algn="ctr"/>
            <a:endParaRPr lang="ar-SA" sz="2000" dirty="0" smtClean="0"/>
          </a:p>
          <a:p>
            <a:pPr algn="ctr"/>
            <a:endParaRPr lang="ar-SA" sz="2000" dirty="0" smtClean="0"/>
          </a:p>
          <a:p>
            <a:pPr algn="ctr"/>
            <a:endParaRPr lang="ar-SA" sz="2000" dirty="0" smtClean="0"/>
          </a:p>
          <a:p>
            <a:pPr algn="ctr"/>
            <a:r>
              <a:rPr lang="ar-SA" sz="2000" dirty="0" smtClean="0"/>
              <a:t>				</a:t>
            </a:r>
            <a:r>
              <a:rPr lang="ar-SA" sz="2000" b="1" dirty="0" err="1" smtClean="0"/>
              <a:t>سيسل</a:t>
            </a:r>
            <a:r>
              <a:rPr lang="ar-SA" sz="2000" b="1" dirty="0" smtClean="0"/>
              <a:t> رودس</a:t>
            </a:r>
            <a:endParaRPr lang="ar-SA"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ركة">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حركة">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حركة">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51</TotalTime>
  <Words>202</Words>
  <PresentationFormat>عرض على الشاشة (3:4)‏</PresentationFormat>
  <Paragraphs>26</Paragraphs>
  <Slides>10</Slides>
  <Notes>0</Notes>
  <HiddenSlides>0</HiddenSlides>
  <MMClips>0</MMClips>
  <ScaleCrop>false</ScaleCrop>
  <HeadingPairs>
    <vt:vector size="4" baseType="variant">
      <vt:variant>
        <vt:lpstr>سمة</vt:lpstr>
      </vt:variant>
      <vt:variant>
        <vt:i4>1</vt:i4>
      </vt:variant>
      <vt:variant>
        <vt:lpstr>عناوين الشرائح</vt:lpstr>
      </vt:variant>
      <vt:variant>
        <vt:i4>10</vt:i4>
      </vt:variant>
    </vt:vector>
  </HeadingPairs>
  <TitlesOfParts>
    <vt:vector size="11" baseType="lpstr">
      <vt:lpstr>حركة</vt:lpstr>
      <vt:lpstr>الشريحة 1</vt:lpstr>
      <vt:lpstr>  يقول الكسندر هاملتون:  ”النجاح لا يعرف الأخلاق، والفضيلة تعني كسب المال ونهب الناس، والمال لا تعنيه أخلاق صاحبه“.      الموسوعة الأمريكية (5/ 293– 296).</vt:lpstr>
      <vt:lpstr>الشريحة 3</vt:lpstr>
      <vt:lpstr>”إنّ الأخلاق ليست إلا اختراع الضعفاء؛ لكي يقيدوا بها سلطان الأقوياء !! فلنكن حرباً على الأخلاق.. ولنتخط في نظرتنا إلى الأشياء ذلك الحيز وذلك الشر يجب أن يكون لنا من الجسارة ما نحيا به حياة حرة سافرة وفي وضح النهار، وإذا ما اقتفى ذلك أن نسير فوق طريق من الجماجم فعلينا أن نسحقها بأقدمنا دون أن يتحرك ضميرنا بملام   نيتشه</vt:lpstr>
      <vt:lpstr> ”بما أن التجارة لا تعرف حدوداً قوميّة، وبما أن المنتج يحتاج إلى العالم ليصبح بأجمعه سوقه التجاري فلابد إذن من أن يسبقه عَلَمُ بلاده، حتى يوفر له فرصة اختراق كل الأبواب المغلقة، ولابد أن يحمي رجال الدولة الامتيازات التي يحصل عليها رجال المال...        ويلسون </vt:lpstr>
      <vt:lpstr> رئيس الشركة: كم عدد موظفينا ؟! مدير شؤون الموظفين: 2000 موظف رئيس الشركة: سرِّح نصف العدد مدير شؤون الموظفين: سيكون هذا الخبر صاعقة عليهم. رئيس الشركة: لا يهم !! مدير شؤون الموظفين: هذه المرّة الثانية التي تحوّل الشركة نشاطها، وتسرّح موظفيها !! رئيس الشركة: لا دخل لي !! المهم المال والربح!!</vt:lpstr>
      <vt:lpstr>الشريحة 7</vt:lpstr>
      <vt:lpstr>الشريحة 8</vt:lpstr>
      <vt:lpstr>الشريحة 9</vt:lpstr>
      <vt:lpstr>الشريحة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cp:lastModifiedBy>user</cp:lastModifiedBy>
  <cp:revision>32</cp:revision>
  <dcterms:modified xsi:type="dcterms:W3CDTF">2013-04-08T16:53:54Z</dcterms:modified>
</cp:coreProperties>
</file>