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B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5" d="100"/>
          <a:sy n="7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28/05/1434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071538" y="1071546"/>
            <a:ext cx="7215238" cy="45720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2000" dirty="0" smtClean="0">
                <a:solidFill>
                  <a:srgbClr val="FF0000"/>
                </a:solidFill>
                <a:cs typeface="AL-Mateen" pitchFamily="1" charset="-78"/>
              </a:rPr>
              <a:t>تطبيقات </a:t>
            </a:r>
          </a:p>
          <a:p>
            <a:pPr algn="ctr"/>
            <a:r>
              <a:rPr lang="ar-SA" sz="12000" dirty="0" smtClean="0">
                <a:solidFill>
                  <a:srgbClr val="FF0000"/>
                </a:solidFill>
                <a:cs typeface="AL-Mateen" pitchFamily="1" charset="-78"/>
              </a:rPr>
              <a:t>(3)</a:t>
            </a:r>
            <a:endParaRPr lang="ar-SA" sz="120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3643338"/>
          </a:xfrm>
          <a:scene3d>
            <a:camera prst="perspectiveHeroicExtremeRightFacing"/>
            <a:lightRig rig="threePt" dir="t"/>
          </a:scene3d>
        </p:spPr>
        <p:txBody>
          <a:bodyPr>
            <a:normAutofit/>
          </a:bodyPr>
          <a:lstStyle/>
          <a:p>
            <a:pPr algn="r"/>
            <a:r>
              <a:rPr lang="ar-SA" sz="6000" b="1" dirty="0" smtClean="0"/>
              <a:t> {أَفَحَسِبْتُمْ أَنَّمَا خَلَقْنَاكُمْ عَبَثاً وَأَنَّكُمْ إِلَيْنَا لَا تُرْجَعُونَ </a:t>
            </a:r>
            <a:r>
              <a:rPr lang="ar-SA" sz="6000" b="1" dirty="0" smtClean="0"/>
              <a:t>}</a:t>
            </a:r>
            <a:endParaRPr lang="ar-SA" sz="6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 rot="1143463">
            <a:off x="1999472" y="955017"/>
            <a:ext cx="5528307" cy="43396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13800" b="1" cap="all" spc="0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ذاتية الرقابة</a:t>
            </a:r>
            <a:endParaRPr lang="ar-SA" sz="13800" b="1" cap="all" spc="0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25110"/>
          </a:xfrm>
        </p:spPr>
        <p:txBody>
          <a:bodyPr>
            <a:normAutofit/>
          </a:bodyPr>
          <a:lstStyle/>
          <a:p>
            <a:pPr algn="ctr"/>
            <a:r>
              <a:rPr lang="ar-SA" sz="6600" b="1" dirty="0" smtClean="0">
                <a:solidFill>
                  <a:srgbClr val="FF0000"/>
                </a:solidFill>
              </a:rPr>
              <a:t>{</a:t>
            </a:r>
            <a:r>
              <a:rPr lang="ar-SA" sz="6600" b="1" dirty="0" smtClean="0">
                <a:solidFill>
                  <a:srgbClr val="FF0000"/>
                </a:solidFill>
              </a:rPr>
              <a:t>إِنَّ اللّهَ لاَ يَخْفَىَ عَلَيْهِ شَيْءٌ فِي الأَرْضِ وَلاَ فِي السَّمَاء </a:t>
            </a:r>
            <a:r>
              <a:rPr lang="ar-SA" sz="6600" b="1" dirty="0" smtClean="0">
                <a:solidFill>
                  <a:srgbClr val="FF0000"/>
                </a:solidFill>
              </a:rPr>
              <a:t>}</a:t>
            </a:r>
            <a:br>
              <a:rPr lang="ar-SA" sz="6600" b="1" dirty="0" smtClean="0">
                <a:solidFill>
                  <a:srgbClr val="FF0000"/>
                </a:solidFill>
              </a:rPr>
            </a:br>
            <a:endParaRPr lang="ar-SA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928662" y="1142984"/>
            <a:ext cx="7786742" cy="4857784"/>
          </a:xfrm>
          <a:prstGeom prst="homePlate">
            <a:avLst>
              <a:gd name="adj" fmla="val 2490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err="1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الخصيصة</a:t>
            </a:r>
            <a:r>
              <a:rPr lang="ar-SA" sz="6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الثانية:</a:t>
            </a:r>
          </a:p>
          <a:p>
            <a:pPr algn="ctr"/>
            <a:endParaRPr lang="ar-SA" sz="3200" dirty="0" smtClean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/>
            <a:r>
              <a:rPr lang="ar-SA" sz="60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التوازن في رعاية المصلحة الاقتصادية للفرد والجماعة</a:t>
            </a:r>
            <a:endParaRPr lang="ar-SA" sz="6000" dirty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3296416"/>
          </a:xfrm>
        </p:spPr>
        <p:txBody>
          <a:bodyPr>
            <a:normAutofit/>
          </a:bodyPr>
          <a:lstStyle/>
          <a:p>
            <a:pPr algn="ctr"/>
            <a:r>
              <a:rPr lang="ar-SA" b="1" dirty="0" err="1" smtClean="0">
                <a:solidFill>
                  <a:srgbClr val="15AB84"/>
                </a:solidFill>
              </a:rPr>
              <a:t>قالى</a:t>
            </a:r>
            <a:r>
              <a:rPr lang="ar-SA" b="1" dirty="0" smtClean="0">
                <a:solidFill>
                  <a:srgbClr val="15AB84"/>
                </a:solidFill>
              </a:rPr>
              <a:t> – صلى الله عليه وسلم -: ”لا تلقوا الركبان ولا يبع حاضرٌ لباد“</a:t>
            </a:r>
            <a:br>
              <a:rPr lang="ar-SA" b="1" dirty="0" smtClean="0">
                <a:solidFill>
                  <a:srgbClr val="15AB84"/>
                </a:solidFill>
              </a:rPr>
            </a:br>
            <a:endParaRPr lang="ar-SA" b="1" dirty="0">
              <a:solidFill>
                <a:srgbClr val="15AB84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928662" y="1142984"/>
            <a:ext cx="7786742" cy="4857784"/>
          </a:xfrm>
          <a:prstGeom prst="homePlate">
            <a:avLst>
              <a:gd name="adj" fmla="val 2490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الخصيصة</a:t>
            </a:r>
            <a:r>
              <a:rPr lang="ar-SA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الثالثة:</a:t>
            </a:r>
          </a:p>
          <a:p>
            <a:pPr algn="ctr"/>
            <a:endParaRPr lang="ar-SA" sz="3200" dirty="0" smtClean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/>
            <a:r>
              <a:rPr lang="ar-SA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التوازن بين الجانبين المادي والروحي</a:t>
            </a:r>
            <a:endParaRPr lang="ar-SA" sz="6000" dirty="0">
              <a:solidFill>
                <a:schemeClr val="accent3">
                  <a:lumMod val="60000"/>
                  <a:lumOff val="40000"/>
                </a:schemeClr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3296416"/>
          </a:xfrm>
          <a:solidFill>
            <a:srgbClr val="00B050"/>
          </a:solidFill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{وَابْتَغِ فِيمَا آتَاكَ اللَّهُ الدَّارَ الْآخِرَةَ وَلَا تَنسَ نَصِيبَكَ مِنَ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الدُّنْيَا}</a:t>
            </a:r>
            <a:b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928662" y="1142984"/>
            <a:ext cx="7786742" cy="4857784"/>
          </a:xfrm>
          <a:prstGeom prst="homePlate">
            <a:avLst>
              <a:gd name="adj" fmla="val 2490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err="1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الخصيصة</a:t>
            </a:r>
            <a:r>
              <a:rPr lang="ar-SA" sz="66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الرابعة:</a:t>
            </a:r>
          </a:p>
          <a:p>
            <a:pPr algn="ctr"/>
            <a:endParaRPr lang="ar-SA" sz="3200" dirty="0" smtClean="0">
              <a:solidFill>
                <a:schemeClr val="bg1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/>
            <a:r>
              <a:rPr lang="ar-SA" sz="9600" dirty="0" smtClean="0">
                <a:solidFill>
                  <a:srgbClr val="00B0F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أخـــــــــــلاقـــــــي</a:t>
            </a:r>
            <a:endParaRPr lang="ar-SA" sz="9600" dirty="0">
              <a:solidFill>
                <a:srgbClr val="00B0F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3439292"/>
          </a:xfrm>
          <a:solidFill>
            <a:srgbClr val="7030A0"/>
          </a:solidFill>
        </p:spPr>
        <p:txBody>
          <a:bodyPr>
            <a:normAutofit/>
          </a:bodyPr>
          <a:lstStyle/>
          <a:p>
            <a:pPr algn="justLow"/>
            <a:r>
              <a:rPr lang="ar-SA" b="1" dirty="0" smtClean="0">
                <a:solidFill>
                  <a:srgbClr val="FFFF00"/>
                </a:solidFill>
              </a:rPr>
              <a:t>قال – صلى الله عليه وسلم - : </a:t>
            </a:r>
            <a:br>
              <a:rPr lang="ar-SA" b="1" dirty="0" smtClean="0">
                <a:solidFill>
                  <a:srgbClr val="FFFF00"/>
                </a:solidFill>
              </a:rPr>
            </a:br>
            <a:r>
              <a:rPr lang="ar-SA" b="1" dirty="0" smtClean="0">
                <a:solidFill>
                  <a:srgbClr val="FFFF00"/>
                </a:solidFill>
              </a:rPr>
              <a:t>”التاجر الصدوق الأمين مع النبيين والصديقين والشهداء والصالحين يوم القيامة“.</a:t>
            </a:r>
            <a:br>
              <a:rPr lang="ar-SA" b="1" dirty="0" smtClean="0">
                <a:solidFill>
                  <a:srgbClr val="FFFF00"/>
                </a:solidFill>
              </a:rPr>
            </a:br>
            <a:endParaRPr lang="ar-SA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225242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0"/>
          </a:gradFill>
        </p:spPr>
        <p:txBody>
          <a:bodyPr/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قال تعالى: </a:t>
            </a:r>
            <a:r>
              <a:rPr lang="ar-SA" b="1" dirty="0" smtClean="0"/>
              <a:t>{قُلْ إِنَّ صَلاَتِي </a:t>
            </a:r>
            <a:r>
              <a:rPr lang="ar-SA" b="1" dirty="0" err="1" smtClean="0"/>
              <a:t>وَنُسُكِي</a:t>
            </a:r>
            <a:r>
              <a:rPr lang="ar-SA" b="1" dirty="0" smtClean="0"/>
              <a:t> وَمَحْيَايَ وَمَمَاتِي لِلّهِ رَبِّ الْعَالَمِينَ </a:t>
            </a:r>
            <a:r>
              <a:rPr lang="ar-SA" b="1" dirty="0" smtClean="0"/>
              <a:t>}</a:t>
            </a:r>
            <a:r>
              <a:rPr lang="ar-SA" dirty="0" smtClean="0"/>
              <a:t>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082366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SA" sz="6000" b="1" dirty="0" smtClean="0">
                <a:solidFill>
                  <a:srgbClr val="FF0000"/>
                </a:solidFill>
              </a:rPr>
              <a:t> قال </a:t>
            </a:r>
            <a:r>
              <a:rPr lang="ar-SA" sz="6000" b="1" dirty="0" smtClean="0">
                <a:solidFill>
                  <a:srgbClr val="FF0000"/>
                </a:solidFill>
              </a:rPr>
              <a:t>تعالى: {وَهُوَ مَعَكُمْ أَيْنَ مَا كُنتُمْ </a:t>
            </a:r>
            <a:r>
              <a:rPr lang="ar-SA" sz="6000" b="1" dirty="0" smtClean="0">
                <a:solidFill>
                  <a:srgbClr val="FF0000"/>
                </a:solidFill>
              </a:rPr>
              <a:t> وَاللَّهُ </a:t>
            </a:r>
            <a:r>
              <a:rPr lang="ar-SA" sz="6000" b="1" dirty="0" smtClean="0">
                <a:solidFill>
                  <a:srgbClr val="FF0000"/>
                </a:solidFill>
              </a:rPr>
              <a:t>بِمَا تَعْمَلُونَ بَصِيرٌ </a:t>
            </a:r>
            <a:r>
              <a:rPr lang="ar-SA" sz="6000" b="1" dirty="0" smtClean="0">
                <a:solidFill>
                  <a:srgbClr val="FF0000"/>
                </a:solidFill>
              </a:rPr>
              <a:t>} 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شريط مثقب 3"/>
          <p:cNvSpPr/>
          <p:nvPr/>
        </p:nvSpPr>
        <p:spPr>
          <a:xfrm>
            <a:off x="857224" y="857232"/>
            <a:ext cx="7215238" cy="5214974"/>
          </a:xfrm>
          <a:prstGeom prst="flowChartPunchedTa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</a:rPr>
              <a:t>أجاز بعض الفقهاء أخذ الطعام من يد محتكره وبيعه على الناس بسعر السوق</a:t>
            </a:r>
            <a:endParaRPr lang="ar-SA" sz="4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خطط انسيابي: معالجة معرّفة مسبقاً 4"/>
          <p:cNvSpPr/>
          <p:nvPr/>
        </p:nvSpPr>
        <p:spPr>
          <a:xfrm>
            <a:off x="928662" y="1000108"/>
            <a:ext cx="7358114" cy="5143536"/>
          </a:xfrm>
          <a:prstGeom prst="flowChartPredefinedProces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b="1" dirty="0" smtClean="0"/>
              <a:t>{</a:t>
            </a:r>
            <a:r>
              <a:rPr lang="ar-SA" sz="3200" b="1" dirty="0" smtClean="0"/>
              <a:t>فَإِذَا قُضِيَتِ الصَّلَاةُ فَانتَشِرُوا فِي الْأَرْضِ وَابْتَغُوا مِن فَضْلِ اللَّهِ وَاذْكُرُوا اللَّهَ كَثِيراً لَّعَلَّكُمْ تُفْلِحُونَ </a:t>
            </a:r>
            <a:r>
              <a:rPr lang="ar-SA" sz="3200" b="1" dirty="0" smtClean="0"/>
              <a:t>}</a:t>
            </a:r>
            <a:endParaRPr lang="ar-SA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901014" cy="558243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>
                <a:solidFill>
                  <a:srgbClr val="FFFF00"/>
                </a:solidFill>
                <a:cs typeface="AL-Mateen" pitchFamily="1" charset="-78"/>
              </a:rPr>
              <a:t>قال - صلى الله عليه وسلم - : رحم الله رجلاً سمحاً إذا باع، سمحاً إذا اقتضى“</a:t>
            </a:r>
            <a:br>
              <a:rPr lang="ar-SA" b="1" dirty="0" smtClean="0">
                <a:solidFill>
                  <a:srgbClr val="FFFF00"/>
                </a:solidFill>
                <a:cs typeface="AL-Mateen" pitchFamily="1" charset="-78"/>
              </a:rPr>
            </a:br>
            <a:r>
              <a:rPr lang="ar-SA" b="1" dirty="0" smtClean="0">
                <a:solidFill>
                  <a:srgbClr val="FFFF00"/>
                </a:solidFill>
                <a:cs typeface="AL-Mateen" pitchFamily="1" charset="-78"/>
              </a:rPr>
              <a:t/>
            </a:r>
            <a:br>
              <a:rPr lang="ar-SA" b="1" dirty="0" smtClean="0">
                <a:solidFill>
                  <a:srgbClr val="FFFF00"/>
                </a:solidFill>
                <a:cs typeface="AL-Mateen" pitchFamily="1" charset="-78"/>
              </a:rPr>
            </a:br>
            <a:r>
              <a:rPr lang="ar-SA" b="1" dirty="0" smtClean="0">
                <a:solidFill>
                  <a:schemeClr val="bg2"/>
                </a:solidFill>
                <a:cs typeface="AL-Mateen" pitchFamily="1" charset="-78"/>
              </a:rPr>
              <a:t/>
            </a:r>
            <a:br>
              <a:rPr lang="ar-SA" b="1" dirty="0" smtClean="0">
                <a:solidFill>
                  <a:schemeClr val="bg2"/>
                </a:solidFill>
                <a:cs typeface="AL-Mateen" pitchFamily="1" charset="-78"/>
              </a:rPr>
            </a:br>
            <a:endParaRPr lang="ar-SA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عمودي 3"/>
          <p:cNvSpPr/>
          <p:nvPr/>
        </p:nvSpPr>
        <p:spPr>
          <a:xfrm>
            <a:off x="1714480" y="1357298"/>
            <a:ext cx="6286544" cy="4286280"/>
          </a:xfrm>
          <a:prstGeom prst="verticalScroll">
            <a:avLst>
              <a:gd name="adj" fmla="val 11115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rgbClr val="FF0000"/>
                </a:solidFill>
                <a:cs typeface="AL-Mateen" pitchFamily="1" charset="-78"/>
              </a:rPr>
              <a:t>خصائص </a:t>
            </a:r>
          </a:p>
          <a:p>
            <a:pPr algn="ctr"/>
            <a:endParaRPr lang="ar-SA" sz="3600" dirty="0" smtClean="0">
              <a:solidFill>
                <a:srgbClr val="FF0000"/>
              </a:solidFill>
              <a:cs typeface="AL-Mateen" pitchFamily="1" charset="-78"/>
            </a:endParaRPr>
          </a:p>
          <a:p>
            <a:pPr algn="ctr"/>
            <a:r>
              <a:rPr lang="ar-SA" sz="4800" dirty="0" smtClean="0">
                <a:solidFill>
                  <a:srgbClr val="FF0000"/>
                </a:solidFill>
                <a:cs typeface="AL-Mateen" pitchFamily="1" charset="-78"/>
              </a:rPr>
              <a:t>النظام الاقتصادي الإسلامي</a:t>
            </a:r>
          </a:p>
          <a:p>
            <a:pPr algn="ctr"/>
            <a:endParaRPr lang="ar-SA" sz="4400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خماسي 3"/>
          <p:cNvSpPr/>
          <p:nvPr/>
        </p:nvSpPr>
        <p:spPr>
          <a:xfrm>
            <a:off x="928662" y="1142984"/>
            <a:ext cx="7786742" cy="4857784"/>
          </a:xfrm>
          <a:prstGeom prst="homePlate">
            <a:avLst>
              <a:gd name="adj" fmla="val 2490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err="1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الخصيصة</a:t>
            </a:r>
            <a:r>
              <a:rPr lang="ar-SA" sz="66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الأولى:</a:t>
            </a:r>
          </a:p>
          <a:p>
            <a:pPr algn="ctr"/>
            <a:endParaRPr lang="ar-SA" sz="6600" dirty="0" smtClean="0">
              <a:solidFill>
                <a:srgbClr val="FF000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/>
            <a:r>
              <a:rPr lang="ar-SA" sz="66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جزء من نظام الإسلام</a:t>
            </a:r>
            <a:endParaRPr lang="ar-SA" sz="6600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857224" y="1071546"/>
            <a:ext cx="7929618" cy="507209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 smtClean="0">
                <a:solidFill>
                  <a:srgbClr val="FF0000"/>
                </a:solidFill>
                <a:cs typeface="AL-Mateen" pitchFamily="1" charset="-78"/>
              </a:rPr>
              <a:t>للنشاط الاقتصادي في الإسلام طابع تعبدي وهدف سامٍ</a:t>
            </a:r>
            <a:endParaRPr lang="ar-SA" sz="6000" b="1" dirty="0">
              <a:solidFill>
                <a:srgbClr val="FF0000"/>
              </a:solidFill>
              <a:cs typeface="AL-Mateen" pitchFamily="1" charset="-78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153</Words>
  <PresentationFormat>عرض على الشاشة (3:4)‏</PresentationFormat>
  <Paragraphs>29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تدفق</vt:lpstr>
      <vt:lpstr>الشريحة 1</vt:lpstr>
      <vt:lpstr> قال تعالى: {قُلْ إِنَّ صَلاَتِي وَنُسُكِي وَمَحْيَايَ وَمَمَاتِي لِلّهِ رَبِّ الْعَالَمِينَ }   </vt:lpstr>
      <vt:lpstr> قال تعالى: {وَهُوَ مَعَكُمْ أَيْنَ مَا كُنتُمْ  وَاللَّهُ بِمَا تَعْمَلُونَ بَصِيرٌ }    </vt:lpstr>
      <vt:lpstr>الشريحة 4</vt:lpstr>
      <vt:lpstr>الشريحة 5</vt:lpstr>
      <vt:lpstr> قال - صلى الله عليه وسلم - : رحم الله رجلاً سمحاً إذا باع، سمحاً إذا اقتضى“   </vt:lpstr>
      <vt:lpstr>الشريحة 7</vt:lpstr>
      <vt:lpstr>الشريحة 8</vt:lpstr>
      <vt:lpstr>الشريحة 9</vt:lpstr>
      <vt:lpstr> {أَفَحَسِبْتُمْ أَنَّمَا خَلَقْنَاكُمْ عَبَثاً وَأَنَّكُمْ إِلَيْنَا لَا تُرْجَعُونَ }</vt:lpstr>
      <vt:lpstr>الشريحة 11</vt:lpstr>
      <vt:lpstr>{إِنَّ اللّهَ لاَ يَخْفَىَ عَلَيْهِ شَيْءٌ فِي الأَرْضِ وَلاَ فِي السَّمَاء } </vt:lpstr>
      <vt:lpstr>الشريحة 13</vt:lpstr>
      <vt:lpstr>قالى – صلى الله عليه وسلم -: ”لا تلقوا الركبان ولا يبع حاضرٌ لباد“ </vt:lpstr>
      <vt:lpstr>الشريحة 15</vt:lpstr>
      <vt:lpstr>{وَابْتَغِ فِيمَا آتَاكَ اللَّهُ الدَّارَ الْآخِرَةَ وَلَا تَنسَ نَصِيبَكَ مِنَ الدُّنْيَا} </vt:lpstr>
      <vt:lpstr>الشريحة 17</vt:lpstr>
      <vt:lpstr>قال – صلى الله عليه وسلم - :  ”التاجر الصدوق الأمين مع النبيين والصديقين والشهداء والصالحين يوم القيامة“.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user</cp:lastModifiedBy>
  <cp:revision>49</cp:revision>
  <dcterms:modified xsi:type="dcterms:W3CDTF">2013-04-08T20:19:07Z</dcterms:modified>
</cp:coreProperties>
</file>