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6" r:id="rId2"/>
    <p:sldId id="256" r:id="rId3"/>
    <p:sldId id="257" r:id="rId4"/>
    <p:sldId id="269" r:id="rId5"/>
    <p:sldId id="258" r:id="rId6"/>
    <p:sldId id="259" r:id="rId7"/>
    <p:sldId id="270" r:id="rId8"/>
    <p:sldId id="260" r:id="rId9"/>
    <p:sldId id="261" r:id="rId10"/>
    <p:sldId id="262" r:id="rId11"/>
    <p:sldId id="263" r:id="rId12"/>
    <p:sldId id="264" r:id="rId13"/>
    <p:sldId id="265" r:id="rId14"/>
    <p:sldId id="267" r:id="rId15"/>
    <p:sldId id="268" r:id="rId16"/>
    <p:sldId id="271" r:id="rId1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87" d="100"/>
          <a:sy n="87" d="100"/>
        </p:scale>
        <p:origin x="52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7C7730B4-5786-4B8A-867A-4F5F112122A7}"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2328872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C7730B4-5786-4B8A-867A-4F5F112122A7}"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2937494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C7730B4-5786-4B8A-867A-4F5F112122A7}"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331226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7C7730B4-5786-4B8A-867A-4F5F112122A7}"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2334219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تحرير أنماط النص الرئيسي</a:t>
            </a:r>
          </a:p>
        </p:txBody>
      </p:sp>
      <p:sp>
        <p:nvSpPr>
          <p:cNvPr id="4" name="عنصر نائب للتاريخ 3"/>
          <p:cNvSpPr>
            <a:spLocks noGrp="1"/>
          </p:cNvSpPr>
          <p:nvPr>
            <p:ph type="dt" sz="half" idx="10"/>
          </p:nvPr>
        </p:nvSpPr>
        <p:spPr/>
        <p:txBody>
          <a:bodyPr/>
          <a:lstStyle/>
          <a:p>
            <a:fld id="{7C7730B4-5786-4B8A-867A-4F5F112122A7}"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4215829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838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6172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7C7730B4-5786-4B8A-867A-4F5F112122A7}" type="datetimeFigureOut">
              <a:rPr lang="ar-SA" smtClean="0"/>
              <a:t>10/01/38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2453348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7C7730B4-5786-4B8A-867A-4F5F112122A7}" type="datetimeFigureOut">
              <a:rPr lang="ar-SA" smtClean="0"/>
              <a:t>10/01/38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617343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7C7730B4-5786-4B8A-867A-4F5F112122A7}" type="datetimeFigureOut">
              <a:rPr lang="ar-SA" smtClean="0"/>
              <a:t>10/01/38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3074224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C7730B4-5786-4B8A-867A-4F5F112122A7}" type="datetimeFigureOut">
              <a:rPr lang="ar-SA" smtClean="0"/>
              <a:t>10/01/38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1853955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7C7730B4-5786-4B8A-867A-4F5F112122A7}" type="datetimeFigureOut">
              <a:rPr lang="ar-SA" smtClean="0"/>
              <a:t>10/01/38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775015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7C7730B4-5786-4B8A-867A-4F5F112122A7}" type="datetimeFigureOut">
              <a:rPr lang="ar-SA" smtClean="0"/>
              <a:t>10/01/38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BA28A47-9F68-4F3C-8516-6D1749384584}" type="slidenum">
              <a:rPr lang="ar-SA" smtClean="0"/>
              <a:t>‹#›</a:t>
            </a:fld>
            <a:endParaRPr lang="ar-SA"/>
          </a:p>
        </p:txBody>
      </p:sp>
    </p:spTree>
    <p:extLst>
      <p:ext uri="{BB962C8B-B14F-4D97-AF65-F5344CB8AC3E}">
        <p14:creationId xmlns:p14="http://schemas.microsoft.com/office/powerpoint/2010/main" val="441783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C7730B4-5786-4B8A-867A-4F5F112122A7}" type="datetimeFigureOut">
              <a:rPr lang="ar-SA" smtClean="0"/>
              <a:t>10/01/38</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BA28A47-9F68-4F3C-8516-6D1749384584}" type="slidenum">
              <a:rPr lang="ar-SA" smtClean="0"/>
              <a:t>‹#›</a:t>
            </a:fld>
            <a:endParaRPr lang="ar-SA"/>
          </a:p>
        </p:txBody>
      </p:sp>
    </p:spTree>
    <p:extLst>
      <p:ext uri="{BB962C8B-B14F-4D97-AF65-F5344CB8AC3E}">
        <p14:creationId xmlns:p14="http://schemas.microsoft.com/office/powerpoint/2010/main" val="864365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SA" b="1" dirty="0"/>
              <a:t>تطبيقات على جامع الأصول وجامع السيوطي وكنز العمال</a:t>
            </a:r>
            <a:br>
              <a:rPr lang="en-US" dirty="0"/>
            </a:b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589727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r>
              <a:rPr lang="ar-SA" b="1" dirty="0"/>
              <a:t>حرف الطاء، ويشتمل على خمسة كتب: كتاب الطهارة، كتاب الطعام، كتاب الطّبِ والرُّقَى، كتاب الطَّلاق، كتاب الطِّيَرَة والعَدْوَى</a:t>
            </a:r>
            <a:endParaRPr lang="en-US" dirty="0"/>
          </a:p>
          <a:p>
            <a:r>
              <a:rPr lang="ar-SA" b="1" dirty="0"/>
              <a:t>الكتاب الأول: في الطهارة، ويشتمل على سبعة أبواب</a:t>
            </a:r>
            <a:endParaRPr lang="en-US" dirty="0"/>
          </a:p>
          <a:p>
            <a:r>
              <a:rPr lang="ar-SA" b="1" dirty="0"/>
              <a:t>الباب الأول: في المياه، وهي تسعة أنواع</a:t>
            </a:r>
            <a:endParaRPr lang="en-US" dirty="0"/>
          </a:p>
          <a:p>
            <a:r>
              <a:rPr lang="ar-SA" b="1" dirty="0"/>
              <a:t>[النوع] الأول: ماء البحر</a:t>
            </a:r>
            <a:endParaRPr lang="en-US" dirty="0"/>
          </a:p>
          <a:p>
            <a:r>
              <a:rPr lang="ar-SA" b="1" dirty="0"/>
              <a:t>5027 - (ط ت د س) أبو هريرة - رضي الله عنه - قال: جاء رجل إلى رسول الله - صلى الله عليه وسلم-، فقال: يا رسول الله، إنا نَرْكَبُ البحرَ، ومَعَنَا القليلُ من الماءِ، فإن توضَّأنَا به عَطِشنا، </a:t>
            </a:r>
            <a:r>
              <a:rPr lang="ar-SA" b="1" dirty="0" err="1"/>
              <a:t>أفنتوضأ</a:t>
            </a:r>
            <a:r>
              <a:rPr lang="ar-SA" b="1" dirty="0"/>
              <a:t> من ماءِ البحرِ؟ فقال رسول الله - صلى الله عليه وسلم-: «هو الطَّهُورُ ماؤه، الحِلُّ </a:t>
            </a:r>
            <a:r>
              <a:rPr lang="ar-SA" b="1" dirty="0" err="1"/>
              <a:t>مَيْتَتُه</a:t>
            </a:r>
            <a:r>
              <a:rPr lang="ar-SA" b="1" dirty="0"/>
              <a:t>» أخرجه «الموطأ» والترمذي وأبو داود والنسائي (1) . [ص:63]</a:t>
            </a:r>
            <a:endParaRPr lang="en-US" dirty="0"/>
          </a:p>
          <a:p>
            <a:r>
              <a:rPr lang="ar-SA" b="1" dirty="0"/>
              <a:t> </a:t>
            </a:r>
            <a:endParaRPr lang="en-US" dirty="0"/>
          </a:p>
          <a:p>
            <a:r>
              <a:rPr lang="ar-SA" b="1" dirty="0"/>
              <a:t>[شَرْحُ الْغَرِيبِ]</a:t>
            </a:r>
            <a:endParaRPr lang="en-US" dirty="0"/>
          </a:p>
          <a:p>
            <a:r>
              <a:rPr lang="ar-SA" b="1" dirty="0"/>
              <a:t> (الطهورة ماؤه) : الماء الطاهر: ليس بنجس، وقد يكون مطهِّراً كالماء المطلق، وغير مُطهِّر كالماء المستعمل في طهارة الحدث، فأما الطَّهُور فهو الطاهر المطهِّر، فإذا لم يكن مطهِّراً، فليس بطهور، و «فَعُول» من أبنية المبالغة، فكأنَّ هذا الماء قد انتهى في طهارته إلى الغاية.</a:t>
            </a:r>
            <a:endParaRPr lang="en-US" dirty="0"/>
          </a:p>
          <a:p>
            <a:endParaRPr lang="ar-SA" dirty="0"/>
          </a:p>
        </p:txBody>
      </p:sp>
    </p:spTree>
    <p:extLst>
      <p:ext uri="{BB962C8B-B14F-4D97-AF65-F5344CB8AC3E}">
        <p14:creationId xmlns:p14="http://schemas.microsoft.com/office/powerpoint/2010/main" val="1774862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r>
              <a:rPr lang="ar-SA" b="1" dirty="0"/>
              <a:t>حرف الزاي، ويشتمل على ثلاثة كتب</a:t>
            </a:r>
            <a:endParaRPr lang="en-US" dirty="0"/>
          </a:p>
          <a:p>
            <a:r>
              <a:rPr lang="ar-SA" b="1" dirty="0"/>
              <a:t>كتاب الزكاة، كتاب الزهد، كتاب الزينة</a:t>
            </a:r>
            <a:endParaRPr lang="en-US" dirty="0"/>
          </a:p>
          <a:p>
            <a:r>
              <a:rPr lang="ar-SA" b="1" dirty="0"/>
              <a:t>الكتاب الأول: في الزكاة، وفيه خمسة أبواب</a:t>
            </a:r>
            <a:endParaRPr lang="en-US" dirty="0"/>
          </a:p>
          <a:p>
            <a:r>
              <a:rPr lang="ar-SA" b="1" dirty="0"/>
              <a:t>الباب الأول: في وجوبها وإثم تاركها</a:t>
            </a:r>
            <a:endParaRPr lang="en-US" dirty="0"/>
          </a:p>
          <a:p>
            <a:r>
              <a:rPr lang="ar-SA" b="1" dirty="0"/>
              <a:t>2655 - (خ م د ت س) عبد الله بن عباس - رضي الله عنهما -: «أَنَّ رسولَ الله - صلى الله عليه وسلم- لما بعث مُعاذاً إلى اليمن، قال: إنك تَقْدَمُ على قومٍ أَهلِ كتابٍ، فَليَكُنْ أَوَّلَ ما تدعوهم إِليه عبادةُ الله عز وجل، فَإِذا عَرَفُوا الله فَأخْبِرْهُم: أَنَّ الله قد فَرَضَ عليهم خَمْسَ صَلواتٍ في يومهم وليلتهم، فإِذا فعلوا فأخْبِرهُم: أَن الله فرضَ عليهم زكاة، تُؤخَذُ من </a:t>
            </a:r>
            <a:r>
              <a:rPr lang="ar-SA" b="1" dirty="0" err="1"/>
              <a:t>أغنيائهم</a:t>
            </a:r>
            <a:r>
              <a:rPr lang="ar-SA" b="1" dirty="0"/>
              <a:t> وتُرَدُّ على فُقرائهم، [ص:551] فإذا أطاعوا، فُخُذ منهم وتَوقَّ كَرَائم أموالهم» .</a:t>
            </a:r>
            <a:endParaRPr lang="en-US" dirty="0"/>
          </a:p>
          <a:p>
            <a:r>
              <a:rPr lang="ar-SA" b="1" dirty="0"/>
              <a:t>زاد في روايةٍ: «واتقِ دعوة المظلوم، فإِنَّهُ ليس بينها (1) وبين الله حجاب» . أخرجه الجماعة إلا الموطأ.</a:t>
            </a:r>
            <a:endParaRPr lang="en-US" dirty="0"/>
          </a:p>
          <a:p>
            <a:r>
              <a:rPr lang="ar-SA" b="1" dirty="0"/>
              <a:t>وفي رواية للبخاري: «افترض عليهم صدقة في أموالهم، تؤخذ من </a:t>
            </a:r>
            <a:r>
              <a:rPr lang="ar-SA" b="1" dirty="0" err="1"/>
              <a:t>أغنيائهم</a:t>
            </a:r>
            <a:r>
              <a:rPr lang="ar-SA" b="1" dirty="0"/>
              <a:t> وترد على فقرائهم» .</a:t>
            </a:r>
            <a:endParaRPr lang="en-US" dirty="0"/>
          </a:p>
          <a:p>
            <a:r>
              <a:rPr lang="ar-SA" b="1" dirty="0"/>
              <a:t>وفي رواية لمسلم عن ابن عباس عن معاذ بن جبل، قال: «بعثني رسولُ الله -صلى الله عليه وسلم-، فقال: إنك تأتي قوماً من أَهل الكتاب، فادعُهم إلى شهادة أن لا إله إلا الله ... وذكر الحديث بنحوه» . فيكون حينئذ من مُسند معاذ (2) </a:t>
            </a:r>
            <a:endParaRPr lang="ar-SA" dirty="0"/>
          </a:p>
        </p:txBody>
      </p:sp>
    </p:spTree>
    <p:extLst>
      <p:ext uri="{BB962C8B-B14F-4D97-AF65-F5344CB8AC3E}">
        <p14:creationId xmlns:p14="http://schemas.microsoft.com/office/powerpoint/2010/main" val="1531148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0000" lnSpcReduction="20000"/>
          </a:bodyPr>
          <a:lstStyle/>
          <a:p>
            <a:r>
              <a:rPr lang="ar-SA" b="1" dirty="0"/>
              <a:t>حرف القاف</a:t>
            </a:r>
            <a:endParaRPr lang="en-US" dirty="0"/>
          </a:p>
          <a:p>
            <a:r>
              <a:rPr lang="ar-SA" b="1" dirty="0"/>
              <a:t>ويشتمل على تسعة كتب</a:t>
            </a:r>
            <a:endParaRPr lang="en-US" dirty="0"/>
          </a:p>
          <a:p>
            <a:r>
              <a:rPr lang="ar-SA" b="1" dirty="0"/>
              <a:t>كتاب القَدَر، كتاب القناعة، كتاب القضاء، كتاب القتل، كتاب القصاص، كتاب القسامة، كتاب القِراض، كتاب القصص، كتاب القيامة</a:t>
            </a:r>
            <a:endParaRPr lang="en-US" dirty="0"/>
          </a:p>
          <a:p>
            <a:r>
              <a:rPr lang="ar-SA" b="1" dirty="0"/>
              <a:t>الكتاب الأول: في القدر، وفيه عشرة فصول</a:t>
            </a:r>
            <a:endParaRPr lang="en-US" dirty="0"/>
          </a:p>
          <a:p>
            <a:r>
              <a:rPr lang="ar-SA" b="1" dirty="0"/>
              <a:t>الفصل الأول: في الإيمان بالقَدَرْ</a:t>
            </a:r>
            <a:endParaRPr lang="en-US" dirty="0"/>
          </a:p>
          <a:p>
            <a:r>
              <a:rPr lang="ar-SA" b="1" dirty="0"/>
              <a:t>7574 - (ت) جابر بن عبد الله - رضي الله عنهما - قال: قال رسولُ الله - صلى الله عليه وسلم-: «لا يؤمنَ عبد، حتى يؤمنَ بالقدر خَيرِه وَشَرِّه من الله، وحتى يعلم أنَّ ما أصابه لم يكن ليُخطِئَه، وأن ما أخطأه لم يكن لِيُصِيبَهُ» أخرجه الترمذي (1) .</a:t>
            </a:r>
            <a:endParaRPr lang="en-US" dirty="0"/>
          </a:p>
          <a:p>
            <a:r>
              <a:rPr lang="ar-SA" b="1" dirty="0"/>
              <a:t> </a:t>
            </a:r>
            <a:endParaRPr lang="en-US" dirty="0"/>
          </a:p>
          <a:p>
            <a:r>
              <a:rPr lang="ar-SA" b="1" dirty="0"/>
              <a:t>[شَرْحُ الْغَرِيبِ]</a:t>
            </a:r>
            <a:endParaRPr lang="en-US" dirty="0"/>
          </a:p>
          <a:p>
            <a:r>
              <a:rPr lang="ar-SA" b="1" dirty="0"/>
              <a:t> (القدر والقضاء) قال الخطابي - رحمه الله -: قد يحسب كثير من الناس: أن معنى القدر من الله والقضاء: معنى الإجبار والقهر للعبد على ما قضاه وما قدَّره، ويتوهم أن قوله - صلى الله عليه وسلم-: «فحجَّ آدمُ موسى» من هذا الوجه، وليس كذلك، وإنما معناه: الإخبار عن تقدُّم علم الله بما يكون من أفعال العباد واكتسابهم، وصدورها عن تقدير منه، وخَلق لها خيرها وشرِّها، والقدر: اسم لما صدر مُقَدَّراً عن فعل القادر، كالهدْم، والنشر</a:t>
            </a:r>
            <a:endParaRPr lang="en-US" dirty="0"/>
          </a:p>
          <a:p>
            <a:endParaRPr lang="ar-SA" dirty="0"/>
          </a:p>
        </p:txBody>
      </p:sp>
    </p:spTree>
    <p:extLst>
      <p:ext uri="{BB962C8B-B14F-4D97-AF65-F5344CB8AC3E}">
        <p14:creationId xmlns:p14="http://schemas.microsoft.com/office/powerpoint/2010/main" val="1850292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 </a:t>
            </a:r>
            <a:endParaRPr lang="en-US" dirty="0"/>
          </a:p>
          <a:p>
            <a:r>
              <a:rPr lang="ar-SA" b="1" dirty="0"/>
              <a:t>2563 - (خ م) أبو موسى الأشعري - رضي الله عنه -: أَنَّ رسولَ اللهِ - صلى الله عليه وسلم- قال: «مَثَلُ البَيْتِ الذي يُذكَرُ اللهُ فيه، والبيت الذي لا يذكرُ الله فيه: مَثَلُ الحيِّ والميِّت» . كذا عند مسلم، وعند البخاري: «مَثل الذي يذكر ربَّه، والذي لا يذكر ربه: مَثلُ الحيِّ والميت» (1)</a:t>
            </a:r>
            <a:endParaRPr lang="en-US" dirty="0"/>
          </a:p>
          <a:p>
            <a:endParaRPr lang="ar-SA" dirty="0"/>
          </a:p>
        </p:txBody>
      </p:sp>
    </p:spTree>
    <p:extLst>
      <p:ext uri="{BB962C8B-B14F-4D97-AF65-F5344CB8AC3E}">
        <p14:creationId xmlns:p14="http://schemas.microsoft.com/office/powerpoint/2010/main" val="400138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b="1" dirty="0"/>
              <a:t>بسم الله الرحمن الرحيم</a:t>
            </a:r>
            <a:endParaRPr lang="en-US" dirty="0"/>
          </a:p>
          <a:p>
            <a:r>
              <a:rPr lang="ar-SA" b="1" dirty="0"/>
              <a:t>حرف الفاء</a:t>
            </a:r>
            <a:endParaRPr lang="en-US" dirty="0"/>
          </a:p>
          <a:p>
            <a:r>
              <a:rPr lang="ar-SA" b="1" dirty="0"/>
              <a:t>وفيه أربعة كتب: الفرائض، الفراسة، الفتن، الفضائل</a:t>
            </a:r>
            <a:endParaRPr lang="en-US" dirty="0"/>
          </a:p>
          <a:p>
            <a:r>
              <a:rPr lang="ar-SA" b="1" dirty="0"/>
              <a:t>كتاب الفرائض من قسم الأقوال وفيه أربعة فصول</a:t>
            </a:r>
            <a:endParaRPr lang="en-US" dirty="0"/>
          </a:p>
          <a:p>
            <a:r>
              <a:rPr lang="ar-SA" b="1" dirty="0"/>
              <a:t>الفصل الأول: في فضله وأحكام ذوي الفروض والعصبات وذوي الأرحام</a:t>
            </a:r>
            <a:endParaRPr lang="en-US" dirty="0"/>
          </a:p>
          <a:p>
            <a:r>
              <a:rPr lang="ar-SA" b="1" dirty="0"/>
              <a:t>30369- تعلموا الفرائض وعلموه الناس! فإنه نصف العلم وهو ينسى، وهو أول شيء ينزع من أمتي. "هـ، ك - عن أبي هريرة"1.</a:t>
            </a:r>
            <a:endParaRPr lang="en-US" dirty="0"/>
          </a:p>
          <a:p>
            <a:r>
              <a:rPr lang="ar-SA" b="1" dirty="0"/>
              <a:t>30370- تعلموا الفرائض والقرآن وعلموه الناس! فإنه نصف العلم وهو ينسى وهو أول شيء ينزع من أمتي. "ك - عن أبي هريرة".</a:t>
            </a:r>
            <a:endParaRPr lang="en-US" dirty="0"/>
          </a:p>
          <a:p>
            <a:r>
              <a:rPr lang="ar-SA" b="1" dirty="0"/>
              <a:t>30371- تعلموا الفرائض والقرآن وعلموا الناس! فإني مقبوض. "ت - عن أبي هريرة"2.</a:t>
            </a:r>
            <a:endParaRPr lang="en-US" dirty="0"/>
          </a:p>
          <a:p>
            <a:endParaRPr lang="ar-SA" dirty="0"/>
          </a:p>
        </p:txBody>
      </p:sp>
    </p:spTree>
    <p:extLst>
      <p:ext uri="{BB962C8B-B14F-4D97-AF65-F5344CB8AC3E}">
        <p14:creationId xmlns:p14="http://schemas.microsoft.com/office/powerpoint/2010/main" val="1594589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b="1" dirty="0"/>
              <a:t>كتاب المعيشة والعادات من قسم الأقوال</a:t>
            </a:r>
            <a:endParaRPr lang="en-US" dirty="0"/>
          </a:p>
          <a:p>
            <a:r>
              <a:rPr lang="ar-SA" b="1" dirty="0"/>
              <a:t>وفيه أربعة أبواب</a:t>
            </a:r>
            <a:endParaRPr lang="en-US" dirty="0"/>
          </a:p>
          <a:p>
            <a:r>
              <a:rPr lang="ar-SA" b="1" dirty="0"/>
              <a:t>الباب الأول في الأكل</a:t>
            </a:r>
            <a:endParaRPr lang="en-US" dirty="0"/>
          </a:p>
          <a:p>
            <a:r>
              <a:rPr lang="ar-SA" b="1" dirty="0"/>
              <a:t>وفيه أربعة فصول</a:t>
            </a:r>
            <a:endParaRPr lang="en-US" dirty="0"/>
          </a:p>
          <a:p>
            <a:r>
              <a:rPr lang="ar-SA" b="1" dirty="0"/>
              <a:t>الفصل الأول في آداب الأكل</a:t>
            </a:r>
            <a:endParaRPr lang="en-US" dirty="0"/>
          </a:p>
          <a:p>
            <a:r>
              <a:rPr lang="ar-SA" b="1" dirty="0"/>
              <a:t>40707- آكل كما يأكل العبد، وأجلس كما يجلس </a:t>
            </a:r>
            <a:r>
              <a:rPr lang="ar-SA" b="1" dirty="0" err="1"/>
              <a:t>العبد."ابن</a:t>
            </a:r>
            <a:r>
              <a:rPr lang="ar-SA" b="1" dirty="0"/>
              <a:t> سعد، ع - عن عائشة".</a:t>
            </a:r>
            <a:endParaRPr lang="en-US" dirty="0"/>
          </a:p>
          <a:p>
            <a:r>
              <a:rPr lang="ar-SA" b="1" dirty="0"/>
              <a:t>40708- إنما أنا عبد، آكل كما يأكل العبد، وأشرب كما يشرب </a:t>
            </a:r>
            <a:r>
              <a:rPr lang="ar-SA" b="1" dirty="0" err="1"/>
              <a:t>العبد."عد</a:t>
            </a:r>
            <a:r>
              <a:rPr lang="ar-SA" b="1" dirty="0"/>
              <a:t> - عن أنس".</a:t>
            </a:r>
            <a:endParaRPr lang="en-US" dirty="0"/>
          </a:p>
          <a:p>
            <a:r>
              <a:rPr lang="ar-SA" b="1" dirty="0"/>
              <a:t>40709- آكل كما يأكل العبد، وأجلس كما يجلس العبد فإنما أنا </a:t>
            </a:r>
            <a:r>
              <a:rPr lang="ar-SA" b="1" dirty="0" err="1"/>
              <a:t>عبد."ابن</a:t>
            </a:r>
            <a:r>
              <a:rPr lang="ar-SA" b="1" dirty="0"/>
              <a:t> سعد، هب - عن يحيى بن أبي كثير مرسلا".</a:t>
            </a:r>
            <a:endParaRPr lang="en-US" dirty="0"/>
          </a:p>
          <a:p>
            <a:r>
              <a:rPr lang="ar-SA" b="1" dirty="0"/>
              <a:t>40710- آكل كما يأكل العبد، </a:t>
            </a:r>
            <a:r>
              <a:rPr lang="ar-SA" b="1" dirty="0" err="1"/>
              <a:t>فوالذي</a:t>
            </a:r>
            <a:r>
              <a:rPr lang="ar-SA" b="1" dirty="0"/>
              <a:t> نفسي بيده! لو كانت الدنيا تزن عند الله جناح بعوضة ما سقى منها كافرا كأسا.</a:t>
            </a:r>
            <a:endParaRPr lang="en-US" dirty="0"/>
          </a:p>
          <a:p>
            <a:endParaRPr lang="ar-SA" dirty="0"/>
          </a:p>
        </p:txBody>
      </p:sp>
    </p:spTree>
    <p:extLst>
      <p:ext uri="{BB962C8B-B14F-4D97-AF65-F5344CB8AC3E}">
        <p14:creationId xmlns:p14="http://schemas.microsoft.com/office/powerpoint/2010/main" val="258241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r>
              <a:rPr lang="ar-SA"/>
              <a:t>(</a:t>
            </a:r>
            <a:r>
              <a:rPr lang="ar-SA" dirty="0"/>
              <a:t>12983) ((نَهَى عَنْ قِسْمَةِ </a:t>
            </a:r>
            <a:r>
              <a:rPr lang="ar-SA" dirty="0" err="1"/>
              <a:t>الضِّرَارِ</a:t>
            </a:r>
            <a:r>
              <a:rPr lang="ar-SA" dirty="0"/>
              <a:t>)) (</a:t>
            </a:r>
            <a:r>
              <a:rPr lang="ar-SA" dirty="0" err="1"/>
              <a:t>هق</a:t>
            </a:r>
            <a:r>
              <a:rPr lang="ar-SA" dirty="0"/>
              <a:t>) عَن نصير مولى مُعَاوِيَة مُرْسلا.</a:t>
            </a:r>
          </a:p>
          <a:p>
            <a:r>
              <a:rPr lang="ar-SA" dirty="0"/>
              <a:t>(12984) ((نَهَى عَنْ كَسْبِ الإِمَاءِ)) (خد) عَن أبي هُرَيْرَة.</a:t>
            </a:r>
          </a:p>
          <a:p>
            <a:r>
              <a:rPr lang="ar-SA" dirty="0"/>
              <a:t>(12985) ((نَهَى عَنْ كَسْبِ الأَمَةِ حَتَّى يَعْلَمَ مِنْ أَيْنَ هُوَ)) (دك) عَن رَافع بن خديج.</a:t>
            </a:r>
          </a:p>
          <a:p>
            <a:r>
              <a:rPr lang="ar-SA" dirty="0"/>
              <a:t>(12986) ((نَهَى عَنْ كَسْبِ الحَجَّامِ)) (هـ) عَن ابْن مَسْعُود.</a:t>
            </a:r>
          </a:p>
          <a:p>
            <a:r>
              <a:rPr lang="ar-SA" dirty="0"/>
              <a:t>(12987) ((نَهَى عَنْ كُلِّ مُسْكِرٍ وَمُفَتِّرٍ)) (حم د) عَن أم سَلمَة.</a:t>
            </a:r>
          </a:p>
          <a:p>
            <a:r>
              <a:rPr lang="ar-SA" dirty="0"/>
              <a:t>(12988) ((نَهَى عَنْ لُبسَتَيْنِ: المَشْهُورَةِ فِي حُسْنِهَا وَالمَشْهُورَةِ فِي قُبْحِهَا)) (طب) عَن ابْن عمر.</a:t>
            </a:r>
          </a:p>
          <a:p>
            <a:r>
              <a:rPr lang="ar-SA" dirty="0"/>
              <a:t>(12989) ((نَهَى عَنْ لَبَنِ الجَلاَّلَةِ)) (دك) عَن ابْن عَبَّاس.</a:t>
            </a:r>
          </a:p>
          <a:p>
            <a:r>
              <a:rPr lang="ar-SA" dirty="0"/>
              <a:t>(12990) ((نَهَى عَنْ لُقْطَةِ الحَاجِّ)) (حم م د) عَن عبد الرَّحْمَن بن عُثْمَان التَّيْمِيّ.</a:t>
            </a:r>
          </a:p>
          <a:p>
            <a:r>
              <a:rPr lang="ar-SA" dirty="0"/>
              <a:t>(12991) ((نَهَى عَنْ مَحَاشِّ النِّسَاءِ)) (طس ن) عَن جَابر.</a:t>
            </a:r>
          </a:p>
        </p:txBody>
      </p:sp>
    </p:spTree>
    <p:extLst>
      <p:ext uri="{BB962C8B-B14F-4D97-AF65-F5344CB8AC3E}">
        <p14:creationId xmlns:p14="http://schemas.microsoft.com/office/powerpoint/2010/main" val="409934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0"/>
            <a:ext cx="9144000" cy="4826977"/>
          </a:xfrm>
        </p:spPr>
        <p:txBody>
          <a:bodyPr>
            <a:normAutofit fontScale="90000"/>
          </a:bodyPr>
          <a:lstStyle/>
          <a:p>
            <a:r>
              <a:rPr lang="ar-SA" b="1" dirty="0"/>
              <a:t> </a:t>
            </a:r>
            <a:br>
              <a:rPr lang="en-US" dirty="0"/>
            </a:br>
            <a:br>
              <a:rPr lang="ar-SA" dirty="0"/>
            </a:br>
            <a:r>
              <a:rPr lang="ar-SA" sz="2000" b="1" dirty="0"/>
              <a:t>حرف العين</a:t>
            </a:r>
            <a:br>
              <a:rPr lang="en-US" sz="2000" dirty="0"/>
            </a:br>
            <a:r>
              <a:rPr lang="ar-SA" sz="2000" b="1" dirty="0"/>
              <a:t>ويشتمل على ستة كتب: كتاب العلم، كتاب العَفْو والمغفرة، كتاب العِتق والتدبير، والكتابة ومُصَاحَبة الرقيق، كتاب العِدَّة والاستبراء، كتاب العارِيَّة، كتاب العُمرى والرُّقْبى</a:t>
            </a:r>
            <a:br>
              <a:rPr lang="en-US" sz="2000" dirty="0"/>
            </a:br>
            <a:r>
              <a:rPr lang="ar-SA" sz="2000" b="1" dirty="0"/>
              <a:t>الكتاب الأول: في العِلْم، وفيه ستة فصول</a:t>
            </a:r>
            <a:br>
              <a:rPr lang="en-US" sz="2000" dirty="0"/>
            </a:br>
            <a:r>
              <a:rPr lang="ar-SA" sz="2000" b="1" dirty="0"/>
              <a:t>الفصل الأول: في الحث عليه</a:t>
            </a:r>
            <a:br>
              <a:rPr lang="en-US" sz="2000" dirty="0"/>
            </a:br>
            <a:r>
              <a:rPr lang="ar-SA" sz="2000" b="1" dirty="0"/>
              <a:t>5823 - (خ م) حميد [بن عبد الرحمن بن عوف الزهري] قال: سمعتُ معاويةَ يَخطُب قال: سمعتُ رسولَ الله - صلى الله عليه وسلم- يقول: «مَن يُرِدِ الله بهِ خيراً يُفَقِّههُ في الدِّين، وإِنما أَنا قَاسِم، ويُعطي الله، وَلَن يَزَالَ أَمْرُ هذه الأمة مُستقيماً [ص:4] حتَّى تَقُومَ السَّاعَةُ، وَحتى يَأْتِيَ أمرُ الله» . أخرجه البخاري، ومسلم (1) .</a:t>
            </a:r>
            <a:br>
              <a:rPr lang="en-US" sz="2000" dirty="0"/>
            </a:br>
            <a:r>
              <a:rPr lang="ar-SA" sz="2000" b="1" dirty="0"/>
              <a:t> </a:t>
            </a:r>
            <a:br>
              <a:rPr lang="en-US" sz="2000" dirty="0"/>
            </a:br>
            <a:r>
              <a:rPr lang="ar-SA" sz="2000" b="1" dirty="0"/>
              <a:t>[شَرْحُ الْغَرِيبِ]</a:t>
            </a:r>
            <a:br>
              <a:rPr lang="en-US" sz="2000" dirty="0"/>
            </a:br>
            <a:r>
              <a:rPr lang="ar-SA" sz="2000" b="1" dirty="0"/>
              <a:t> (يفقهه في الدِّين) الفقه: الفهم والدراية، والعلم في الأصل، وقد جعله العُرف خاصاً بعلم الشريعة، وخاصة بعلم الفروع، فإذا قيل: فقيه، علم أنه العالم بعلوم الشرع، وإن كان كل عالم بعلم فقيهاً، يقال: فَقِه الرجل- بالكسر - إذا علم، وفقُه - بالضم- إذا صار فقيهاً، وتفقَّه: إذا تعاطى ذلك، وفقَّهه الله، أي: عرَّفه وبصَّره.</a:t>
            </a:r>
            <a:br>
              <a:rPr lang="en-US" sz="2000" dirty="0"/>
            </a:br>
            <a:endParaRPr lang="ar-SA" sz="2000" dirty="0"/>
          </a:p>
        </p:txBody>
      </p:sp>
      <p:sp>
        <p:nvSpPr>
          <p:cNvPr id="3" name="عنوان فرعي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1652383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b="1" dirty="0"/>
              <a:t> </a:t>
            </a:r>
            <a:endParaRPr lang="en-US" dirty="0"/>
          </a:p>
          <a:p>
            <a:r>
              <a:rPr lang="ar-SA" b="1" dirty="0"/>
              <a:t>6 - آكُلُ كَمَا يَأكُلُ العَبْدُ </a:t>
            </a:r>
            <a:r>
              <a:rPr lang="ar-SA" b="1" dirty="0" err="1"/>
              <a:t>فَوَالَّذِي</a:t>
            </a:r>
            <a:r>
              <a:rPr lang="ar-SA" b="1" dirty="0"/>
              <a:t> نَفْسِي بِيَدِهِ لَوْ كَانَتِ الدُّنْيا تَزِنُ عِنْدَ الله جَنَاحَ بعوضة ما سقى منها كافرا كأسا</a:t>
            </a:r>
            <a:endParaRPr lang="en-US" dirty="0"/>
          </a:p>
          <a:p>
            <a:r>
              <a:rPr lang="ar-SA" b="1" dirty="0"/>
              <a:t>(هناد) الزهد عن عمرو بن مرة مرسلا.</a:t>
            </a:r>
            <a:endParaRPr lang="en-US" dirty="0"/>
          </a:p>
          <a:p>
            <a:r>
              <a:rPr lang="ar-SA" b="1" dirty="0"/>
              <a:t>8 - آكل كما يأكل العبد وأجلس كما يجلس العَبْدُ فإِنَّمَا أَنَا عَبْدٌ</a:t>
            </a:r>
            <a:endParaRPr lang="en-US" dirty="0"/>
          </a:p>
          <a:p>
            <a:r>
              <a:rPr lang="ar-SA" b="1" dirty="0"/>
              <a:t>(ابْن سعد هَب) عن يحيى بن أبي كثير مرسلا.</a:t>
            </a:r>
            <a:endParaRPr lang="en-US" dirty="0"/>
          </a:p>
          <a:p>
            <a:r>
              <a:rPr lang="ar-SA" b="1" dirty="0"/>
              <a:t> </a:t>
            </a:r>
            <a:endParaRPr lang="en-US" dirty="0"/>
          </a:p>
          <a:p>
            <a:r>
              <a:rPr lang="ar-SA" b="1" dirty="0"/>
              <a:t>30 - أبْرِدُوا بالظُّهْرِ فَإنَّ شِدَّةِ الحَرِّ مِنْ فَيْحِ جَهَنَّمَ</a:t>
            </a:r>
            <a:endParaRPr lang="en-US" dirty="0"/>
          </a:p>
          <a:p>
            <a:r>
              <a:rPr lang="ar-SA" b="1" dirty="0"/>
              <a:t>(خَ هـ) عَن أبي سعيدٍ (حم ك) عَن صَفْوَان بن مخرمَة (ن) عَن أبي مُوسَى (طب) عَن ابْن مَسْعُود (عد) عَن جَابر (هـ) عَن الْمُغيرَة بن شُعْبَة.</a:t>
            </a:r>
            <a:endParaRPr lang="en-US" dirty="0"/>
          </a:p>
          <a:p>
            <a:endParaRPr lang="ar-SA" dirty="0"/>
          </a:p>
        </p:txBody>
      </p:sp>
    </p:spTree>
    <p:extLst>
      <p:ext uri="{BB962C8B-B14F-4D97-AF65-F5344CB8AC3E}">
        <p14:creationId xmlns:p14="http://schemas.microsoft.com/office/powerpoint/2010/main" val="4122773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838200" y="1055077"/>
            <a:ext cx="10515600" cy="5121886"/>
          </a:xfrm>
        </p:spPr>
        <p:txBody>
          <a:bodyPr>
            <a:normAutofit fontScale="85000" lnSpcReduction="20000"/>
          </a:bodyPr>
          <a:lstStyle/>
          <a:p>
            <a:r>
              <a:rPr lang="ar-SA" dirty="0"/>
              <a:t>(حرف الْهمزَة)</a:t>
            </a:r>
          </a:p>
          <a:p>
            <a:r>
              <a:rPr lang="ar-SA" dirty="0"/>
              <a:t>(1) - إِنَّمَا الْأَعْمَال بِالنِّيَّاتِ، وَإِنَّمَا لكل </a:t>
            </a:r>
            <a:r>
              <a:rPr lang="ar-SA" dirty="0" err="1"/>
              <a:t>إمرئ</a:t>
            </a:r>
            <a:r>
              <a:rPr lang="ar-SA" dirty="0"/>
              <a:t> مَا نوى: فَمن كَانَت هجرته إِلَى الله وَرَسُوله، فَهجرَته إِلَى الله وَرَسُوله وَمن كَانَت هجرته إِلَى دنيا يُصِيبهَا أَو امْرَأَة ينْكِحهَا فَهجرَته إِلَى مَا هَاجر إِلَيْهِ. (1) (ز) ((آتِي بَابَ الجَنَّةِ فَأَسْتَفْتِحُ فَيَقُولُ الخَازِنُ مَنْ أنْتَ فَأَقُولُ مُحمَّدٌ فَيَقُولُ بِكَ أُمِرْتُ أنْ لاَ أَفْتَحَ لأَحَدٍ قَبْلَكَ)) (حم م) عَن أنَسٍ.</a:t>
            </a:r>
          </a:p>
          <a:p>
            <a:r>
              <a:rPr lang="ar-SA" dirty="0"/>
              <a:t>(2) (ز) ((آتِي يَوْمَ القِيَامَةِ بَابَ الجَنَّةِ فَيُفْتَحُ لِي فَأَرَى رَبِّي وهُوَ على كُرْسِيّهِ فَيَتَجَلَّى فَأَخِرُّ ساجِداً)) (ابْن النجار) عَن ابْن عَبَّاس.</a:t>
            </a:r>
          </a:p>
          <a:p>
            <a:r>
              <a:rPr lang="ar-SA" dirty="0"/>
              <a:t>(3) ((آجَرْتُ نَفْسِي مِنْ خَدِيجَةَ سَفْرَتَيْنِ بِقُلُوصٍ)) (</a:t>
            </a:r>
            <a:r>
              <a:rPr lang="ar-SA" dirty="0" err="1"/>
              <a:t>هق</a:t>
            </a:r>
            <a:r>
              <a:rPr lang="ar-SA" dirty="0"/>
              <a:t>) عَن جَابر.</a:t>
            </a:r>
          </a:p>
          <a:p>
            <a:r>
              <a:rPr lang="ar-SA" dirty="0"/>
              <a:t>(4) ((آخِرُ أَرْبِعاءَ فِي الشَّهْرِ يَوْمُ نَحْسٍ مُسْتَمِرٍّ)) (وَكيعٌ) ((فِي الْغرَر وابنُ </a:t>
            </a:r>
            <a:r>
              <a:rPr lang="ar-SA" dirty="0" err="1"/>
              <a:t>مردَوَيْه</a:t>
            </a:r>
            <a:r>
              <a:rPr lang="ar-SA" dirty="0"/>
              <a:t> فِي التَّفْسِيرِ)) (خطّ) عَن ابْن عَبَّاس.</a:t>
            </a:r>
          </a:p>
          <a:p>
            <a:r>
              <a:rPr lang="ar-SA" dirty="0"/>
              <a:t>(4) ((آخِرُ أَرْبِعاءَ فِي الشَّهْرِ يَوْمُ نَحْسٍ مُسْتَمِرٍّ)) (وَكيعٌ) ((فِي الْغرَر وابنُ </a:t>
            </a:r>
            <a:r>
              <a:rPr lang="ar-SA" dirty="0" err="1"/>
              <a:t>مردَوَيْه</a:t>
            </a:r>
            <a:r>
              <a:rPr lang="ar-SA" dirty="0"/>
              <a:t> فِي التَّفْسِيرِ)) (خطّ) عَن ابْن عَبَّاس.</a:t>
            </a:r>
          </a:p>
          <a:p>
            <a:r>
              <a:rPr lang="ar-SA" dirty="0"/>
              <a:t>(5) ((آخِرُ قَرْيَةٍ مِنْ قُرَى الإِسْلاَمِ خَرَاباً المَدِينةُ)) (ت) عَن أبي هُرَيْرَةَ.</a:t>
            </a:r>
          </a:p>
          <a:p>
            <a:r>
              <a:rPr lang="ar-SA" dirty="0"/>
              <a:t>(6) ((آخِرُ مَا أدْرَكَ النَّاسُ مِنْ كَلاَمِ النُّبُوَّةِ الأولَى إِذا لَم تَسْتَحِ فاصْنَعْ مَا شِئْتَ)) (ابْن عَسَاكِر فِي تَارِيخه) عَن أبي مَسْعُود البدري.</a:t>
            </a:r>
          </a:p>
        </p:txBody>
      </p:sp>
    </p:spTree>
    <p:extLst>
      <p:ext uri="{BB962C8B-B14F-4D97-AF65-F5344CB8AC3E}">
        <p14:creationId xmlns:p14="http://schemas.microsoft.com/office/powerpoint/2010/main" val="359976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55000" lnSpcReduction="20000"/>
          </a:bodyPr>
          <a:lstStyle/>
          <a:p>
            <a:r>
              <a:rPr lang="ar-SA" b="1" dirty="0"/>
              <a:t>كتاب المعيشة والعادات من قسم الأقوال</a:t>
            </a:r>
            <a:endParaRPr lang="en-US" dirty="0"/>
          </a:p>
          <a:p>
            <a:r>
              <a:rPr lang="ar-SA" b="1" dirty="0"/>
              <a:t>الباب الأول: في الأكل</a:t>
            </a:r>
            <a:endParaRPr lang="en-US" dirty="0"/>
          </a:p>
          <a:p>
            <a:r>
              <a:rPr lang="ar-SA" b="1" dirty="0"/>
              <a:t>الفصل الأول: في آداب الأكل</a:t>
            </a:r>
            <a:endParaRPr lang="en-US" dirty="0"/>
          </a:p>
          <a:p>
            <a:r>
              <a:rPr lang="ar-SA" b="1" dirty="0"/>
              <a:t>...</a:t>
            </a:r>
            <a:endParaRPr lang="en-US" dirty="0"/>
          </a:p>
          <a:p>
            <a:r>
              <a:rPr lang="ar-SA" b="1" dirty="0"/>
              <a:t>حرف الميم</a:t>
            </a:r>
            <a:endParaRPr lang="en-US" dirty="0"/>
          </a:p>
          <a:p>
            <a:r>
              <a:rPr lang="ar-SA" b="1" dirty="0"/>
              <a:t>كتاب المعيشة والعادات من قسم الأقوال</a:t>
            </a:r>
            <a:endParaRPr lang="en-US" dirty="0"/>
          </a:p>
          <a:p>
            <a:r>
              <a:rPr lang="ar-SA" b="1" dirty="0"/>
              <a:t>وفيه أربعة أبواب</a:t>
            </a:r>
            <a:endParaRPr lang="en-US" dirty="0"/>
          </a:p>
          <a:p>
            <a:r>
              <a:rPr lang="ar-SA" b="1" dirty="0"/>
              <a:t>الباب الأول في الأكل</a:t>
            </a:r>
            <a:endParaRPr lang="en-US" dirty="0"/>
          </a:p>
          <a:p>
            <a:r>
              <a:rPr lang="ar-SA" b="1" dirty="0"/>
              <a:t>وفيه أربعة فصول</a:t>
            </a:r>
            <a:endParaRPr lang="en-US" dirty="0"/>
          </a:p>
          <a:p>
            <a:r>
              <a:rPr lang="ar-SA" b="1" dirty="0"/>
              <a:t>الفصل الأول في آداب الأكل</a:t>
            </a:r>
            <a:endParaRPr lang="en-US" dirty="0"/>
          </a:p>
          <a:p>
            <a:r>
              <a:rPr lang="ar-SA" b="1" dirty="0"/>
              <a:t>40707- آكل كما يأكل العبد، وأجلس كما يجلس </a:t>
            </a:r>
            <a:r>
              <a:rPr lang="ar-SA" b="1" dirty="0" err="1"/>
              <a:t>العبد."ابن</a:t>
            </a:r>
            <a:r>
              <a:rPr lang="ar-SA" b="1" dirty="0"/>
              <a:t> سعد، ع - عن عائشة".</a:t>
            </a:r>
            <a:endParaRPr lang="en-US" dirty="0"/>
          </a:p>
          <a:p>
            <a:r>
              <a:rPr lang="ar-SA" b="1" dirty="0"/>
              <a:t>40708- إنما أنا عبد، آكل كما يأكل العبد، وأشرب كما يشرب </a:t>
            </a:r>
            <a:r>
              <a:rPr lang="ar-SA" b="1" dirty="0" err="1"/>
              <a:t>العبد."عد</a:t>
            </a:r>
            <a:r>
              <a:rPr lang="ar-SA" b="1" dirty="0"/>
              <a:t> - عن أنس".</a:t>
            </a:r>
            <a:endParaRPr lang="en-US" dirty="0"/>
          </a:p>
          <a:p>
            <a:r>
              <a:rPr lang="ar-SA" b="1" dirty="0"/>
              <a:t>40709- آكل كما يأكل العبد، وأجلس كما يجلس العبد فإنما أنا </a:t>
            </a:r>
            <a:r>
              <a:rPr lang="ar-SA" b="1" dirty="0" err="1"/>
              <a:t>عبد."ابن</a:t>
            </a:r>
            <a:r>
              <a:rPr lang="ar-SA" b="1" dirty="0"/>
              <a:t> سعد، هب - عن يحيى بن أبي كثير مرسلا".</a:t>
            </a:r>
            <a:endParaRPr lang="en-US" dirty="0"/>
          </a:p>
          <a:p>
            <a:r>
              <a:rPr lang="ar-SA" b="1" dirty="0"/>
              <a:t>40710- آكل كما يأكل العبد، </a:t>
            </a:r>
            <a:r>
              <a:rPr lang="ar-SA" b="1" dirty="0" err="1"/>
              <a:t>فوالذي</a:t>
            </a:r>
            <a:r>
              <a:rPr lang="ar-SA" b="1" dirty="0"/>
              <a:t> نفسي بيده! لو كانت الدنيا تزن عند الله جناح بعوضة ما سقى منها كافرا كأسا.</a:t>
            </a:r>
            <a:endParaRPr lang="en-US" dirty="0"/>
          </a:p>
          <a:p>
            <a:r>
              <a:rPr lang="ar-SA" b="1" dirty="0"/>
              <a:t> </a:t>
            </a:r>
            <a:endParaRPr lang="en-US" dirty="0"/>
          </a:p>
          <a:p>
            <a:endParaRPr lang="ar-SA" dirty="0"/>
          </a:p>
        </p:txBody>
      </p:sp>
    </p:spTree>
    <p:extLst>
      <p:ext uri="{BB962C8B-B14F-4D97-AF65-F5344CB8AC3E}">
        <p14:creationId xmlns:p14="http://schemas.microsoft.com/office/powerpoint/2010/main" val="3705227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a:t>الكتاب الأول من حرف الغين: كتاب الغزوات من قسم الأقوال</a:t>
            </a:r>
            <a:endParaRPr lang="en-US" dirty="0"/>
          </a:p>
          <a:p>
            <a:r>
              <a:rPr lang="ar-SA" b="1" dirty="0"/>
              <a:t>غزوة بدر</a:t>
            </a:r>
            <a:endParaRPr lang="en-US" dirty="0"/>
          </a:p>
          <a:p>
            <a:r>
              <a:rPr lang="ar-SA" b="1" dirty="0"/>
              <a:t>29867- "ما أنتم </a:t>
            </a:r>
            <a:r>
              <a:rPr lang="ar-SA" b="1" dirty="0" err="1"/>
              <a:t>بأسمع</a:t>
            </a:r>
            <a:r>
              <a:rPr lang="ar-SA" b="1" dirty="0"/>
              <a:t> لما أقول منهم غير أنهم لا يستطيعون أن يردوا علي شيئا". "حم، ق، ن" عن أنس "1.</a:t>
            </a:r>
            <a:endParaRPr lang="en-US" dirty="0"/>
          </a:p>
          <a:p>
            <a:r>
              <a:rPr lang="ar-SA" b="1" dirty="0"/>
              <a:t>قتل كعب بن الأشرف</a:t>
            </a:r>
            <a:endParaRPr lang="en-US" dirty="0"/>
          </a:p>
          <a:p>
            <a:r>
              <a:rPr lang="ar-SA" b="1" dirty="0"/>
              <a:t>29868- "من لكعب بن الأشرف فإنه قد آذى الله ورسوله". "خ" عن جابر2.</a:t>
            </a:r>
            <a:endParaRPr lang="en-US" dirty="0"/>
          </a:p>
          <a:p>
            <a:endParaRPr lang="ar-SA" dirty="0"/>
          </a:p>
        </p:txBody>
      </p:sp>
    </p:spTree>
    <p:extLst>
      <p:ext uri="{BB962C8B-B14F-4D97-AF65-F5344CB8AC3E}">
        <p14:creationId xmlns:p14="http://schemas.microsoft.com/office/powerpoint/2010/main" val="3477181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dirty="0"/>
              <a:t>(7184) ((صَاحِبُ الدَّابَّةِ أَحَقُّ بِصَدْرِهَا إلاَّ مَنْ أَذِنَ)) (ابْن عَسَاكِر) عَن بشير.</a:t>
            </a:r>
          </a:p>
          <a:p>
            <a:r>
              <a:rPr lang="ar-SA" dirty="0"/>
              <a:t>(7185) ((صَاحِبُ الدَّيْنِ مَأْسُورٌ بِدَيْنِهِ فِي قَبْرِهِ يَشْكُو إلَى الله الْوَحْدَةَ)) (طس وَابْن النجار) عَن الْبَراء.</a:t>
            </a:r>
          </a:p>
          <a:p>
            <a:r>
              <a:rPr lang="ar-SA" dirty="0"/>
              <a:t>(7186) ((صَاحِبُ الدَّيْنِ مَغْلُولٌ فِي قَبْرِهِ </a:t>
            </a:r>
            <a:r>
              <a:rPr lang="ar-SA" dirty="0" err="1"/>
              <a:t>لاَيَفُكُّهُ</a:t>
            </a:r>
            <a:r>
              <a:rPr lang="ar-SA" dirty="0"/>
              <a:t> إِلَّا قَضَاء دَيْنِهِ)) (فر) عَن أبي سعيد.</a:t>
            </a:r>
          </a:p>
          <a:p>
            <a:r>
              <a:rPr lang="ar-SA" dirty="0"/>
              <a:t>(7187) ((صَاحِبُ السُّنَّةِ إِنْ عَمِلَ خَيْراً قُبْلَ مِنْهُ، وَإِنْ خَلَطَ غُفِرَ لَهُ)) (خطّ) فِي المؤتلف عَن ابْن عمر.</a:t>
            </a:r>
          </a:p>
          <a:p>
            <a:r>
              <a:rPr lang="ar-SA" dirty="0"/>
              <a:t>(7188) ((صَاحِبُ الشَّيْءِ أَحَقُّ بِشَيئِهِ أَنْ يَحْمِلَهُ إِلاَّ أَنْ يَكُونَ ضَعِيفاً يَعْجَزُ عَنْهُ فَيْعِينُهُ عَلَيْهِ أَخُوهُ المُسْلِمُ)) (طس) وَابْن عَسَاكِر عَن أبي هُرَيْرَة.</a:t>
            </a:r>
          </a:p>
          <a:p>
            <a:r>
              <a:rPr lang="ar-SA" dirty="0"/>
              <a:t>(7189) ((صَاحِبُ الصَّفِّ وَصَاحِبُ الجُمُعَةِ </a:t>
            </a:r>
            <a:r>
              <a:rPr lang="ar-SA" dirty="0" err="1"/>
              <a:t>لاَيُفَضَّلُ</a:t>
            </a:r>
            <a:r>
              <a:rPr lang="ar-SA" dirty="0"/>
              <a:t> هـ صلى الله عَلَيْهِ وَسلم</a:t>
            </a:r>
          </a:p>
        </p:txBody>
      </p:sp>
    </p:spTree>
    <p:extLst>
      <p:ext uri="{BB962C8B-B14F-4D97-AF65-F5344CB8AC3E}">
        <p14:creationId xmlns:p14="http://schemas.microsoft.com/office/powerpoint/2010/main" val="1399632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b="1" dirty="0"/>
              <a:t>حرف الباء</a:t>
            </a:r>
            <a:endParaRPr lang="en-US" dirty="0"/>
          </a:p>
          <a:p>
            <a:r>
              <a:rPr lang="ar-SA" b="1" dirty="0"/>
              <a:t>وفيه أربعة كتب:</a:t>
            </a:r>
            <a:endParaRPr lang="en-US" dirty="0"/>
          </a:p>
          <a:p>
            <a:r>
              <a:rPr lang="ar-SA" b="1" dirty="0"/>
              <a:t>كتاب البرِّ، كتاب البيع، كتاب البخل وذم المال، كتاب البنيان والعمارات.</a:t>
            </a:r>
            <a:endParaRPr lang="en-US" dirty="0"/>
          </a:p>
          <a:p>
            <a:r>
              <a:rPr lang="ar-SA" b="1" dirty="0"/>
              <a:t>الكتاب الأول: في البر، وفيه: خمسة أبواب</a:t>
            </a:r>
            <a:endParaRPr lang="en-US" dirty="0"/>
          </a:p>
          <a:p>
            <a:r>
              <a:rPr lang="ar-SA" b="1" dirty="0"/>
              <a:t>الباب الأول: في بر الوالدين</a:t>
            </a:r>
            <a:endParaRPr lang="en-US" dirty="0"/>
          </a:p>
          <a:p>
            <a:r>
              <a:rPr lang="ar-SA" b="1" dirty="0"/>
              <a:t>188 - (خ م) أبو هريرة - رضي الله عنه - قال: جاء رجل إلى النبي- صلى الله عليه وسلم - فقال: يا رسول الله، مَنْ أحَقُّ الناس بِحُسْن صَحابتي؟ قال: «أمُّك» ، قال: ثم مَنْ؟ قال: «أمُّك» ، قال: ثم مَنْ؟ قال: «أمُّك» ، قال: ثم مَنْ؟ قال: «أبُوك» . [ص:398]</a:t>
            </a:r>
            <a:endParaRPr lang="en-US" dirty="0"/>
          </a:p>
          <a:p>
            <a:r>
              <a:rPr lang="ar-SA" b="1" dirty="0"/>
              <a:t>وفي رواية قال: «أمَّك، ثم أمك، ثم أباك، ثم أدناك </a:t>
            </a:r>
            <a:r>
              <a:rPr lang="ar-SA" b="1" dirty="0" err="1"/>
              <a:t>أدناك</a:t>
            </a:r>
            <a:r>
              <a:rPr lang="ar-SA" b="1" dirty="0"/>
              <a:t>» . أخرجه البخاري ومسلم.</a:t>
            </a:r>
            <a:endParaRPr lang="en-US" dirty="0"/>
          </a:p>
          <a:p>
            <a:r>
              <a:rPr lang="ar-SA" b="1" dirty="0"/>
              <a:t>وزاد مسلم في رواية قال: فقال: «نعم وأبيك، لَتُنَبَّأَنَّ» (1) .</a:t>
            </a:r>
            <a:endParaRPr lang="en-US" dirty="0"/>
          </a:p>
          <a:p>
            <a:endParaRPr lang="ar-SA" dirty="0"/>
          </a:p>
        </p:txBody>
      </p:sp>
    </p:spTree>
    <p:extLst>
      <p:ext uri="{BB962C8B-B14F-4D97-AF65-F5344CB8AC3E}">
        <p14:creationId xmlns:p14="http://schemas.microsoft.com/office/powerpoint/2010/main" val="1773267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b="1" dirty="0"/>
              <a:t>حرف الشين، وفيه ثلاث كتب</a:t>
            </a:r>
            <a:endParaRPr lang="en-US" dirty="0"/>
          </a:p>
          <a:p>
            <a:r>
              <a:rPr lang="ar-SA" b="1" dirty="0"/>
              <a:t>كتابُ الشَّراب، كتاب الشَّركَة، كتاب الشِّعْر</a:t>
            </a:r>
            <a:endParaRPr lang="en-US" dirty="0"/>
          </a:p>
          <a:p>
            <a:r>
              <a:rPr lang="ar-SA" b="1" dirty="0"/>
              <a:t>الكتاب الأول: في الشَّرَاب، وفيه بابان</a:t>
            </a:r>
            <a:endParaRPr lang="en-US" dirty="0"/>
          </a:p>
          <a:p>
            <a:r>
              <a:rPr lang="ar-SA" b="1" dirty="0"/>
              <a:t>الباب الأول: في آداب الشُّرب، وفيه ستة فصول</a:t>
            </a:r>
            <a:endParaRPr lang="en-US" dirty="0"/>
          </a:p>
          <a:p>
            <a:r>
              <a:rPr lang="ar-SA" b="1" dirty="0"/>
              <a:t>الفصل الأول: في الشُّرب قائماً</a:t>
            </a:r>
            <a:endParaRPr lang="en-US" dirty="0"/>
          </a:p>
          <a:p>
            <a:r>
              <a:rPr lang="ar-SA" b="1" dirty="0"/>
              <a:t>جوازه</a:t>
            </a:r>
            <a:endParaRPr lang="en-US" dirty="0"/>
          </a:p>
          <a:p>
            <a:r>
              <a:rPr lang="ar-SA" b="1" dirty="0"/>
              <a:t>3079 - (خ م ت س) عبد الله بن عباس- رضي الله عنهما - قال: «سَقيتُ النبيَّ - صلى الله عليه وسلم- من زَمْزَمَ، فَشَرِبَ وهو قائم» .</a:t>
            </a:r>
            <a:endParaRPr lang="en-US" dirty="0"/>
          </a:p>
          <a:p>
            <a:r>
              <a:rPr lang="ar-SA" b="1" dirty="0"/>
              <a:t>وفي رواية «اسْتَسقى وهو عند البَيْت فأتيتُهُ بدَلو» زاد في رواية «فحلف عِكْرمَةُ: ما كان [ص:71] يومئذ إلا على بعير» أخرجه البخاري ومسلم. وفي رواية الترمذي والنسائي «أن النبيَّ - صلى الله عليه وسلم- شَرِب من زمزمَ وهو قائم» (1) .</a:t>
            </a:r>
            <a:endParaRPr lang="en-US" dirty="0"/>
          </a:p>
          <a:p>
            <a:endParaRPr lang="ar-SA" dirty="0"/>
          </a:p>
        </p:txBody>
      </p:sp>
    </p:spTree>
    <p:extLst>
      <p:ext uri="{BB962C8B-B14F-4D97-AF65-F5344CB8AC3E}">
        <p14:creationId xmlns:p14="http://schemas.microsoft.com/office/powerpoint/2010/main" val="345208197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1701</Words>
  <Application>Microsoft Office PowerPoint</Application>
  <PresentationFormat>شاشة عريضة</PresentationFormat>
  <Paragraphs>113</Paragraphs>
  <Slides>16</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16</vt:i4>
      </vt:variant>
    </vt:vector>
  </HeadingPairs>
  <TitlesOfParts>
    <vt:vector size="21" baseType="lpstr">
      <vt:lpstr>Arial</vt:lpstr>
      <vt:lpstr>Calibri</vt:lpstr>
      <vt:lpstr>Calibri Light</vt:lpstr>
      <vt:lpstr>Times New Roman</vt:lpstr>
      <vt:lpstr>نسق Office</vt:lpstr>
      <vt:lpstr>تطبيقات على جامع الأصول وجامع السيوطي وكنز العمال </vt:lpstr>
      <vt:lpstr>   حرف العين ويشتمل على ستة كتب: كتاب العلم، كتاب العَفْو والمغفرة، كتاب العِتق والتدبير، والكتابة ومُصَاحَبة الرقيق، كتاب العِدَّة والاستبراء، كتاب العارِيَّة، كتاب العُمرى والرُّقْبى الكتاب الأول: في العِلْم، وفيه ستة فصول الفصل الأول: في الحث عليه 5823 - (خ م) حميد [بن عبد الرحمن بن عوف الزهري] قال: سمعتُ معاويةَ يَخطُب قال: سمعتُ رسولَ الله - صلى الله عليه وسلم- يقول: «مَن يُرِدِ الله بهِ خيراً يُفَقِّههُ في الدِّين، وإِنما أَنا قَاسِم، ويُعطي الله، وَلَن يَزَالَ أَمْرُ هذه الأمة مُستقيماً [ص:4] حتَّى تَقُومَ السَّاعَةُ، وَحتى يَأْتِيَ أمرُ الله» . أخرجه البخاري، ومسلم (1) .   [شَرْحُ الْغَرِيبِ]  (يفقهه في الدِّين) الفقه: الفهم والدراية، والعلم في الأصل، وقد جعله العُرف خاصاً بعلم الشريعة، وخاصة بعلم الفروع، فإذا قيل: فقيه، علم أنه العالم بعلوم الشرع، وإن كان كل عالم بعلم فقيهاً، يقال: فَقِه الرجل- بالكسر - إذا علم، وفقُه - بالضم- إذا صار فقيهاً، وتفقَّه: إذا تعاطى ذلك، وفقَّهه الله، أي: عرَّفه وبصَّره.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تطبيقات على جامع الأصول وجامع السيوطي وكنز العمال </dc:title>
  <dc:creator>نعمات محمد</dc:creator>
  <cp:lastModifiedBy>نعمات محمد</cp:lastModifiedBy>
  <cp:revision>4</cp:revision>
  <dcterms:created xsi:type="dcterms:W3CDTF">2016-10-10T20:58:08Z</dcterms:created>
  <dcterms:modified xsi:type="dcterms:W3CDTF">2016-10-11T13:07:46Z</dcterms:modified>
</cp:coreProperties>
</file>