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4" r:id="rId6"/>
    <p:sldId id="265" r:id="rId7"/>
    <p:sldId id="262" r:id="rId8"/>
    <p:sldId id="263" r:id="rId9"/>
    <p:sldId id="260" r:id="rId10"/>
    <p:sldId id="261" r:id="rId11"/>
    <p:sldId id="266" r:id="rId12"/>
    <p:sldId id="267" r:id="rId13"/>
  </p:sldIdLst>
  <p:sldSz cx="12192000" cy="6858000"/>
  <p:notesSz cx="6889750" cy="100203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904192" y="2"/>
            <a:ext cx="2985558" cy="502755"/>
          </a:xfrm>
          <a:prstGeom prst="rect">
            <a:avLst/>
          </a:prstGeom>
        </p:spPr>
        <p:txBody>
          <a:bodyPr vert="horz" lIns="96634" tIns="48317" rIns="96634" bIns="48317" rtlCol="1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96" y="2"/>
            <a:ext cx="2985558" cy="502755"/>
          </a:xfrm>
          <a:prstGeom prst="rect">
            <a:avLst/>
          </a:prstGeom>
        </p:spPr>
        <p:txBody>
          <a:bodyPr vert="horz" lIns="96634" tIns="48317" rIns="96634" bIns="48317" rtlCol="1"/>
          <a:lstStyle>
            <a:lvl1pPr algn="l">
              <a:defRPr sz="1300"/>
            </a:lvl1pPr>
          </a:lstStyle>
          <a:p>
            <a:fld id="{D03B874E-2D1A-4007-B82C-8266D6C22AC9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904192" y="9517547"/>
            <a:ext cx="2985558" cy="502754"/>
          </a:xfrm>
          <a:prstGeom prst="rect">
            <a:avLst/>
          </a:prstGeom>
        </p:spPr>
        <p:txBody>
          <a:bodyPr vert="horz" lIns="96634" tIns="48317" rIns="96634" bIns="48317" rtlCol="1" anchor="b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96" y="9517547"/>
            <a:ext cx="2985558" cy="502754"/>
          </a:xfrm>
          <a:prstGeom prst="rect">
            <a:avLst/>
          </a:prstGeom>
        </p:spPr>
        <p:txBody>
          <a:bodyPr vert="horz" lIns="96634" tIns="48317" rIns="96634" bIns="48317" rtlCol="1" anchor="b"/>
          <a:lstStyle>
            <a:lvl1pPr algn="l">
              <a:defRPr sz="1300"/>
            </a:lvl1pPr>
          </a:lstStyle>
          <a:p>
            <a:fld id="{86AA5BC5-43FF-481A-9A8F-2C11D18906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020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224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968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737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422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727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265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714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417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360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208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955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CDC8E-8995-4DCE-A423-16F49BB1C37D}" type="datetimeFigureOut">
              <a:rPr lang="ar-SA" smtClean="0"/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8301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تطبيقات الفصل 11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4498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6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مسألة 11-1 ص 29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0163"/>
            <a:ext cx="10515600" cy="51292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dirty="0" smtClean="0"/>
              <a:t>(3) صافي راتب الموظف :</a:t>
            </a:r>
          </a:p>
          <a:p>
            <a:pPr marL="0" indent="0">
              <a:buNone/>
            </a:pPr>
            <a:r>
              <a:rPr lang="ar-SA" dirty="0" smtClean="0"/>
              <a:t>البنك = صافي المبلغ المدفوع للموظف = 8300 – 3005.5 = 5294.5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(4) القيد:	</a:t>
            </a:r>
          </a:p>
          <a:p>
            <a:pPr marL="0" indent="0">
              <a:buNone/>
            </a:pPr>
            <a:r>
              <a:rPr lang="ar-SA" dirty="0" smtClean="0"/>
              <a:t>8300 من حـ/ مصروف الرواتب والأجور الإدارية و العامة</a:t>
            </a:r>
          </a:p>
          <a:p>
            <a:pPr marL="0" indent="0">
              <a:buNone/>
            </a:pPr>
            <a:r>
              <a:rPr lang="ar-SA" dirty="0" smtClean="0"/>
              <a:t>			إلى مذكورين:</a:t>
            </a:r>
          </a:p>
          <a:p>
            <a:pPr marL="0" indent="0">
              <a:buNone/>
            </a:pPr>
            <a:r>
              <a:rPr lang="ar-SA" dirty="0" smtClean="0"/>
              <a:t>				612حـ/ التأمينات الاجتماعية</a:t>
            </a:r>
          </a:p>
          <a:p>
            <a:pPr marL="0" indent="0">
              <a:buNone/>
            </a:pPr>
            <a:r>
              <a:rPr lang="ar-SA" dirty="0" smtClean="0"/>
              <a:t>				332حـ/ سلف الموظفين</a:t>
            </a:r>
          </a:p>
          <a:p>
            <a:pPr marL="0" indent="0">
              <a:buNone/>
            </a:pPr>
            <a:r>
              <a:rPr lang="ar-SA" dirty="0" smtClean="0"/>
              <a:t>				65.5حـ/صندوق الادخار</a:t>
            </a:r>
          </a:p>
          <a:p>
            <a:pPr marL="0" indent="0">
              <a:buNone/>
            </a:pPr>
            <a:r>
              <a:rPr lang="ar-SA" dirty="0" smtClean="0"/>
              <a:t>				622.5حـ/قسط رسوم تعليم</a:t>
            </a:r>
          </a:p>
          <a:p>
            <a:pPr marL="0" indent="0">
              <a:buNone/>
            </a:pPr>
            <a:r>
              <a:rPr lang="ar-SA" dirty="0" smtClean="0"/>
              <a:t>				166حـ/ لجنة رعاية اسر فلسطين</a:t>
            </a:r>
          </a:p>
          <a:p>
            <a:pPr marL="0" indent="0">
              <a:buNone/>
            </a:pPr>
            <a:r>
              <a:rPr lang="ar-SA" dirty="0" smtClean="0"/>
              <a:t>				207.5حـ/ رسوم النادي الترفيهي</a:t>
            </a:r>
          </a:p>
          <a:p>
            <a:pPr marL="0" indent="0">
              <a:buNone/>
            </a:pPr>
            <a:r>
              <a:rPr lang="ar-SA" dirty="0" smtClean="0"/>
              <a:t>				1000حـ/ تامين مسكن</a:t>
            </a:r>
          </a:p>
          <a:p>
            <a:pPr marL="0" indent="0">
              <a:buNone/>
            </a:pPr>
            <a:r>
              <a:rPr lang="ar-SA" dirty="0" smtClean="0"/>
              <a:t>				5294.5 حـ/ البنك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769290" y="5950424"/>
            <a:ext cx="928047" cy="259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667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مسألة 11-2 ص 30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5876"/>
            <a:ext cx="10515600" cy="489108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arenBoth"/>
            </a:pPr>
            <a:r>
              <a:rPr lang="ar-SA" dirty="0" smtClean="0"/>
              <a:t>قيد إثبات استحقاقات </a:t>
            </a:r>
            <a:r>
              <a:rPr lang="ar-SA" dirty="0" err="1" smtClean="0"/>
              <a:t>وحسميات</a:t>
            </a:r>
            <a:r>
              <a:rPr lang="ar-SA" dirty="0" smtClean="0"/>
              <a:t> كل عامل: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                    </a:t>
            </a:r>
            <a:r>
              <a:rPr lang="ar-SA" dirty="0"/>
              <a:t>من مذكورين</a:t>
            </a:r>
          </a:p>
          <a:p>
            <a:pPr marL="0" indent="0">
              <a:buNone/>
            </a:pPr>
            <a:r>
              <a:rPr lang="ar-SA" dirty="0" smtClean="0"/>
              <a:t>          660      حـ/مصاريف </a:t>
            </a:r>
            <a:r>
              <a:rPr lang="ar-SA" dirty="0"/>
              <a:t>الرواتب والأجور </a:t>
            </a:r>
            <a:r>
              <a:rPr lang="ar-SA" dirty="0" err="1"/>
              <a:t>البيعية</a:t>
            </a:r>
            <a:r>
              <a:rPr lang="ar-SA" dirty="0"/>
              <a:t> </a:t>
            </a:r>
            <a:r>
              <a:rPr lang="ar-SA" sz="2300" b="1" dirty="0" smtClean="0">
                <a:solidFill>
                  <a:srgbClr val="FF0000"/>
                </a:solidFill>
              </a:rPr>
              <a:t>(شاكر 240+120) + (مؤمن 300)                     </a:t>
            </a:r>
            <a:endParaRPr lang="ar-SA" sz="23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</a:t>
            </a:r>
            <a:r>
              <a:rPr lang="ar-SA" dirty="0" smtClean="0"/>
              <a:t>375      حـ</a:t>
            </a:r>
            <a:r>
              <a:rPr lang="ar-SA" dirty="0"/>
              <a:t>/ مصاريف الرواتب والأجور الإدارية والعامة </a:t>
            </a:r>
            <a:r>
              <a:rPr lang="ar-SA" sz="2300" b="1" dirty="0" smtClean="0">
                <a:solidFill>
                  <a:srgbClr val="FF0000"/>
                </a:solidFill>
              </a:rPr>
              <a:t>(صابر 180+45) </a:t>
            </a:r>
            <a:r>
              <a:rPr lang="ar-SA" sz="2300" b="1" dirty="0">
                <a:solidFill>
                  <a:srgbClr val="FF0000"/>
                </a:solidFill>
              </a:rPr>
              <a:t>+ </a:t>
            </a:r>
            <a:r>
              <a:rPr lang="ar-SA" sz="2300" b="1" dirty="0" smtClean="0">
                <a:solidFill>
                  <a:srgbClr val="FF0000"/>
                </a:solidFill>
              </a:rPr>
              <a:t>(عابد 150)</a:t>
            </a:r>
            <a:r>
              <a:rPr lang="ar-SA" b="1" dirty="0" smtClean="0"/>
              <a:t>        </a:t>
            </a:r>
            <a:endParaRPr lang="ar-SA" b="1" dirty="0"/>
          </a:p>
          <a:p>
            <a:pPr marL="0" indent="0">
              <a:buNone/>
            </a:pPr>
            <a:r>
              <a:rPr lang="ar-SA" dirty="0"/>
              <a:t>                                                               </a:t>
            </a:r>
          </a:p>
          <a:p>
            <a:pPr marL="0" indent="0">
              <a:buNone/>
            </a:pPr>
            <a:r>
              <a:rPr lang="ar-SA" dirty="0"/>
              <a:t>                                          إلى مذكورين</a:t>
            </a:r>
          </a:p>
          <a:p>
            <a:pPr marL="0" indent="0">
              <a:buNone/>
            </a:pPr>
            <a:r>
              <a:rPr lang="ar-SA" dirty="0"/>
              <a:t>                      </a:t>
            </a:r>
            <a:r>
              <a:rPr lang="ar-SA" dirty="0" smtClean="0"/>
              <a:t>540,5           حـ</a:t>
            </a:r>
            <a:r>
              <a:rPr lang="ar-SA" dirty="0"/>
              <a:t>/ البنك (صافي المستحقات</a:t>
            </a:r>
            <a:r>
              <a:rPr lang="ar-SA" dirty="0" smtClean="0"/>
              <a:t>)  </a:t>
            </a:r>
            <a:r>
              <a:rPr lang="ar-SA" b="1" dirty="0" smtClean="0">
                <a:solidFill>
                  <a:srgbClr val="FF0000"/>
                </a:solidFill>
              </a:rPr>
              <a:t>المتمم</a:t>
            </a:r>
            <a:endParaRPr lang="ar-SA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            </a:t>
            </a:r>
            <a:r>
              <a:rPr lang="ar-SA" dirty="0" smtClean="0"/>
              <a:t>93,15           حـ</a:t>
            </a:r>
            <a:r>
              <a:rPr lang="ar-SA" dirty="0"/>
              <a:t>/ المؤسسة العامة للتأمينات </a:t>
            </a:r>
            <a:r>
              <a:rPr lang="ar-SA" dirty="0" smtClean="0"/>
              <a:t>الاجتماعية </a:t>
            </a:r>
            <a:r>
              <a:rPr lang="ar-SA" sz="2300" b="1" dirty="0" smtClean="0">
                <a:solidFill>
                  <a:srgbClr val="FF0000"/>
                </a:solidFill>
              </a:rPr>
              <a:t>(660+375) </a:t>
            </a:r>
            <a:r>
              <a:rPr lang="en-GB" sz="2300" b="1" dirty="0" smtClean="0">
                <a:solidFill>
                  <a:srgbClr val="FF0000"/>
                </a:solidFill>
              </a:rPr>
              <a:t>x</a:t>
            </a:r>
            <a:r>
              <a:rPr lang="ar-SA" sz="2300" b="1" dirty="0" smtClean="0">
                <a:solidFill>
                  <a:srgbClr val="FF0000"/>
                </a:solidFill>
              </a:rPr>
              <a:t> 9%</a:t>
            </a:r>
            <a:endParaRPr lang="ar-SA" sz="23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             </a:t>
            </a:r>
            <a:r>
              <a:rPr lang="ar-SA" dirty="0" smtClean="0"/>
              <a:t>3,75            حـ</a:t>
            </a:r>
            <a:r>
              <a:rPr lang="ar-SA" dirty="0"/>
              <a:t>/ </a:t>
            </a:r>
            <a:r>
              <a:rPr lang="ar-SA" dirty="0" smtClean="0"/>
              <a:t>قسط اشتراك المركز الترفيهي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</a:t>
            </a:r>
            <a:r>
              <a:rPr lang="ar-SA" dirty="0" smtClean="0"/>
              <a:t>70            حـ</a:t>
            </a:r>
            <a:r>
              <a:rPr lang="ar-SA" dirty="0"/>
              <a:t>/ </a:t>
            </a:r>
            <a:r>
              <a:rPr lang="ar-SA" dirty="0" err="1" smtClean="0"/>
              <a:t>جزاءات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</a:t>
            </a:r>
            <a:r>
              <a:rPr lang="ar-SA" dirty="0" smtClean="0"/>
              <a:t>262,6          حـ</a:t>
            </a:r>
            <a:r>
              <a:rPr lang="ar-SA" dirty="0"/>
              <a:t>/ رواتب وأجور </a:t>
            </a:r>
            <a:r>
              <a:rPr lang="ar-SA" dirty="0" smtClean="0"/>
              <a:t>مستحقة </a:t>
            </a:r>
            <a:r>
              <a:rPr lang="ar-SA" sz="2300" b="1" dirty="0" smtClean="0">
                <a:solidFill>
                  <a:srgbClr val="FF0000"/>
                </a:solidFill>
              </a:rPr>
              <a:t>صافي راتب شاكر=(240+120)-(32,4+65)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65            حـ/ أقساط سلفة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8748215" y="3780430"/>
            <a:ext cx="968991" cy="3548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4050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07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مسألة 2-11 ص 30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588"/>
            <a:ext cx="10515600" cy="52292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(2) قيد حصة صاحب العمل في التأمينات الاجتماعية:</a:t>
            </a:r>
          </a:p>
          <a:p>
            <a:pPr marL="0" indent="0">
              <a:buNone/>
            </a:pPr>
            <a:r>
              <a:rPr lang="ar-SA" dirty="0" smtClean="0"/>
              <a:t>               من مذكورين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72,6        حـ/ مصاريف رواتب وأجور </a:t>
            </a:r>
            <a:r>
              <a:rPr lang="ar-SA" dirty="0" err="1" smtClean="0"/>
              <a:t>بيعية</a:t>
            </a:r>
            <a:r>
              <a:rPr lang="ar-SA" dirty="0" smtClean="0"/>
              <a:t> </a:t>
            </a:r>
            <a:r>
              <a:rPr lang="ar-SA" sz="1800" b="1" dirty="0" smtClean="0">
                <a:solidFill>
                  <a:srgbClr val="FF0000"/>
                </a:solidFill>
              </a:rPr>
              <a:t>(660 </a:t>
            </a:r>
            <a:r>
              <a:rPr lang="en-GB" sz="1800" b="1" dirty="0" smtClean="0">
                <a:solidFill>
                  <a:srgbClr val="FF0000"/>
                </a:solidFill>
              </a:rPr>
              <a:t>x</a:t>
            </a:r>
            <a:r>
              <a:rPr lang="ar-SA" sz="1800" b="1" dirty="0" smtClean="0">
                <a:solidFill>
                  <a:srgbClr val="FF0000"/>
                </a:solidFill>
              </a:rPr>
              <a:t> 11%)</a:t>
            </a:r>
          </a:p>
          <a:p>
            <a:pPr marL="0" indent="0">
              <a:buNone/>
            </a:pPr>
            <a:r>
              <a:rPr lang="ar-SA" dirty="0" smtClean="0"/>
              <a:t>41,3        حـ/ مصاريف رواتب وأجور إدارية </a:t>
            </a:r>
            <a:r>
              <a:rPr lang="ar-SA" sz="1800" b="1" dirty="0" smtClean="0">
                <a:solidFill>
                  <a:srgbClr val="FF0000"/>
                </a:solidFill>
              </a:rPr>
              <a:t>(375 </a:t>
            </a:r>
            <a:r>
              <a:rPr lang="en-GB" sz="1800" b="1" dirty="0" smtClean="0">
                <a:solidFill>
                  <a:srgbClr val="FF0000"/>
                </a:solidFill>
              </a:rPr>
              <a:t>x</a:t>
            </a:r>
            <a:r>
              <a:rPr lang="ar-SA" sz="1800" b="1" dirty="0" smtClean="0">
                <a:solidFill>
                  <a:srgbClr val="FF0000"/>
                </a:solidFill>
              </a:rPr>
              <a:t> 11%)</a:t>
            </a:r>
          </a:p>
          <a:p>
            <a:pPr marL="0" indent="0">
              <a:buNone/>
            </a:pPr>
            <a:r>
              <a:rPr lang="ar-SA" dirty="0" smtClean="0"/>
              <a:t>       113,9      إلى حـ/ المؤسسة العامة للتأمينات الاجتماعية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قيد سداد مستحقات المؤسسة العامة للتأمينات الاجتماعية: (حصة العامل وصاحب العمل)</a:t>
            </a:r>
          </a:p>
          <a:p>
            <a:pPr marL="0" indent="0">
              <a:buNone/>
            </a:pPr>
            <a:r>
              <a:rPr lang="ar-SA" dirty="0" smtClean="0"/>
              <a:t>207,1      من حـ/ المؤسسة العامة للتأمينات الاجتماعية </a:t>
            </a:r>
            <a:r>
              <a:rPr lang="ar-SA" sz="2300" b="1" dirty="0" smtClean="0">
                <a:solidFill>
                  <a:srgbClr val="FF0000"/>
                </a:solidFill>
              </a:rPr>
              <a:t>(نصيب الموظفين 93,15 + نصيب </a:t>
            </a:r>
            <a:r>
              <a:rPr lang="ar-SA" sz="2300" b="1" smtClean="0">
                <a:solidFill>
                  <a:srgbClr val="FF0000"/>
                </a:solidFill>
              </a:rPr>
              <a:t>صاحب العمل 113,9)</a:t>
            </a:r>
            <a:endParaRPr lang="ar-SA" sz="2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207,1      إلى حـ/ البنك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(3) قيد سداد الأجور المستحقة عند تقدم شاكر لاستلامها: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262,6      من حـ/ رواتب وأجور </a:t>
            </a:r>
            <a:r>
              <a:rPr lang="ar-SA" dirty="0" err="1" smtClean="0"/>
              <a:t>بيعية</a:t>
            </a:r>
            <a:r>
              <a:rPr lang="ar-SA" dirty="0" smtClean="0"/>
              <a:t> مستحقة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262,6    إلى حـ/ البنك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820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4225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تمرين 11- 1 ص 24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sz="3600" dirty="0" smtClean="0"/>
              <a:t>(أ) جملة استحقاق الموظف = 8450 + 350+ 200 = 9000 ريال</a:t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>(ب) مقدار ما تتحمله الشركة = 8800 × 11% = 968 ريال</a:t>
            </a:r>
            <a:br>
              <a:rPr lang="ar-SA" sz="3600" dirty="0" smtClean="0"/>
            </a:br>
            <a:r>
              <a:rPr lang="ar-SA" sz="2800" dirty="0" smtClean="0"/>
              <a:t>* لا تؤخذ منحة عيد الأضحى بعين الاعتبار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>(ج) حصة الموظف = 8800 × 9% = 792 ريال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7692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4463" y="175737"/>
            <a:ext cx="93583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تمرين 11-2 ص24 :</a:t>
            </a:r>
          </a:p>
          <a:p>
            <a:endParaRPr lang="ar-SA" sz="3600" dirty="0" smtClean="0"/>
          </a:p>
          <a:p>
            <a:r>
              <a:rPr lang="ar-SA" sz="3600" dirty="0" smtClean="0"/>
              <a:t>(1) يجب أولاً حساب إجمالي </a:t>
            </a:r>
            <a:r>
              <a:rPr lang="ar-SA" sz="3600" dirty="0" err="1" smtClean="0"/>
              <a:t>الحسميات</a:t>
            </a:r>
            <a:r>
              <a:rPr lang="ar-SA" sz="3600" dirty="0" smtClean="0"/>
              <a:t>:</a:t>
            </a:r>
          </a:p>
          <a:p>
            <a:r>
              <a:rPr lang="ar-SA" sz="3600" dirty="0" smtClean="0"/>
              <a:t>إجمالي </a:t>
            </a:r>
            <a:r>
              <a:rPr lang="ar-SA" sz="3600" dirty="0" err="1" smtClean="0"/>
              <a:t>الحسميات</a:t>
            </a:r>
            <a:r>
              <a:rPr lang="ar-SA" sz="3600" dirty="0" smtClean="0"/>
              <a:t>  = 475+792+180+100 = 1547 ريال</a:t>
            </a:r>
          </a:p>
          <a:p>
            <a:endParaRPr lang="ar-SA" sz="3600" dirty="0" smtClean="0"/>
          </a:p>
          <a:p>
            <a:r>
              <a:rPr lang="ar-SA" sz="3600" dirty="0" smtClean="0"/>
              <a:t>إجمالي الاستحقاق (من السؤال السابق) = 9000 ريال</a:t>
            </a:r>
          </a:p>
          <a:p>
            <a:endParaRPr lang="ar-SA" sz="3600" dirty="0" smtClean="0"/>
          </a:p>
          <a:p>
            <a:r>
              <a:rPr lang="ar-SA" sz="3600" dirty="0" smtClean="0"/>
              <a:t>صافي المستحق= 9000 – 1547 = 7453 ريال</a:t>
            </a:r>
          </a:p>
          <a:p>
            <a:endParaRPr lang="ar-SA" sz="3200" dirty="0"/>
          </a:p>
          <a:p>
            <a:r>
              <a:rPr lang="ar-SA" sz="3200" dirty="0" smtClean="0"/>
              <a:t>   </a:t>
            </a:r>
          </a:p>
          <a:p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704995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5063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يتبع تمرين 11-2 ص 24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0188"/>
            <a:ext cx="10515600" cy="4676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(2) قيد اليومية:</a:t>
            </a:r>
          </a:p>
          <a:p>
            <a:pPr marL="0" indent="0">
              <a:buNone/>
            </a:pPr>
            <a:endParaRPr lang="ar-SA" dirty="0"/>
          </a:p>
          <a:p>
            <a:pPr marL="514350" indent="-514350">
              <a:buAutoNum type="arabicPlain" startAt="9000"/>
            </a:pPr>
            <a:r>
              <a:rPr lang="ar-SA" dirty="0" smtClean="0"/>
              <a:t>     من حـ/ مصاريف الرواتب والأجور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إلى مذكورين</a:t>
            </a:r>
          </a:p>
          <a:p>
            <a:pPr marL="0" indent="0">
              <a:buNone/>
            </a:pPr>
            <a:r>
              <a:rPr lang="ar-SA" dirty="0" smtClean="0"/>
              <a:t>     7453   حـ/ البنك (المتمم)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     792     حـ/مؤسسة التأمينات الاجتماعية (من السؤال السابق)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475     حـ/ صندوق الادخار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180     حـ/ اشتراك النادي الرياضي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100    حـ/ التبرعات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9935570" y="3739487"/>
            <a:ext cx="1023582" cy="436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165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تمرين 11-5 ص 27</a:t>
            </a:r>
            <a:endParaRPr lang="ar-S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551297"/>
              </p:ext>
            </p:extLst>
          </p:nvPr>
        </p:nvGraphicFramePr>
        <p:xfrm>
          <a:off x="838198" y="1285875"/>
          <a:ext cx="10515602" cy="506498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51560"/>
                <a:gridCol w="1051560"/>
                <a:gridCol w="1051560"/>
                <a:gridCol w="1051560"/>
                <a:gridCol w="1051560"/>
                <a:gridCol w="1223963"/>
                <a:gridCol w="879159"/>
                <a:gridCol w="1051560"/>
                <a:gridCol w="1051560"/>
                <a:gridCol w="1051560"/>
              </a:tblGrid>
              <a:tr h="328847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اسم الموظف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الراتب الشهري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الراتب الإضافي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اجمالي الاستحقاق</a:t>
                      </a:r>
                    </a:p>
                    <a:p>
                      <a:pPr algn="ctr" rtl="1"/>
                      <a:r>
                        <a:rPr lang="ar-SA" b="1" dirty="0" smtClean="0"/>
                        <a:t>(1)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/>
                        <a:t>الحسميات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إجمالي </a:t>
                      </a:r>
                      <a:r>
                        <a:rPr lang="ar-SA" b="1" dirty="0" err="1" smtClean="0"/>
                        <a:t>الحسميات</a:t>
                      </a:r>
                      <a:endParaRPr lang="ar-SA" b="1" dirty="0" smtClean="0"/>
                    </a:p>
                    <a:p>
                      <a:pPr algn="ctr" rtl="1"/>
                      <a:r>
                        <a:rPr lang="ar-SA" b="1" dirty="0" smtClean="0"/>
                        <a:t>(2)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صافي الراتب</a:t>
                      </a:r>
                    </a:p>
                    <a:p>
                      <a:pPr algn="ctr" rtl="1"/>
                      <a:r>
                        <a:rPr lang="ar-SA" b="1" dirty="0" smtClean="0"/>
                        <a:t>(1)-(2)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7548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التأمينات 9%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السلف 10%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تبرعات فلسطين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/>
                        <a:t>جزاءات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أحمد سالم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360</a:t>
                      </a:r>
                    </a:p>
                    <a:p>
                      <a:pPr algn="ctr" rtl="1"/>
                      <a:r>
                        <a:rPr lang="ar-SA" sz="1400" b="1" dirty="0" smtClean="0"/>
                        <a:t>4000</a:t>
                      </a:r>
                      <a:r>
                        <a:rPr lang="ar-SA" sz="1400" b="1" baseline="0" dirty="0" smtClean="0"/>
                        <a:t> </a:t>
                      </a:r>
                      <a:r>
                        <a:rPr lang="en-GB" sz="1400" b="1" baseline="0" dirty="0" smtClean="0"/>
                        <a:t>X</a:t>
                      </a:r>
                      <a:r>
                        <a:rPr lang="ar-SA" sz="1400" b="1" baseline="0" dirty="0" smtClean="0"/>
                        <a:t> 9%</a:t>
                      </a:r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4000 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10%</a:t>
                      </a:r>
                    </a:p>
                    <a:p>
                      <a:pPr algn="ct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910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3090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فهد الراشد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4750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4750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427,5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4750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577,5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417,25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سعد المتعب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3450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3450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310,5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3450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575**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1035,5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2414,5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محمد عدنان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2140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1141 ***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3281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392,6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3281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214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10%</a:t>
                      </a:r>
                    </a:p>
                    <a:p>
                      <a:pPr algn="ct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556,6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2724,4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الإجمالي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14340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1141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15481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 smtClean="0"/>
                        <a:t>1290,6</a:t>
                      </a:r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614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3079,6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12401,4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32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50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تمرين 11-5 ص 27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3014"/>
            <a:ext cx="10515600" cy="517207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** تم حساب مبلغ </a:t>
            </a:r>
            <a:r>
              <a:rPr lang="ar-SA" b="1" dirty="0" err="1" smtClean="0"/>
              <a:t>حسميات</a:t>
            </a:r>
            <a:r>
              <a:rPr lang="ar-SA" b="1" dirty="0" smtClean="0"/>
              <a:t> </a:t>
            </a:r>
            <a:r>
              <a:rPr lang="ar-SA" b="1" dirty="0" err="1" smtClean="0"/>
              <a:t>الجزاءات</a:t>
            </a:r>
            <a:r>
              <a:rPr lang="ar-SA" b="1" dirty="0" smtClean="0"/>
              <a:t> لسعد المتعب كالتالي: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الأجر اليومي = </a:t>
            </a:r>
            <a:r>
              <a:rPr lang="ar-SA" b="1" u="sng" dirty="0" smtClean="0"/>
              <a:t>أجر الشهر </a:t>
            </a:r>
            <a:r>
              <a:rPr lang="ar-SA" b="1" dirty="0" smtClean="0"/>
              <a:t>= </a:t>
            </a:r>
            <a:r>
              <a:rPr lang="ar-SA" b="1" u="sng" dirty="0" smtClean="0"/>
              <a:t>3450 </a:t>
            </a:r>
            <a:r>
              <a:rPr lang="ar-SA" b="1" dirty="0" smtClean="0"/>
              <a:t>= 115 ريال</a:t>
            </a:r>
          </a:p>
          <a:p>
            <a:pPr marL="0" indent="0">
              <a:buNone/>
            </a:pPr>
            <a:r>
              <a:rPr lang="ar-SA" b="1" dirty="0"/>
              <a:t> </a:t>
            </a:r>
            <a:r>
              <a:rPr lang="ar-SA" b="1" dirty="0" smtClean="0"/>
              <a:t>                   30 يوم         30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ما تم خصمه منه هو أجر 5 أيام فقط = 5 </a:t>
            </a:r>
            <a:r>
              <a:rPr lang="en-GB" b="1" dirty="0" smtClean="0"/>
              <a:t>x</a:t>
            </a:r>
            <a:r>
              <a:rPr lang="ar-SA" b="1" dirty="0" smtClean="0"/>
              <a:t>115 = 575 ريال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*** تم حساب الراتب الإضافي لمحمد عدنان كالتالي:</a:t>
            </a:r>
          </a:p>
          <a:p>
            <a:pPr marL="0" indent="0">
              <a:buNone/>
            </a:pPr>
            <a:endParaRPr lang="ar-SA" b="1" dirty="0" smtClean="0"/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الأجر اليومي = </a:t>
            </a:r>
            <a:r>
              <a:rPr lang="ar-SA" b="1" u="sng" dirty="0">
                <a:solidFill>
                  <a:prstClr val="black"/>
                </a:solidFill>
              </a:rPr>
              <a:t>أجر الشهر </a:t>
            </a:r>
            <a:r>
              <a:rPr lang="ar-SA" b="1" dirty="0">
                <a:solidFill>
                  <a:prstClr val="black"/>
                </a:solidFill>
              </a:rPr>
              <a:t>= </a:t>
            </a:r>
            <a:r>
              <a:rPr lang="ar-SA" b="1" u="sng" dirty="0" smtClean="0">
                <a:solidFill>
                  <a:prstClr val="black"/>
                </a:solidFill>
              </a:rPr>
              <a:t>2140</a:t>
            </a:r>
            <a:r>
              <a:rPr lang="ar-SA" b="1" dirty="0" smtClean="0">
                <a:solidFill>
                  <a:prstClr val="black"/>
                </a:solidFill>
              </a:rPr>
              <a:t>= 71,33 ريال</a:t>
            </a: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                    30 يوم         </a:t>
            </a:r>
            <a:r>
              <a:rPr lang="ar-SA" b="1" dirty="0" smtClean="0">
                <a:solidFill>
                  <a:prstClr val="black"/>
                </a:solidFill>
              </a:rPr>
              <a:t>30</a:t>
            </a: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عدد أيام العمل الإضافي = يومين من كل أسبوع = 2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4 أسابيع في الشهر = 8 أيام</a:t>
            </a: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الأجر الإضافي للعمل الإضافي = (الأجر اليومي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200%)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عدد أيام العمل الإضافي</a:t>
            </a: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 </a:t>
            </a:r>
            <a:r>
              <a:rPr lang="ar-SA" b="1" dirty="0" smtClean="0">
                <a:solidFill>
                  <a:prstClr val="black"/>
                </a:solidFill>
              </a:rPr>
              <a:t>                                   = ( 71,33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200%)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8 = 1141 ريال</a:t>
            </a:r>
            <a:endParaRPr lang="ar-SA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0620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تمرين 11-6 ص 27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7326"/>
            <a:ext cx="10515600" cy="4719637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758636"/>
              </p:ext>
            </p:extLst>
          </p:nvPr>
        </p:nvGraphicFramePr>
        <p:xfrm>
          <a:off x="838200" y="1657349"/>
          <a:ext cx="10706100" cy="5468112"/>
        </p:xfrm>
        <a:graphic>
          <a:graphicData uri="http://schemas.openxmlformats.org/drawingml/2006/table">
            <a:tbl>
              <a:tblPr rtl="1" firstRow="1" firstCol="1" bandRow="1"/>
              <a:tblGrid>
                <a:gridCol w="782140"/>
                <a:gridCol w="912993"/>
                <a:gridCol w="981393"/>
                <a:gridCol w="3479482"/>
                <a:gridCol w="1613846"/>
                <a:gridCol w="2936246"/>
              </a:tblGrid>
              <a:tr h="15527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السنة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عدد </a:t>
                      </a: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السنوات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الراتب الشهري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رصيد المخصص المرحل في نهاية المدة الحالية للسنة التي تليها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sng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"أ"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رصيد المخصص في بداية السنة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sng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"ب"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مصروف مخصص مكافئة نهاية الخدمة "قسط الواجب تحميلة للسنة الحالية"= أ – ب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يخص القيد ايضا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[1سنة× </a:t>
                      </a:r>
                      <a:r>
                        <a:rPr lang="ar-SA" sz="2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(2000)</a:t>
                      </a:r>
                      <a:r>
                        <a:rPr lang="ar-SA" sz="24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×</a:t>
                      </a: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 عمال] </a:t>
                      </a:r>
                      <a:endParaRPr lang="ar-SA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             2</a:t>
                      </a:r>
                      <a:endParaRPr lang="ar-SA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</a:t>
                      </a:r>
                      <a:r>
                        <a:rPr lang="ar-SA" sz="2400" b="1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1000 </a:t>
                      </a: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1000 – 0 = 1000 ريال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[2سنة× </a:t>
                      </a:r>
                      <a:r>
                        <a:rPr lang="ar-SA" sz="24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(</a:t>
                      </a:r>
                      <a:r>
                        <a:rPr lang="ar-SA" sz="2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2000) </a:t>
                      </a:r>
                      <a:r>
                        <a:rPr lang="ar-SA" sz="24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×</a:t>
                      </a: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 عمال</a:t>
                      </a: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]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             2</a:t>
                      </a:r>
                      <a:endParaRPr lang="ar-SA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=2000 </a:t>
                      </a:r>
                      <a:r>
                        <a:rPr lang="ar-SA" sz="2400" b="1" u="non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 – 1000 = 1000 ريال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2200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[3سنة× </a:t>
                      </a:r>
                      <a:r>
                        <a:rPr lang="ar-SA" sz="2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(2200)</a:t>
                      </a: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×</a:t>
                      </a: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 عمال</a:t>
                      </a: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]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             2</a:t>
                      </a:r>
                      <a:endParaRPr lang="ar-SA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</a:t>
                      </a:r>
                      <a:r>
                        <a:rPr lang="ar-SA" sz="2400" b="0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</a:t>
                      </a:r>
                      <a:r>
                        <a:rPr lang="ar-SA" sz="2400" b="1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3300</a:t>
                      </a: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3300 – 2000 = 1300 ريال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5229225" y="3971925"/>
            <a:ext cx="614363" cy="485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157788" y="4743450"/>
            <a:ext cx="528637" cy="500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00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2163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يتبع تمرين 11-6 ص 27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588"/>
            <a:ext cx="10515600" cy="51863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قيد صرف مكافأة نهاية الخدمة في نهاية 1408 هـ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3300 من حـ/ مخصص مكافأة نهاية الخدمة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3300  إلى حـ/ البنك</a:t>
            </a:r>
          </a:p>
          <a:p>
            <a:pPr marL="0" indent="0">
              <a:buNone/>
            </a:pPr>
            <a:endParaRPr lang="ar-SA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69008"/>
              </p:ext>
            </p:extLst>
          </p:nvPr>
        </p:nvGraphicFramePr>
        <p:xfrm>
          <a:off x="280988" y="1271588"/>
          <a:ext cx="11630024" cy="3443287"/>
        </p:xfrm>
        <a:graphic>
          <a:graphicData uri="http://schemas.openxmlformats.org/drawingml/2006/table">
            <a:tbl>
              <a:tblPr rtl="1" firstRow="1" firstCol="1" bandRow="1"/>
              <a:tblGrid>
                <a:gridCol w="3626804"/>
                <a:gridCol w="4001087"/>
                <a:gridCol w="4002133"/>
              </a:tblGrid>
              <a:tr h="4474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9587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القيد </a:t>
                      </a:r>
                      <a:r>
                        <a:rPr lang="en-US" sz="2400" b="1" dirty="0" smtClean="0">
                          <a:effectLst/>
                          <a:latin typeface="Traditional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ar-SA" sz="2400" b="1" dirty="0" smtClean="0">
                        <a:effectLst/>
                        <a:latin typeface="Traditional Arabic" panose="02020603050405020304" pitchFamily="18" charset="-78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ح/  مصاريف الرواتب والاجور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</a:t>
                      </a: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</a:t>
                      </a: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الخدمة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القيد </a:t>
                      </a:r>
                      <a:r>
                        <a:rPr lang="ar-S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: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</a:t>
                      </a:r>
                      <a:r>
                        <a:rPr lang="ar-S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ح/  مصاريف الرواتب و 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        1000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الخدمة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</a:t>
                      </a: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لقيد </a:t>
                      </a:r>
                      <a:r>
                        <a:rPr lang="ar-S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: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1300</a:t>
                      </a:r>
                      <a:r>
                        <a:rPr lang="ar-S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ح/  مصاريف الرواتب والاجور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           1300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الخدمة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805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مسألة 11-1 ص 29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7313"/>
            <a:ext cx="10515600" cy="48196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/>
              <a:t>(1) إجمالي المستحقات: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= 6550+250+500+1000 (بدل السكن) = 8300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(2) </a:t>
            </a:r>
            <a:r>
              <a:rPr lang="ar-SA" dirty="0" err="1" smtClean="0"/>
              <a:t>الحسميات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ar-SA" dirty="0" smtClean="0"/>
              <a:t>التأمينات الاجتماعية= 9% × (6550+250) = 612 ريال  </a:t>
            </a:r>
            <a:r>
              <a:rPr lang="ar-SA" sz="2100" b="1" dirty="0" smtClean="0"/>
              <a:t>(نأخذ بالاعتبار بدل المعيشة فقط)</a:t>
            </a:r>
          </a:p>
          <a:p>
            <a:pPr marL="0" indent="0">
              <a:buNone/>
            </a:pPr>
            <a:r>
              <a:rPr lang="ar-SA" dirty="0" smtClean="0"/>
              <a:t>قسط السلف=  4% × 8300 = 332 ريال</a:t>
            </a:r>
          </a:p>
          <a:p>
            <a:pPr marL="0" indent="0">
              <a:buNone/>
            </a:pPr>
            <a:r>
              <a:rPr lang="ar-SA" dirty="0" smtClean="0"/>
              <a:t>صندوق الادخار= 1% × 6550 = 65.5 ريال</a:t>
            </a:r>
          </a:p>
          <a:p>
            <a:pPr marL="0" indent="0">
              <a:buNone/>
            </a:pPr>
            <a:r>
              <a:rPr lang="ar-SA" dirty="0" smtClean="0"/>
              <a:t>قسط رسوم تعليم = 7.5% × 8300 = 622.5 ريال</a:t>
            </a:r>
          </a:p>
          <a:p>
            <a:pPr marL="0" indent="0">
              <a:buNone/>
            </a:pPr>
            <a:r>
              <a:rPr lang="ar-SA" dirty="0" smtClean="0"/>
              <a:t>لجنة رعاية اسر فلسطين = 2% × 8300 = 166 ريال</a:t>
            </a:r>
          </a:p>
          <a:p>
            <a:pPr marL="0" indent="0">
              <a:buNone/>
            </a:pPr>
            <a:r>
              <a:rPr lang="ar-SA" dirty="0" smtClean="0"/>
              <a:t>اشتراكات المركز الترفيهي = 2.5% × 8300 = 207.5 ريال</a:t>
            </a:r>
          </a:p>
          <a:p>
            <a:pPr marL="0" indent="0">
              <a:buNone/>
            </a:pPr>
            <a:r>
              <a:rPr lang="ar-SA" dirty="0" smtClean="0"/>
              <a:t>تامين سكن = 1000 ريال شهريا.</a:t>
            </a:r>
          </a:p>
          <a:p>
            <a:pPr marL="0" indent="0">
              <a:buNone/>
            </a:pPr>
            <a:r>
              <a:rPr lang="ar-SA" dirty="0" smtClean="0"/>
              <a:t>إجمالي </a:t>
            </a:r>
            <a:r>
              <a:rPr lang="ar-SA" dirty="0" err="1" smtClean="0"/>
              <a:t>الحسميات</a:t>
            </a:r>
            <a:r>
              <a:rPr lang="ar-SA" dirty="0" smtClean="0"/>
              <a:t> =  612 + 332 + 65.5 + 622.5 + 166 + 207.5 + 1000 =  3005.5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767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3423</TotalTime>
  <Words>947</Words>
  <Application>Microsoft Office PowerPoint</Application>
  <PresentationFormat>Widescreen</PresentationFormat>
  <Paragraphs>240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Times New Roman</vt:lpstr>
      <vt:lpstr>Traditional Arabic</vt:lpstr>
      <vt:lpstr>Office Theme</vt:lpstr>
      <vt:lpstr>تطبيقات الفصل 11</vt:lpstr>
      <vt:lpstr>تمرين 11- 1 ص 24  (أ) جملة استحقاق الموظف = 8450 + 350+ 200 = 9000 ريال  (ب) مقدار ما تتحمله الشركة = 8800 × 11% = 968 ريال * لا تؤخذ منحة عيد الأضحى بعين الاعتبار  (ج) حصة الموظف = 8800 × 9% = 792 ريال </vt:lpstr>
      <vt:lpstr>PowerPoint Presentation</vt:lpstr>
      <vt:lpstr>يتبع تمرين 11-2 ص 24</vt:lpstr>
      <vt:lpstr>تمرين 11-5 ص 27</vt:lpstr>
      <vt:lpstr>يتبع تمرين 11-5 ص 27</vt:lpstr>
      <vt:lpstr>تمرين 11-6 ص 27</vt:lpstr>
      <vt:lpstr>يتبع تمرين 11-6 ص 27</vt:lpstr>
      <vt:lpstr>مسألة 11-1 ص 29</vt:lpstr>
      <vt:lpstr>يتبع مسألة 11-1 ص 29</vt:lpstr>
      <vt:lpstr>مسألة 11-2 ص 30</vt:lpstr>
      <vt:lpstr>يتبع مسألة 2-11 ص 30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11</dc:title>
  <dc:creator>a alsultan</dc:creator>
  <cp:lastModifiedBy>a alsultan</cp:lastModifiedBy>
  <cp:revision>47</cp:revision>
  <cp:lastPrinted>2016-09-23T15:07:37Z</cp:lastPrinted>
  <dcterms:created xsi:type="dcterms:W3CDTF">2016-08-24T17:30:40Z</dcterms:created>
  <dcterms:modified xsi:type="dcterms:W3CDTF">2017-02-07T06:27:09Z</dcterms:modified>
</cp:coreProperties>
</file>