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  <p:sldId id="265" r:id="rId10"/>
    <p:sldId id="264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12192000" cy="6858000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5000" autoAdjust="0"/>
    <p:restoredTop sz="94660"/>
  </p:normalViewPr>
  <p:slideViewPr>
    <p:cSldViewPr snapToGrid="0">
      <p:cViewPr varScale="1">
        <p:scale>
          <a:sx n="70" d="100"/>
          <a:sy n="70" d="100"/>
        </p:scale>
        <p:origin x="73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C3D9FF-6A6A-422E-8F6C-49F17D0DA2E6}" type="datetimeFigureOut">
              <a:rPr lang="ar-SA" smtClean="0"/>
              <a:t>09/01/38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EC947-E4E1-4A59-B4FB-6BE9CCB4F1DB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2623542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C3D9FF-6A6A-422E-8F6C-49F17D0DA2E6}" type="datetimeFigureOut">
              <a:rPr lang="ar-SA" smtClean="0"/>
              <a:t>09/01/38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EC947-E4E1-4A59-B4FB-6BE9CCB4F1DB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7452906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C3D9FF-6A6A-422E-8F6C-49F17D0DA2E6}" type="datetimeFigureOut">
              <a:rPr lang="ar-SA" smtClean="0"/>
              <a:t>09/01/38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EC947-E4E1-4A59-B4FB-6BE9CCB4F1DB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761497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C3D9FF-6A6A-422E-8F6C-49F17D0DA2E6}" type="datetimeFigureOut">
              <a:rPr lang="ar-SA" smtClean="0"/>
              <a:t>09/01/38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EC947-E4E1-4A59-B4FB-6BE9CCB4F1DB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206034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C3D9FF-6A6A-422E-8F6C-49F17D0DA2E6}" type="datetimeFigureOut">
              <a:rPr lang="ar-SA" smtClean="0"/>
              <a:t>09/01/38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EC947-E4E1-4A59-B4FB-6BE9CCB4F1DB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3019932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C3D9FF-6A6A-422E-8F6C-49F17D0DA2E6}" type="datetimeFigureOut">
              <a:rPr lang="ar-SA" smtClean="0"/>
              <a:t>09/01/38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EC947-E4E1-4A59-B4FB-6BE9CCB4F1DB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7213470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C3D9FF-6A6A-422E-8F6C-49F17D0DA2E6}" type="datetimeFigureOut">
              <a:rPr lang="ar-SA" smtClean="0"/>
              <a:t>09/01/38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EC947-E4E1-4A59-B4FB-6BE9CCB4F1DB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8672545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C3D9FF-6A6A-422E-8F6C-49F17D0DA2E6}" type="datetimeFigureOut">
              <a:rPr lang="ar-SA" smtClean="0"/>
              <a:t>09/01/38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EC947-E4E1-4A59-B4FB-6BE9CCB4F1DB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9273800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C3D9FF-6A6A-422E-8F6C-49F17D0DA2E6}" type="datetimeFigureOut">
              <a:rPr lang="ar-SA" smtClean="0"/>
              <a:t>09/01/38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EC947-E4E1-4A59-B4FB-6BE9CCB4F1DB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6568331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C3D9FF-6A6A-422E-8F6C-49F17D0DA2E6}" type="datetimeFigureOut">
              <a:rPr lang="ar-SA" smtClean="0"/>
              <a:t>09/01/38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EC947-E4E1-4A59-B4FB-6BE9CCB4F1DB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6731150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C3D9FF-6A6A-422E-8F6C-49F17D0DA2E6}" type="datetimeFigureOut">
              <a:rPr lang="ar-SA" smtClean="0"/>
              <a:t>09/01/38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EC947-E4E1-4A59-B4FB-6BE9CCB4F1DB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8189887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C3D9FF-6A6A-422E-8F6C-49F17D0DA2E6}" type="datetimeFigureOut">
              <a:rPr lang="ar-SA" smtClean="0"/>
              <a:t>09/01/38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6EC947-E4E1-4A59-B4FB-6BE9CCB4F1DB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0734594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r" defTabSz="914400" rtl="1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تطبيقات</a:t>
            </a:r>
            <a:r>
              <a:rPr lang="ar-SA" b="1" dirty="0" smtClean="0"/>
              <a:t> </a:t>
            </a:r>
            <a:r>
              <a:rPr lang="ar-SA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الفصل 12</a:t>
            </a:r>
            <a:endParaRPr lang="ar-SA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214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يتبع تمرين 12-6 ص 78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ar-SA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قيد اليومية</a:t>
            </a:r>
          </a:p>
          <a:p>
            <a:pPr marL="0" indent="0">
              <a:buNone/>
            </a:pPr>
            <a:endParaRPr lang="ar-SA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>
              <a:buNone/>
            </a:pPr>
            <a:r>
              <a:rPr lang="ar-SA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من مذكورين</a:t>
            </a:r>
          </a:p>
          <a:p>
            <a:pPr>
              <a:buNone/>
            </a:pPr>
            <a:r>
              <a:rPr lang="ar-SA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30,000 ح/ جاري الشريك أ</a:t>
            </a:r>
            <a:endParaRPr lang="en-US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>
              <a:buNone/>
            </a:pPr>
            <a:r>
              <a:rPr lang="ar-SA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50,000ح/ جاري الشريك ب</a:t>
            </a:r>
          </a:p>
          <a:p>
            <a:pPr>
              <a:buNone/>
            </a:pPr>
            <a:r>
              <a:rPr lang="ar-SA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70,000 ح/ جاري الشريك ج</a:t>
            </a:r>
            <a:endParaRPr lang="en-US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>
              <a:buNone/>
            </a:pPr>
            <a:r>
              <a:rPr lang="ar-SA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                150,000 إلى ح/ المتاجرة وأ.خ</a:t>
            </a:r>
            <a:endParaRPr lang="en-US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endParaRPr lang="ar-SA" dirty="0" smtClean="0"/>
          </a:p>
        </p:txBody>
      </p:sp>
    </p:spTree>
    <p:extLst>
      <p:ext uri="{BB962C8B-B14F-4D97-AF65-F5344CB8AC3E}">
        <p14:creationId xmlns:p14="http://schemas.microsoft.com/office/powerpoint/2010/main" val="395201485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067890"/>
          </a:xfrm>
        </p:spPr>
        <p:txBody>
          <a:bodyPr/>
          <a:lstStyle/>
          <a:p>
            <a:r>
              <a:rPr lang="ar-SA" b="1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تمرين 12-9 ص 80</a:t>
            </a:r>
            <a:endParaRPr lang="ar-SA" b="1" dirty="0">
              <a:solidFill>
                <a:srgbClr val="FF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33016"/>
            <a:ext cx="10515600" cy="4995080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ar-SA" dirty="0" smtClean="0"/>
              <a:t>رأس مال أ = 000 500 1 </a:t>
            </a:r>
            <a:r>
              <a:rPr lang="en-GB" smtClean="0"/>
              <a:t>x</a:t>
            </a:r>
            <a:r>
              <a:rPr lang="ar-SA" u="sng" smtClean="0"/>
              <a:t> 2       </a:t>
            </a:r>
            <a:r>
              <a:rPr lang="ar-SA" smtClean="0"/>
              <a:t>= 000 600 ريال</a:t>
            </a:r>
          </a:p>
          <a:p>
            <a:pPr marL="0" indent="0">
              <a:buNone/>
            </a:pPr>
            <a:r>
              <a:rPr lang="ar-SA" dirty="0" smtClean="0"/>
              <a:t>                                  2+2+1</a:t>
            </a:r>
            <a:endParaRPr lang="ar-SA" dirty="0"/>
          </a:p>
          <a:p>
            <a:pPr marL="0" indent="0">
              <a:buNone/>
            </a:pPr>
            <a:r>
              <a:rPr lang="ar-SA" dirty="0" smtClean="0"/>
              <a:t>رأس مال ب = 000 500 1 </a:t>
            </a:r>
            <a:r>
              <a:rPr lang="en-GB" smtClean="0"/>
              <a:t>x</a:t>
            </a:r>
            <a:r>
              <a:rPr lang="ar-SA" u="sng" smtClean="0"/>
              <a:t> 2       </a:t>
            </a:r>
            <a:r>
              <a:rPr lang="ar-SA" smtClean="0"/>
              <a:t>= 000 600 ريال</a:t>
            </a:r>
          </a:p>
          <a:p>
            <a:pPr marL="0" indent="0">
              <a:buNone/>
            </a:pPr>
            <a:r>
              <a:rPr lang="ar-SA" dirty="0" smtClean="0"/>
              <a:t>                                    2+2+1</a:t>
            </a:r>
            <a:endParaRPr lang="ar-SA" dirty="0"/>
          </a:p>
          <a:p>
            <a:pPr marL="0" indent="0">
              <a:buNone/>
            </a:pPr>
            <a:r>
              <a:rPr lang="ar-SA" dirty="0" smtClean="0"/>
              <a:t>رأس مال ج = 000 500 1 </a:t>
            </a:r>
            <a:r>
              <a:rPr lang="en-GB" smtClean="0"/>
              <a:t>x</a:t>
            </a:r>
            <a:r>
              <a:rPr lang="ar-SA" u="sng" smtClean="0"/>
              <a:t> 1       </a:t>
            </a:r>
            <a:r>
              <a:rPr lang="ar-SA" smtClean="0"/>
              <a:t>= 000 600 ريال</a:t>
            </a:r>
          </a:p>
          <a:p>
            <a:pPr marL="0" indent="0">
              <a:buNone/>
            </a:pPr>
            <a:r>
              <a:rPr lang="ar-SA" dirty="0"/>
              <a:t> </a:t>
            </a:r>
            <a:r>
              <a:rPr lang="ar-SA" dirty="0" smtClean="0"/>
              <a:t>                                   2+2+1 </a:t>
            </a:r>
          </a:p>
          <a:p>
            <a:pPr marL="0" indent="0">
              <a:buNone/>
            </a:pPr>
            <a:r>
              <a:rPr lang="ar-SA" sz="3600" b="1" dirty="0" smtClean="0"/>
              <a:t>(أ) قيد اليومية:</a:t>
            </a:r>
          </a:p>
          <a:p>
            <a:pPr marL="0" indent="0">
              <a:buNone/>
            </a:pPr>
            <a:r>
              <a:rPr lang="ar-SA" dirty="0" smtClean="0"/>
              <a:t>000 600    من حـ/ رأس مال الشريك ب</a:t>
            </a:r>
          </a:p>
          <a:p>
            <a:pPr marL="0" indent="0">
              <a:buNone/>
            </a:pPr>
            <a:r>
              <a:rPr lang="ar-SA" dirty="0"/>
              <a:t> </a:t>
            </a:r>
            <a:r>
              <a:rPr lang="ar-SA" dirty="0" smtClean="0"/>
              <a:t>                     إلى مذكورين</a:t>
            </a:r>
          </a:p>
          <a:p>
            <a:pPr marL="0" indent="0">
              <a:buNone/>
            </a:pPr>
            <a:r>
              <a:rPr lang="ar-SA" dirty="0"/>
              <a:t> </a:t>
            </a:r>
            <a:r>
              <a:rPr lang="ar-SA" dirty="0" smtClean="0"/>
              <a:t>     000 500   حـ/ البنك</a:t>
            </a:r>
          </a:p>
          <a:p>
            <a:pPr marL="0" indent="0">
              <a:buNone/>
            </a:pPr>
            <a:r>
              <a:rPr lang="ar-SA" dirty="0"/>
              <a:t> </a:t>
            </a:r>
            <a:r>
              <a:rPr lang="ar-SA" dirty="0" smtClean="0"/>
              <a:t>     000 50     حـ/ رأس مال الشريك أ</a:t>
            </a:r>
          </a:p>
          <a:p>
            <a:pPr marL="0" indent="0">
              <a:buNone/>
            </a:pPr>
            <a:r>
              <a:rPr lang="ar-SA" dirty="0"/>
              <a:t> </a:t>
            </a:r>
            <a:r>
              <a:rPr lang="ar-SA" dirty="0" smtClean="0"/>
              <a:t>     000 </a:t>
            </a:r>
            <a:r>
              <a:rPr lang="ar-SA" dirty="0"/>
              <a:t>50     حـ/ رأس مال الشريك ج</a:t>
            </a:r>
          </a:p>
          <a:p>
            <a:pPr marL="0" indent="0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64786545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081538"/>
          </a:xfrm>
        </p:spPr>
        <p:txBody>
          <a:bodyPr/>
          <a:lstStyle/>
          <a:p>
            <a:r>
              <a:rPr lang="ar-SA" b="1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يتبع تمرين 12-9 ص 80</a:t>
            </a:r>
            <a:endParaRPr lang="ar-SA" b="1" dirty="0">
              <a:solidFill>
                <a:srgbClr val="FF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46664"/>
            <a:ext cx="10515600" cy="4730299"/>
          </a:xfrm>
        </p:spPr>
        <p:txBody>
          <a:bodyPr/>
          <a:lstStyle/>
          <a:p>
            <a:pPr marL="0" indent="0">
              <a:buNone/>
            </a:pPr>
            <a:r>
              <a:rPr lang="ar-SA" dirty="0" smtClean="0"/>
              <a:t>(ب) قيد اليومية:</a:t>
            </a:r>
          </a:p>
          <a:p>
            <a:pPr marL="0" indent="0">
              <a:buNone/>
            </a:pPr>
            <a:endParaRPr lang="ar-SA" dirty="0"/>
          </a:p>
          <a:p>
            <a:pPr marL="0" indent="0">
              <a:buNone/>
            </a:pPr>
            <a:r>
              <a:rPr lang="ar-SA" dirty="0"/>
              <a:t>000 600    من حـ/ رأس مال الشريك ب</a:t>
            </a:r>
          </a:p>
          <a:p>
            <a:pPr marL="0" indent="0">
              <a:buNone/>
            </a:pPr>
            <a:r>
              <a:rPr lang="ar-SA" dirty="0"/>
              <a:t>                      إلى مذكورين</a:t>
            </a:r>
          </a:p>
          <a:p>
            <a:pPr marL="0" indent="0">
              <a:buNone/>
            </a:pPr>
            <a:r>
              <a:rPr lang="ar-SA" dirty="0" smtClean="0"/>
              <a:t>      000 300    حـ</a:t>
            </a:r>
            <a:r>
              <a:rPr lang="ar-SA" dirty="0"/>
              <a:t>/ رأس مال الشريك أ</a:t>
            </a:r>
          </a:p>
          <a:p>
            <a:pPr marL="0" indent="0">
              <a:buNone/>
            </a:pPr>
            <a:r>
              <a:rPr lang="ar-SA" dirty="0"/>
              <a:t>      000 </a:t>
            </a:r>
            <a:r>
              <a:rPr lang="ar-SA" dirty="0" smtClean="0"/>
              <a:t>300    حـ</a:t>
            </a:r>
            <a:r>
              <a:rPr lang="ar-SA" dirty="0"/>
              <a:t>/ رأس مال الشريك </a:t>
            </a:r>
            <a:r>
              <a:rPr lang="ar-SA" dirty="0" smtClean="0"/>
              <a:t>ج</a:t>
            </a:r>
            <a:endParaRPr lang="ar-SA" dirty="0"/>
          </a:p>
          <a:p>
            <a:pPr marL="0" indent="0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54377184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تمرين 12-10 ص 80</a:t>
            </a:r>
            <a:endParaRPr lang="ar-SA" b="1" dirty="0">
              <a:solidFill>
                <a:srgbClr val="FF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87606"/>
            <a:ext cx="10515600" cy="4689357"/>
          </a:xfrm>
        </p:spPr>
        <p:txBody>
          <a:bodyPr/>
          <a:lstStyle/>
          <a:p>
            <a:pPr marL="0" indent="0">
              <a:buNone/>
            </a:pPr>
            <a:r>
              <a:rPr lang="ar-SA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الحالة (1):</a:t>
            </a:r>
          </a:p>
          <a:p>
            <a:pPr marL="0" indent="0">
              <a:buNone/>
            </a:pPr>
            <a:r>
              <a:rPr lang="ar-SA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     من مذكورين</a:t>
            </a: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000 500   حـ/ رأس مال أ</a:t>
            </a: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000 500   حـ/ رأس مال ب</a:t>
            </a:r>
          </a:p>
          <a:p>
            <a:pPr marL="0" indent="0">
              <a:buNone/>
            </a:pPr>
            <a:r>
              <a:rPr lang="ar-SA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000 000 1   إلى حـ/ رأس مال ج</a:t>
            </a:r>
          </a:p>
          <a:p>
            <a:pPr marL="0" indent="0">
              <a:buNone/>
            </a:pPr>
            <a:endParaRPr lang="ar-SA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ar-SA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الحالة (2):</a:t>
            </a: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000 000 2   من حـ/ البنك</a:t>
            </a:r>
          </a:p>
          <a:p>
            <a:pPr marL="0" indent="0">
              <a:buNone/>
            </a:pPr>
            <a:r>
              <a:rPr lang="ar-SA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000 000 2    إلى حـ/ رأس مال ج</a:t>
            </a:r>
            <a:endParaRPr lang="ar-SA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143408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163423"/>
          </a:xfrm>
        </p:spPr>
        <p:txBody>
          <a:bodyPr/>
          <a:lstStyle/>
          <a:p>
            <a:r>
              <a:rPr lang="ar-SA" b="1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يتبع تمرين 12-10 ص 80</a:t>
            </a:r>
            <a:endParaRPr lang="ar-SA" b="1" dirty="0">
              <a:solidFill>
                <a:srgbClr val="FF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28549"/>
            <a:ext cx="10515600" cy="4648414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ar-SA" sz="40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الحالة (3):</a:t>
            </a:r>
          </a:p>
          <a:p>
            <a:pPr marL="0" indent="0">
              <a:buNone/>
            </a:pPr>
            <a:r>
              <a:rPr lang="ar-SA" dirty="0" smtClean="0"/>
              <a:t>رأس مال الشركة قبل الانضمام =    000 000 2 </a:t>
            </a:r>
          </a:p>
          <a:p>
            <a:pPr marL="0" indent="0">
              <a:buNone/>
            </a:pPr>
            <a:r>
              <a:rPr lang="ar-SA" dirty="0" smtClean="0"/>
              <a:t>ما سيدفعه الشريك الجديد ج     =     </a:t>
            </a:r>
            <a:r>
              <a:rPr lang="ar-SA" u="sng" dirty="0" smtClean="0"/>
              <a:t>000 500 2</a:t>
            </a:r>
          </a:p>
          <a:p>
            <a:pPr marL="0" indent="0">
              <a:buNone/>
            </a:pPr>
            <a:r>
              <a:rPr lang="ar-SA" dirty="0" smtClean="0"/>
              <a:t>رأس المال الجديد للشركة              000 500 4</a:t>
            </a:r>
          </a:p>
          <a:p>
            <a:pPr marL="0" indent="0">
              <a:buNone/>
            </a:pPr>
            <a:endParaRPr lang="ar-SA" dirty="0" smtClean="0"/>
          </a:p>
          <a:p>
            <a:pPr marL="0" indent="0">
              <a:buNone/>
            </a:pPr>
            <a:r>
              <a:rPr lang="ar-SA" dirty="0" smtClean="0"/>
              <a:t>رأس مال ج = 000 500 4 </a:t>
            </a:r>
            <a:r>
              <a:rPr lang="en-GB" smtClean="0"/>
              <a:t>x</a:t>
            </a:r>
            <a:r>
              <a:rPr lang="ar-SA" smtClean="0"/>
              <a:t> 50%= 000 250 2 ريال</a:t>
            </a:r>
          </a:p>
          <a:p>
            <a:pPr marL="0" indent="0">
              <a:buNone/>
            </a:pPr>
            <a:endParaRPr lang="ar-SA" dirty="0" smtClean="0"/>
          </a:p>
          <a:p>
            <a:pPr marL="0" indent="0">
              <a:buNone/>
            </a:pPr>
            <a:r>
              <a:rPr lang="ar-SA" dirty="0" smtClean="0"/>
              <a:t>ما سيدفعه ج (2500000) &gt; نصيبه من رأس مال الشركة (2250000)</a:t>
            </a:r>
          </a:p>
          <a:p>
            <a:pPr marL="0" indent="0">
              <a:buNone/>
            </a:pPr>
            <a:r>
              <a:rPr lang="ar-SA" dirty="0" smtClean="0"/>
              <a:t>الفائض = 000 500 2 – 000 250 2 = 000 250 ريال</a:t>
            </a:r>
          </a:p>
          <a:p>
            <a:pPr marL="0" indent="0">
              <a:buNone/>
            </a:pPr>
            <a:endParaRPr lang="ar-SA" dirty="0"/>
          </a:p>
          <a:p>
            <a:pPr marL="0" indent="0">
              <a:buNone/>
            </a:pPr>
            <a:r>
              <a:rPr lang="ar-SA" dirty="0" smtClean="0"/>
              <a:t>سيوزع الفائض على </a:t>
            </a:r>
            <a:r>
              <a:rPr lang="ar-SA" dirty="0" err="1" smtClean="0"/>
              <a:t>أ,ب</a:t>
            </a:r>
            <a:r>
              <a:rPr lang="ar-SA" dirty="0" smtClean="0"/>
              <a:t> كزيادة في رأس مالهما</a:t>
            </a:r>
          </a:p>
          <a:p>
            <a:pPr marL="0" indent="0">
              <a:buNone/>
            </a:pPr>
            <a:endParaRPr lang="ar-SA" dirty="0"/>
          </a:p>
          <a:p>
            <a:pPr marL="0" indent="0">
              <a:buNone/>
            </a:pPr>
            <a:r>
              <a:rPr lang="ar-SA" dirty="0" smtClean="0"/>
              <a:t>نصيب كل من أ و [ من الفائض = 000 250 ÷ 2= 000 125 ريال</a:t>
            </a:r>
          </a:p>
          <a:p>
            <a:pPr marL="0" indent="0">
              <a:buNone/>
            </a:pPr>
            <a:endParaRPr lang="ar-SA" dirty="0"/>
          </a:p>
          <a:p>
            <a:pPr marL="0" indent="0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8492419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136129"/>
          </a:xfrm>
        </p:spPr>
        <p:txBody>
          <a:bodyPr/>
          <a:lstStyle/>
          <a:p>
            <a:r>
              <a:rPr lang="ar-SA" b="1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يتبع تمرين 12-10 ص 80</a:t>
            </a:r>
            <a:endParaRPr lang="ar-SA" b="1" dirty="0">
              <a:solidFill>
                <a:srgbClr val="FF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01254"/>
            <a:ext cx="10515600" cy="4675709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ar-SA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قيد اليومية:</a:t>
            </a:r>
          </a:p>
          <a:p>
            <a:pPr marL="0" indent="0">
              <a:buNone/>
            </a:pPr>
            <a:endParaRPr lang="ar-SA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000 500 2      من حـ/ البنك</a:t>
            </a: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               إلى مذكورين</a:t>
            </a:r>
          </a:p>
          <a:p>
            <a:pPr marL="0" indent="0">
              <a:buNone/>
            </a:pPr>
            <a:r>
              <a:rPr lang="ar-SA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000 125      حـ/ رأس مال أ</a:t>
            </a:r>
          </a:p>
          <a:p>
            <a:pPr marL="0" indent="0">
              <a:buNone/>
            </a:pPr>
            <a:r>
              <a:rPr lang="ar-SA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000 125      </a:t>
            </a:r>
            <a:r>
              <a:rPr lang="ar-SA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حـ/ رأس مال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ب</a:t>
            </a:r>
          </a:p>
          <a:p>
            <a:pPr marL="0" indent="0">
              <a:buNone/>
            </a:pPr>
            <a:r>
              <a:rPr lang="ar-SA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000 </a:t>
            </a:r>
            <a:r>
              <a:rPr lang="ar-SA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250 2   حـ/ رأس مال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ج</a:t>
            </a:r>
          </a:p>
          <a:p>
            <a:pPr marL="0" indent="0">
              <a:buNone/>
            </a:pPr>
            <a:endParaRPr lang="ar-SA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ar-SA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الحالة (4):</a:t>
            </a:r>
          </a:p>
          <a:p>
            <a:pPr marL="0" indent="0">
              <a:buNone/>
            </a:pPr>
            <a:r>
              <a:rPr lang="ar-SA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000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2500      </a:t>
            </a:r>
            <a:r>
              <a:rPr lang="ar-SA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من حـ/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البنك</a:t>
            </a:r>
            <a:endParaRPr lang="ar-SA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ar-SA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            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</a:t>
            </a:r>
            <a:r>
              <a:rPr lang="ar-SA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إلى مذكورين</a:t>
            </a:r>
          </a:p>
          <a:p>
            <a:pPr marL="0" indent="0">
              <a:buNone/>
            </a:pPr>
            <a:r>
              <a:rPr lang="ar-SA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000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250 2      </a:t>
            </a:r>
            <a:r>
              <a:rPr lang="ar-SA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حـ/ رأس مال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ج</a:t>
            </a:r>
            <a:endParaRPr lang="ar-SA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ar-SA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000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250        حـ</a:t>
            </a:r>
            <a:r>
              <a:rPr lang="ar-SA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/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إعادة تقدير الأصول</a:t>
            </a:r>
            <a:endParaRPr lang="ar-SA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endParaRPr lang="ar-SA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613213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يتبع تمرين 12-10 ص 80</a:t>
            </a:r>
            <a:endParaRPr lang="ar-SA" b="1" dirty="0">
              <a:solidFill>
                <a:srgbClr val="FF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83140"/>
            <a:ext cx="10515600" cy="4804012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ar-SA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الحالة (5):</a:t>
            </a: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قيمة شهرة المحل = القيمة السوقية – القيمة الدفترية</a:t>
            </a:r>
          </a:p>
          <a:p>
            <a:pPr marL="0" indent="0">
              <a:buNone/>
            </a:pPr>
            <a:r>
              <a:rPr lang="ar-SA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=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000 500 2 – 000 000 2 = 000 500 ريال</a:t>
            </a:r>
          </a:p>
          <a:p>
            <a:pPr marL="0" indent="0">
              <a:buNone/>
            </a:pPr>
            <a:endParaRPr lang="ar-SA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نصيب كل من أ و ب من الشهرة = 000 500 ÷ 2 = 000 250 ريال</a:t>
            </a:r>
          </a:p>
          <a:p>
            <a:pPr marL="0" indent="0">
              <a:buNone/>
            </a:pPr>
            <a:endParaRPr lang="ar-SA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     من مذكورين</a:t>
            </a: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000 000 2   حـ/ البنك</a:t>
            </a: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000 500      حـ/ الشهرة</a:t>
            </a:r>
          </a:p>
          <a:p>
            <a:pPr marL="0" indent="0">
              <a:buNone/>
            </a:pPr>
            <a:r>
              <a:rPr lang="ar-SA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         إلى مذكورين</a:t>
            </a:r>
          </a:p>
          <a:p>
            <a:pPr marL="0" indent="0">
              <a:buNone/>
            </a:pPr>
            <a:r>
              <a:rPr lang="ar-SA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000 250    حـ/ رأس مال أ</a:t>
            </a:r>
          </a:p>
          <a:p>
            <a:pPr marL="0" indent="0">
              <a:buNone/>
            </a:pPr>
            <a:r>
              <a:rPr lang="ar-SA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000 250    حـ/ رأس مال ب</a:t>
            </a:r>
          </a:p>
          <a:p>
            <a:pPr marL="0" indent="0">
              <a:buNone/>
            </a:pPr>
            <a:r>
              <a:rPr lang="ar-SA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000 000 2  حـ/ رأس مال ج</a:t>
            </a:r>
            <a:endParaRPr lang="ar-SA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382424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040594"/>
          </a:xfrm>
        </p:spPr>
        <p:txBody>
          <a:bodyPr/>
          <a:lstStyle/>
          <a:p>
            <a:r>
              <a:rPr lang="ar-SA" b="1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مسألة 12-8 ص 92</a:t>
            </a:r>
            <a:endParaRPr lang="ar-SA" b="1" dirty="0">
              <a:solidFill>
                <a:srgbClr val="FF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05719"/>
            <a:ext cx="10515600" cy="5254388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ar-SA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يجب أولاً حساب حقوق الشريك المتوفي حسونة كالتالي:</a:t>
            </a: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حقوق الشريك حسونة = رأس المال + أرباح + الحساب الجاري</a:t>
            </a:r>
          </a:p>
          <a:p>
            <a:pPr marL="0" indent="0">
              <a:buNone/>
            </a:pPr>
            <a:r>
              <a:rPr lang="ar-SA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                = 000 800 + (000 800</a:t>
            </a:r>
            <a:r>
              <a:rPr lang="en-GB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x</a:t>
            </a:r>
            <a:r>
              <a:rPr lang="ar-SA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20%) + 000 40</a:t>
            </a:r>
          </a:p>
          <a:p>
            <a:pPr marL="0" indent="0">
              <a:buNone/>
            </a:pPr>
            <a:r>
              <a:rPr lang="ar-SA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                = 000 000 1 ريال</a:t>
            </a:r>
          </a:p>
          <a:p>
            <a:pPr marL="0" indent="0">
              <a:buNone/>
            </a:pPr>
            <a:endParaRPr lang="ar-SA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ar-SA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الحالة الأولى: </a:t>
            </a:r>
            <a:r>
              <a:rPr lang="ar-SA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(رأس المال ثابت)</a:t>
            </a:r>
          </a:p>
          <a:p>
            <a:pPr marL="0" indent="0">
              <a:buNone/>
            </a:pPr>
            <a:endParaRPr lang="ar-SA" b="1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000 000 1     من حـ/ رأس مال الشريك حسونة</a:t>
            </a:r>
          </a:p>
          <a:p>
            <a:pPr marL="0" indent="0">
              <a:buNone/>
            </a:pPr>
            <a:r>
              <a:rPr lang="ar-SA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000 000 1    إلى حـ/ رأس مال الورثة</a:t>
            </a:r>
          </a:p>
          <a:p>
            <a:pPr marL="0" indent="0">
              <a:buNone/>
            </a:pPr>
            <a:endParaRPr lang="ar-SA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ar-SA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الحالة الثانية: </a:t>
            </a:r>
            <a:r>
              <a:rPr lang="ar-SA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(رأس المال ثابت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)</a:t>
            </a:r>
          </a:p>
          <a:p>
            <a:pPr marL="0" indent="0">
              <a:buNone/>
            </a:pPr>
            <a:endParaRPr lang="ar-SA" b="1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000 000 1     من حـ/ رأس مال حسونة</a:t>
            </a:r>
          </a:p>
          <a:p>
            <a:pPr marL="0" indent="0">
              <a:buNone/>
            </a:pPr>
            <a:r>
              <a:rPr lang="ar-SA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                 إلى مذكورين</a:t>
            </a:r>
          </a:p>
          <a:p>
            <a:pPr marL="0" indent="0">
              <a:buNone/>
            </a:pPr>
            <a:r>
              <a:rPr lang="ar-SA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000 500     حـ/ رأس مال حسن  </a:t>
            </a:r>
          </a:p>
          <a:p>
            <a:pPr marL="0" indent="0">
              <a:buNone/>
            </a:pPr>
            <a:r>
              <a:rPr lang="ar-SA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000 500     حـ/ رأس مال حسان</a:t>
            </a:r>
            <a:endParaRPr lang="ar-SA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669147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يتبع مسألة 12-8 ص 92</a:t>
            </a:r>
            <a:endParaRPr lang="ar-SA" b="1" dirty="0">
              <a:solidFill>
                <a:srgbClr val="FF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ar-SA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الحالة الثالثة: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(تخفيض رأس المال)</a:t>
            </a:r>
          </a:p>
          <a:p>
            <a:pPr marL="0" indent="0">
              <a:buNone/>
            </a:pPr>
            <a:endParaRPr lang="ar-SA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000 000 1    من حـ/ رأس مال حسونة</a:t>
            </a: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000 000 1    إلى حـ/ البنك</a:t>
            </a:r>
          </a:p>
          <a:p>
            <a:pPr marL="0" indent="0">
              <a:buNone/>
            </a:pPr>
            <a:endParaRPr lang="ar-SA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ar-SA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الحالة الرابعة: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(رأس المال ثابت)</a:t>
            </a:r>
          </a:p>
          <a:p>
            <a:pPr marL="0" indent="0">
              <a:buNone/>
            </a:pPr>
            <a:endParaRPr lang="ar-SA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ar-SA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000 000 1    من حـ/ رأس مال حسونة</a:t>
            </a:r>
          </a:p>
          <a:p>
            <a:pPr marL="0" indent="0">
              <a:buNone/>
            </a:pPr>
            <a:r>
              <a:rPr lang="ar-SA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000 000 1    إلى حـ/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رأس مال محيسن</a:t>
            </a:r>
            <a:endParaRPr lang="ar-SA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endParaRPr lang="ar-SA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endParaRPr lang="ar-SA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endParaRPr lang="ar-SA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54130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49299"/>
          </a:xfrm>
        </p:spPr>
        <p:txBody>
          <a:bodyPr/>
          <a:lstStyle/>
          <a:p>
            <a:r>
              <a:rPr lang="ar-SA" b="1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تمرين 12-1 ص 73</a:t>
            </a:r>
            <a:endParaRPr lang="ar-SA" b="1" dirty="0">
              <a:solidFill>
                <a:srgbClr val="FF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982638"/>
            <a:ext cx="10515600" cy="5650173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endParaRPr lang="ar-SA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ar-SA" b="1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قيد اليومية لإثبات تسديد الغامدي حصته نقداً:</a:t>
            </a: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000 600   من حـ/ البنك</a:t>
            </a:r>
          </a:p>
          <a:p>
            <a:pPr marL="0" indent="0">
              <a:buNone/>
            </a:pPr>
            <a:r>
              <a:rPr lang="ar-SA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000 600   إلى حـ/ رأس مال الغامدي</a:t>
            </a:r>
          </a:p>
          <a:p>
            <a:pPr marL="0" indent="0">
              <a:buNone/>
            </a:pPr>
            <a:endParaRPr lang="ar-SA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ar-SA" b="1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لحساب حصة المطلق يجب حساب رأسمال الشركة أولاً:</a:t>
            </a: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إذا كانت حصة الغامدي 000 600 وقد تم حسابها بالمعادلة (رأس المال </a:t>
            </a:r>
            <a:r>
              <a:rPr lang="en-GB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x</a:t>
            </a:r>
            <a:r>
              <a:rPr lang="ar-SA" u="sng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2  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)</a:t>
            </a: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                                                                           2+1</a:t>
            </a:r>
            <a:endParaRPr lang="ar-SA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فيمكن حساب رأس المال للشركة كالتالي بافتراض أن رأس المال هو (س):</a:t>
            </a:r>
          </a:p>
          <a:p>
            <a:pPr marL="0" indent="0">
              <a:buNone/>
            </a:pPr>
            <a:endParaRPr lang="ar-SA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رأس مال الغامدي = س </a:t>
            </a:r>
            <a:r>
              <a:rPr lang="en-GB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x</a:t>
            </a:r>
            <a:r>
              <a:rPr lang="ar-SA" u="sng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2</a:t>
            </a: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                       3</a:t>
            </a: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000 600     = س </a:t>
            </a:r>
            <a:r>
              <a:rPr lang="en-GB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x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66.667%</a:t>
            </a:r>
          </a:p>
          <a:p>
            <a:pPr marL="0" indent="0">
              <a:buNone/>
            </a:pPr>
            <a:endParaRPr lang="ar-SA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س = </a:t>
            </a:r>
            <a:r>
              <a:rPr lang="ar-SA" u="sng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000 600</a:t>
            </a:r>
          </a:p>
          <a:p>
            <a:pPr marL="0" indent="0">
              <a:buNone/>
            </a:pPr>
            <a:r>
              <a:rPr lang="ar-SA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66.667%</a:t>
            </a:r>
          </a:p>
          <a:p>
            <a:pPr marL="0" indent="0">
              <a:buNone/>
            </a:pPr>
            <a:endParaRPr lang="ar-SA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س = رأس المال = 000 900 ريال </a:t>
            </a:r>
          </a:p>
        </p:txBody>
      </p:sp>
    </p:spTree>
    <p:extLst>
      <p:ext uri="{BB962C8B-B14F-4D97-AF65-F5344CB8AC3E}">
        <p14:creationId xmlns:p14="http://schemas.microsoft.com/office/powerpoint/2010/main" val="14094369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20750"/>
          </a:xfrm>
        </p:spPr>
        <p:txBody>
          <a:bodyPr/>
          <a:lstStyle/>
          <a:p>
            <a:r>
              <a:rPr lang="ar-SA" b="1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يتبع تمرين 12-1 ص 73</a:t>
            </a:r>
            <a:endParaRPr lang="ar-SA" b="1" dirty="0">
              <a:solidFill>
                <a:srgbClr val="FF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00175"/>
            <a:ext cx="10515600" cy="4776788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رأس مال المطلق = رأس المال </a:t>
            </a:r>
            <a:r>
              <a:rPr lang="en-GB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x</a:t>
            </a:r>
            <a:r>
              <a:rPr lang="ar-SA" u="sng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1   </a:t>
            </a:r>
            <a:r>
              <a:rPr lang="ar-SA" u="sng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</a:p>
          <a:p>
            <a:pPr marL="0" indent="0">
              <a:buNone/>
            </a:pPr>
            <a:r>
              <a:rPr lang="ar-SA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                              2+1</a:t>
            </a:r>
          </a:p>
          <a:p>
            <a:pPr marL="0" indent="0">
              <a:buNone/>
            </a:pPr>
            <a:endParaRPr lang="ar-SA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= 000 900 </a:t>
            </a:r>
            <a:r>
              <a:rPr lang="en-GB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x</a:t>
            </a:r>
            <a:r>
              <a:rPr lang="ar-SA" u="sng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1 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= 000 300 ريال</a:t>
            </a: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           3</a:t>
            </a:r>
          </a:p>
          <a:p>
            <a:pPr marL="0" indent="0">
              <a:buNone/>
            </a:pPr>
            <a:r>
              <a:rPr lang="ar-SA" b="1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قيد اليومية لإثبات سداد المطلق حصته:</a:t>
            </a:r>
          </a:p>
          <a:p>
            <a:pPr marL="0" indent="0">
              <a:buNone/>
            </a:pPr>
            <a:endParaRPr lang="ar-SA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قيمة المنشأة = مجموع الأصول – مجموع الخصوم</a:t>
            </a: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= (90000+110000+80000+24000+125000)-(150000+(80000</a:t>
            </a:r>
            <a:r>
              <a:rPr lang="en-GB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x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10%))</a:t>
            </a: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= 429000 – 158000 = 271000 ريال (قيمة المنشأة &lt; رأسماله في شركة التضامن)</a:t>
            </a:r>
          </a:p>
          <a:p>
            <a:pPr marL="0" indent="0">
              <a:buNone/>
            </a:pPr>
            <a:endParaRPr lang="ar-SA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قيمة ما سيدفعه المطلق لإكمال قيمة رأسماله = رأس المال – قيمة المنشأة التي قدمها</a:t>
            </a:r>
          </a:p>
          <a:p>
            <a:pPr marL="0" indent="0">
              <a:buNone/>
            </a:pPr>
            <a:r>
              <a:rPr lang="ar-SA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                                         = 000 300 – 271000 = 29000 ريال</a:t>
            </a:r>
            <a:endParaRPr lang="ar-SA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endParaRPr lang="ar-SA" dirty="0"/>
          </a:p>
          <a:p>
            <a:pPr marL="0" indent="0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2472215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49526"/>
          </a:xfrm>
        </p:spPr>
        <p:txBody>
          <a:bodyPr/>
          <a:lstStyle/>
          <a:p>
            <a:r>
              <a:rPr lang="ar-SA" b="1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يتبع تمرين 12-1 ص 73</a:t>
            </a:r>
            <a:endParaRPr lang="ar-SA" b="1" dirty="0">
              <a:solidFill>
                <a:srgbClr val="FF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05719"/>
            <a:ext cx="10515600" cy="4771244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قيد اليومية:</a:t>
            </a:r>
          </a:p>
          <a:p>
            <a:pPr marL="0" indent="0">
              <a:buNone/>
            </a:pPr>
            <a:r>
              <a:rPr lang="ar-SA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        من مذكورين</a:t>
            </a: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000 119    حـ/ النقدية   </a:t>
            </a:r>
            <a:r>
              <a:rPr lang="ar-SA" sz="18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(90000 رصيد المنشأة+29000 الفرق)</a:t>
            </a:r>
          </a:p>
          <a:p>
            <a:pPr marL="0" indent="0">
              <a:buNone/>
            </a:pPr>
            <a:r>
              <a:rPr lang="ar-SA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000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110    حـ</a:t>
            </a:r>
            <a:r>
              <a:rPr lang="ar-SA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/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البضاعة</a:t>
            </a:r>
          </a:p>
          <a:p>
            <a:pPr marL="0" indent="0">
              <a:buNone/>
            </a:pPr>
            <a:r>
              <a:rPr lang="ar-SA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000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80      حـ</a:t>
            </a:r>
            <a:r>
              <a:rPr lang="ar-SA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/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المدينين</a:t>
            </a:r>
          </a:p>
          <a:p>
            <a:pPr marL="0" indent="0">
              <a:buNone/>
            </a:pPr>
            <a:r>
              <a:rPr lang="ar-SA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000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24      حـ</a:t>
            </a:r>
            <a:r>
              <a:rPr lang="ar-SA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/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السيارات</a:t>
            </a:r>
          </a:p>
          <a:p>
            <a:pPr marL="0" indent="0">
              <a:buNone/>
            </a:pPr>
            <a:r>
              <a:rPr lang="ar-SA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000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125    حـ/ الآلات</a:t>
            </a:r>
          </a:p>
          <a:p>
            <a:pPr marL="0" indent="0">
              <a:buNone/>
            </a:pPr>
            <a:r>
              <a:rPr lang="ar-SA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                   إلى مذكورين</a:t>
            </a:r>
          </a:p>
          <a:p>
            <a:pPr marL="0" indent="0">
              <a:buNone/>
            </a:pPr>
            <a:r>
              <a:rPr lang="ar-SA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8000            حـ/ مخصص الديون المشكوك فيها </a:t>
            </a:r>
            <a:r>
              <a:rPr lang="ar-SA" sz="19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(80000</a:t>
            </a:r>
            <a:r>
              <a:rPr lang="en-GB" sz="19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x</a:t>
            </a:r>
            <a:r>
              <a:rPr lang="ar-SA" sz="19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10%)</a:t>
            </a:r>
          </a:p>
          <a:p>
            <a:pPr marL="0" indent="0">
              <a:buNone/>
            </a:pP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000 150       حـ/ قرض صندوق التنمية العقاري</a:t>
            </a:r>
          </a:p>
          <a:p>
            <a:pPr marL="0" indent="0">
              <a:buNone/>
            </a:pPr>
            <a:r>
              <a:rPr lang="ar-SA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000 300       حـ/ رأس مال المطلق</a:t>
            </a:r>
            <a:endParaRPr lang="ar-SA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15521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يتبع تمرين 12-1 ص 73</a:t>
            </a:r>
            <a:endParaRPr lang="ar-SA" b="1" dirty="0">
              <a:solidFill>
                <a:srgbClr val="FF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ar-SA" sz="38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يمكن دمج القيدين السابقين بقيد واحد كالتالي:</a:t>
            </a:r>
          </a:p>
          <a:p>
            <a:pPr marL="0" indent="0">
              <a:buNone/>
            </a:pPr>
            <a:endParaRPr lang="ar-SA" dirty="0"/>
          </a:p>
          <a:p>
            <a:pPr marL="0" indent="0">
              <a:buNone/>
            </a:pPr>
            <a:r>
              <a:rPr lang="ar-SA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من مذكورين</a:t>
            </a:r>
          </a:p>
          <a:p>
            <a:pPr marL="0" indent="0">
              <a:buNone/>
            </a:pPr>
            <a:r>
              <a:rPr lang="ar-SA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000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719    حـ</a:t>
            </a:r>
            <a:r>
              <a:rPr lang="ar-SA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/ النقدية   </a:t>
            </a:r>
            <a:r>
              <a:rPr lang="ar-SA" sz="18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(600000 الغامدي+ 90000رصيد منشأة المطلق+29000 الفرق الذي سيدفعه المطلق)</a:t>
            </a:r>
            <a:endParaRPr lang="ar-SA" sz="18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ar-SA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000 110    حـ/ البضاعة</a:t>
            </a:r>
          </a:p>
          <a:p>
            <a:pPr marL="0" indent="0">
              <a:buNone/>
            </a:pPr>
            <a:r>
              <a:rPr lang="ar-SA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000 80      حـ/ المدينين</a:t>
            </a:r>
          </a:p>
          <a:p>
            <a:pPr marL="0" indent="0">
              <a:buNone/>
            </a:pPr>
            <a:r>
              <a:rPr lang="ar-SA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000 24      حـ/ السيارات</a:t>
            </a:r>
          </a:p>
          <a:p>
            <a:pPr marL="0" indent="0">
              <a:buNone/>
            </a:pPr>
            <a:r>
              <a:rPr lang="ar-SA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000 125    حـ/ الآلات</a:t>
            </a:r>
          </a:p>
          <a:p>
            <a:pPr marL="0" indent="0">
              <a:buNone/>
            </a:pPr>
            <a:r>
              <a:rPr lang="ar-SA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                    إلى مذكورين</a:t>
            </a:r>
          </a:p>
          <a:p>
            <a:pPr marL="0" indent="0">
              <a:buNone/>
            </a:pPr>
            <a:r>
              <a:rPr lang="ar-SA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8000            حـ/ مخصص الديون المشكوك فيها </a:t>
            </a:r>
            <a:r>
              <a:rPr lang="ar-SA" sz="19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(80000</a:t>
            </a:r>
            <a:r>
              <a:rPr lang="en-GB" sz="19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x</a:t>
            </a:r>
            <a:r>
              <a:rPr lang="ar-SA" sz="19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10%)</a:t>
            </a:r>
          </a:p>
          <a:p>
            <a:pPr marL="0" indent="0">
              <a:buNone/>
            </a:pPr>
            <a:r>
              <a:rPr lang="ar-SA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000 150       حـ/ قرض صندوق التنمية العقاري</a:t>
            </a:r>
          </a:p>
          <a:p>
            <a:pPr marL="0" indent="0">
              <a:buNone/>
            </a:pPr>
            <a:r>
              <a:rPr lang="ar-SA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000 300       حـ/ رأس مال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المطلق</a:t>
            </a:r>
          </a:p>
          <a:p>
            <a:pPr marL="0" indent="0">
              <a:buNone/>
            </a:pPr>
            <a:r>
              <a:rPr lang="ar-SA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000 600       حـ/ رأس مال الغامدي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3565357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يتبع تمرين 12-1 ص 73</a:t>
            </a:r>
            <a:endParaRPr lang="ar-SA" b="1" dirty="0">
              <a:solidFill>
                <a:srgbClr val="FF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ar-SA" dirty="0" smtClean="0"/>
              <a:t> </a:t>
            </a:r>
            <a:r>
              <a:rPr lang="ar-SA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الميزانية الافتتاحية للشركة 1/1/1404 هـ</a:t>
            </a:r>
          </a:p>
          <a:p>
            <a:pPr marL="0" indent="0">
              <a:buNone/>
            </a:pPr>
            <a:endParaRPr lang="ar-SA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endParaRPr lang="ar-SA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4983649"/>
              </p:ext>
            </p:extLst>
          </p:nvPr>
        </p:nvGraphicFramePr>
        <p:xfrm>
          <a:off x="2482376" y="2374709"/>
          <a:ext cx="8128000" cy="3973597"/>
        </p:xfrm>
        <a:graphic>
          <a:graphicData uri="http://schemas.openxmlformats.org/drawingml/2006/table">
            <a:tbl>
              <a:tblPr rtl="1" firstRow="1" bandRow="1">
                <a:tableStyleId>{2D5ABB26-0587-4C30-8999-92F81FD0307C}</a:tableStyleId>
              </a:tblPr>
              <a:tblGrid>
                <a:gridCol w="4195928"/>
                <a:gridCol w="3932072"/>
              </a:tblGrid>
              <a:tr h="370463">
                <a:tc>
                  <a:txBody>
                    <a:bodyPr/>
                    <a:lstStyle/>
                    <a:p>
                      <a:pPr rtl="1"/>
                      <a:r>
                        <a:rPr lang="ar-SA" b="1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الأصول المتداولة:</a:t>
                      </a:r>
                      <a:endParaRPr lang="ar-SA" b="1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b="1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الخصوم:</a:t>
                      </a:r>
                      <a:endParaRPr lang="ar-SA" b="1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</a:tr>
              <a:tr h="370463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719000     نقدية بالبنك</a:t>
                      </a:r>
                      <a:endParaRPr lang="ar-SA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150000      قرض صندوق التنمية</a:t>
                      </a:r>
                      <a:endParaRPr lang="ar-SA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</a:tr>
              <a:tr h="370463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110000</a:t>
                      </a:r>
                      <a:r>
                        <a:rPr lang="ar-SA" baseline="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    بضاعة</a:t>
                      </a:r>
                      <a:endParaRPr lang="ar-SA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</a:tr>
              <a:tr h="370463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           80000   مدينين</a:t>
                      </a:r>
                      <a:endParaRPr lang="ar-SA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b="1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حقوق الملاك:</a:t>
                      </a:r>
                      <a:endParaRPr lang="ar-SA" b="1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</a:tr>
              <a:tr h="639430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</a:t>
                      </a:r>
                      <a:r>
                        <a:rPr lang="ar-SA" u="sng" dirty="0" smtClean="0">
                          <a:solidFill>
                            <a:schemeClr val="bg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0</a:t>
                      </a:r>
                      <a:r>
                        <a:rPr lang="ar-SA" u="sng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      </a:t>
                      </a:r>
                      <a:r>
                        <a:rPr lang="ar-SA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 8000  مخصص ديون مشكوك فيها</a:t>
                      </a:r>
                      <a:endParaRPr lang="ar-SA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000 600    رأس مال الغامدي</a:t>
                      </a:r>
                      <a:endParaRPr lang="ar-SA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</a:tr>
              <a:tr h="370463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72000</a:t>
                      </a:r>
                      <a:endParaRPr lang="ar-SA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u="sng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000 300 </a:t>
                      </a:r>
                      <a:r>
                        <a:rPr lang="ar-SA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 رأسمال المطلق</a:t>
                      </a:r>
                      <a:endParaRPr lang="ar-SA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</a:tr>
              <a:tr h="370463">
                <a:tc>
                  <a:txBody>
                    <a:bodyPr/>
                    <a:lstStyle/>
                    <a:p>
                      <a:pPr rtl="1"/>
                      <a:r>
                        <a:rPr lang="ar-SA" b="1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الأصول</a:t>
                      </a:r>
                      <a:r>
                        <a:rPr lang="ar-SA" b="1" baseline="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الثابتة:</a:t>
                      </a:r>
                      <a:endParaRPr lang="ar-SA" b="1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000 900</a:t>
                      </a:r>
                      <a:endParaRPr lang="ar-SA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</a:tr>
              <a:tr h="370463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24000       سيارات</a:t>
                      </a:r>
                      <a:endParaRPr lang="ar-SA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</a:tr>
              <a:tr h="370463">
                <a:tc>
                  <a:txBody>
                    <a:bodyPr/>
                    <a:lstStyle/>
                    <a:p>
                      <a:pPr rtl="1"/>
                      <a:r>
                        <a:rPr lang="ar-SA" u="sng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125000     </a:t>
                      </a:r>
                      <a:r>
                        <a:rPr lang="ar-SA" u="none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آلات</a:t>
                      </a:r>
                      <a:endParaRPr lang="ar-SA" u="none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u="sng" dirty="0" smtClean="0">
                          <a:solidFill>
                            <a:schemeClr val="bg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.</a:t>
                      </a:r>
                      <a:r>
                        <a:rPr lang="ar-SA" u="sng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                </a:t>
                      </a:r>
                      <a:r>
                        <a:rPr lang="ar-SA" u="sng" dirty="0" smtClean="0">
                          <a:solidFill>
                            <a:schemeClr val="bg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.</a:t>
                      </a:r>
                      <a:endParaRPr lang="ar-SA" u="sng" dirty="0">
                        <a:solidFill>
                          <a:schemeClr val="bg1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</a:tr>
              <a:tr h="370463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000 050</a:t>
                      </a:r>
                      <a:r>
                        <a:rPr lang="ar-SA" baseline="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1 </a:t>
                      </a:r>
                      <a:endParaRPr lang="ar-SA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000 050 1</a:t>
                      </a:r>
                      <a:endParaRPr lang="ar-SA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6" name="Straight Connector 5"/>
          <p:cNvCxnSpPr/>
          <p:nvPr/>
        </p:nvCxnSpPr>
        <p:spPr>
          <a:xfrm flipH="1">
            <a:off x="6414448" y="2374709"/>
            <a:ext cx="13648" cy="363030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911370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981200" y="846161"/>
            <a:ext cx="8229600" cy="76427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ar-SA" b="1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تمرين 6-12: توزيع </a:t>
            </a:r>
            <a:r>
              <a:rPr lang="ar-SA" b="1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أرباح</a:t>
            </a:r>
            <a:endParaRPr lang="ar-SA" b="1" dirty="0">
              <a:solidFill>
                <a:srgbClr val="FF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>
              <a:buNone/>
            </a:pPr>
            <a:endParaRPr lang="en-US" sz="2400" dirty="0"/>
          </a:p>
          <a:p>
            <a:pPr marL="0" indent="0">
              <a:buNone/>
            </a:pPr>
            <a:r>
              <a:rPr lang="ar-SA" sz="24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(أ) توزيع الأرباح</a:t>
            </a:r>
            <a:endParaRPr lang="ar-SA" sz="24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graphicFrame>
        <p:nvGraphicFramePr>
          <p:cNvPr id="4" name="جدول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2632664"/>
              </p:ext>
            </p:extLst>
          </p:nvPr>
        </p:nvGraphicFramePr>
        <p:xfrm>
          <a:off x="1105468" y="2571745"/>
          <a:ext cx="9840036" cy="3690965"/>
        </p:xfrm>
        <a:graphic>
          <a:graphicData uri="http://schemas.openxmlformats.org/drawingml/2006/table">
            <a:tbl>
              <a:tblPr rtl="1"/>
              <a:tblGrid>
                <a:gridCol w="3289110"/>
                <a:gridCol w="1624084"/>
                <a:gridCol w="1801504"/>
                <a:gridCol w="1692322"/>
                <a:gridCol w="1433016"/>
              </a:tblGrid>
              <a:tr h="357190"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البيان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أ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ب</a:t>
                      </a:r>
                      <a:endParaRPr lang="en-US" sz="1800" b="1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b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ج</a:t>
                      </a:r>
                      <a:endParaRPr lang="en-US" sz="1800" b="1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b="1" dirty="0" smtClean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الإجمالي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6755"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ar-SA" sz="1800" b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صافي الربح القابل للتوزيع </a:t>
                      </a:r>
                      <a:endParaRPr lang="en-US" sz="1800" b="1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endParaRPr lang="ar-SA" sz="1800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180,000</a:t>
                      </a:r>
                      <a:endParaRPr lang="en-US" sz="180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6755"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فائدة </a:t>
                      </a:r>
                      <a:r>
                        <a:rPr lang="ar-SA" sz="1800" b="1" dirty="0" smtClean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رأس </a:t>
                      </a:r>
                      <a:r>
                        <a:rPr lang="ar-SA" sz="1800" b="1" dirty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المال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b="1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60,000</a:t>
                      </a:r>
                    </a:p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(60000</a:t>
                      </a:r>
                      <a:r>
                        <a:rPr lang="en-GB" sz="180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x</a:t>
                      </a:r>
                      <a:r>
                        <a:rPr lang="ar-SA" sz="180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10%)</a:t>
                      </a:r>
                      <a:endParaRPr lang="en-US" sz="180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b="1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40,000</a:t>
                      </a:r>
                    </a:p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(400000</a:t>
                      </a:r>
                      <a:r>
                        <a:rPr lang="en-GB" sz="180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x</a:t>
                      </a:r>
                      <a:r>
                        <a:rPr lang="ar-SA" sz="180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10%)</a:t>
                      </a:r>
                      <a:endParaRPr lang="en-US" sz="180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b="1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20,000</a:t>
                      </a:r>
                    </a:p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(200000</a:t>
                      </a:r>
                      <a:r>
                        <a:rPr lang="en-GB" sz="180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x</a:t>
                      </a:r>
                      <a:r>
                        <a:rPr lang="ar-SA" sz="180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10%)</a:t>
                      </a:r>
                      <a:endParaRPr lang="en-US" sz="180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</a:t>
                      </a:r>
                      <a:r>
                        <a:rPr lang="ar-SA" sz="180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(120,000)</a:t>
                      </a:r>
                      <a:endParaRPr lang="en-US" sz="180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6755"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ar-SA" sz="1800" b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باقي ارباح القابلة للتوزيع</a:t>
                      </a:r>
                      <a:endParaRPr lang="en-US" sz="1800" b="1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endParaRPr lang="ar-SA" sz="180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60,000</a:t>
                      </a:r>
                      <a:endParaRPr lang="en-US" sz="180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6755"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توزيع الربح القابل </a:t>
                      </a:r>
                      <a:r>
                        <a:rPr lang="ar-SA" sz="1800" b="1" dirty="0" smtClean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للتوزيع</a:t>
                      </a:r>
                    </a:p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ar-SA" sz="1200" b="1" smtClean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000 60 توسع بالتساوي</a:t>
                      </a:r>
                      <a:endParaRPr lang="en-US" sz="1200" b="1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20,000</a:t>
                      </a:r>
                      <a:endParaRPr lang="en-US" sz="180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20,000</a:t>
                      </a:r>
                      <a:endParaRPr lang="en-US" sz="180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20,000</a:t>
                      </a:r>
                      <a:endParaRPr lang="en-US" sz="180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endParaRPr lang="ar-SA" sz="180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6755"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نصيب كل شريك من </a:t>
                      </a:r>
                      <a:r>
                        <a:rPr lang="ar-SA" sz="1800" b="1" dirty="0" smtClean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الأرباح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b="1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80,000</a:t>
                      </a:r>
                      <a:endParaRPr lang="en-US" sz="1800" b="1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b="1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60,000</a:t>
                      </a:r>
                      <a:endParaRPr lang="en-US" sz="1800" b="1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b="1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40,000</a:t>
                      </a:r>
                      <a:endParaRPr lang="en-US" sz="1800" b="1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b="1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180,000</a:t>
                      </a:r>
                      <a:endParaRPr lang="en-US" sz="1800" b="1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552534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يتبع تمرين 12-6 ص 78</a:t>
            </a:r>
            <a:endParaRPr lang="ar-SA" b="1" dirty="0">
              <a:solidFill>
                <a:srgbClr val="FF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ar-SA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قيد اليومية:</a:t>
            </a:r>
          </a:p>
          <a:p>
            <a:pPr marL="0" indent="0">
              <a:buNone/>
            </a:pPr>
            <a:endParaRPr lang="ar-SA" dirty="0"/>
          </a:p>
          <a:p>
            <a:pPr marL="274320" lvl="0" indent="-274320">
              <a:lnSpc>
                <a:spcPct val="100000"/>
              </a:lnSpc>
              <a:spcBef>
                <a:spcPct val="20000"/>
              </a:spcBef>
              <a:buClr>
                <a:srgbClr val="9C007F"/>
              </a:buClr>
              <a:buSzPct val="95000"/>
              <a:buNone/>
            </a:pPr>
            <a:r>
              <a:rPr lang="ar-SA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180,000 من </a:t>
            </a:r>
            <a:r>
              <a:rPr lang="ar-SA" dirty="0" smtClean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حـ/ </a:t>
            </a:r>
            <a:r>
              <a:rPr lang="ar-SA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المتاجرة </a:t>
            </a:r>
            <a:r>
              <a:rPr lang="ar-SA" dirty="0" smtClean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و </a:t>
            </a:r>
            <a:r>
              <a:rPr lang="ar-SA" dirty="0" err="1" smtClean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أ.خ</a:t>
            </a:r>
            <a:endParaRPr lang="ar-SA" dirty="0">
              <a:solidFill>
                <a:prstClr val="black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74320" lvl="0" indent="-274320">
              <a:lnSpc>
                <a:spcPct val="100000"/>
              </a:lnSpc>
              <a:spcBef>
                <a:spcPct val="20000"/>
              </a:spcBef>
              <a:buClr>
                <a:srgbClr val="9C007F"/>
              </a:buClr>
              <a:buSzPct val="95000"/>
              <a:buNone/>
            </a:pPr>
            <a:r>
              <a:rPr lang="ar-SA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 إلى مذكورين</a:t>
            </a:r>
            <a:endParaRPr lang="en-US">
              <a:solidFill>
                <a:prstClr val="black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74320" lvl="0" indent="-274320">
              <a:lnSpc>
                <a:spcPct val="100000"/>
              </a:lnSpc>
              <a:spcBef>
                <a:spcPct val="20000"/>
              </a:spcBef>
              <a:buClr>
                <a:srgbClr val="9C007F"/>
              </a:buClr>
              <a:buSzPct val="95000"/>
              <a:buNone/>
            </a:pPr>
            <a:r>
              <a:rPr lang="ar-SA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      </a:t>
            </a:r>
            <a:r>
              <a:rPr lang="ar-SA" smtClean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80,000   حـ/ </a:t>
            </a:r>
            <a:r>
              <a:rPr lang="ar-SA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جاري الشريك أ</a:t>
            </a:r>
            <a:endParaRPr lang="en-US">
              <a:solidFill>
                <a:prstClr val="black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74320" lvl="0" indent="-274320">
              <a:lnSpc>
                <a:spcPct val="100000"/>
              </a:lnSpc>
              <a:spcBef>
                <a:spcPct val="20000"/>
              </a:spcBef>
              <a:buClr>
                <a:srgbClr val="9C007F"/>
              </a:buClr>
              <a:buSzPct val="95000"/>
              <a:buNone/>
            </a:pPr>
            <a:r>
              <a:rPr lang="ar-SA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     </a:t>
            </a:r>
            <a:r>
              <a:rPr lang="ar-SA" smtClean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60,000    حـ/ </a:t>
            </a:r>
            <a:r>
              <a:rPr lang="ar-SA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جاري الشريك ب</a:t>
            </a:r>
          </a:p>
          <a:p>
            <a:pPr marL="274320" lvl="0" indent="-274320">
              <a:lnSpc>
                <a:spcPct val="100000"/>
              </a:lnSpc>
              <a:spcBef>
                <a:spcPct val="20000"/>
              </a:spcBef>
              <a:buClr>
                <a:srgbClr val="9C007F"/>
              </a:buClr>
              <a:buSzPct val="95000"/>
              <a:buNone/>
            </a:pPr>
            <a:r>
              <a:rPr lang="ar-SA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		    </a:t>
            </a:r>
            <a:r>
              <a:rPr lang="ar-SA" dirty="0" smtClean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40,000     حـ/ </a:t>
            </a:r>
            <a:r>
              <a:rPr lang="ar-SA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جاري الشريك ج</a:t>
            </a:r>
            <a:endParaRPr lang="en-US">
              <a:solidFill>
                <a:prstClr val="black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8308706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981200" y="846161"/>
            <a:ext cx="8229600" cy="76427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ar-SA" b="1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يتبع تمرين </a:t>
            </a:r>
            <a:r>
              <a:rPr lang="ar-SA" b="1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6-12: توزيع </a:t>
            </a:r>
            <a:r>
              <a:rPr lang="ar-SA" b="1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أرباح</a:t>
            </a:r>
            <a:endParaRPr lang="ar-SA" b="1" dirty="0">
              <a:solidFill>
                <a:srgbClr val="FF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>
              <a:buNone/>
            </a:pPr>
            <a:endParaRPr lang="en-US" sz="2400" dirty="0"/>
          </a:p>
          <a:p>
            <a:pPr marL="0" indent="0">
              <a:buNone/>
            </a:pPr>
            <a:r>
              <a:rPr lang="ar-SA" sz="24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(ب) توزيع الخسارة</a:t>
            </a:r>
            <a:endParaRPr lang="ar-SA" sz="24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graphicFrame>
        <p:nvGraphicFramePr>
          <p:cNvPr id="4" name="جدول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4170840"/>
              </p:ext>
            </p:extLst>
          </p:nvPr>
        </p:nvGraphicFramePr>
        <p:xfrm>
          <a:off x="627797" y="2476210"/>
          <a:ext cx="10661176" cy="3690965"/>
        </p:xfrm>
        <a:graphic>
          <a:graphicData uri="http://schemas.openxmlformats.org/drawingml/2006/table">
            <a:tbl>
              <a:tblPr rtl="1"/>
              <a:tblGrid>
                <a:gridCol w="3563583"/>
                <a:gridCol w="1759611"/>
                <a:gridCol w="1951838"/>
                <a:gridCol w="1833545"/>
                <a:gridCol w="1552599"/>
              </a:tblGrid>
              <a:tr h="357190"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البيان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أ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ب</a:t>
                      </a:r>
                      <a:endParaRPr lang="en-US" sz="1800" b="1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b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ج</a:t>
                      </a:r>
                      <a:endParaRPr lang="en-US" sz="1800" b="1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b="1" dirty="0" smtClean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الإجمالي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6755"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ar-SA" sz="1800" b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صافي </a:t>
                      </a:r>
                      <a:r>
                        <a:rPr lang="ar-SA" sz="1800" b="1" smtClean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الخسارة القابلة </a:t>
                      </a:r>
                      <a:r>
                        <a:rPr lang="ar-SA" sz="1800" b="1" dirty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للتوزيع </a:t>
                      </a:r>
                      <a:endParaRPr lang="en-US" sz="1800" b="1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endParaRPr lang="ar-SA" sz="1800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(000 150)</a:t>
                      </a:r>
                      <a:endParaRPr lang="en-US" sz="180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6755"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فائدة </a:t>
                      </a:r>
                      <a:r>
                        <a:rPr lang="ar-SA" sz="1800" b="1" dirty="0" smtClean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رأس </a:t>
                      </a:r>
                      <a:r>
                        <a:rPr lang="ar-SA" sz="1800" b="1" dirty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المال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b="1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60,000</a:t>
                      </a:r>
                    </a:p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(60000</a:t>
                      </a:r>
                      <a:r>
                        <a:rPr lang="en-GB" sz="180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x</a:t>
                      </a:r>
                      <a:r>
                        <a:rPr lang="ar-SA" sz="180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10%)</a:t>
                      </a:r>
                      <a:endParaRPr lang="en-US" sz="180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b="1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40,000</a:t>
                      </a:r>
                    </a:p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(400000</a:t>
                      </a:r>
                      <a:r>
                        <a:rPr lang="en-GB" sz="180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x</a:t>
                      </a:r>
                      <a:r>
                        <a:rPr lang="ar-SA" sz="180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10%)</a:t>
                      </a:r>
                      <a:endParaRPr lang="en-US" sz="180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b="1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20,000</a:t>
                      </a:r>
                    </a:p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(200000</a:t>
                      </a:r>
                      <a:r>
                        <a:rPr lang="en-GB" sz="180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x</a:t>
                      </a:r>
                      <a:r>
                        <a:rPr lang="ar-SA" sz="180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10%)</a:t>
                      </a:r>
                      <a:endParaRPr lang="en-US" sz="180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(000 120)</a:t>
                      </a:r>
                      <a:endParaRPr lang="en-US" sz="1800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6755"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ar-SA" sz="1800" b="1" smtClean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مجموع الخسائر القابلة </a:t>
                      </a:r>
                      <a:r>
                        <a:rPr lang="ar-SA" sz="1800" b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للتوزيع</a:t>
                      </a:r>
                      <a:endParaRPr lang="en-US" sz="1800" b="1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endParaRPr lang="ar-SA" sz="180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(000 270)</a:t>
                      </a:r>
                    </a:p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-</a:t>
                      </a:r>
                      <a:r>
                        <a:rPr lang="ar-SA" sz="120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150000-120000</a:t>
                      </a:r>
                      <a:endParaRPr lang="en-US" sz="120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6755"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ar-SA" sz="1800" b="1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توزيع </a:t>
                      </a:r>
                      <a:r>
                        <a:rPr lang="ar-SA" sz="1800" b="1" smtClean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الخسائر القابلة </a:t>
                      </a:r>
                      <a:r>
                        <a:rPr lang="ar-SA" sz="1800" b="1" dirty="0" smtClean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للتوزيع</a:t>
                      </a:r>
                    </a:p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ar-SA" sz="1200" b="1" dirty="0" smtClean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000 270 توسع بالتساوي</a:t>
                      </a:r>
                      <a:endParaRPr lang="en-US" sz="1200" b="1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(000 90)</a:t>
                      </a:r>
                      <a:endParaRPr lang="en-US" sz="180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(000 90)</a:t>
                      </a:r>
                      <a:endParaRPr lang="en-US" sz="180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(000 90)</a:t>
                      </a:r>
                      <a:endParaRPr lang="en-US" sz="180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endParaRPr lang="ar-SA" sz="180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6755"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نصيب كل شريك من </a:t>
                      </a:r>
                      <a:r>
                        <a:rPr lang="ar-SA" sz="1800" b="1" dirty="0" smtClean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الخسائر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b="1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(000 30)</a:t>
                      </a:r>
                      <a:endParaRPr lang="en-US" sz="1800" b="1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b="1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(000 50)</a:t>
                      </a:r>
                      <a:endParaRPr lang="en-US" sz="1800" b="1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b="1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(000 70)</a:t>
                      </a:r>
                      <a:endParaRPr lang="en-US" sz="1800" b="1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b="1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(000 150)</a:t>
                      </a:r>
                      <a:endParaRPr lang="en-US" sz="1800" b="1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852260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292</TotalTime>
  <Words>1281</Words>
  <Application>Microsoft Office PowerPoint</Application>
  <PresentationFormat>Widescreen</PresentationFormat>
  <Paragraphs>257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4" baseType="lpstr">
      <vt:lpstr>Arial</vt:lpstr>
      <vt:lpstr>Calibri</vt:lpstr>
      <vt:lpstr>Calibri Light</vt:lpstr>
      <vt:lpstr>Tahoma</vt:lpstr>
      <vt:lpstr>Times New Roman</vt:lpstr>
      <vt:lpstr>Office Theme</vt:lpstr>
      <vt:lpstr>تطبيقات الفصل 12</vt:lpstr>
      <vt:lpstr>تمرين 12-1 ص 73</vt:lpstr>
      <vt:lpstr>يتبع تمرين 12-1 ص 73</vt:lpstr>
      <vt:lpstr>يتبع تمرين 12-1 ص 73</vt:lpstr>
      <vt:lpstr>يتبع تمرين 12-1 ص 73</vt:lpstr>
      <vt:lpstr>يتبع تمرين 12-1 ص 73</vt:lpstr>
      <vt:lpstr>PowerPoint Presentation</vt:lpstr>
      <vt:lpstr>يتبع تمرين 12-6 ص 78</vt:lpstr>
      <vt:lpstr>PowerPoint Presentation</vt:lpstr>
      <vt:lpstr>يتبع تمرين 12-6 ص 78</vt:lpstr>
      <vt:lpstr>تمرين 12-9 ص 80</vt:lpstr>
      <vt:lpstr>يتبع تمرين 12-9 ص 80</vt:lpstr>
      <vt:lpstr>تمرين 12-10 ص 80</vt:lpstr>
      <vt:lpstr>يتبع تمرين 12-10 ص 80</vt:lpstr>
      <vt:lpstr>يتبع تمرين 12-10 ص 80</vt:lpstr>
      <vt:lpstr>يتبع تمرين 12-10 ص 80</vt:lpstr>
      <vt:lpstr>مسألة 12-8 ص 92</vt:lpstr>
      <vt:lpstr>يتبع مسألة 12-8 ص 92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تطبيقات الفصل 12</dc:title>
  <dc:creator>a alsultan</dc:creator>
  <cp:lastModifiedBy>a alsultan</cp:lastModifiedBy>
  <cp:revision>40</cp:revision>
  <dcterms:created xsi:type="dcterms:W3CDTF">2016-10-07T14:37:18Z</dcterms:created>
  <dcterms:modified xsi:type="dcterms:W3CDTF">2016-10-10T12:38:57Z</dcterms:modified>
</cp:coreProperties>
</file>