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35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529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14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60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199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134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725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738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6833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311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898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3D9FF-6A6A-422E-8F6C-49F17D0DA2E6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345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</a:t>
            </a:r>
            <a:r>
              <a:rPr lang="ar-SA" b="1" dirty="0" smtClean="0"/>
              <a:t>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الفصل 12</a:t>
            </a:r>
            <a:endParaRPr lang="ar-S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12-6 ص 78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</a:t>
            </a:r>
          </a:p>
          <a:p>
            <a:pPr marL="0" indent="0">
              <a:buNone/>
            </a:pPr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من مذكورين</a:t>
            </a:r>
          </a:p>
          <a:p>
            <a:pPr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30,000 ح/ جاري الشريك أ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ar-SA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50,000ح/ جاري الشريك ب</a:t>
            </a:r>
          </a:p>
          <a:p>
            <a:pPr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70,000 ح/ جاري الشريك ج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ar-SA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150,000 إلى ح/ المتاجرة وأ.خ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52014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789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12-9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3016"/>
            <a:ext cx="10515600" cy="49950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/>
              <a:t>رأس مال أ = 000 500 1 </a:t>
            </a:r>
            <a:r>
              <a:rPr lang="en-GB" dirty="0" smtClean="0"/>
              <a:t>x</a:t>
            </a:r>
            <a:r>
              <a:rPr lang="ar-SA" u="sng" dirty="0" smtClean="0"/>
              <a:t> 2       </a:t>
            </a:r>
            <a:r>
              <a:rPr lang="ar-SA" dirty="0" smtClean="0"/>
              <a:t>= 000 600 ريال</a:t>
            </a:r>
          </a:p>
          <a:p>
            <a:pPr marL="0" indent="0">
              <a:buNone/>
            </a:pPr>
            <a:r>
              <a:rPr lang="ar-SA" dirty="0" smtClean="0"/>
              <a:t>                                  2+2+1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رأس مال ب = 000 500 1 </a:t>
            </a:r>
            <a:r>
              <a:rPr lang="en-GB" dirty="0" smtClean="0"/>
              <a:t>x</a:t>
            </a:r>
            <a:r>
              <a:rPr lang="ar-SA" u="sng" dirty="0" smtClean="0"/>
              <a:t> 2       </a:t>
            </a:r>
            <a:r>
              <a:rPr lang="ar-SA" dirty="0" smtClean="0"/>
              <a:t>= 000 600 ريال</a:t>
            </a:r>
          </a:p>
          <a:p>
            <a:pPr marL="0" indent="0">
              <a:buNone/>
            </a:pPr>
            <a:r>
              <a:rPr lang="ar-SA" dirty="0" smtClean="0"/>
              <a:t>                                    2+2+1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رأس مال ج = 000 500 1 </a:t>
            </a:r>
            <a:r>
              <a:rPr lang="en-GB" dirty="0" smtClean="0"/>
              <a:t>x</a:t>
            </a:r>
            <a:r>
              <a:rPr lang="ar-SA" u="sng" dirty="0" smtClean="0"/>
              <a:t> 1       </a:t>
            </a:r>
            <a:r>
              <a:rPr lang="ar-SA" dirty="0" smtClean="0"/>
              <a:t>= 000 300ريال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   2+2+1 </a:t>
            </a:r>
          </a:p>
          <a:p>
            <a:pPr marL="0" indent="0">
              <a:buNone/>
            </a:pPr>
            <a:r>
              <a:rPr lang="ar-SA" sz="3600" b="1" dirty="0" smtClean="0"/>
              <a:t>(أ) قيد اليومية:</a:t>
            </a:r>
          </a:p>
          <a:p>
            <a:pPr marL="0" indent="0">
              <a:buNone/>
            </a:pPr>
            <a:r>
              <a:rPr lang="ar-SA" dirty="0" smtClean="0"/>
              <a:t>000 600    من حـ/ رأس مال الشريك ب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إلى مذكورين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000 500   حـ/ البنك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000 50     حـ/ رأس مال الشريك أ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000 </a:t>
            </a:r>
            <a:r>
              <a:rPr lang="ar-SA" dirty="0"/>
              <a:t>50     حـ/ رأس مال الشريك ج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7865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153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12-9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6664"/>
            <a:ext cx="10515600" cy="4730299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(ب) قيد اليومية: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000 600    من حـ/ رأس مال الشريك ب</a:t>
            </a:r>
          </a:p>
          <a:p>
            <a:pPr marL="0" indent="0">
              <a:buNone/>
            </a:pPr>
            <a:r>
              <a:rPr lang="ar-SA" dirty="0"/>
              <a:t>                      إلى مذكورين</a:t>
            </a:r>
          </a:p>
          <a:p>
            <a:pPr marL="0" indent="0">
              <a:buNone/>
            </a:pPr>
            <a:r>
              <a:rPr lang="ar-SA" dirty="0" smtClean="0"/>
              <a:t>      000 300    حـ</a:t>
            </a:r>
            <a:r>
              <a:rPr lang="ar-SA" dirty="0"/>
              <a:t>/ رأس مال الشريك أ</a:t>
            </a:r>
          </a:p>
          <a:p>
            <a:pPr marL="0" indent="0">
              <a:buNone/>
            </a:pPr>
            <a:r>
              <a:rPr lang="ar-SA" dirty="0"/>
              <a:t>      000 </a:t>
            </a:r>
            <a:r>
              <a:rPr lang="ar-SA" dirty="0" smtClean="0"/>
              <a:t>300    حـ</a:t>
            </a:r>
            <a:r>
              <a:rPr lang="ar-SA" dirty="0"/>
              <a:t>/ رأس مال الشريك </a:t>
            </a:r>
            <a:r>
              <a:rPr lang="ar-SA" dirty="0" smtClean="0"/>
              <a:t>ج</a:t>
            </a: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3771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7606"/>
            <a:ext cx="10515600" cy="4689357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(1):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  حـ/ رأس مال أ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  حـ/ رأس مال 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1   إلى حـ/ رأس مال ج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(2):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2    إلى حـ/ رأس مال ج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434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342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549"/>
            <a:ext cx="10515600" cy="46484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(3):</a:t>
            </a:r>
          </a:p>
          <a:p>
            <a:pPr marL="0" indent="0">
              <a:buNone/>
            </a:pPr>
            <a:r>
              <a:rPr lang="ar-SA" dirty="0" smtClean="0"/>
              <a:t>رأس مال الشركة قبل الانضمام =    000 000 2 </a:t>
            </a:r>
          </a:p>
          <a:p>
            <a:pPr marL="0" indent="0">
              <a:buNone/>
            </a:pPr>
            <a:r>
              <a:rPr lang="ar-SA" dirty="0" smtClean="0"/>
              <a:t>ما سيدفعه الشريك الجديد ج     =     </a:t>
            </a:r>
            <a:r>
              <a:rPr lang="ar-SA" u="sng" dirty="0" smtClean="0"/>
              <a:t>000 500 2</a:t>
            </a:r>
          </a:p>
          <a:p>
            <a:pPr marL="0" indent="0">
              <a:buNone/>
            </a:pPr>
            <a:r>
              <a:rPr lang="ar-SA" dirty="0" smtClean="0"/>
              <a:t>رأس المال الجديد للشركة              000 500 4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رأس مال ج = 000 500 4 </a:t>
            </a:r>
            <a:r>
              <a:rPr lang="en-GB" smtClean="0"/>
              <a:t>x</a:t>
            </a:r>
            <a:r>
              <a:rPr lang="ar-SA" smtClean="0"/>
              <a:t> 50%= 000 250 2 ريال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ما سيدفعه ج (2500000) &gt; نصيبه من رأس مال الشركة (2250000)</a:t>
            </a:r>
          </a:p>
          <a:p>
            <a:pPr marL="0" indent="0">
              <a:buNone/>
            </a:pPr>
            <a:r>
              <a:rPr lang="ar-SA" dirty="0" smtClean="0"/>
              <a:t>الفائض = 000 500 2 – 000 250 2 = 000 250 ريال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سيوزع الفائض على </a:t>
            </a:r>
            <a:r>
              <a:rPr lang="ar-SA" dirty="0" err="1" smtClean="0"/>
              <a:t>أ,ب</a:t>
            </a:r>
            <a:r>
              <a:rPr lang="ar-SA" dirty="0" smtClean="0"/>
              <a:t> كزيادة في رأس مالهما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نصيب كل من أ و [ من الفائض = 000 250 ÷ 2= 000 125 ريال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924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6129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254"/>
            <a:ext cx="10515600" cy="46757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2      من حـ/ البنك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000 125      حـ/ رأس مال أ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000 125   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2   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(4):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2500   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من حـ/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البنك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250 2   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   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إعادة تقدير الأصول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132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3140"/>
            <a:ext cx="10515600" cy="48040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(5):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شهرة المحل = القيمة السوقية – القيمة الدفترية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000 500 2 – 000 000 2 = 000 500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نصيب كل من أ و ب من الشهرة = 000 500 ÷ 2 = 000 250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حـ/ البنك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     حـ/ الشهرة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000 250    حـ/ رأس مال أ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000 250    حـ/ رأس مال 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000 000 2  حـ/ رأس مال ج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24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0594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مسألة 12-8 ص 92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52543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يجب أولاً حساب حقوق الشريك المتوفي حسونة كالتالي: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حقوق الشريك حسونة = رأس المال + أرباح + الحساب الجاري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= 000 800 + (000 800</a:t>
            </a:r>
            <a:r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20%) + 000 40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= 000 000 1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الأولى: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(رأس المال ثابت)</a:t>
            </a:r>
          </a:p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من حـ/ رأس مال الشريك حسونة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1    إلى حـ/ رأس مال الورثة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الثانية: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(رأس المال ثابت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من حـ/ رأس مال حسونة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000 500     حـ/ رأس مال حسن 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000 500     حـ/ رأس مال حسان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12-8 ص 92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الثالثة: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(تخفيض رأس المال)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من حـ/ رأس مال حسونة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1 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الرابعة: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(رأس المال ثابت)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من حـ/ رأس مال حسونة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1    إلى حـ/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مال محيسن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1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9299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2638"/>
            <a:ext cx="10515600" cy="565017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 لإثبات تسديد الغامدي حصته نقداً: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000 600   إلى حـ/ رأس مال الغامدي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لحساب حصة المطلق يجب حساب رأسمال الشركة أولاً: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إذا كانت حصة الغامدي 000 600 وقد تم حسابها بالمعادلة (رأس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2+1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فيمكن حساب رأس المال للشركة كالتالي بافتراض أن رأس مال الشركة هو (س):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مال الغامدي = س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3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     = س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66.667%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 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66.667%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 = رأس مال الشركة = 000 900 ريال </a:t>
            </a:r>
          </a:p>
        </p:txBody>
      </p:sp>
    </p:spTree>
    <p:extLst>
      <p:ext uri="{BB962C8B-B14F-4D97-AF65-F5344CB8AC3E}">
        <p14:creationId xmlns:p14="http://schemas.microsoft.com/office/powerpoint/2010/main" val="1409436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0175"/>
            <a:ext cx="10515600" cy="47767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مال المطلق = رأس مال الشركة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1   </a:t>
            </a:r>
            <a:r>
              <a:rPr lang="ar-SA" u="sng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2+1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000 900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000 300 ريال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3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 لإثبات سداد المطلق حصته: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منشأة المطلق= مجموع الأصول – مجموع الخصوم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(90000+110000+80000+24000+125000)-(150000+(80000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10%))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429000 – 158000 = 271000 ريال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(قيمة المنشأة &lt; رأسماله في شركة التضامن)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سيدفعه المطلق لإكمال قيمة رأسماله = رأس المال – قيمة المنشأة التي قدمها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= 000 300 – 271000 = 29000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722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9526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47712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000 119    حـ/ النقدية  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(90000 رصيد المنشأة+29000 الفرق)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110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البضاعة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  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المدينين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  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السيارات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125    حـ/ الآلات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8000            حـ/ مخصص الديون المشكوك فيها </a:t>
            </a:r>
            <a:r>
              <a:rPr lang="ar-SA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(80000</a:t>
            </a:r>
            <a:r>
              <a:rPr lang="en-GB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000 150       حـ/ قرض صندوق التنمية العقاري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000 300       حـ/ رأس مال المطلق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55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sz="3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يمكن دمج القيدين السابقين بقيد واحد كالتالي: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من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719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النقدية  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(600000 الغامدي+ 90000رصيد منشأة المطلق+29000 الفرق الذي سيدفعه المطلق)</a:t>
            </a:r>
            <a:endParaRPr lang="ar-SA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000 110    حـ/ البضاعة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80      حـ/ المدينين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24      حـ/ السيارات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000 125    حـ/ الآلات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8000            حـ/ مخصص الديون المشكوك فيها </a:t>
            </a:r>
            <a:r>
              <a:rPr lang="ar-SA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(80000</a:t>
            </a:r>
            <a:r>
              <a:rPr lang="en-GB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000 150       حـ/ قرض صندوق التنمية العقاري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000 300       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المطلق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000 600       حـ/ رأس مال الغامدي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653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الميزانية الافتتاحية للشركة 1/1/1404 هـ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83649"/>
              </p:ext>
            </p:extLst>
          </p:nvPr>
        </p:nvGraphicFramePr>
        <p:xfrm>
          <a:off x="2482376" y="2374709"/>
          <a:ext cx="8128000" cy="3973597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4195928"/>
                <a:gridCol w="3932072"/>
              </a:tblGrid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الأصول المتداولة: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الخصوم: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719000     نقدية بالبنك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150000      قرض صندوق التنمية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110000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بضاعة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     80000   مدينين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حقوق الملاك: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63943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ar-SA" u="sng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</a:t>
                      </a:r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8000  مخصص ديون مشكوك فيها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000 600    رأس مال الغامدي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000 300 </a:t>
                      </a:r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رأسمال المطلق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الأصول</a:t>
                      </a:r>
                      <a:r>
                        <a:rPr lang="ar-SA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الثابتة: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000 900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24000       سيارات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125000     </a:t>
                      </a:r>
                      <a:r>
                        <a:rPr lang="ar-SA" u="none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آلات</a:t>
                      </a:r>
                      <a:endParaRPr lang="ar-SA" u="none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u="sng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          </a:t>
                      </a:r>
                      <a:r>
                        <a:rPr lang="ar-SA" u="sng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ar-SA" u="sng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000 050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 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000 050 1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H="1">
            <a:off x="6414448" y="2374709"/>
            <a:ext cx="13648" cy="3630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137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81200" y="846161"/>
            <a:ext cx="8229600" cy="764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b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</a:t>
            </a:r>
            <a:r>
              <a:rPr lang="ar-SA" b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12-6 ص </a:t>
            </a: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endParaRPr lang="en-US" sz="2400" dirty="0"/>
          </a:p>
          <a:p>
            <a:pPr marL="0" indent="0">
              <a:buNone/>
            </a:pPr>
            <a:r>
              <a:rPr lang="ar-SA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(أ) توزيع الأرباح</a:t>
            </a:r>
            <a:endParaRPr lang="ar-SA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065932"/>
              </p:ext>
            </p:extLst>
          </p:nvPr>
        </p:nvGraphicFramePr>
        <p:xfrm>
          <a:off x="1105468" y="2571745"/>
          <a:ext cx="9840036" cy="3690965"/>
        </p:xfrm>
        <a:graphic>
          <a:graphicData uri="http://schemas.openxmlformats.org/drawingml/2006/table">
            <a:tbl>
              <a:tblPr rtl="1"/>
              <a:tblGrid>
                <a:gridCol w="3193576"/>
                <a:gridCol w="1719618"/>
                <a:gridCol w="1801504"/>
                <a:gridCol w="1692322"/>
                <a:gridCol w="1433016"/>
              </a:tblGrid>
              <a:tr h="35719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البيان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أ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ج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الإجمالي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صافي الربح القابل للتوزيع 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فائدة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رأس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المال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(600000</a:t>
                      </a:r>
                      <a:r>
                        <a:rPr lang="en-GB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(120,000)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باقي ارباح القابلة للتوزيع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توزيع الربح القابل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60 توسع بالتساوي</a:t>
                      </a:r>
                      <a:endParaRPr lang="en-US" sz="12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نصيب كل شريك من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الأرباح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80,000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  <a:endParaRPr lang="en-US" sz="1800" b="1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40,000</a:t>
                      </a:r>
                      <a:endParaRPr lang="en-US" sz="1800" b="1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180,000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253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12-6 ص 78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اليومية:</a:t>
            </a:r>
          </a:p>
          <a:p>
            <a:pPr marL="0" indent="0">
              <a:buNone/>
            </a:pPr>
            <a:endParaRPr lang="ar-SA" dirty="0"/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180,000 من </a:t>
            </a:r>
            <a:r>
              <a:rPr lang="ar-SA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</a:t>
            </a: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المتاجرة </a:t>
            </a:r>
            <a:r>
              <a:rPr lang="ar-SA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 </a:t>
            </a:r>
            <a:r>
              <a:rPr lang="ar-SA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أ.خ</a:t>
            </a:r>
            <a:endParaRPr lang="ar-SA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إلى مذكورين</a:t>
            </a:r>
            <a:endParaRPr lang="en-US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</a:t>
            </a:r>
            <a:r>
              <a:rPr lang="ar-SA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80,000   حـ/ </a:t>
            </a: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جاري الشريك أ</a:t>
            </a:r>
            <a:endParaRPr lang="en-US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ar-SA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60,000    حـ/ </a:t>
            </a: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جاري الشريك ب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   </a:t>
            </a:r>
            <a:r>
              <a:rPr lang="ar-SA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40,000     حـ/ </a:t>
            </a: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جاري الشريك ج</a:t>
            </a:r>
            <a:endParaRPr lang="en-US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087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81200" y="846161"/>
            <a:ext cx="8229600" cy="764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</a:t>
            </a:r>
            <a:r>
              <a:rPr lang="ar-SA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6-12: توزيع </a:t>
            </a: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أرباح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endParaRPr lang="en-US" sz="2400" dirty="0"/>
          </a:p>
          <a:p>
            <a:pPr marL="0" indent="0">
              <a:buNone/>
            </a:pPr>
            <a:r>
              <a:rPr lang="ar-SA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(ب) توزيع الخسارة</a:t>
            </a:r>
            <a:endParaRPr lang="ar-SA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426318"/>
              </p:ext>
            </p:extLst>
          </p:nvPr>
        </p:nvGraphicFramePr>
        <p:xfrm>
          <a:off x="627797" y="2476210"/>
          <a:ext cx="10661176" cy="3690965"/>
        </p:xfrm>
        <a:graphic>
          <a:graphicData uri="http://schemas.openxmlformats.org/drawingml/2006/table">
            <a:tbl>
              <a:tblPr rtl="1"/>
              <a:tblGrid>
                <a:gridCol w="3563583"/>
                <a:gridCol w="1759611"/>
                <a:gridCol w="1951838"/>
                <a:gridCol w="1833545"/>
                <a:gridCol w="1552599"/>
              </a:tblGrid>
              <a:tr h="35719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البيان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أ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ج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الإجمالي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صافي </a:t>
                      </a:r>
                      <a:r>
                        <a:rPr lang="ar-SA" sz="18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الخسارة القابلة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 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(000 150)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فائدة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رأس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المال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(60000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(000 120)</a:t>
                      </a:r>
                      <a:endParaRPr lang="en-US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مجموع الخسائر القابلة </a:t>
                      </a: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(000 270)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lang="ar-SA" sz="12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150000-120000</a:t>
                      </a:r>
                      <a:endParaRPr lang="en-US" sz="12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توزيع </a:t>
                      </a:r>
                      <a:r>
                        <a:rPr lang="ar-SA" sz="18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الخسائر القابلة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000 270 توسع بالتساوي</a:t>
                      </a:r>
                      <a:endParaRPr lang="en-US" sz="12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(000 90)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(000 90)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(000 90)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نصيب كل شريك من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الخسائر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(000 30)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(000 50)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(000 70)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(000 150)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226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1285</Words>
  <Application>Microsoft Office PowerPoint</Application>
  <PresentationFormat>Widescreen</PresentationFormat>
  <Paragraphs>259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12</vt:lpstr>
      <vt:lpstr>تمرين 12-1 ص 73</vt:lpstr>
      <vt:lpstr>يتبع تمرين 12-1 ص 73</vt:lpstr>
      <vt:lpstr>يتبع تمرين 12-1 ص 73</vt:lpstr>
      <vt:lpstr>يتبع تمرين 12-1 ص 73</vt:lpstr>
      <vt:lpstr>يتبع تمرين 12-1 ص 73</vt:lpstr>
      <vt:lpstr>PowerPoint Presentation</vt:lpstr>
      <vt:lpstr>يتبع تمرين 12-6 ص 78</vt:lpstr>
      <vt:lpstr>PowerPoint Presentation</vt:lpstr>
      <vt:lpstr>يتبع تمرين 12-6 ص 78</vt:lpstr>
      <vt:lpstr>تمرين 12-9 ص 80</vt:lpstr>
      <vt:lpstr>يتبع تمرين 12-9 ص 80</vt:lpstr>
      <vt:lpstr>تمرين 12-10 ص 80</vt:lpstr>
      <vt:lpstr>يتبع تمرين 12-10 ص 80</vt:lpstr>
      <vt:lpstr>يتبع تمرين 12-10 ص 80</vt:lpstr>
      <vt:lpstr>يتبع تمرين 12-10 ص 80</vt:lpstr>
      <vt:lpstr>مسألة 12-8 ص 92</vt:lpstr>
      <vt:lpstr>يتبع مسألة 12-8 ص 92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12</dc:title>
  <dc:creator>a alsultan</dc:creator>
  <cp:lastModifiedBy>a alsultan</cp:lastModifiedBy>
  <cp:revision>44</cp:revision>
  <dcterms:created xsi:type="dcterms:W3CDTF">2016-10-07T14:37:18Z</dcterms:created>
  <dcterms:modified xsi:type="dcterms:W3CDTF">2017-03-11T14:20:12Z</dcterms:modified>
</cp:coreProperties>
</file>